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4/3/2023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EACE-52C6-3AAE-DA30-B7C7B799B5A0}"/>
              </a:ext>
            </a:extLst>
          </p:cNvPr>
          <p:cNvSpPr>
            <a:spLocks noGrp="1"/>
          </p:cNvSpPr>
          <p:nvPr>
            <p:ph type="ctrTitle"/>
          </p:nvPr>
        </p:nvSpPr>
        <p:spPr>
          <a:xfrm>
            <a:off x="1642637" y="2195324"/>
            <a:ext cx="9001462" cy="2034072"/>
          </a:xfrm>
        </p:spPr>
        <p:txBody>
          <a:bodyPr>
            <a:noAutofit/>
          </a:bodyPr>
          <a:lstStyle/>
          <a:p>
            <a:r>
              <a:rPr lang="en-IN" sz="7200" dirty="0">
                <a:latin typeface="Bahnschrift Condensed" panose="020B0502040204020203" pitchFamily="34" charset="0"/>
              </a:rPr>
              <a:t>medicine expiry date detection</a:t>
            </a:r>
          </a:p>
        </p:txBody>
      </p:sp>
      <p:sp>
        <p:nvSpPr>
          <p:cNvPr id="3" name="Subtitle 2">
            <a:extLst>
              <a:ext uri="{FF2B5EF4-FFF2-40B4-BE49-F238E27FC236}">
                <a16:creationId xmlns:a16="http://schemas.microsoft.com/office/drawing/2014/main" id="{E38EA714-28AC-2D4A-2766-9F5BAA7D4FCA}"/>
              </a:ext>
            </a:extLst>
          </p:cNvPr>
          <p:cNvSpPr>
            <a:spLocks noGrp="1"/>
          </p:cNvSpPr>
          <p:nvPr>
            <p:ph type="subTitle" idx="1"/>
          </p:nvPr>
        </p:nvSpPr>
        <p:spPr>
          <a:xfrm rot="10800000" flipV="1">
            <a:off x="1823525" y="4240478"/>
            <a:ext cx="9001462" cy="1077295"/>
          </a:xfrm>
        </p:spPr>
        <p:txBody>
          <a:bodyPr/>
          <a:lstStyle/>
          <a:p>
            <a:r>
              <a:rPr lang="en-IN" dirty="0"/>
              <a:t>-------------------------------- !!!!------------------------------</a:t>
            </a:r>
          </a:p>
        </p:txBody>
      </p:sp>
      <p:pic>
        <p:nvPicPr>
          <p:cNvPr id="5" name="Picture 4">
            <a:extLst>
              <a:ext uri="{FF2B5EF4-FFF2-40B4-BE49-F238E27FC236}">
                <a16:creationId xmlns:a16="http://schemas.microsoft.com/office/drawing/2014/main" id="{816267A4-753E-E216-4A12-FD6859D1A870}"/>
              </a:ext>
            </a:extLst>
          </p:cNvPr>
          <p:cNvPicPr>
            <a:picLocks noChangeAspect="1"/>
          </p:cNvPicPr>
          <p:nvPr/>
        </p:nvPicPr>
        <p:blipFill>
          <a:blip r:embed="rId2"/>
          <a:stretch>
            <a:fillRect/>
          </a:stretch>
        </p:blipFill>
        <p:spPr>
          <a:xfrm>
            <a:off x="0" y="0"/>
            <a:ext cx="11178073" cy="6858000"/>
          </a:xfrm>
          <a:prstGeom prst="rect">
            <a:avLst/>
          </a:prstGeom>
        </p:spPr>
      </p:pic>
    </p:spTree>
    <p:extLst>
      <p:ext uri="{BB962C8B-B14F-4D97-AF65-F5344CB8AC3E}">
        <p14:creationId xmlns:p14="http://schemas.microsoft.com/office/powerpoint/2010/main" val="653570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FA75-C8E9-8EB4-5B7A-A30F7E74448D}"/>
              </a:ext>
            </a:extLst>
          </p:cNvPr>
          <p:cNvSpPr>
            <a:spLocks noGrp="1"/>
          </p:cNvSpPr>
          <p:nvPr>
            <p:ph type="title"/>
          </p:nvPr>
        </p:nvSpPr>
        <p:spPr/>
        <p:txBody>
          <a:bodyPr>
            <a:normAutofit/>
          </a:bodyPr>
          <a:lstStyle/>
          <a:p>
            <a:r>
              <a:rPr lang="en-IN" sz="4000" dirty="0">
                <a:latin typeface="Bodoni MT" panose="02070603080606020203" pitchFamily="18" charset="0"/>
              </a:rPr>
              <a:t>Abstract</a:t>
            </a:r>
          </a:p>
        </p:txBody>
      </p:sp>
      <p:sp>
        <p:nvSpPr>
          <p:cNvPr id="7" name="Content Placeholder 6">
            <a:extLst>
              <a:ext uri="{FF2B5EF4-FFF2-40B4-BE49-F238E27FC236}">
                <a16:creationId xmlns:a16="http://schemas.microsoft.com/office/drawing/2014/main" id="{E1B4CF9E-9DDA-36E0-3AFD-28DC4923C69C}"/>
              </a:ext>
            </a:extLst>
          </p:cNvPr>
          <p:cNvSpPr>
            <a:spLocks noGrp="1"/>
          </p:cNvSpPr>
          <p:nvPr>
            <p:ph idx="1"/>
          </p:nvPr>
        </p:nvSpPr>
        <p:spPr>
          <a:xfrm>
            <a:off x="913795" y="2096063"/>
            <a:ext cx="10353762" cy="4659299"/>
          </a:xfrm>
        </p:spPr>
        <p:txBody>
          <a:bodyPr>
            <a:normAutofit lnSpcReduction="10000"/>
          </a:bodyPr>
          <a:lstStyle/>
          <a:p>
            <a:pPr marL="0" indent="0">
              <a:buNone/>
            </a:pPr>
            <a:r>
              <a:rPr lang="en-IN" dirty="0"/>
              <a:t>&gt;</a:t>
            </a:r>
            <a:r>
              <a:rPr lang="en-IN" sz="2800" dirty="0">
                <a:latin typeface="Poor Richard" panose="02080502050505020702" pitchFamily="18" charset="0"/>
              </a:rPr>
              <a:t>To  avoid the usage of expired medicines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&gt;</a:t>
            </a:r>
            <a:r>
              <a:rPr lang="en-IN" sz="2800" dirty="0">
                <a:latin typeface="Poor Richard" panose="02080502050505020702" pitchFamily="18" charset="0"/>
              </a:rPr>
              <a:t>Ensuring safe usage of medicines without being toxic to the users</a:t>
            </a:r>
          </a:p>
          <a:p>
            <a:pPr marL="0" indent="0">
              <a:buNone/>
            </a:pPr>
            <a:r>
              <a:rPr lang="en-IN" sz="2800" dirty="0">
                <a:latin typeface="Poor Richard" panose="02080502050505020702" pitchFamily="18" charset="0"/>
              </a:rPr>
              <a:t>&gt;By  getting the details expiry date and consequences</a:t>
            </a:r>
          </a:p>
        </p:txBody>
      </p:sp>
      <p:pic>
        <p:nvPicPr>
          <p:cNvPr id="9" name="Picture 8">
            <a:extLst>
              <a:ext uri="{FF2B5EF4-FFF2-40B4-BE49-F238E27FC236}">
                <a16:creationId xmlns:a16="http://schemas.microsoft.com/office/drawing/2014/main" id="{88CA241D-B7A9-1441-5CAF-1593CAF17346}"/>
              </a:ext>
            </a:extLst>
          </p:cNvPr>
          <p:cNvPicPr>
            <a:picLocks noChangeAspect="1"/>
          </p:cNvPicPr>
          <p:nvPr/>
        </p:nvPicPr>
        <p:blipFill>
          <a:blip r:embed="rId2"/>
          <a:stretch>
            <a:fillRect/>
          </a:stretch>
        </p:blipFill>
        <p:spPr>
          <a:xfrm>
            <a:off x="3480318" y="2677886"/>
            <a:ext cx="5654352" cy="26219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5915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EA5E-FC74-0EA0-AED8-76B068EE70F3}"/>
              </a:ext>
            </a:extLst>
          </p:cNvPr>
          <p:cNvSpPr>
            <a:spLocks noGrp="1"/>
          </p:cNvSpPr>
          <p:nvPr>
            <p:ph type="title"/>
          </p:nvPr>
        </p:nvSpPr>
        <p:spPr/>
        <p:txBody>
          <a:bodyPr/>
          <a:lstStyle/>
          <a:p>
            <a:r>
              <a:rPr lang="en-IN" dirty="0"/>
              <a:t>Introduction</a:t>
            </a:r>
          </a:p>
        </p:txBody>
      </p:sp>
      <p:sp>
        <p:nvSpPr>
          <p:cNvPr id="7" name="Content Placeholder 6">
            <a:extLst>
              <a:ext uri="{FF2B5EF4-FFF2-40B4-BE49-F238E27FC236}">
                <a16:creationId xmlns:a16="http://schemas.microsoft.com/office/drawing/2014/main" id="{2B59C014-3411-3F78-4BB8-7707BCFCD4FB}"/>
              </a:ext>
            </a:extLst>
          </p:cNvPr>
          <p:cNvSpPr>
            <a:spLocks noGrp="1"/>
          </p:cNvSpPr>
          <p:nvPr>
            <p:ph idx="1"/>
          </p:nvPr>
        </p:nvSpPr>
        <p:spPr>
          <a:xfrm>
            <a:off x="913795" y="1754155"/>
            <a:ext cx="10353762" cy="4973216"/>
          </a:xfrm>
        </p:spPr>
        <p:txBody>
          <a:bodyPr>
            <a:normAutofit/>
          </a:bodyPr>
          <a:lstStyle/>
          <a:p>
            <a:r>
              <a:rPr lang="en-IN" dirty="0"/>
              <a:t>&gt;</a:t>
            </a:r>
            <a:r>
              <a:rPr lang="en-IN" sz="2800" dirty="0">
                <a:latin typeface="Poor Richard" panose="02080502050505020702" pitchFamily="18" charset="0"/>
              </a:rPr>
              <a:t>Many people unknowingly consume the expired medicines which leads to the many consequences causing illness  and sometimes severe effects causing deaths.</a:t>
            </a:r>
          </a:p>
          <a:p>
            <a:endParaRPr lang="en-IN" sz="2800" dirty="0">
              <a:latin typeface="Poor Richard" panose="02080502050505020702" pitchFamily="18" charset="0"/>
            </a:endParaRPr>
          </a:p>
          <a:p>
            <a:endParaRPr lang="en-IN" sz="2800" dirty="0">
              <a:latin typeface="Poor Richard" panose="02080502050505020702" pitchFamily="18" charset="0"/>
            </a:endParaRPr>
          </a:p>
          <a:p>
            <a:r>
              <a:rPr lang="en-IN" sz="2800" dirty="0">
                <a:latin typeface="Poor Richard" panose="02080502050505020702" pitchFamily="18" charset="0"/>
              </a:rPr>
              <a:t>&gt;Detecting the expiry date</a:t>
            </a:r>
          </a:p>
          <a:p>
            <a:r>
              <a:rPr lang="en-IN" sz="2800" dirty="0">
                <a:latin typeface="Poor Richard" panose="02080502050505020702" pitchFamily="18" charset="0"/>
              </a:rPr>
              <a:t>&gt;QR code to fetch the details</a:t>
            </a:r>
          </a:p>
          <a:p>
            <a:r>
              <a:rPr lang="en-IN" sz="2800" dirty="0">
                <a:latin typeface="Poor Richard" panose="02080502050505020702" pitchFamily="18" charset="0"/>
              </a:rPr>
              <a:t>&gt;Getting notifications</a:t>
            </a:r>
          </a:p>
        </p:txBody>
      </p:sp>
      <p:pic>
        <p:nvPicPr>
          <p:cNvPr id="9" name="Picture 8">
            <a:extLst>
              <a:ext uri="{FF2B5EF4-FFF2-40B4-BE49-F238E27FC236}">
                <a16:creationId xmlns:a16="http://schemas.microsoft.com/office/drawing/2014/main" id="{B9251FA3-CF12-AE3F-1A4F-E5962313843E}"/>
              </a:ext>
            </a:extLst>
          </p:cNvPr>
          <p:cNvPicPr>
            <a:picLocks noChangeAspect="1"/>
          </p:cNvPicPr>
          <p:nvPr/>
        </p:nvPicPr>
        <p:blipFill>
          <a:blip r:embed="rId2"/>
          <a:stretch>
            <a:fillRect/>
          </a:stretch>
        </p:blipFill>
        <p:spPr>
          <a:xfrm>
            <a:off x="4088752" y="2985796"/>
            <a:ext cx="3441052" cy="1936284"/>
          </a:xfrm>
          <a:prstGeom prst="rect">
            <a:avLst/>
          </a:prstGeom>
          <a:ln>
            <a:noFill/>
          </a:ln>
          <a:effectLst>
            <a:softEdge rad="112500"/>
          </a:effectLst>
        </p:spPr>
      </p:pic>
    </p:spTree>
    <p:extLst>
      <p:ext uri="{BB962C8B-B14F-4D97-AF65-F5344CB8AC3E}">
        <p14:creationId xmlns:p14="http://schemas.microsoft.com/office/powerpoint/2010/main" val="3887375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EDEB-96C8-B599-B4C3-6ED3584E6641}"/>
              </a:ext>
            </a:extLst>
          </p:cNvPr>
          <p:cNvSpPr>
            <a:spLocks noGrp="1"/>
          </p:cNvSpPr>
          <p:nvPr>
            <p:ph type="title"/>
          </p:nvPr>
        </p:nvSpPr>
        <p:spPr/>
        <p:txBody>
          <a:bodyPr/>
          <a:lstStyle/>
          <a:p>
            <a:r>
              <a:rPr lang="en-IN" dirty="0"/>
              <a:t>Purpose</a:t>
            </a:r>
          </a:p>
        </p:txBody>
      </p:sp>
      <p:sp>
        <p:nvSpPr>
          <p:cNvPr id="3" name="Content Placeholder 2">
            <a:extLst>
              <a:ext uri="{FF2B5EF4-FFF2-40B4-BE49-F238E27FC236}">
                <a16:creationId xmlns:a16="http://schemas.microsoft.com/office/drawing/2014/main" id="{88462C9D-15F9-DD8F-41AC-9C4A4E22367A}"/>
              </a:ext>
            </a:extLst>
          </p:cNvPr>
          <p:cNvSpPr>
            <a:spLocks noGrp="1"/>
          </p:cNvSpPr>
          <p:nvPr>
            <p:ph idx="1"/>
          </p:nvPr>
        </p:nvSpPr>
        <p:spPr>
          <a:xfrm>
            <a:off x="913795" y="2096063"/>
            <a:ext cx="9461846" cy="2158695"/>
          </a:xfrm>
        </p:spPr>
        <p:txBody>
          <a:bodyPr>
            <a:normAutofit/>
          </a:bodyPr>
          <a:lstStyle/>
          <a:p>
            <a:r>
              <a:rPr lang="en-IN" sz="4000" dirty="0">
                <a:latin typeface="Poor Richard" panose="02080502050505020702" pitchFamily="18" charset="0"/>
              </a:rPr>
              <a:t>Avoiding the  innocent’s  deaths due to the  expiry date of medicines which they intake</a:t>
            </a:r>
          </a:p>
          <a:p>
            <a:endParaRPr lang="en-IN" sz="3200" dirty="0">
              <a:latin typeface="Poor Richard" panose="02080502050505020702" pitchFamily="18" charset="0"/>
            </a:endParaRPr>
          </a:p>
        </p:txBody>
      </p:sp>
      <p:pic>
        <p:nvPicPr>
          <p:cNvPr id="5" name="Picture 4">
            <a:extLst>
              <a:ext uri="{FF2B5EF4-FFF2-40B4-BE49-F238E27FC236}">
                <a16:creationId xmlns:a16="http://schemas.microsoft.com/office/drawing/2014/main" id="{FAE2BCD0-4DF9-5B84-ECC9-B9F7CF2A701D}"/>
              </a:ext>
            </a:extLst>
          </p:cNvPr>
          <p:cNvPicPr>
            <a:picLocks noChangeAspect="1"/>
          </p:cNvPicPr>
          <p:nvPr/>
        </p:nvPicPr>
        <p:blipFill>
          <a:blip r:embed="rId2"/>
          <a:stretch>
            <a:fillRect/>
          </a:stretch>
        </p:blipFill>
        <p:spPr>
          <a:xfrm>
            <a:off x="9821149" y="868524"/>
            <a:ext cx="2066925" cy="2733092"/>
          </a:xfrm>
          <a:prstGeom prst="rect">
            <a:avLst/>
          </a:prstGeom>
          <a:ln>
            <a:noFill/>
          </a:ln>
          <a:effectLst>
            <a:softEdge rad="112500"/>
          </a:effectLst>
        </p:spPr>
      </p:pic>
      <p:pic>
        <p:nvPicPr>
          <p:cNvPr id="7" name="Picture 6">
            <a:extLst>
              <a:ext uri="{FF2B5EF4-FFF2-40B4-BE49-F238E27FC236}">
                <a16:creationId xmlns:a16="http://schemas.microsoft.com/office/drawing/2014/main" id="{8E097E36-2FAE-0A6C-EB6B-EE5D6E79CFE7}"/>
              </a:ext>
            </a:extLst>
          </p:cNvPr>
          <p:cNvPicPr>
            <a:picLocks noChangeAspect="1"/>
          </p:cNvPicPr>
          <p:nvPr/>
        </p:nvPicPr>
        <p:blipFill>
          <a:blip r:embed="rId3"/>
          <a:stretch>
            <a:fillRect/>
          </a:stretch>
        </p:blipFill>
        <p:spPr>
          <a:xfrm>
            <a:off x="2463282" y="4254758"/>
            <a:ext cx="6410130" cy="2267340"/>
          </a:xfrm>
          <a:prstGeom prst="rect">
            <a:avLst/>
          </a:prstGeom>
          <a:ln>
            <a:noFill/>
          </a:ln>
          <a:effectLst>
            <a:softEdge rad="112500"/>
          </a:effectLst>
        </p:spPr>
      </p:pic>
    </p:spTree>
    <p:extLst>
      <p:ext uri="{BB962C8B-B14F-4D97-AF65-F5344CB8AC3E}">
        <p14:creationId xmlns:p14="http://schemas.microsoft.com/office/powerpoint/2010/main" val="160645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2067-3F26-8EA4-CD46-738A83E8BC7C}"/>
              </a:ext>
            </a:extLst>
          </p:cNvPr>
          <p:cNvSpPr>
            <a:spLocks noGrp="1"/>
          </p:cNvSpPr>
          <p:nvPr>
            <p:ph type="title"/>
          </p:nvPr>
        </p:nvSpPr>
        <p:spPr/>
        <p:txBody>
          <a:bodyPr/>
          <a:lstStyle/>
          <a:p>
            <a:r>
              <a:rPr lang="en-IN" dirty="0"/>
              <a:t>Survey/Research</a:t>
            </a:r>
          </a:p>
        </p:txBody>
      </p:sp>
      <p:sp>
        <p:nvSpPr>
          <p:cNvPr id="3" name="Content Placeholder 2">
            <a:extLst>
              <a:ext uri="{FF2B5EF4-FFF2-40B4-BE49-F238E27FC236}">
                <a16:creationId xmlns:a16="http://schemas.microsoft.com/office/drawing/2014/main" id="{E2CD4893-36A2-BDDE-2B72-A846AB0E19A1}"/>
              </a:ext>
            </a:extLst>
          </p:cNvPr>
          <p:cNvSpPr>
            <a:spLocks noGrp="1"/>
          </p:cNvSpPr>
          <p:nvPr>
            <p:ph idx="1"/>
          </p:nvPr>
        </p:nvSpPr>
        <p:spPr/>
        <p:txBody>
          <a:bodyPr>
            <a:normAutofit/>
          </a:bodyPr>
          <a:lstStyle/>
          <a:p>
            <a:r>
              <a:rPr lang="en-IN" sz="2800" dirty="0">
                <a:latin typeface="Poor Richard" panose="02080502050505020702" pitchFamily="18" charset="0"/>
              </a:rPr>
              <a:t>&gt;How rarely you buy medicines in the medical store?</a:t>
            </a:r>
          </a:p>
          <a:p>
            <a:r>
              <a:rPr lang="en-IN" sz="2800" dirty="0">
                <a:latin typeface="Poor Richard" panose="02080502050505020702" pitchFamily="18" charset="0"/>
              </a:rPr>
              <a:t>&gt;Do you often check the manufacturing and expiring details of those medicines which are prescribed</a:t>
            </a:r>
          </a:p>
          <a:p>
            <a:r>
              <a:rPr lang="en-IN" sz="2800" dirty="0">
                <a:latin typeface="Poor Richard" panose="02080502050505020702" pitchFamily="18" charset="0"/>
              </a:rPr>
              <a:t>&gt; Do you think are there any consequences caused by intake of expired medicines?</a:t>
            </a:r>
          </a:p>
          <a:p>
            <a:r>
              <a:rPr lang="en-IN" sz="2800" dirty="0">
                <a:latin typeface="Poor Richard" panose="02080502050505020702" pitchFamily="18" charset="0"/>
              </a:rPr>
              <a:t>&gt;What are the effects of consuming expired medicines?</a:t>
            </a:r>
          </a:p>
          <a:p>
            <a:pPr marL="0" indent="0">
              <a:buNone/>
            </a:pPr>
            <a:endParaRPr lang="en-IN" sz="2800" dirty="0">
              <a:latin typeface="Poor Richard" panose="02080502050505020702" pitchFamily="18" charset="0"/>
            </a:endParaRPr>
          </a:p>
        </p:txBody>
      </p:sp>
      <p:pic>
        <p:nvPicPr>
          <p:cNvPr id="5" name="Picture 4">
            <a:extLst>
              <a:ext uri="{FF2B5EF4-FFF2-40B4-BE49-F238E27FC236}">
                <a16:creationId xmlns:a16="http://schemas.microsoft.com/office/drawing/2014/main" id="{6914D47F-8B16-85C0-56AF-8E735BEC775B}"/>
              </a:ext>
            </a:extLst>
          </p:cNvPr>
          <p:cNvPicPr>
            <a:picLocks noChangeAspect="1"/>
          </p:cNvPicPr>
          <p:nvPr/>
        </p:nvPicPr>
        <p:blipFill>
          <a:blip r:embed="rId2"/>
          <a:stretch>
            <a:fillRect/>
          </a:stretch>
        </p:blipFill>
        <p:spPr>
          <a:xfrm>
            <a:off x="8846100" y="844615"/>
            <a:ext cx="3125075" cy="18097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83949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5A3E-5329-260D-A0D5-C6EF91D0F437}"/>
              </a:ext>
            </a:extLst>
          </p:cNvPr>
          <p:cNvSpPr>
            <a:spLocks noGrp="1"/>
          </p:cNvSpPr>
          <p:nvPr>
            <p:ph type="title"/>
          </p:nvPr>
        </p:nvSpPr>
        <p:spPr>
          <a:xfrm>
            <a:off x="848480" y="0"/>
            <a:ext cx="10353761" cy="1326321"/>
          </a:xfrm>
        </p:spPr>
        <p:txBody>
          <a:bodyPr/>
          <a:lstStyle/>
          <a:p>
            <a:r>
              <a:rPr lang="en-IN" dirty="0"/>
              <a:t>Methodology</a:t>
            </a:r>
          </a:p>
        </p:txBody>
      </p:sp>
      <p:sp>
        <p:nvSpPr>
          <p:cNvPr id="3" name="Content Placeholder 2">
            <a:extLst>
              <a:ext uri="{FF2B5EF4-FFF2-40B4-BE49-F238E27FC236}">
                <a16:creationId xmlns:a16="http://schemas.microsoft.com/office/drawing/2014/main" id="{19524BB4-4DCE-BF7D-A176-82CAFED55802}"/>
              </a:ext>
            </a:extLst>
          </p:cNvPr>
          <p:cNvSpPr>
            <a:spLocks noGrp="1"/>
          </p:cNvSpPr>
          <p:nvPr>
            <p:ph idx="1"/>
          </p:nvPr>
        </p:nvSpPr>
        <p:spPr>
          <a:xfrm>
            <a:off x="708521" y="1156995"/>
            <a:ext cx="10353762" cy="4214327"/>
          </a:xfrm>
        </p:spPr>
        <p:txBody>
          <a:bodyPr>
            <a:normAutofit/>
          </a:bodyPr>
          <a:lstStyle/>
          <a:p>
            <a:r>
              <a:rPr lang="en-US" sz="2400" dirty="0">
                <a:latin typeface="Poor Richard" panose="02080502050505020702" pitchFamily="18" charset="0"/>
              </a:rPr>
              <a:t>Medicine expiry date detection that help users to facilitate the users to know the details of the medicine by using  QR-code reader. With this application, users can know the details about medicine if they scan the QR-code which is available on medicine. It also keeps all the information about the details on the users to login this application on the database. The details of medicine such as name of medicine, function of medicine, expiry date of medicine, drug company that produces the medicine and pricing will be created using QR-code from hospital medical department or pharmacy</a:t>
            </a:r>
            <a:r>
              <a:rPr lang="en-US" sz="2000" dirty="0">
                <a:latin typeface="Poor Richard" panose="02080502050505020702" pitchFamily="18" charset="0"/>
              </a:rPr>
              <a:t>. </a:t>
            </a:r>
            <a:endParaRPr lang="en-IN" sz="2400" dirty="0">
              <a:latin typeface="Poor Richard" panose="02080502050505020702" pitchFamily="18" charset="0"/>
            </a:endParaRPr>
          </a:p>
        </p:txBody>
      </p:sp>
      <p:pic>
        <p:nvPicPr>
          <p:cNvPr id="5" name="Picture 4">
            <a:extLst>
              <a:ext uri="{FF2B5EF4-FFF2-40B4-BE49-F238E27FC236}">
                <a16:creationId xmlns:a16="http://schemas.microsoft.com/office/drawing/2014/main" id="{66A074EB-D010-63F9-696F-5B9547756594}"/>
              </a:ext>
            </a:extLst>
          </p:cNvPr>
          <p:cNvPicPr>
            <a:picLocks noChangeAspect="1"/>
          </p:cNvPicPr>
          <p:nvPr/>
        </p:nvPicPr>
        <p:blipFill>
          <a:blip r:embed="rId2"/>
          <a:stretch>
            <a:fillRect/>
          </a:stretch>
        </p:blipFill>
        <p:spPr>
          <a:xfrm>
            <a:off x="8539814" y="4056758"/>
            <a:ext cx="2446232" cy="2629128"/>
          </a:xfrm>
          <a:prstGeom prst="rect">
            <a:avLst/>
          </a:prstGeom>
          <a:ln>
            <a:noFill/>
          </a:ln>
          <a:effectLst>
            <a:softEdge rad="112500"/>
          </a:effectLst>
        </p:spPr>
      </p:pic>
      <p:pic>
        <p:nvPicPr>
          <p:cNvPr id="7" name="Picture 6">
            <a:extLst>
              <a:ext uri="{FF2B5EF4-FFF2-40B4-BE49-F238E27FC236}">
                <a16:creationId xmlns:a16="http://schemas.microsoft.com/office/drawing/2014/main" id="{794328AD-066F-1254-1DE5-22E5AED32DC7}"/>
              </a:ext>
            </a:extLst>
          </p:cNvPr>
          <p:cNvPicPr>
            <a:picLocks noChangeAspect="1"/>
          </p:cNvPicPr>
          <p:nvPr/>
        </p:nvPicPr>
        <p:blipFill>
          <a:blip r:embed="rId3"/>
          <a:stretch>
            <a:fillRect/>
          </a:stretch>
        </p:blipFill>
        <p:spPr>
          <a:xfrm>
            <a:off x="848480" y="4409217"/>
            <a:ext cx="6644713" cy="2276669"/>
          </a:xfrm>
          <a:prstGeom prst="rect">
            <a:avLst/>
          </a:prstGeom>
          <a:ln>
            <a:noFill/>
          </a:ln>
          <a:effectLst>
            <a:softEdge rad="112500"/>
          </a:effectLst>
        </p:spPr>
      </p:pic>
    </p:spTree>
    <p:extLst>
      <p:ext uri="{BB962C8B-B14F-4D97-AF65-F5344CB8AC3E}">
        <p14:creationId xmlns:p14="http://schemas.microsoft.com/office/powerpoint/2010/main" val="80237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50F6-246A-F242-ACE2-200E3921AE6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756E6A8-BB6B-EC33-3C5D-0B518A3B76BA}"/>
              </a:ext>
            </a:extLst>
          </p:cNvPr>
          <p:cNvSpPr>
            <a:spLocks noGrp="1"/>
          </p:cNvSpPr>
          <p:nvPr>
            <p:ph idx="1"/>
          </p:nvPr>
        </p:nvSpPr>
        <p:spPr/>
        <p:txBody>
          <a:bodyPr/>
          <a:lstStyle/>
          <a:p>
            <a:r>
              <a:rPr lang="en-US" dirty="0"/>
              <a:t>This application is used as an alerting system for the patients about the medicine expiry</a:t>
            </a:r>
          </a:p>
          <a:p>
            <a:r>
              <a:rPr lang="en-US" dirty="0"/>
              <a:t>QR code to be used on the medicines to ease the activity of fetching the details  of medicines</a:t>
            </a:r>
          </a:p>
          <a:p>
            <a:r>
              <a:rPr lang="en-US" dirty="0"/>
              <a:t>Many lives will be saved  by avoiding the  usage of  expired medicines</a:t>
            </a:r>
            <a:endParaRPr lang="en-IN" dirty="0"/>
          </a:p>
        </p:txBody>
      </p:sp>
      <p:pic>
        <p:nvPicPr>
          <p:cNvPr id="5" name="Picture 4">
            <a:extLst>
              <a:ext uri="{FF2B5EF4-FFF2-40B4-BE49-F238E27FC236}">
                <a16:creationId xmlns:a16="http://schemas.microsoft.com/office/drawing/2014/main" id="{B5B6E258-D4BA-22AE-FEF3-0302CF78433E}"/>
              </a:ext>
            </a:extLst>
          </p:cNvPr>
          <p:cNvPicPr>
            <a:picLocks noChangeAspect="1"/>
          </p:cNvPicPr>
          <p:nvPr/>
        </p:nvPicPr>
        <p:blipFill>
          <a:blip r:embed="rId2"/>
          <a:stretch>
            <a:fillRect/>
          </a:stretch>
        </p:blipFill>
        <p:spPr>
          <a:xfrm>
            <a:off x="4608253" y="4552950"/>
            <a:ext cx="2695575" cy="1695450"/>
          </a:xfrm>
          <a:prstGeom prst="rect">
            <a:avLst/>
          </a:prstGeom>
          <a:ln>
            <a:noFill/>
          </a:ln>
          <a:effectLst>
            <a:softEdge rad="112500"/>
          </a:effectLst>
        </p:spPr>
      </p:pic>
    </p:spTree>
    <p:extLst>
      <p:ext uri="{BB962C8B-B14F-4D97-AF65-F5344CB8AC3E}">
        <p14:creationId xmlns:p14="http://schemas.microsoft.com/office/powerpoint/2010/main" val="568397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73EB-AA9D-845E-ACE9-EA69E38FBA2D}"/>
              </a:ext>
            </a:extLst>
          </p:cNvPr>
          <p:cNvSpPr>
            <a:spLocks noGrp="1"/>
          </p:cNvSpPr>
          <p:nvPr>
            <p:ph type="title"/>
          </p:nvPr>
        </p:nvSpPr>
        <p:spPr/>
        <p:txBody>
          <a:bodyPr/>
          <a:lstStyle/>
          <a:p>
            <a:endParaRPr lang="en-IN"/>
          </a:p>
        </p:txBody>
      </p:sp>
      <p:sp>
        <p:nvSpPr>
          <p:cNvPr id="7" name="Content Placeholder 6">
            <a:extLst>
              <a:ext uri="{FF2B5EF4-FFF2-40B4-BE49-F238E27FC236}">
                <a16:creationId xmlns:a16="http://schemas.microsoft.com/office/drawing/2014/main" id="{4A268587-5819-0A6D-1E6F-34F4710F5AEB}"/>
              </a:ext>
            </a:extLst>
          </p:cNvPr>
          <p:cNvSpPr>
            <a:spLocks noGrp="1"/>
          </p:cNvSpPr>
          <p:nvPr>
            <p:ph idx="1"/>
          </p:nvPr>
        </p:nvSpPr>
        <p:spPr>
          <a:xfrm>
            <a:off x="913795" y="2096064"/>
            <a:ext cx="10353762" cy="3754230"/>
          </a:xfrm>
        </p:spPr>
        <p:txBody>
          <a:bodyPr>
            <a:normAutofit fontScale="92500"/>
          </a:bodyPr>
          <a:lstStyle/>
          <a:p>
            <a:endParaRPr lang="en-IN" dirty="0"/>
          </a:p>
          <a:p>
            <a:endParaRPr lang="en-IN" dirty="0"/>
          </a:p>
          <a:p>
            <a:endParaRPr lang="en-IN" dirty="0"/>
          </a:p>
          <a:p>
            <a:endParaRPr lang="en-IN" dirty="0"/>
          </a:p>
          <a:p>
            <a:endParaRPr lang="en-IN" dirty="0"/>
          </a:p>
          <a:p>
            <a:endParaRPr lang="en-IN" dirty="0"/>
          </a:p>
          <a:p>
            <a:r>
              <a:rPr lang="en-IN" dirty="0"/>
              <a:t>                                                                                                        -</a:t>
            </a:r>
            <a:r>
              <a:rPr lang="en-IN" dirty="0" err="1"/>
              <a:t>D.Madhu</a:t>
            </a:r>
            <a:r>
              <a:rPr lang="en-IN" dirty="0"/>
              <a:t>  (CSE-IoT/II year)</a:t>
            </a:r>
          </a:p>
          <a:p>
            <a:r>
              <a:rPr lang="en-IN" dirty="0"/>
              <a:t>                                                                                                        -</a:t>
            </a:r>
            <a:r>
              <a:rPr lang="en-IN" dirty="0" err="1"/>
              <a:t>K.Rajkumar</a:t>
            </a:r>
            <a:r>
              <a:rPr lang="en-IN" dirty="0"/>
              <a:t> (AIML-A/II year)</a:t>
            </a:r>
          </a:p>
        </p:txBody>
      </p:sp>
      <p:pic>
        <p:nvPicPr>
          <p:cNvPr id="9" name="Picture 8">
            <a:extLst>
              <a:ext uri="{FF2B5EF4-FFF2-40B4-BE49-F238E27FC236}">
                <a16:creationId xmlns:a16="http://schemas.microsoft.com/office/drawing/2014/main" id="{54E79425-F9DC-0AEA-5ACC-891D4BFCEAE9}"/>
              </a:ext>
            </a:extLst>
          </p:cNvPr>
          <p:cNvPicPr>
            <a:picLocks noChangeAspect="1"/>
          </p:cNvPicPr>
          <p:nvPr/>
        </p:nvPicPr>
        <p:blipFill>
          <a:blip r:embed="rId2"/>
          <a:stretch>
            <a:fillRect/>
          </a:stretch>
        </p:blipFill>
        <p:spPr>
          <a:xfrm>
            <a:off x="567849" y="1175658"/>
            <a:ext cx="10699707" cy="3386040"/>
          </a:xfrm>
          <a:prstGeom prst="rect">
            <a:avLst/>
          </a:prstGeom>
        </p:spPr>
      </p:pic>
    </p:spTree>
    <p:extLst>
      <p:ext uri="{BB962C8B-B14F-4D97-AF65-F5344CB8AC3E}">
        <p14:creationId xmlns:p14="http://schemas.microsoft.com/office/powerpoint/2010/main" val="4021403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103</TotalTime>
  <Words>318</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Bahnschrift Condensed</vt:lpstr>
      <vt:lpstr>Bodoni MT</vt:lpstr>
      <vt:lpstr>Bookman Old Style</vt:lpstr>
      <vt:lpstr>Poor Richard</vt:lpstr>
      <vt:lpstr>Rockwell</vt:lpstr>
      <vt:lpstr>Damask</vt:lpstr>
      <vt:lpstr>medicine expiry date detection</vt:lpstr>
      <vt:lpstr>Abstract</vt:lpstr>
      <vt:lpstr>Introduction</vt:lpstr>
      <vt:lpstr>Purpose</vt:lpstr>
      <vt:lpstr>Survey/Research</vt:lpstr>
      <vt:lpstr>Methodology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medicine expiry date detection</dc:title>
  <dc:creator>Madhu Dandugula</dc:creator>
  <cp:lastModifiedBy>Madhu Dandugula</cp:lastModifiedBy>
  <cp:revision>1</cp:revision>
  <dcterms:created xsi:type="dcterms:W3CDTF">2023-04-03T17:02:16Z</dcterms:created>
  <dcterms:modified xsi:type="dcterms:W3CDTF">2023-04-03T18:45:56Z</dcterms:modified>
</cp:coreProperties>
</file>