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58"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3/30/2022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8375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1256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5012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335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5916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2181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380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2314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6525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211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3/30/2022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96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3/30/2022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8224161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ceptual wave design with blue gradient colour">
            <a:extLst>
              <a:ext uri="{FF2B5EF4-FFF2-40B4-BE49-F238E27FC236}">
                <a16:creationId xmlns:a16="http://schemas.microsoft.com/office/drawing/2014/main" id="{89591AB3-86A9-668E-D471-AA833520AE12}"/>
              </a:ext>
            </a:extLst>
          </p:cNvPr>
          <p:cNvPicPr>
            <a:picLocks noChangeAspect="1"/>
          </p:cNvPicPr>
          <p:nvPr/>
        </p:nvPicPr>
        <p:blipFill rotWithShape="1">
          <a:blip r:embed="rId2">
            <a:alphaModFix amt="50000"/>
          </a:blip>
          <a:srcRect t="6587" r="-1" b="1553"/>
          <a:stretch/>
        </p:blipFill>
        <p:spPr>
          <a:xfrm>
            <a:off x="20" y="10"/>
            <a:ext cx="12188930" cy="6857990"/>
          </a:xfrm>
          <a:prstGeom prst="rect">
            <a:avLst/>
          </a:prstGeom>
        </p:spPr>
      </p:pic>
      <p:sp>
        <p:nvSpPr>
          <p:cNvPr id="2" name="Title 1">
            <a:extLst>
              <a:ext uri="{FF2B5EF4-FFF2-40B4-BE49-F238E27FC236}">
                <a16:creationId xmlns:a16="http://schemas.microsoft.com/office/drawing/2014/main" id="{33DD988C-20F0-4A4E-9605-009D781A0529}"/>
              </a:ext>
            </a:extLst>
          </p:cNvPr>
          <p:cNvSpPr>
            <a:spLocks noGrp="1"/>
          </p:cNvSpPr>
          <p:nvPr>
            <p:ph type="ctrTitle"/>
          </p:nvPr>
        </p:nvSpPr>
        <p:spPr>
          <a:xfrm>
            <a:off x="1524000" y="1122363"/>
            <a:ext cx="9144000" cy="3063240"/>
          </a:xfrm>
        </p:spPr>
        <p:txBody>
          <a:bodyPr>
            <a:normAutofit/>
          </a:bodyPr>
          <a:lstStyle/>
          <a:p>
            <a:pPr algn="ctr"/>
            <a:r>
              <a:rPr lang="en-US" dirty="0"/>
              <a:t>Hibernate </a:t>
            </a:r>
          </a:p>
        </p:txBody>
      </p:sp>
      <p:sp>
        <p:nvSpPr>
          <p:cNvPr id="3" name="Subtitle 2">
            <a:extLst>
              <a:ext uri="{FF2B5EF4-FFF2-40B4-BE49-F238E27FC236}">
                <a16:creationId xmlns:a16="http://schemas.microsoft.com/office/drawing/2014/main" id="{DE389720-FB10-4991-B9A6-86AC9CEF71CC}"/>
              </a:ext>
            </a:extLst>
          </p:cNvPr>
          <p:cNvSpPr>
            <a:spLocks noGrp="1"/>
          </p:cNvSpPr>
          <p:nvPr>
            <p:ph type="subTitle" idx="1"/>
          </p:nvPr>
        </p:nvSpPr>
        <p:spPr>
          <a:xfrm>
            <a:off x="1524000" y="4599432"/>
            <a:ext cx="9144000" cy="1225296"/>
          </a:xfrm>
        </p:spPr>
        <p:txBody>
          <a:bodyPr>
            <a:normAutofit/>
          </a:bodyPr>
          <a:lstStyle/>
          <a:p>
            <a:pPr algn="ctr"/>
            <a:r>
              <a:rPr lang="en-US" sz="3200" dirty="0"/>
              <a:t>						By Mr. Madhusudhan Reddy</a:t>
            </a:r>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7552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CA7D-675B-403E-A320-68B8102BE1AD}"/>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72D6860D-C001-4903-9EF9-6F39F7399308}"/>
              </a:ext>
            </a:extLst>
          </p:cNvPr>
          <p:cNvSpPr>
            <a:spLocks noGrp="1"/>
          </p:cNvSpPr>
          <p:nvPr>
            <p:ph idx="1"/>
          </p:nvPr>
        </p:nvSpPr>
        <p:spPr/>
        <p:txBody>
          <a:bodyPr/>
          <a:lstStyle/>
          <a:p>
            <a:r>
              <a:rPr lang="en-US" b="1" dirty="0">
                <a:latin typeface="Calibri Light" panose="020F0302020204030204" pitchFamily="34" charset="0"/>
                <a:cs typeface="Calibri Light" panose="020F0302020204030204" pitchFamily="34" charset="0"/>
              </a:rPr>
              <a:t>Hibernate Framework</a:t>
            </a:r>
          </a:p>
          <a:p>
            <a:r>
              <a:rPr lang="en-US" b="1" dirty="0">
                <a:latin typeface="Calibri Light" panose="020F0302020204030204" pitchFamily="34" charset="0"/>
                <a:cs typeface="Calibri Light" panose="020F0302020204030204" pitchFamily="34" charset="0"/>
              </a:rPr>
              <a:t>ORM Tool</a:t>
            </a:r>
          </a:p>
          <a:p>
            <a:r>
              <a:rPr lang="en-US" b="1" dirty="0">
                <a:latin typeface="Calibri Light" panose="020F0302020204030204" pitchFamily="34" charset="0"/>
                <a:cs typeface="Calibri Light" panose="020F0302020204030204" pitchFamily="34" charset="0"/>
              </a:rPr>
              <a:t>JPA</a:t>
            </a:r>
          </a:p>
          <a:p>
            <a:r>
              <a:rPr lang="en-US" b="1" dirty="0">
                <a:latin typeface="Calibri Light" panose="020F0302020204030204" pitchFamily="34" charset="0"/>
                <a:cs typeface="Calibri Light" panose="020F0302020204030204" pitchFamily="34" charset="0"/>
              </a:rPr>
              <a:t>Advantages of Hibernate framework</a:t>
            </a:r>
          </a:p>
        </p:txBody>
      </p:sp>
    </p:spTree>
    <p:extLst>
      <p:ext uri="{BB962C8B-B14F-4D97-AF65-F5344CB8AC3E}">
        <p14:creationId xmlns:p14="http://schemas.microsoft.com/office/powerpoint/2010/main" val="16142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1D87-888F-4025-A61C-76655FC0AAE9}"/>
              </a:ext>
            </a:extLst>
          </p:cNvPr>
          <p:cNvSpPr>
            <a:spLocks noGrp="1"/>
          </p:cNvSpPr>
          <p:nvPr>
            <p:ph type="title"/>
          </p:nvPr>
        </p:nvSpPr>
        <p:spPr/>
        <p:txBody>
          <a:bodyPr/>
          <a:lstStyle/>
          <a:p>
            <a:r>
              <a:rPr lang="en-US" dirty="0"/>
              <a:t>Hibernate framework:</a:t>
            </a:r>
          </a:p>
        </p:txBody>
      </p:sp>
      <p:sp>
        <p:nvSpPr>
          <p:cNvPr id="3" name="Content Placeholder 2">
            <a:extLst>
              <a:ext uri="{FF2B5EF4-FFF2-40B4-BE49-F238E27FC236}">
                <a16:creationId xmlns:a16="http://schemas.microsoft.com/office/drawing/2014/main" id="{F2F717F3-AB0D-4EE0-9FB3-C03A0BD56DBF}"/>
              </a:ext>
            </a:extLst>
          </p:cNvPr>
          <p:cNvSpPr>
            <a:spLocks noGrp="1"/>
          </p:cNvSpPr>
          <p:nvPr>
            <p:ph idx="1"/>
          </p:nvPr>
        </p:nvSpPr>
        <p:spPr/>
        <p:txBody>
          <a:bodyPr/>
          <a:lstStyle/>
          <a:p>
            <a:r>
              <a:rPr lang="en-US" b="0" i="0" dirty="0">
                <a:solidFill>
                  <a:srgbClr val="333333"/>
                </a:solidFill>
                <a:effectLst/>
                <a:latin typeface="inter-regular"/>
              </a:rPr>
              <a:t>Hibernate is a Java framework that simplifies the development of Java application to interact with the database. It is an open source, lightweight, ORM (Object Relational Mapping) tool. Hibernate implements the specifications of JPA (Java Persistence API) for data persistence.</a:t>
            </a:r>
            <a:endParaRPr lang="en-US" dirty="0"/>
          </a:p>
        </p:txBody>
      </p:sp>
    </p:spTree>
    <p:extLst>
      <p:ext uri="{BB962C8B-B14F-4D97-AF65-F5344CB8AC3E}">
        <p14:creationId xmlns:p14="http://schemas.microsoft.com/office/powerpoint/2010/main" val="125357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43DA-CAF6-4BB6-A14D-F9CE729B31C7}"/>
              </a:ext>
            </a:extLst>
          </p:cNvPr>
          <p:cNvSpPr>
            <a:spLocks noGrp="1"/>
          </p:cNvSpPr>
          <p:nvPr>
            <p:ph type="title"/>
          </p:nvPr>
        </p:nvSpPr>
        <p:spPr/>
        <p:txBody>
          <a:bodyPr/>
          <a:lstStyle/>
          <a:p>
            <a:r>
              <a:rPr lang="en-US" dirty="0"/>
              <a:t>ORM Tool:</a:t>
            </a:r>
          </a:p>
        </p:txBody>
      </p:sp>
      <p:sp>
        <p:nvSpPr>
          <p:cNvPr id="3" name="Content Placeholder 2">
            <a:extLst>
              <a:ext uri="{FF2B5EF4-FFF2-40B4-BE49-F238E27FC236}">
                <a16:creationId xmlns:a16="http://schemas.microsoft.com/office/drawing/2014/main" id="{AA7610A8-45E7-4C48-8FD5-7EB3EA53C5DD}"/>
              </a:ext>
            </a:extLst>
          </p:cNvPr>
          <p:cNvSpPr>
            <a:spLocks noGrp="1"/>
          </p:cNvSpPr>
          <p:nvPr>
            <p:ph idx="1"/>
          </p:nvPr>
        </p:nvSpPr>
        <p:spPr/>
        <p:txBody>
          <a:bodyPr/>
          <a:lstStyle/>
          <a:p>
            <a:r>
              <a:rPr lang="en-US" b="0" i="0" dirty="0">
                <a:solidFill>
                  <a:srgbClr val="333333"/>
                </a:solidFill>
                <a:effectLst/>
                <a:latin typeface="inter-regular"/>
              </a:rPr>
              <a:t>An ORM tool simplifies the data creation, data manipulation and data access. It is a programming technique that maps the object to the data stored in the database.</a:t>
            </a:r>
          </a:p>
          <a:p>
            <a:r>
              <a:rPr lang="en-US" b="0" i="0" dirty="0">
                <a:solidFill>
                  <a:srgbClr val="333333"/>
                </a:solidFill>
                <a:effectLst/>
                <a:latin typeface="inter-regular"/>
              </a:rPr>
              <a:t>The ORM tool internally uses the JDBC API to interact with the database.</a:t>
            </a:r>
            <a:endParaRPr lang="en-US" dirty="0"/>
          </a:p>
        </p:txBody>
      </p:sp>
    </p:spTree>
    <p:extLst>
      <p:ext uri="{BB962C8B-B14F-4D97-AF65-F5344CB8AC3E}">
        <p14:creationId xmlns:p14="http://schemas.microsoft.com/office/powerpoint/2010/main" val="419550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61B5-430F-4DCA-8E9E-53F94F97D2F7}"/>
              </a:ext>
            </a:extLst>
          </p:cNvPr>
          <p:cNvSpPr>
            <a:spLocks noGrp="1"/>
          </p:cNvSpPr>
          <p:nvPr>
            <p:ph type="title"/>
          </p:nvPr>
        </p:nvSpPr>
        <p:spPr/>
        <p:txBody>
          <a:bodyPr/>
          <a:lstStyle/>
          <a:p>
            <a:r>
              <a:rPr lang="en-US" dirty="0"/>
              <a:t>JPA(Java Persistence API):</a:t>
            </a:r>
          </a:p>
        </p:txBody>
      </p:sp>
      <p:sp>
        <p:nvSpPr>
          <p:cNvPr id="3" name="Content Placeholder 2">
            <a:extLst>
              <a:ext uri="{FF2B5EF4-FFF2-40B4-BE49-F238E27FC236}">
                <a16:creationId xmlns:a16="http://schemas.microsoft.com/office/drawing/2014/main" id="{EBCE0882-B6B5-46D0-9EBB-CA56DE434A88}"/>
              </a:ext>
            </a:extLst>
          </p:cNvPr>
          <p:cNvSpPr>
            <a:spLocks noGrp="1"/>
          </p:cNvSpPr>
          <p:nvPr>
            <p:ph idx="1"/>
          </p:nvPr>
        </p:nvSpPr>
        <p:spPr/>
        <p:txBody>
          <a:bodyPr/>
          <a:lstStyle/>
          <a:p>
            <a:r>
              <a:rPr lang="en-US" b="0" i="0" dirty="0">
                <a:solidFill>
                  <a:srgbClr val="333333"/>
                </a:solidFill>
                <a:effectLst/>
                <a:latin typeface="inter-regular"/>
              </a:rPr>
              <a:t>Java Persistence API (JPA) is a Java specification that provides certain functionality and standard to ORM tools.</a:t>
            </a:r>
          </a:p>
          <a:p>
            <a:r>
              <a:rPr lang="en-US" b="0" i="0" dirty="0">
                <a:solidFill>
                  <a:srgbClr val="333333"/>
                </a:solidFill>
                <a:effectLst/>
                <a:latin typeface="inter-regular"/>
              </a:rPr>
              <a:t> The </a:t>
            </a:r>
            <a:r>
              <a:rPr lang="en-US" b="1" i="0" dirty="0" err="1">
                <a:solidFill>
                  <a:srgbClr val="333333"/>
                </a:solidFill>
                <a:effectLst/>
                <a:latin typeface="inter-bold"/>
              </a:rPr>
              <a:t>javax.persistence</a:t>
            </a:r>
            <a:r>
              <a:rPr lang="en-US" b="0" i="0" dirty="0">
                <a:solidFill>
                  <a:srgbClr val="333333"/>
                </a:solidFill>
                <a:effectLst/>
                <a:latin typeface="inter-regular"/>
              </a:rPr>
              <a:t> package contains the JPA classes and interfaces.</a:t>
            </a:r>
            <a:endParaRPr lang="en-US" dirty="0"/>
          </a:p>
        </p:txBody>
      </p:sp>
    </p:spTree>
    <p:extLst>
      <p:ext uri="{BB962C8B-B14F-4D97-AF65-F5344CB8AC3E}">
        <p14:creationId xmlns:p14="http://schemas.microsoft.com/office/powerpoint/2010/main" val="25744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3DA1-9774-4BB0-A9E1-FA63FF128483}"/>
              </a:ext>
            </a:extLst>
          </p:cNvPr>
          <p:cNvSpPr>
            <a:spLocks noGrp="1"/>
          </p:cNvSpPr>
          <p:nvPr>
            <p:ph type="title"/>
          </p:nvPr>
        </p:nvSpPr>
        <p:spPr>
          <a:xfrm>
            <a:off x="838199" y="365125"/>
            <a:ext cx="10515601" cy="1325563"/>
          </a:xfrm>
        </p:spPr>
        <p:txBody>
          <a:bodyPr>
            <a:normAutofit fontScale="90000"/>
          </a:bodyPr>
          <a:lstStyle/>
          <a:p>
            <a:r>
              <a:rPr lang="en-US" dirty="0"/>
              <a:t>Advantages of Hibernate framework:</a:t>
            </a:r>
          </a:p>
        </p:txBody>
      </p:sp>
      <p:sp>
        <p:nvSpPr>
          <p:cNvPr id="3" name="Content Placeholder 2">
            <a:extLst>
              <a:ext uri="{FF2B5EF4-FFF2-40B4-BE49-F238E27FC236}">
                <a16:creationId xmlns:a16="http://schemas.microsoft.com/office/drawing/2014/main" id="{A9CD0BA3-672F-479E-AF54-A590E48BE722}"/>
              </a:ext>
            </a:extLst>
          </p:cNvPr>
          <p:cNvSpPr>
            <a:spLocks noGrp="1"/>
          </p:cNvSpPr>
          <p:nvPr>
            <p:ph idx="1"/>
          </p:nvPr>
        </p:nvSpPr>
        <p:spPr/>
        <p:txBody>
          <a:bodyPr/>
          <a:lstStyle/>
          <a:p>
            <a:r>
              <a:rPr lang="en-US" b="0" i="0" dirty="0">
                <a:solidFill>
                  <a:srgbClr val="610B4B"/>
                </a:solidFill>
                <a:effectLst/>
                <a:latin typeface="erdana"/>
              </a:rPr>
              <a:t>Open Source and Lightweight</a:t>
            </a:r>
          </a:p>
          <a:p>
            <a:r>
              <a:rPr lang="en-US" b="0" i="0" dirty="0">
                <a:solidFill>
                  <a:srgbClr val="610B4B"/>
                </a:solidFill>
                <a:effectLst/>
                <a:latin typeface="erdana"/>
              </a:rPr>
              <a:t>Fast Performance</a:t>
            </a:r>
          </a:p>
          <a:p>
            <a:r>
              <a:rPr lang="en-US" b="0" i="0" dirty="0">
                <a:solidFill>
                  <a:srgbClr val="610B4B"/>
                </a:solidFill>
                <a:effectLst/>
                <a:latin typeface="erdana"/>
              </a:rPr>
              <a:t>Database Independent Query</a:t>
            </a:r>
          </a:p>
          <a:p>
            <a:r>
              <a:rPr lang="en-US" b="0" i="0" dirty="0">
                <a:solidFill>
                  <a:srgbClr val="610B4B"/>
                </a:solidFill>
                <a:effectLst/>
                <a:latin typeface="erdana"/>
              </a:rPr>
              <a:t>Automatic Table Creation</a:t>
            </a:r>
          </a:p>
          <a:p>
            <a:r>
              <a:rPr lang="en-US" b="0" i="0" dirty="0">
                <a:solidFill>
                  <a:srgbClr val="610B4B"/>
                </a:solidFill>
                <a:effectLst/>
                <a:latin typeface="erdana"/>
              </a:rPr>
              <a:t>Simplifies Complex Join</a:t>
            </a:r>
          </a:p>
          <a:p>
            <a:r>
              <a:rPr lang="en-US" b="0" i="0" dirty="0">
                <a:solidFill>
                  <a:srgbClr val="610B4B"/>
                </a:solidFill>
                <a:effectLst/>
                <a:latin typeface="erdana"/>
              </a:rPr>
              <a:t>Provides Query Statistics and Database Status</a:t>
            </a:r>
          </a:p>
        </p:txBody>
      </p:sp>
    </p:spTree>
    <p:extLst>
      <p:ext uri="{BB962C8B-B14F-4D97-AF65-F5344CB8AC3E}">
        <p14:creationId xmlns:p14="http://schemas.microsoft.com/office/powerpoint/2010/main" val="86680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888C-405D-42A3-BFF8-7DBC750FF08F}"/>
              </a:ext>
            </a:extLst>
          </p:cNvPr>
          <p:cNvSpPr>
            <a:spLocks noGrp="1"/>
          </p:cNvSpPr>
          <p:nvPr>
            <p:ph type="title"/>
          </p:nvPr>
        </p:nvSpPr>
        <p:spPr>
          <a:xfrm rot="19939818">
            <a:off x="2512257" y="1984341"/>
            <a:ext cx="10515600" cy="1325563"/>
          </a:xfrm>
        </p:spPr>
        <p:txBody>
          <a:bodyPr>
            <a:normAutofit/>
          </a:bodyPr>
          <a:lstStyle/>
          <a:p>
            <a:r>
              <a:rPr lang="en-US" sz="8000" dirty="0"/>
              <a:t>Thank you</a:t>
            </a:r>
          </a:p>
        </p:txBody>
      </p:sp>
      <p:sp>
        <p:nvSpPr>
          <p:cNvPr id="3" name="Content Placeholder 2">
            <a:extLst>
              <a:ext uri="{FF2B5EF4-FFF2-40B4-BE49-F238E27FC236}">
                <a16:creationId xmlns:a16="http://schemas.microsoft.com/office/drawing/2014/main" id="{17AC1FB6-F1E4-47C7-8E6E-733BD9B20A55}"/>
              </a:ext>
            </a:extLst>
          </p:cNvPr>
          <p:cNvSpPr>
            <a:spLocks noGrp="1"/>
          </p:cNvSpPr>
          <p:nvPr>
            <p:ph idx="1"/>
          </p:nvPr>
        </p:nvSpPr>
        <p:spPr>
          <a:xfrm>
            <a:off x="838200" y="1929386"/>
            <a:ext cx="10515600" cy="4251960"/>
          </a:xfrm>
        </p:spPr>
        <p:txBody>
          <a:bodyPr/>
          <a:lstStyle/>
          <a:p>
            <a:pPr marL="0" indent="0">
              <a:buNone/>
            </a:pPr>
            <a:r>
              <a:rPr lang="en-US" dirty="0"/>
              <a:t>  </a:t>
            </a:r>
          </a:p>
        </p:txBody>
      </p:sp>
    </p:spTree>
    <p:extLst>
      <p:ext uri="{BB962C8B-B14F-4D97-AF65-F5344CB8AC3E}">
        <p14:creationId xmlns:p14="http://schemas.microsoft.com/office/powerpoint/2010/main" val="4027699288"/>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F2F"/>
      </a:dk2>
      <a:lt2>
        <a:srgbClr val="F2F3F0"/>
      </a:lt2>
      <a:accent1>
        <a:srgbClr val="5F30E8"/>
      </a:accent1>
      <a:accent2>
        <a:srgbClr val="1A38D5"/>
      </a:accent2>
      <a:accent3>
        <a:srgbClr val="2996E7"/>
      </a:accent3>
      <a:accent4>
        <a:srgbClr val="15BFC0"/>
      </a:accent4>
      <a:accent5>
        <a:srgbClr val="23C582"/>
      </a:accent5>
      <a:accent6>
        <a:srgbClr val="16C634"/>
      </a:accent6>
      <a:hlink>
        <a:srgbClr val="349C83"/>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20</TotalTime>
  <Words>192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 Light</vt:lpstr>
      <vt:lpstr>erdana</vt:lpstr>
      <vt:lpstr>inter-bold</vt:lpstr>
      <vt:lpstr>inter-regular</vt:lpstr>
      <vt:lpstr>Modern Love</vt:lpstr>
      <vt:lpstr>The Hand</vt:lpstr>
      <vt:lpstr>SketchyVTI</vt:lpstr>
      <vt:lpstr>Hibernate </vt:lpstr>
      <vt:lpstr>Learning objectives:</vt:lpstr>
      <vt:lpstr>Hibernate framework:</vt:lpstr>
      <vt:lpstr>ORM Tool:</vt:lpstr>
      <vt:lpstr>JPA(Java Persistence API):</vt:lpstr>
      <vt:lpstr>Advantages of Hibernate framework: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dc:title>
  <dc:creator>Madhusudhan Reddy</dc:creator>
  <cp:lastModifiedBy>Madhusudhan Reddy</cp:lastModifiedBy>
  <cp:revision>2</cp:revision>
  <dcterms:created xsi:type="dcterms:W3CDTF">2022-03-30T04:07:10Z</dcterms:created>
  <dcterms:modified xsi:type="dcterms:W3CDTF">2022-03-30T04:29:25Z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543c9c-c477-4599-9a17-3a5b9dbdff65_Enabled">
    <vt:lpwstr>True</vt:lpwstr>
  </property>
  <property fmtid="{D5CDD505-2E9C-101B-9397-08002B2CF9AE}" pid="3" name="MSIP_Label_0c543c9c-c477-4599-9a17-3a5b9dbdff65_SiteId">
    <vt:lpwstr>cc6b2eea-c864-4839-85f5-94736facc3be</vt:lpwstr>
  </property>
  <property fmtid="{D5CDD505-2E9C-101B-9397-08002B2CF9AE}" pid="4" name="MSIP_Label_0c543c9c-c477-4599-9a17-3a5b9dbdff65_Owner">
    <vt:lpwstr>Madhusudhan.Reddy@marlabs.com</vt:lpwstr>
  </property>
  <property fmtid="{D5CDD505-2E9C-101B-9397-08002B2CF9AE}" pid="5" name="MSIP_Label_0c543c9c-c477-4599-9a17-3a5b9dbdff65_SetDate">
    <vt:lpwstr>2022-03-30T04:26:07.8935540Z</vt:lpwstr>
  </property>
  <property fmtid="{D5CDD505-2E9C-101B-9397-08002B2CF9AE}" pid="6" name="MSIP_Label_0c543c9c-c477-4599-9a17-3a5b9dbdff65_Name">
    <vt:lpwstr>Public</vt:lpwstr>
  </property>
  <property fmtid="{D5CDD505-2E9C-101B-9397-08002B2CF9AE}" pid="7" name="MSIP_Label_0c543c9c-c477-4599-9a17-3a5b9dbdff65_Application">
    <vt:lpwstr>Microsoft Azure Information Protection</vt:lpwstr>
  </property>
  <property fmtid="{D5CDD505-2E9C-101B-9397-08002B2CF9AE}" pid="8" name="MSIP_Label_0c543c9c-c477-4599-9a17-3a5b9dbdff65_ActionId">
    <vt:lpwstr>b191c394-7432-446c-9ee3-9cc9e72f4ff2</vt:lpwstr>
  </property>
  <property fmtid="{D5CDD505-2E9C-101B-9397-08002B2CF9AE}" pid="9" name="MSIP_Label_0c543c9c-c477-4599-9a17-3a5b9dbdff65_Extended_MSFT_Method">
    <vt:lpwstr>Automatic</vt:lpwstr>
  </property>
  <property fmtid="{D5CDD505-2E9C-101B-9397-08002B2CF9AE}" pid="10" name="Sensitivity">
    <vt:lpwstr>Public</vt:lpwstr>
  </property>
</Properties>
</file>