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77FB-6D1D-4D4B-AC85-8A79BA5ED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DB62D3-C958-4CD0-8786-CE4836923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ABCF89-878A-44ED-91E5-32929BD938AD}"/>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5" name="Footer Placeholder 4">
            <a:extLst>
              <a:ext uri="{FF2B5EF4-FFF2-40B4-BE49-F238E27FC236}">
                <a16:creationId xmlns:a16="http://schemas.microsoft.com/office/drawing/2014/main" id="{71D8CAA7-104C-4258-9DCF-38C045CDA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89D44-BE02-40EF-98DF-23D023DC6746}"/>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123157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9C01-CA58-454F-9E61-16A7461F23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5B4E9-9E43-47C4-AB16-35A82B13F9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2BEF2-4E09-4544-8C16-EA5F79CFD3F7}"/>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5" name="Footer Placeholder 4">
            <a:extLst>
              <a:ext uri="{FF2B5EF4-FFF2-40B4-BE49-F238E27FC236}">
                <a16:creationId xmlns:a16="http://schemas.microsoft.com/office/drawing/2014/main" id="{5921CF24-7549-4BBC-B527-263E9244D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C3070-1AEF-4F4A-AD60-27833CE52614}"/>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167310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1748A-459F-422C-A21D-9073AB4E47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4F772-07BC-495A-94CE-69A13094D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60FEF-7A28-42D1-A35E-0C5537BF1602}"/>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5" name="Footer Placeholder 4">
            <a:extLst>
              <a:ext uri="{FF2B5EF4-FFF2-40B4-BE49-F238E27FC236}">
                <a16:creationId xmlns:a16="http://schemas.microsoft.com/office/drawing/2014/main" id="{31A6386E-7630-413A-9963-15440EA8B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3524C-19CD-472E-B4D8-42DEBBBD054A}"/>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350566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4002-78FE-4359-A99A-2BC02DE5F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67375-8E26-43BA-9979-15E7B3AF7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79210-806E-46A7-81A5-D9D93801E6A0}"/>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5" name="Footer Placeholder 4">
            <a:extLst>
              <a:ext uri="{FF2B5EF4-FFF2-40B4-BE49-F238E27FC236}">
                <a16:creationId xmlns:a16="http://schemas.microsoft.com/office/drawing/2014/main" id="{F89F49F6-6535-4BF4-959C-38A2016BC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84980-B70F-4D0C-83AF-1AC3D00BA82A}"/>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108688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36AC-D9CF-4411-ADAF-080E2F515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C13F50-9C73-47C0-B714-1D7232E65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7C5BFE-6357-4945-B838-FA5CEF634CC1}"/>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5" name="Footer Placeholder 4">
            <a:extLst>
              <a:ext uri="{FF2B5EF4-FFF2-40B4-BE49-F238E27FC236}">
                <a16:creationId xmlns:a16="http://schemas.microsoft.com/office/drawing/2014/main" id="{864731C2-4F95-4126-A17E-B2DF59E6C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D1091-096E-4407-B146-095854DD1A17}"/>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127591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761-AD51-4987-95FD-46704723F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23906-1A93-475B-A9D2-C457A2929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92F626-4788-4A65-886F-F556BA505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DAA22B-975A-4BAE-B506-EB66B72B392D}"/>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6" name="Footer Placeholder 5">
            <a:extLst>
              <a:ext uri="{FF2B5EF4-FFF2-40B4-BE49-F238E27FC236}">
                <a16:creationId xmlns:a16="http://schemas.microsoft.com/office/drawing/2014/main" id="{AC927468-5C44-4605-A500-2A74D1F5B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457AA-2587-4F75-86F6-6464204CCE28}"/>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257839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CFB9-14C0-49C7-8387-1922F12F5E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B0A16B-EA00-4A09-825D-1790BB7B5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9FB6F-9214-4390-B4C6-2D9557F35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DA8E9-C8BC-499C-9D60-91034D3CE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45C66-D65C-4E94-8866-336263138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7787D0-2358-4060-81A7-F3B1CCDB61F0}"/>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8" name="Footer Placeholder 7">
            <a:extLst>
              <a:ext uri="{FF2B5EF4-FFF2-40B4-BE49-F238E27FC236}">
                <a16:creationId xmlns:a16="http://schemas.microsoft.com/office/drawing/2014/main" id="{3C3700D7-6408-4897-9E3E-B180BC1013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379BA6-82FD-4C54-BEC7-5A0E93352B41}"/>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311795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6A2C-7966-4F77-9376-398F11E0A4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E0D095-F6DB-4FF6-91B3-09CAF7EB94E8}"/>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4" name="Footer Placeholder 3">
            <a:extLst>
              <a:ext uri="{FF2B5EF4-FFF2-40B4-BE49-F238E27FC236}">
                <a16:creationId xmlns:a16="http://schemas.microsoft.com/office/drawing/2014/main" id="{B8945806-912E-4425-B3D3-696FE9182F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C7C367-6275-4662-9359-CD2F9F597E01}"/>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103646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CE4BD-5DE2-422D-A776-B0EC88380F6F}"/>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3" name="Footer Placeholder 2">
            <a:extLst>
              <a:ext uri="{FF2B5EF4-FFF2-40B4-BE49-F238E27FC236}">
                <a16:creationId xmlns:a16="http://schemas.microsoft.com/office/drawing/2014/main" id="{5E0653D0-98A6-4ACE-8259-C930AF396D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623C5C-44D3-46E0-A353-2CFFCB9A436A}"/>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207739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042E-D01A-4C4D-B0BB-BE92F3EC0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89C74D-7EDC-4695-9F7E-3ADDCC3F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07A09D-8CF2-43EC-91C6-59062D87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45D74-C490-4B0B-A9A1-34E72AFCF05A}"/>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6" name="Footer Placeholder 5">
            <a:extLst>
              <a:ext uri="{FF2B5EF4-FFF2-40B4-BE49-F238E27FC236}">
                <a16:creationId xmlns:a16="http://schemas.microsoft.com/office/drawing/2014/main" id="{4D47F738-75FA-422A-A44C-8A79C7119B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102E40-C6DF-4474-9FF8-AACF1E26F520}"/>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22928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2189-AE4F-405F-97ED-5D4E3BE13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EDD29C-7B47-4BDA-8B2A-C207D0F89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6E67DF-9F8D-48D1-9B78-5DBDF93FC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62D58-E15E-44A9-8773-CC2900DFC41C}"/>
              </a:ext>
            </a:extLst>
          </p:cNvPr>
          <p:cNvSpPr>
            <a:spLocks noGrp="1"/>
          </p:cNvSpPr>
          <p:nvPr>
            <p:ph type="dt" sz="half" idx="10"/>
          </p:nvPr>
        </p:nvSpPr>
        <p:spPr/>
        <p:txBody>
          <a:bodyPr/>
          <a:lstStyle/>
          <a:p>
            <a:fld id="{55997CA9-5B63-4EA0-A7F5-5147B23AE4AF}" type="datetimeFigureOut">
              <a:rPr lang="en-IN" smtClean="0"/>
              <a:t>14-12-2020</a:t>
            </a:fld>
            <a:endParaRPr lang="en-IN"/>
          </a:p>
        </p:txBody>
      </p:sp>
      <p:sp>
        <p:nvSpPr>
          <p:cNvPr id="6" name="Footer Placeholder 5">
            <a:extLst>
              <a:ext uri="{FF2B5EF4-FFF2-40B4-BE49-F238E27FC236}">
                <a16:creationId xmlns:a16="http://schemas.microsoft.com/office/drawing/2014/main" id="{CE1ADD7C-0FCB-4770-9702-000BE3A3A3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B4318-39DA-4019-8E0C-B20949298F4D}"/>
              </a:ext>
            </a:extLst>
          </p:cNvPr>
          <p:cNvSpPr>
            <a:spLocks noGrp="1"/>
          </p:cNvSpPr>
          <p:nvPr>
            <p:ph type="sldNum" sz="quarter" idx="12"/>
          </p:nvPr>
        </p:nvSpPr>
        <p:spPr/>
        <p:txBody>
          <a:bodyPr/>
          <a:lstStyle/>
          <a:p>
            <a:fld id="{DC6F2098-DBD6-480B-8E52-524D6179889C}" type="slidenum">
              <a:rPr lang="en-IN" smtClean="0"/>
              <a:t>‹#›</a:t>
            </a:fld>
            <a:endParaRPr lang="en-IN"/>
          </a:p>
        </p:txBody>
      </p:sp>
    </p:spTree>
    <p:extLst>
      <p:ext uri="{BB962C8B-B14F-4D97-AF65-F5344CB8AC3E}">
        <p14:creationId xmlns:p14="http://schemas.microsoft.com/office/powerpoint/2010/main" val="199761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04AC4F-670B-4AAC-9352-DEC3AC22E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3BCBCC-455B-4A21-B83D-907278739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98302-2AA4-4C99-AE03-B97EC44F4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7CA9-5B63-4EA0-A7F5-5147B23AE4AF}" type="datetimeFigureOut">
              <a:rPr lang="en-IN" smtClean="0"/>
              <a:t>14-12-2020</a:t>
            </a:fld>
            <a:endParaRPr lang="en-IN"/>
          </a:p>
        </p:txBody>
      </p:sp>
      <p:sp>
        <p:nvSpPr>
          <p:cNvPr id="5" name="Footer Placeholder 4">
            <a:extLst>
              <a:ext uri="{FF2B5EF4-FFF2-40B4-BE49-F238E27FC236}">
                <a16:creationId xmlns:a16="http://schemas.microsoft.com/office/drawing/2014/main" id="{E59308F0-8A51-4874-BBDA-2D63253D2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726124-A018-41C2-B6B6-D5CB7A7C56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F2098-DBD6-480B-8E52-524D6179889C}" type="slidenum">
              <a:rPr lang="en-IN" smtClean="0"/>
              <a:t>‹#›</a:t>
            </a:fld>
            <a:endParaRPr lang="en-IN"/>
          </a:p>
        </p:txBody>
      </p:sp>
    </p:spTree>
    <p:extLst>
      <p:ext uri="{BB962C8B-B14F-4D97-AF65-F5344CB8AC3E}">
        <p14:creationId xmlns:p14="http://schemas.microsoft.com/office/powerpoint/2010/main" val="338755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FD91-B8CB-4093-9649-A8138D7D2C12}"/>
              </a:ext>
            </a:extLst>
          </p:cNvPr>
          <p:cNvSpPr>
            <a:spLocks noGrp="1"/>
          </p:cNvSpPr>
          <p:nvPr>
            <p:ph type="ctrTitle"/>
          </p:nvPr>
        </p:nvSpPr>
        <p:spPr/>
        <p:txBody>
          <a:bodyPr>
            <a:normAutofit/>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BAT: Deep Learning Methods on Network Intrusion Detection Using NSL-KDD Dataset</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Times New Roman" panose="02020603050405020304" pitchFamily="18" charset="0"/>
              </a:rPr>
              <a:t>A</a:t>
            </a:r>
            <a:endParaRPr lang="en-IN" sz="3200" dirty="0"/>
          </a:p>
        </p:txBody>
      </p:sp>
      <p:sp>
        <p:nvSpPr>
          <p:cNvPr id="3" name="Subtitle 2">
            <a:extLst>
              <a:ext uri="{FF2B5EF4-FFF2-40B4-BE49-F238E27FC236}">
                <a16:creationId xmlns:a16="http://schemas.microsoft.com/office/drawing/2014/main" id="{4388350E-9966-4817-9AC1-79B82B4E54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393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ECAA-6EA3-4E8E-B6B8-DD77BB7DB0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ABC009A-755B-4F83-8EE6-4409E166ED6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2664" y="2286645"/>
            <a:ext cx="4526672" cy="3429297"/>
          </a:xfrm>
          <a:prstGeom prst="rect">
            <a:avLst/>
          </a:prstGeom>
          <a:noFill/>
          <a:ln>
            <a:noFill/>
          </a:ln>
        </p:spPr>
      </p:pic>
    </p:spTree>
    <p:extLst>
      <p:ext uri="{BB962C8B-B14F-4D97-AF65-F5344CB8AC3E}">
        <p14:creationId xmlns:p14="http://schemas.microsoft.com/office/powerpoint/2010/main" val="374501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91CE-31E6-47E9-9B85-2DC1D9831B8A}"/>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REFRANCES</a:t>
            </a:r>
            <a:endParaRPr lang="en-IN" sz="2800" dirty="0"/>
          </a:p>
        </p:txBody>
      </p:sp>
      <p:sp>
        <p:nvSpPr>
          <p:cNvPr id="3" name="Content Placeholder 2">
            <a:extLst>
              <a:ext uri="{FF2B5EF4-FFF2-40B4-BE49-F238E27FC236}">
                <a16:creationId xmlns:a16="http://schemas.microsoft.com/office/drawing/2014/main" id="{D98D372C-F203-469D-8A37-8E9F8CEDCC6A}"/>
              </a:ext>
            </a:extLst>
          </p:cNvPr>
          <p:cNvSpPr>
            <a:spLocks noGrp="1"/>
          </p:cNvSpPr>
          <p:nvPr>
            <p:ph idx="1"/>
          </p:nvPr>
        </p:nvSpPr>
        <p:spPr/>
        <p:txBody>
          <a:bodyPr>
            <a:normAutofit fontScale="92500" lnSpcReduction="10000"/>
          </a:bodyPr>
          <a:lstStyle/>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Zarpelo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Miani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Kawakani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S. C. de Alvarenga, ‘‘A survey of intrusion detection in Internet of Things,’’ J.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Appl., vol. 84, pp. 25–37, Apr. 2017.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B. Mukherjee, L. 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Heberlein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K. N. Levitt, ‘‘Network intrusion detection,’’ IEEE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8, no. 3, pp. 26–41, May 1994.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Kishorwagh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Pachghare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S. 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Kolhe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‘‘Survey on intrusion detection system using machine learning techniques,’’ Int. J. Control Automat., vol. 78, no. 16, pp. 30–37, Sep. 2013.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N. Sultana, 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Chilamkurti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 Peng, and 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Alhadad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‘‘Survey on SDN based network intrusion detection system using machine learning approaches,’’ Peer-to-Peer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Appl., vol. 12, no. 2, pp. 493–501, Mar. 2019.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M. Panda, A. Abraham, S. Das, and M. R. Patra, ‘‘Network intrusion detection system: A machine learning approach,’’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Decis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Technol., vol. 5, no. 4, pp. 347–356, 2011.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987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BD21-1F15-4663-B903-71AF3C68E0F0}"/>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ABSTRACT</a:t>
            </a:r>
            <a:endParaRPr lang="en-IN" sz="3600" dirty="0"/>
          </a:p>
        </p:txBody>
      </p:sp>
      <p:sp>
        <p:nvSpPr>
          <p:cNvPr id="3" name="Content Placeholder 2">
            <a:extLst>
              <a:ext uri="{FF2B5EF4-FFF2-40B4-BE49-F238E27FC236}">
                <a16:creationId xmlns:a16="http://schemas.microsoft.com/office/drawing/2014/main" id="{0282FDF8-2351-46D3-8F3A-F803B3A83FCA}"/>
              </a:ext>
            </a:extLst>
          </p:cNvPr>
          <p:cNvSpPr>
            <a:spLocks noGrp="1"/>
          </p:cNvSpPr>
          <p:nvPr>
            <p:ph idx="1"/>
          </p:nvPr>
        </p:nvSpPr>
        <p:spPr/>
        <p:txBody>
          <a:bodyPr>
            <a:normAutofit/>
          </a:bodyPr>
          <a:lstStyle/>
          <a:p>
            <a:pPr algn="just"/>
            <a:r>
              <a:rPr lang="en-IN" sz="2000" dirty="0">
                <a:solidFill>
                  <a:srgbClr val="333333"/>
                </a:solidFill>
                <a:effectLst/>
                <a:latin typeface="Times New Roman" panose="02020603050405020304" pitchFamily="18" charset="0"/>
                <a:ea typeface="Calibri" panose="020F0502020204030204" pitchFamily="34" charset="0"/>
              </a:rPr>
              <a:t>Intrusion detection can identify unknown attacks from network traffics and has been an effective means of network security. </a:t>
            </a:r>
          </a:p>
          <a:p>
            <a:pPr algn="just"/>
            <a:r>
              <a:rPr lang="en-IN" sz="2000" dirty="0">
                <a:solidFill>
                  <a:srgbClr val="333333"/>
                </a:solidFill>
                <a:effectLst/>
                <a:latin typeface="Times New Roman" panose="02020603050405020304" pitchFamily="18" charset="0"/>
                <a:ea typeface="Calibri" panose="020F0502020204030204" pitchFamily="34" charset="0"/>
              </a:rPr>
              <a:t>Nowadays, existing methods for network anomaly detection are usually based on traditional machine learning models, such as KNN, SVM, etc. </a:t>
            </a:r>
            <a:endParaRPr lang="en-IN" sz="2000" dirty="0">
              <a:solidFill>
                <a:srgbClr val="333333"/>
              </a:solidFill>
              <a:latin typeface="Times New Roman" panose="02020603050405020304" pitchFamily="18" charset="0"/>
              <a:ea typeface="Calibri" panose="020F0502020204030204" pitchFamily="34" charset="0"/>
            </a:endParaRPr>
          </a:p>
          <a:p>
            <a:pPr algn="just"/>
            <a:r>
              <a:rPr lang="en-IN" sz="2000" dirty="0">
                <a:solidFill>
                  <a:srgbClr val="333333"/>
                </a:solidFill>
                <a:effectLst/>
                <a:latin typeface="Times New Roman" panose="02020603050405020304" pitchFamily="18" charset="0"/>
                <a:ea typeface="Calibri" panose="020F0502020204030204" pitchFamily="34" charset="0"/>
              </a:rPr>
              <a:t>Although these methods can obtain some outstanding features, they get a relatively low accuracy and rely heavily on manual design of traffic features, which has been obsolete in the age of big data. To solve the problems of low accuracy and feature engineering in intrusion detection, a traffic anomaly detection model BAT is proposed. The BAT model combines LINEAR REGRESSION, 3 LAYER NEURAL NETWORK and attention mechanism. </a:t>
            </a:r>
          </a:p>
          <a:p>
            <a:pPr algn="just"/>
            <a:r>
              <a:rPr lang="en-IN" sz="2000" dirty="0">
                <a:solidFill>
                  <a:srgbClr val="333333"/>
                </a:solidFill>
                <a:effectLst/>
                <a:latin typeface="Times New Roman" panose="02020603050405020304" pitchFamily="18" charset="0"/>
                <a:ea typeface="Calibri" panose="020F0502020204030204" pitchFamily="34" charset="0"/>
              </a:rPr>
              <a:t>Attention mechanism is used to screen the network flow vector composed of packet vectors generated by the 3-layer DNN model, which can obtain the key features for network traffic classification. In addition, we adopt multiple convolutional layers to capture the local features of traffic data. </a:t>
            </a:r>
            <a:endParaRPr lang="en-IN" sz="2000" dirty="0"/>
          </a:p>
        </p:txBody>
      </p:sp>
    </p:spTree>
    <p:extLst>
      <p:ext uri="{BB962C8B-B14F-4D97-AF65-F5344CB8AC3E}">
        <p14:creationId xmlns:p14="http://schemas.microsoft.com/office/powerpoint/2010/main" val="126558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9E53-F280-4F58-BF30-D8B49EDC674B}"/>
              </a:ext>
            </a:extLst>
          </p:cNvPr>
          <p:cNvSpPr>
            <a:spLocks noGrp="1"/>
          </p:cNvSpPr>
          <p:nvPr>
            <p:ph type="title"/>
          </p:nvPr>
        </p:nvSpPr>
        <p:spPr/>
        <p:txBody>
          <a:bodyPr/>
          <a:lstStyle/>
          <a:p>
            <a:r>
              <a:rPr lang="en-IN" sz="1800" b="1" dirty="0">
                <a:solidFill>
                  <a:srgbClr val="333333"/>
                </a:solidFill>
                <a:effectLst/>
                <a:latin typeface="Times New Roman" panose="02020603050405020304" pitchFamily="18" charset="0"/>
                <a:ea typeface="Calibri" panose="020F0502020204030204" pitchFamily="34" charset="0"/>
              </a:rPr>
              <a:t>PROBLEM STATEMENT</a:t>
            </a:r>
            <a:endParaRPr lang="en-IN" dirty="0"/>
          </a:p>
        </p:txBody>
      </p:sp>
      <p:sp>
        <p:nvSpPr>
          <p:cNvPr id="3" name="Content Placeholder 2">
            <a:extLst>
              <a:ext uri="{FF2B5EF4-FFF2-40B4-BE49-F238E27FC236}">
                <a16:creationId xmlns:a16="http://schemas.microsoft.com/office/drawing/2014/main" id="{ECD30188-FCD7-47D8-B98A-BA84D610173D}"/>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Intrusion detection plays an important part in ensuring network information security. However, with the explosive growth of Internet business, traffic types in the network are increasing day by day, and network behaviour characteristics are becoming increasingly complex, which brings great challenges to intrusion detection .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 to identify various malicious network traffics, especially unexpected malicious network traffics, is a key problem that cannot be avoided.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18945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00B3-0268-4784-8671-42A7A1EB9A71}"/>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OBJECTIVE</a:t>
            </a:r>
            <a:endParaRPr lang="en-IN" sz="3600" dirty="0"/>
          </a:p>
        </p:txBody>
      </p:sp>
      <p:sp>
        <p:nvSpPr>
          <p:cNvPr id="3" name="Content Placeholder 2">
            <a:extLst>
              <a:ext uri="{FF2B5EF4-FFF2-40B4-BE49-F238E27FC236}">
                <a16:creationId xmlns:a16="http://schemas.microsoft.com/office/drawing/2014/main" id="{9CD2A504-E9F4-4AC7-840E-2F674EAD48FC}"/>
              </a:ext>
            </a:extLst>
          </p:cNvPr>
          <p:cNvSpPr>
            <a:spLocks noGrp="1"/>
          </p:cNvSpPr>
          <p:nvPr>
            <p:ph idx="1"/>
          </p:nvPr>
        </p:nvSpPr>
        <p:spPr/>
        <p:txBody>
          <a:bodyPr/>
          <a:lstStyle/>
          <a:p>
            <a:r>
              <a:rPr lang="en-IN" sz="1800"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ntrusion detection can be considered as a classification problem. By improving the performance of classifiers in effectively identifying malicious traffics, intrusion detection accuracy can be largely improved. Machine learning methods  have been widely used in intrusion detection to identify malicious traffic.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However, these methods belong to shallow learning and often emphasize feature engineering and selection. They have difficulty in features selection and cannot effectively solve the massive intrusion data classification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1009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CE83-FB56-451E-933C-56BAC71AA227}"/>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EXISTING SYSTEM</a:t>
            </a:r>
            <a:endParaRPr lang="en-IN" dirty="0"/>
          </a:p>
        </p:txBody>
      </p:sp>
      <p:sp>
        <p:nvSpPr>
          <p:cNvPr id="3" name="Content Placeholder 2">
            <a:extLst>
              <a:ext uri="{FF2B5EF4-FFF2-40B4-BE49-F238E27FC236}">
                <a16:creationId xmlns:a16="http://schemas.microsoft.com/office/drawing/2014/main" id="{C757434D-7E2A-4C63-8185-CF1F347A079F}"/>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existing methods analysis of the viability of Recurrent Neural Networks (RNN) to detect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network traffic by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as a sequence of states that change over time.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existing methods verify the performance of Long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ShortTerm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memory (LSTM) network in classifying intrusion traffics. Experimental results show that LSTM can learn all the attack classes hidden in the training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848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D4C1-DDAD-4117-BAD7-127C67A52C60}"/>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DISADVANTAGES</a:t>
            </a:r>
            <a:endParaRPr lang="en-IN" dirty="0"/>
          </a:p>
        </p:txBody>
      </p:sp>
      <p:sp>
        <p:nvSpPr>
          <p:cNvPr id="3" name="Content Placeholder 2">
            <a:extLst>
              <a:ext uri="{FF2B5EF4-FFF2-40B4-BE49-F238E27FC236}">
                <a16:creationId xmlns:a16="http://schemas.microsoft.com/office/drawing/2014/main" id="{28600C97-DF36-46CB-BE00-E298D0F92AB7}"/>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All the above methods treat the entire network traffic as a whole consisting of a sequence of traffic bytes. They don’t make full use of domain knowledge of network traffics.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Existing methods treats traffics as independent and ignore the internal relations of network traffics.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878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914B-17E4-4138-91F0-E246B89C0077}"/>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PROPOSED SYSTEM</a:t>
            </a:r>
            <a:endParaRPr lang="en-IN" dirty="0"/>
          </a:p>
        </p:txBody>
      </p:sp>
      <p:sp>
        <p:nvSpPr>
          <p:cNvPr id="3" name="Content Placeholder 2">
            <a:extLst>
              <a:ext uri="{FF2B5EF4-FFF2-40B4-BE49-F238E27FC236}">
                <a16:creationId xmlns:a16="http://schemas.microsoft.com/office/drawing/2014/main" id="{CAC6B979-A1A4-4005-A3DF-8D0D3B5C6B55}"/>
              </a:ext>
            </a:extLst>
          </p:cNvPr>
          <p:cNvSpPr>
            <a:spLocks noGrp="1"/>
          </p:cNvSpPr>
          <p:nvPr>
            <p:ph idx="1"/>
          </p:nvPr>
        </p:nvSpPr>
        <p:spPr/>
        <p:txBody>
          <a:bodyPr/>
          <a:lstStyle/>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propose an end-to-end deep learning model DNN that is composed of DNN and attention mechanism. DNN can well solve the problem of intrusion detection and provide a new research method for intrusion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We compare the performance of DNN with traditional deep learning methods, the BAT-MC model can extract information from each packet. By making full use of the structure information of network traffic, the DNN model can capture features more comprehensively. 4) We evaluate our proposed network with a real NSL-KDD dataset. </a:t>
            </a:r>
            <a:endParaRPr lang="en-IN" dirty="0"/>
          </a:p>
        </p:txBody>
      </p:sp>
    </p:spTree>
    <p:extLst>
      <p:ext uri="{BB962C8B-B14F-4D97-AF65-F5344CB8AC3E}">
        <p14:creationId xmlns:p14="http://schemas.microsoft.com/office/powerpoint/2010/main" val="344519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CAB-FA5C-4443-8DC2-920E38360F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A6AF45-9765-47A0-B2F5-0D075C6312C1}"/>
              </a:ext>
            </a:extLst>
          </p:cNvPr>
          <p:cNvSpPr>
            <a:spLocks noGrp="1"/>
          </p:cNvSpPr>
          <p:nvPr>
            <p:ph idx="1"/>
          </p:nvPr>
        </p:nvSpPr>
        <p:spPr/>
        <p:txBody>
          <a:bodyPr>
            <a:noAutofit/>
          </a:bodyPr>
          <a:lstStyle/>
          <a:p>
            <a:pPr marL="525780" algn="just">
              <a:lnSpc>
                <a:spcPct val="150000"/>
              </a:lnSpc>
              <a:spcBef>
                <a:spcPts val="285"/>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HARDWARE REQUIREMENTS: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System		 : Pentium IV 2.4 GHz.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Hard Disk 	 : 100 GB.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Monitor	 : 15 VGA Color.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Mouse		 : Logitech. </a:t>
            </a:r>
          </a:p>
          <a:p>
            <a:pPr marL="342900" lvl="0" indent="-342900" algn="just">
              <a:lnSpc>
                <a:spcPct val="150000"/>
              </a:lnSpc>
              <a:spcBef>
                <a:spcPts val="285"/>
              </a:spcBef>
              <a:spcAft>
                <a:spcPts val="0"/>
              </a:spcAft>
              <a:buFont typeface="Wingdings" panose="05000000000000000000" pitchFamily="2" charset="2"/>
              <a:buChar char=""/>
            </a:pPr>
            <a:endParaRPr lang="en-US" sz="1800" dirty="0">
              <a:latin typeface="Times New Roman" panose="02020603050405020304" pitchFamily="18" charset="0"/>
              <a:ea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endParaRPr lang="en-IN" sz="1800" b="1"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295642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B5F8-1099-4E6F-8ECA-00CC3C08A076}"/>
              </a:ext>
            </a:extLst>
          </p:cNvPr>
          <p:cNvSpPr>
            <a:spLocks noGrp="1"/>
          </p:cNvSpPr>
          <p:nvPr>
            <p:ph type="title"/>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SOFTWARE REQUIREMENTS:</a:t>
            </a:r>
            <a:br>
              <a:rPr lang="en-IN" sz="2400" b="1"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53F50231-BD6B-4021-9A1B-E927A94CAC03}"/>
              </a:ext>
            </a:extLst>
          </p:cNvPr>
          <p:cNvSpPr>
            <a:spLocks noGrp="1"/>
          </p:cNvSpPr>
          <p:nvPr>
            <p:ph idx="1"/>
          </p:nvPr>
        </p:nvSpPr>
        <p:spPr/>
        <p:txBody>
          <a:bodyPr>
            <a:normAutofit fontScale="77500" lnSpcReduction="20000"/>
          </a:bodyPr>
          <a:lstStyle/>
          <a:p>
            <a:pPr marL="342900" lvl="0" indent="-342900" algn="just">
              <a:lnSpc>
                <a:spcPct val="150000"/>
              </a:lnSpc>
              <a:spcBef>
                <a:spcPts val="285"/>
              </a:spcBef>
              <a:spcAft>
                <a:spcPts val="0"/>
              </a:spcAft>
              <a:buFont typeface="Wingdings" panose="05000000000000000000" pitchFamily="2" charset="2"/>
              <a:buChar char=""/>
            </a:pPr>
            <a:endParaRPr lang="en-US" sz="2800" dirty="0">
              <a:latin typeface="Times New Roman" panose="02020603050405020304" pitchFamily="18" charset="0"/>
              <a:ea typeface="Times New Roman" panose="02020603050405020304" pitchFamily="18" charset="0"/>
            </a:endParaRPr>
          </a:p>
          <a:p>
            <a:pPr marL="342900" lvl="0" indent="-342900" algn="just">
              <a:lnSpc>
                <a:spcPct val="150000"/>
              </a:lnSpc>
              <a:spcBef>
                <a:spcPts val="725"/>
              </a:spcBef>
              <a:spcAft>
                <a:spcPts val="0"/>
              </a:spcAft>
              <a:buFont typeface="Wingdings" panose="05000000000000000000" pitchFamily="2" charset="2"/>
              <a:buChar char=""/>
              <a:tabLst>
                <a:tab pos="285750" algn="l"/>
                <a:tab pos="342900" algn="l"/>
                <a:tab pos="400050" algn="l"/>
                <a:tab pos="628650" algn="l"/>
                <a:tab pos="848995" algn="l"/>
              </a:tabLst>
            </a:pPr>
            <a:r>
              <a:rPr lang="en-US" sz="2800" b="0" dirty="0">
                <a:effectLst/>
                <a:latin typeface="Times New Roman" panose="02020603050405020304" pitchFamily="18" charset="0"/>
                <a:ea typeface="Times New Roman" panose="02020603050405020304" pitchFamily="18" charset="0"/>
              </a:rPr>
              <a:t>Operating system 	: 	Windows XP/7/10</a:t>
            </a:r>
            <a:endParaRPr lang="en-IN" sz="2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Coding Language	: 	Html, JavaScript,  </a:t>
            </a:r>
          </a:p>
          <a:p>
            <a:pPr marL="342900" lvl="0" indent="-342900" algn="just">
              <a:lnSpc>
                <a:spcPct val="150000"/>
              </a:lnSpc>
              <a:spcAft>
                <a:spcPts val="6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rPr>
              <a:t>Development Kit          :           Flask Framework</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Database		: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mysql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IDE 			: 	Anaconda prompt</a:t>
            </a:r>
          </a:p>
          <a:p>
            <a:pPr marL="342900" lvl="0" indent="-342900" algn="just">
              <a:lnSpc>
                <a:spcPct val="150000"/>
              </a:lnSpc>
              <a:spcBef>
                <a:spcPts val="680"/>
              </a:spcBef>
              <a:spcAft>
                <a:spcPts val="800"/>
              </a:spcAft>
              <a:buFont typeface="Wingdings" panose="05000000000000000000" pitchFamily="2" charset="2"/>
              <a:buChar char=""/>
            </a:pPr>
            <a:r>
              <a:rPr lang="en-IN" sz="2800" dirty="0">
                <a:latin typeface="Calibri" panose="020F0502020204030204" pitchFamily="34" charset="0"/>
                <a:ea typeface="Calibri" panose="020F0502020204030204" pitchFamily="34" charset="0"/>
                <a:cs typeface="Times New Roman" panose="02020603050405020304" pitchFamily="18" charset="0"/>
              </a:rPr>
              <a:t>Dataset			: </a:t>
            </a:r>
            <a:r>
              <a:rPr lang="en-IN" sz="2800" dirty="0">
                <a:effectLst/>
                <a:latin typeface="Times New Roman" panose="02020603050405020304" pitchFamily="18" charset="0"/>
                <a:ea typeface="Calibri" panose="020F0502020204030204" pitchFamily="34" charset="0"/>
              </a:rPr>
              <a:t>NSL-KDD dataset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64884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897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Symbol</vt:lpstr>
      <vt:lpstr>Times New Roman</vt:lpstr>
      <vt:lpstr>Wingdings</vt:lpstr>
      <vt:lpstr>Office Theme</vt:lpstr>
      <vt:lpstr>BAT: Deep Learning Methods on Network Intrusion Detection Using NSL-KDD Dataset A</vt:lpstr>
      <vt:lpstr>ABSTRACT</vt:lpstr>
      <vt:lpstr>PROBLEM STATEMENT</vt:lpstr>
      <vt:lpstr>OBJECTIVE</vt:lpstr>
      <vt:lpstr>EXISTING SYSTEM</vt:lpstr>
      <vt:lpstr>DISADVANTAGES</vt:lpstr>
      <vt:lpstr>PROPOSED SYSTEM</vt:lpstr>
      <vt:lpstr>PowerPoint Presentation</vt:lpstr>
      <vt:lpstr>SOFTWARE REQUIREMENTS: </vt:lpstr>
      <vt:lpstr>Architecture </vt:lpstr>
      <vt:lpstr>REFRANCES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Deep Learning Methods on Network Intrusion Detection Using NSL-KDD Dataset </dc:title>
  <dc:creator>kasarla shanthan</dc:creator>
  <cp:lastModifiedBy>kasarla shanthan</cp:lastModifiedBy>
  <cp:revision>21</cp:revision>
  <dcterms:created xsi:type="dcterms:W3CDTF">2020-12-14T09:55:44Z</dcterms:created>
  <dcterms:modified xsi:type="dcterms:W3CDTF">2020-12-14T10:04:07Z</dcterms:modified>
</cp:coreProperties>
</file>