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5" r:id="rId9"/>
    <p:sldId id="264" r:id="rId10"/>
    <p:sldId id="266" r:id="rId11"/>
    <p:sldId id="267" r:id="rId12"/>
    <p:sldId id="268" r:id="rId13"/>
    <p:sldId id="274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6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C3FA-2A57-E649-92EC-FFDDF91488F6}" type="datetimeFigureOut">
              <a:rPr lang="en-US" smtClean="0"/>
              <a:t>18/04/08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660C0-C32C-684F-8390-F67FD021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Entanglement generation protocol for MM, MIM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Kaaki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2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first asks for the available buffer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returns the number of qubits they want to entangle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qubits accordingly </a:t>
            </a:r>
          </a:p>
        </p:txBody>
      </p:sp>
      <p:sp>
        <p:nvSpPr>
          <p:cNvPr id="28" name="Left Arrow 27"/>
          <p:cNvSpPr/>
          <p:nvPr/>
        </p:nvSpPr>
        <p:spPr>
          <a:xfrm rot="21342303">
            <a:off x="6262552" y="2190549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0469037">
            <a:off x="2439879" y="2417713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70349" y="207022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qubits!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14539" y="182334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qubits!</a:t>
            </a:r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773564" y="216923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041206" y="216186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303046" y="214849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1630121" y="247551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897763" y="24681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159603" y="245477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5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first asks for the available buffer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returns the number of qubits they want to entangle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qubits accordingly 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Return/ask BSA results + # of qubits for the next round to neighbors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94500" y="1668335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BSA results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success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69847" y="158444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BSA results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success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22716" y="2667910"/>
            <a:ext cx="134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How many qubits?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895392" y="2655875"/>
            <a:ext cx="134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How many qubits?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210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hand-shake</a:t>
            </a:r>
            <a:endParaRPr lang="en-US" dirty="0"/>
          </a:p>
        </p:txBody>
      </p:sp>
      <p:pic>
        <p:nvPicPr>
          <p:cNvPr id="4" name="Picture 3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52" y="2394106"/>
            <a:ext cx="337237" cy="3372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74" y="2123709"/>
            <a:ext cx="337237" cy="337237"/>
          </a:xfrm>
          <a:prstGeom prst="rect">
            <a:avLst/>
          </a:prstGeom>
        </p:spPr>
      </p:pic>
      <p:sp>
        <p:nvSpPr>
          <p:cNvPr id="18" name="Left Arrow 17"/>
          <p:cNvSpPr/>
          <p:nvPr/>
        </p:nvSpPr>
        <p:spPr>
          <a:xfrm rot="21342303">
            <a:off x="6262552" y="2190549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0469037">
            <a:off x="2439879" y="2417713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70349" y="207022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qubits!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14539" y="182334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qubits!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66749" y="3973813"/>
            <a:ext cx="6501174" cy="2308324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first asks for the available buffer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returns the number of qubits they want to entangle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qubits accordingly 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Return/ask BSA results + # of qubits for the next round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2 ~ 5</a:t>
            </a:r>
          </a:p>
        </p:txBody>
      </p:sp>
    </p:spTree>
    <p:extLst>
      <p:ext uri="{BB962C8B-B14F-4D97-AF65-F5344CB8AC3E}">
        <p14:creationId xmlns:p14="http://schemas.microsoft.com/office/powerpoint/2010/main" val="343039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94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52732" y="1834378"/>
            <a:ext cx="677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</a:t>
            </a:r>
          </a:p>
          <a:p>
            <a:r>
              <a:rPr lang="en-US" sz="1000" dirty="0" smtClean="0"/>
              <a:t>Interval: </a:t>
            </a:r>
            <a:r>
              <a:rPr lang="en-US" sz="1000" dirty="0" err="1" smtClean="0"/>
              <a:t>i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94500" y="1887850"/>
            <a:ext cx="7067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t’</a:t>
            </a:r>
          </a:p>
          <a:p>
            <a:r>
              <a:rPr lang="en-US" sz="1000" dirty="0" smtClean="0"/>
              <a:t>Interval: I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486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an arbitrary number of qubits accordingly </a:t>
            </a:r>
          </a:p>
        </p:txBody>
      </p:sp>
      <p:sp>
        <p:nvSpPr>
          <p:cNvPr id="28" name="Left Arrow 27"/>
          <p:cNvSpPr/>
          <p:nvPr/>
        </p:nvSpPr>
        <p:spPr>
          <a:xfrm rot="21342303">
            <a:off x="6262552" y="2190549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0469037">
            <a:off x="2439879" y="2417713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70349" y="207022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qubits!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14539" y="182334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qubits!</a:t>
            </a:r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773564" y="216923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041206" y="216186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303046" y="214849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1630121" y="247551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897763" y="24681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159603" y="245477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557320" y="213837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7819160" y="21250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1097692" y="24934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359532" y="2480034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94500" y="1668335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BSA results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success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69847" y="158444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BSA results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success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22716" y="2667910"/>
            <a:ext cx="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Timing sync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895392" y="2655875"/>
            <a:ext cx="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Timing sync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6749" y="3973813"/>
            <a:ext cx="65011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an arbitrary number of qubits accordingly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Return BSA results timing sync for next round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7773" y="5371144"/>
            <a:ext cx="656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※ </a:t>
            </a:r>
            <a:r>
              <a:rPr lang="en-US" altLang="ja-JP" dirty="0" err="1" smtClean="0"/>
              <a:t>HoM</a:t>
            </a:r>
            <a:r>
              <a:rPr lang="en-US" altLang="ja-JP" dirty="0" smtClean="0"/>
              <a:t> needs some kind of a timeout to decide </a:t>
            </a:r>
          </a:p>
          <a:p>
            <a:pPr algn="ctr"/>
            <a:r>
              <a:rPr lang="en-US" altLang="ja-JP" dirty="0" smtClean="0"/>
              <a:t>when to return the BSA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53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494500" y="1668335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BSA results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success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69847" y="1584442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BSA results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success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22716" y="2667910"/>
            <a:ext cx="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Timing sync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895392" y="2655875"/>
            <a:ext cx="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Timing sync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6749" y="3973813"/>
            <a:ext cx="6501174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an arbitrary number of qubits accordingly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Return BSA results timing sync for next round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Repeat 2~3</a:t>
            </a:r>
          </a:p>
        </p:txBody>
      </p:sp>
    </p:spTree>
    <p:extLst>
      <p:ext uri="{BB962C8B-B14F-4D97-AF65-F5344CB8AC3E}">
        <p14:creationId xmlns:p14="http://schemas.microsoft.com/office/powerpoint/2010/main" val="392066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52732" y="1834378"/>
            <a:ext cx="677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</a:t>
            </a:r>
          </a:p>
          <a:p>
            <a:r>
              <a:rPr lang="en-US" sz="1000" dirty="0" smtClean="0"/>
              <a:t>Interval: </a:t>
            </a:r>
            <a:r>
              <a:rPr lang="en-US" sz="1000" dirty="0" err="1" smtClean="0"/>
              <a:t>i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94500" y="1887850"/>
            <a:ext cx="7067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t’</a:t>
            </a:r>
          </a:p>
          <a:p>
            <a:r>
              <a:rPr lang="en-US" sz="1000" dirty="0" smtClean="0"/>
              <a:t>Interval: I</a:t>
            </a:r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487718" y="5538776"/>
            <a:ext cx="39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one of the neighbor had no free qubit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4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Mainly two ways?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dirty="0" smtClean="0"/>
              <a:t>With hand-shake between </a:t>
            </a:r>
            <a:r>
              <a:rPr lang="en-US" dirty="0" err="1" smtClean="0"/>
              <a:t>HoM</a:t>
            </a:r>
            <a:r>
              <a:rPr lang="en-US" dirty="0" smtClean="0"/>
              <a:t> and neighbors</a:t>
            </a:r>
          </a:p>
          <a:p>
            <a:pPr marL="0" indent="0">
              <a:buNone/>
            </a:pPr>
            <a:r>
              <a:rPr lang="en-US" dirty="0" smtClean="0"/>
              <a:t>	a) </a:t>
            </a:r>
            <a:r>
              <a:rPr lang="en-US" dirty="0" err="1" smtClean="0"/>
              <a:t>HoM</a:t>
            </a:r>
            <a:r>
              <a:rPr lang="en-US" dirty="0" smtClean="0"/>
              <a:t> knows how many qubits to expect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b) Easier to manage and send BSA results</a:t>
            </a:r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Without hand-shake</a:t>
            </a:r>
          </a:p>
          <a:p>
            <a:pPr marL="0" indent="0">
              <a:buNone/>
            </a:pPr>
            <a:r>
              <a:rPr lang="en-US" dirty="0" smtClean="0"/>
              <a:t>	a) </a:t>
            </a:r>
            <a:r>
              <a:rPr lang="en-US" dirty="0" err="1" smtClean="0"/>
              <a:t>HoM</a:t>
            </a:r>
            <a:r>
              <a:rPr lang="en-US" dirty="0" smtClean="0"/>
              <a:t>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care how many, but keeps waiting until no click happens for time t (timeout)</a:t>
            </a:r>
          </a:p>
          <a:p>
            <a:pPr marL="0" indent="0">
              <a:buNone/>
            </a:pPr>
            <a:r>
              <a:rPr lang="en-US" dirty="0" smtClean="0"/>
              <a:t>	b) Operations inside repeaters/</a:t>
            </a:r>
            <a:r>
              <a:rPr lang="en-US" dirty="0" err="1" smtClean="0"/>
              <a:t>endnodes</a:t>
            </a:r>
            <a:r>
              <a:rPr lang="en-US" dirty="0" smtClean="0"/>
              <a:t>/routers can be totally independent from entanglement generation</a:t>
            </a:r>
          </a:p>
        </p:txBody>
      </p:sp>
    </p:spTree>
    <p:extLst>
      <p:ext uri="{BB962C8B-B14F-4D97-AF65-F5344CB8AC3E}">
        <p14:creationId xmlns:p14="http://schemas.microsoft.com/office/powerpoint/2010/main" val="100838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an arbitrary number of qubits accordingly </a:t>
            </a:r>
          </a:p>
        </p:txBody>
      </p:sp>
      <p:sp>
        <p:nvSpPr>
          <p:cNvPr id="28" name="Left Arrow 27"/>
          <p:cNvSpPr/>
          <p:nvPr/>
        </p:nvSpPr>
        <p:spPr>
          <a:xfrm rot="21342303">
            <a:off x="6262552" y="2190549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0469037">
            <a:off x="2439879" y="2417713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70349" y="207022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qubits!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14539" y="182334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qubits!</a:t>
            </a:r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773564" y="216923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041206" y="216186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303046" y="214849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1630121" y="247551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897763" y="24681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159603" y="2454778"/>
            <a:ext cx="230485" cy="216000"/>
          </a:xfrm>
          <a:prstGeom prst="ellipse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557320" y="213837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7819160" y="21250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1097692" y="24934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359532" y="2480034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832087" y="249945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21354" y="5181880"/>
            <a:ext cx="6142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got 5 free qubits after missing the 1</a:t>
            </a:r>
            <a:r>
              <a:rPr lang="en-US" baseline="30000" dirty="0" smtClean="0"/>
              <a:t>st</a:t>
            </a:r>
            <a:r>
              <a:rPr lang="en-US" dirty="0" smtClean="0"/>
              <a:t> emission….</a:t>
            </a:r>
          </a:p>
          <a:p>
            <a:endParaRPr lang="en-US" dirty="0"/>
          </a:p>
          <a:p>
            <a:r>
              <a:rPr lang="en-US" dirty="0" smtClean="0"/>
              <a:t>Is that ok….? Need to think!</a:t>
            </a:r>
          </a:p>
          <a:p>
            <a:r>
              <a:rPr lang="en-US" dirty="0" smtClean="0"/>
              <a:t>If anyway source and target is going to exchange </a:t>
            </a:r>
          </a:p>
          <a:p>
            <a:r>
              <a:rPr lang="en-US" dirty="0"/>
              <a:t>	</a:t>
            </a:r>
            <a:r>
              <a:rPr lang="en-US" dirty="0" smtClean="0"/>
              <a:t>					information after wards… maybe?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5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any case, neighboring  </a:t>
            </a:r>
            <a:r>
              <a:rPr lang="en-US" dirty="0" err="1" smtClean="0"/>
              <a:t>endnodes</a:t>
            </a:r>
            <a:r>
              <a:rPr lang="en-US" dirty="0" smtClean="0"/>
              <a:t>/repeaters/routers need to know which qubit is entangled to which in the neighbor.</a:t>
            </a:r>
          </a:p>
          <a:p>
            <a:endParaRPr lang="en-US" dirty="0"/>
          </a:p>
          <a:p>
            <a:r>
              <a:rPr lang="en-US" dirty="0" smtClean="0"/>
              <a:t>Do we exchange this after?</a:t>
            </a:r>
          </a:p>
          <a:p>
            <a:r>
              <a:rPr lang="en-US" dirty="0" smtClean="0"/>
              <a:t>Or in real time while attempting to entangle?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1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8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Without hand-</a:t>
            </a:r>
            <a:r>
              <a:rPr lang="en-US" dirty="0" smtClean="0"/>
              <a:t>shake + Exchange after 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52732" y="1834378"/>
            <a:ext cx="677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</a:t>
            </a:r>
          </a:p>
          <a:p>
            <a:r>
              <a:rPr lang="en-US" sz="1000" dirty="0" smtClean="0"/>
              <a:t>Interval: </a:t>
            </a:r>
            <a:r>
              <a:rPr lang="en-US" sz="1000" dirty="0" err="1" smtClean="0"/>
              <a:t>i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94500" y="1887850"/>
            <a:ext cx="7067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t’</a:t>
            </a:r>
          </a:p>
          <a:p>
            <a:r>
              <a:rPr lang="en-US" sz="1000" dirty="0" smtClean="0"/>
              <a:t>Interval: I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032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92333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an arbitrary number of qubits accordingly </a:t>
            </a:r>
          </a:p>
        </p:txBody>
      </p:sp>
      <p:sp>
        <p:nvSpPr>
          <p:cNvPr id="28" name="Left Arrow 27"/>
          <p:cNvSpPr/>
          <p:nvPr/>
        </p:nvSpPr>
        <p:spPr>
          <a:xfrm rot="21342303">
            <a:off x="6262552" y="2190549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0469037">
            <a:off x="2439879" y="2417713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70349" y="207022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qubits!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14539" y="182334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qubits!</a:t>
            </a:r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773564" y="216923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041206" y="216186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303046" y="214849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1630121" y="247551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897763" y="24681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159603" y="245477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557320" y="213837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7819160" y="21250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1097692" y="24934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359532" y="2480034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Without hand-</a:t>
            </a:r>
            <a:r>
              <a:rPr lang="en-US" dirty="0" smtClean="0"/>
              <a:t>shake + Exchange after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8628" y="4512018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Qubit 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45152" y="4884075"/>
            <a:ext cx="30166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2280" y="4852658"/>
            <a:ext cx="30166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en-US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 rot="21347105">
            <a:off x="6874911" y="2451974"/>
            <a:ext cx="97975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0 1 2 3 4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21347105">
            <a:off x="1306999" y="2640081"/>
            <a:ext cx="10305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4 3 2 1 0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2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97280" y="1328797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BSA results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Success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69847" y="1276665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BSA results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Success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22716" y="2667910"/>
            <a:ext cx="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Timing sync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895392" y="2655875"/>
            <a:ext cx="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Timing sync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6749" y="3973813"/>
            <a:ext cx="65011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an arbitrary number of qubits accordingly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Return BSA results timing sync for next round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Without hand-</a:t>
            </a:r>
            <a:r>
              <a:rPr lang="en-US" dirty="0" smtClean="0"/>
              <a:t>shake + Exchange after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445152" y="4884075"/>
            <a:ext cx="30166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en-US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2280" y="4852658"/>
            <a:ext cx="30166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340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75" y="2435586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54" y="2510075"/>
            <a:ext cx="337237" cy="33723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64722" y="1457032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BSA results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Success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7228575" y="1417638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BSA results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Success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49460" y="2435586"/>
            <a:ext cx="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Timing sync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499461" y="2806409"/>
            <a:ext cx="91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Timing sync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66749" y="3973813"/>
            <a:ext cx="6501174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an arbitrary number of qubits accordingly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Return BSA results timing sync for next </a:t>
            </a:r>
            <a:r>
              <a:rPr lang="en-US" dirty="0" smtClean="0"/>
              <a:t>round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Reset stationary qubits that failed</a:t>
            </a:r>
            <a:endParaRPr lang="en-US" dirty="0" smtClean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Without hand-</a:t>
            </a:r>
            <a:r>
              <a:rPr lang="en-US" dirty="0" smtClean="0"/>
              <a:t>shake + Exchange after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45152" y="4884075"/>
            <a:ext cx="30166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2280" y="4852658"/>
            <a:ext cx="30166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en-US" dirty="0"/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8591" y="5631006"/>
            <a:ext cx="4282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qubits that failed</a:t>
            </a:r>
          </a:p>
          <a:p>
            <a:r>
              <a:rPr lang="en-US" dirty="0" smtClean="0"/>
              <a:t>In this case, 3</a:t>
            </a:r>
            <a:r>
              <a:rPr lang="en-US" baseline="30000" dirty="0" smtClean="0"/>
              <a:t>rd</a:t>
            </a:r>
            <a:r>
              <a:rPr lang="en-US" dirty="0" smtClean="0"/>
              <a:t> try succeeded. </a:t>
            </a:r>
          </a:p>
          <a:p>
            <a:r>
              <a:rPr lang="en-US" dirty="0" smtClean="0"/>
              <a:t>Both of them with an index of 2 is kept 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6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21342303">
            <a:off x="6262552" y="2190549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0469037">
            <a:off x="2439879" y="2417713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70349" y="207022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qubits!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14539" y="182334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qubits!</a:t>
            </a:r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773564" y="216923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041206" y="216186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303046" y="214849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1630121" y="247551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897763" y="24681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159603" y="245477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557320" y="213837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359532" y="2480034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Without hand-</a:t>
            </a:r>
            <a:r>
              <a:rPr lang="en-US" dirty="0" smtClean="0"/>
              <a:t>shake + Exchange after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8628" y="4512018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Qubit 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45152" y="4884075"/>
            <a:ext cx="30166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2280" y="4852658"/>
            <a:ext cx="30166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en-US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 rot="21347105">
            <a:off x="6828951" y="2438880"/>
            <a:ext cx="96693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0  1  3  4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21347105">
            <a:off x="1404963" y="2784115"/>
            <a:ext cx="101793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4  3  1  0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366749" y="3973813"/>
            <a:ext cx="6501174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an arbitrary number of qubits accordingly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Return BSA results timing sync for next </a:t>
            </a:r>
            <a:r>
              <a:rPr lang="en-US" dirty="0" smtClean="0"/>
              <a:t>round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Reset stationary qubits that failed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Send qubits for the next trial + send qubit indexes, which was which.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55" y="3167304"/>
            <a:ext cx="337237" cy="33723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17867" y="3311689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Qubit state info</a:t>
            </a:r>
            <a:endParaRPr lang="en-US" sz="1000" dirty="0" smtClean="0"/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Qubit index = 2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65" name="Left Arrow 64"/>
          <p:cNvSpPr/>
          <p:nvPr/>
        </p:nvSpPr>
        <p:spPr>
          <a:xfrm rot="10469037">
            <a:off x="2233723" y="318538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30" y="2743195"/>
            <a:ext cx="337237" cy="33723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328078" y="2951949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Qubit state info</a:t>
            </a:r>
            <a:endParaRPr lang="en-US" sz="1000" dirty="0" smtClean="0"/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Qubit index = 2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Fail</a:t>
            </a:r>
            <a:endParaRPr lang="en-US" sz="1000" dirty="0"/>
          </a:p>
        </p:txBody>
      </p:sp>
      <p:sp>
        <p:nvSpPr>
          <p:cNvPr id="69" name="Left Arrow 68"/>
          <p:cNvSpPr/>
          <p:nvPr/>
        </p:nvSpPr>
        <p:spPr>
          <a:xfrm rot="21342303">
            <a:off x="6262552" y="2768350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hand-shake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58737" y="4104631"/>
            <a:ext cx="5134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sync request by </a:t>
            </a:r>
            <a:r>
              <a:rPr lang="en-US" dirty="0" err="1" smtClean="0"/>
              <a:t>HoM</a:t>
            </a:r>
            <a:r>
              <a:rPr lang="en-US" dirty="0" smtClean="0"/>
              <a:t> to neighbors consists of</a:t>
            </a:r>
          </a:p>
          <a:p>
            <a:pPr marL="342900" indent="-342900">
              <a:buAutoNum type="arabicPeriod"/>
            </a:pPr>
            <a:r>
              <a:rPr lang="en-US" dirty="0" smtClean="0"/>
              <a:t>Timing of the first photon, when to emit.</a:t>
            </a:r>
          </a:p>
          <a:p>
            <a:pPr marL="342900" indent="-342900">
              <a:buAutoNum type="arabicPeriod"/>
            </a:pPr>
            <a:r>
              <a:rPr lang="en-US" dirty="0" smtClean="0"/>
              <a:t>Interval</a:t>
            </a:r>
          </a:p>
          <a:p>
            <a:pPr marL="342900" indent="-342900">
              <a:buAutoNum type="arabicPeriod"/>
            </a:pPr>
            <a:r>
              <a:rPr lang="en-US" dirty="0" smtClean="0"/>
              <a:t>Number of qubits to emit</a:t>
            </a:r>
            <a:endParaRPr 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hand-</a:t>
            </a:r>
            <a:r>
              <a:rPr lang="en-US" dirty="0" smtClean="0"/>
              <a:t>shake +Real time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52732" y="1834378"/>
            <a:ext cx="677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</a:t>
            </a:r>
          </a:p>
          <a:p>
            <a:r>
              <a:rPr lang="en-US" sz="1000" dirty="0" smtClean="0"/>
              <a:t>Interval: </a:t>
            </a:r>
            <a:r>
              <a:rPr lang="en-US" sz="1000" dirty="0" err="1" smtClean="0"/>
              <a:t>i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94500" y="1887850"/>
            <a:ext cx="7067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t’</a:t>
            </a:r>
          </a:p>
          <a:p>
            <a:r>
              <a:rPr lang="en-US" sz="1000" dirty="0" smtClean="0"/>
              <a:t>Interval: I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609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send an arbitrary number of qubits accordingly </a:t>
            </a:r>
            <a:endParaRPr lang="en-US" dirty="0" smtClean="0"/>
          </a:p>
          <a:p>
            <a:pPr lvl="1"/>
            <a:r>
              <a:rPr lang="en-US" dirty="0" smtClean="0"/>
              <a:t>+</a:t>
            </a:r>
            <a:endParaRPr lang="en-US" dirty="0"/>
          </a:p>
          <a:p>
            <a:pPr lvl="1"/>
            <a:r>
              <a:rPr lang="en-US" dirty="0" smtClean="0"/>
              <a:t>Send the qubit status info together</a:t>
            </a:r>
          </a:p>
        </p:txBody>
      </p:sp>
      <p:sp>
        <p:nvSpPr>
          <p:cNvPr id="28" name="Left Arrow 27"/>
          <p:cNvSpPr/>
          <p:nvPr/>
        </p:nvSpPr>
        <p:spPr>
          <a:xfrm rot="21342303">
            <a:off x="6262552" y="2190549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0469037">
            <a:off x="2439879" y="2417713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70349" y="207022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qubits!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14539" y="182334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qubits!</a:t>
            </a:r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773564" y="216923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041206" y="216186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303046" y="214849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1630121" y="2475513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897763" y="2468146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159603" y="2454778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557320" y="2138370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7819160" y="21250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1097692" y="2493402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359532" y="2480034"/>
            <a:ext cx="230485" cy="216000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Without hand-</a:t>
            </a:r>
            <a:r>
              <a:rPr lang="en-US" dirty="0" smtClean="0"/>
              <a:t>shake + Real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8628" y="4512018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Qubit 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45152" y="4884075"/>
            <a:ext cx="30166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2280" y="4852658"/>
            <a:ext cx="301660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en-US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 rot="21347105">
            <a:off x="6874911" y="2451974"/>
            <a:ext cx="97975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0 1 2 3 4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21347105">
            <a:off x="1306999" y="2640081"/>
            <a:ext cx="10305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 4 3 2 1 0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55" y="3167304"/>
            <a:ext cx="337237" cy="33723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17867" y="3311689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Qubit state info</a:t>
            </a:r>
            <a:endParaRPr lang="en-US" sz="1000" dirty="0" smtClean="0"/>
          </a:p>
          <a:p>
            <a:pPr marL="228600" indent="-228600">
              <a:buAutoNum type="arabicPeriod"/>
            </a:pPr>
            <a:r>
              <a:rPr lang="en-US" sz="1000" dirty="0" smtClean="0"/>
              <a:t>Qubit index = 0</a:t>
            </a:r>
            <a:endParaRPr lang="en-US" sz="1000" dirty="0" smtClean="0"/>
          </a:p>
          <a:p>
            <a:pPr marL="228600" indent="-228600">
              <a:buFontTx/>
              <a:buAutoNum type="arabicPeriod"/>
            </a:pPr>
            <a:r>
              <a:rPr lang="en-US" sz="1000" dirty="0"/>
              <a:t>Qubit index = 1</a:t>
            </a:r>
            <a:endParaRPr lang="en-US" sz="1000" dirty="0" smtClean="0"/>
          </a:p>
          <a:p>
            <a:pPr marL="228600" indent="-228600">
              <a:buAutoNum type="arabicPeriod"/>
            </a:pPr>
            <a:r>
              <a:rPr lang="en-US" sz="1000" dirty="0" smtClean="0"/>
              <a:t>Qubit index = 2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Qubit index = 3</a:t>
            </a:r>
            <a:endParaRPr lang="en-US" sz="1000" dirty="0" smtClean="0"/>
          </a:p>
          <a:p>
            <a:pPr marL="228600" indent="-228600">
              <a:buFontTx/>
              <a:buAutoNum type="arabicPeriod"/>
            </a:pPr>
            <a:r>
              <a:rPr lang="en-US" sz="1000" dirty="0"/>
              <a:t>Qubit index = </a:t>
            </a:r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68" name="Left Arrow 67"/>
          <p:cNvSpPr/>
          <p:nvPr/>
        </p:nvSpPr>
        <p:spPr>
          <a:xfrm rot="10469037">
            <a:off x="2233723" y="318538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181065" y="283376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Qubit state info</a:t>
            </a:r>
            <a:endParaRPr lang="en-US" sz="1000" dirty="0" smtClean="0"/>
          </a:p>
          <a:p>
            <a:pPr marL="228600" indent="-228600">
              <a:buAutoNum type="arabicPeriod"/>
            </a:pPr>
            <a:r>
              <a:rPr lang="en-US" sz="1000" dirty="0" smtClean="0"/>
              <a:t>Qubit index = 0</a:t>
            </a:r>
            <a:endParaRPr lang="en-US" sz="1000" dirty="0" smtClean="0"/>
          </a:p>
          <a:p>
            <a:pPr marL="228600" indent="-228600">
              <a:buFontTx/>
              <a:buAutoNum type="arabicPeriod"/>
            </a:pPr>
            <a:r>
              <a:rPr lang="en-US" sz="1000" dirty="0"/>
              <a:t>Qubit index = 1</a:t>
            </a:r>
            <a:endParaRPr lang="en-US" sz="1000" dirty="0" smtClean="0"/>
          </a:p>
          <a:p>
            <a:pPr marL="228600" indent="-228600">
              <a:buAutoNum type="arabicPeriod"/>
            </a:pPr>
            <a:r>
              <a:rPr lang="en-US" sz="1000" dirty="0" smtClean="0"/>
              <a:t>Qubit index = 2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Qubit index = 3</a:t>
            </a:r>
            <a:endParaRPr lang="en-US" sz="1000" dirty="0" smtClean="0"/>
          </a:p>
          <a:p>
            <a:pPr marL="228600" indent="-228600">
              <a:buFontTx/>
              <a:buAutoNum type="arabicPeriod"/>
            </a:pPr>
            <a:r>
              <a:rPr lang="en-US" sz="1000" dirty="0"/>
              <a:t>Qubit index = </a:t>
            </a:r>
            <a:r>
              <a:rPr lang="en-US" sz="1000" dirty="0" smtClean="0"/>
              <a:t>4</a:t>
            </a:r>
            <a:endParaRPr lang="en-US" sz="10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969" y="2744024"/>
            <a:ext cx="337237" cy="337237"/>
          </a:xfrm>
          <a:prstGeom prst="rect">
            <a:avLst/>
          </a:prstGeom>
        </p:spPr>
      </p:pic>
      <p:sp>
        <p:nvSpPr>
          <p:cNvPr id="72" name="Left Arrow 71"/>
          <p:cNvSpPr/>
          <p:nvPr/>
        </p:nvSpPr>
        <p:spPr>
          <a:xfrm rot="21342303">
            <a:off x="6262553" y="2845621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14972" y="5656202"/>
            <a:ext cx="541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may get complicated if qubits are freed in real time</a:t>
            </a:r>
          </a:p>
          <a:p>
            <a:r>
              <a:rPr lang="en-US" dirty="0" smtClean="0"/>
              <a:t>(when to transmit this info)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0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hand-shake</a:t>
            </a:r>
            <a:endParaRPr lang="en-US" dirty="0"/>
          </a:p>
        </p:txBody>
      </p:sp>
      <p:pic>
        <p:nvPicPr>
          <p:cNvPr id="4" name="Picture 3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0482" y="3973813"/>
            <a:ext cx="7711178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simulation assumes that </a:t>
            </a:r>
            <a:r>
              <a:rPr lang="en-US" dirty="0" err="1" smtClean="0"/>
              <a:t>HoM</a:t>
            </a:r>
            <a:r>
              <a:rPr lang="en-US" dirty="0" smtClean="0"/>
              <a:t> knows the buffer size of neighbors by default.</a:t>
            </a:r>
          </a:p>
          <a:p>
            <a:pPr algn="ctr"/>
            <a:r>
              <a:rPr lang="en-US" dirty="0" smtClean="0"/>
              <a:t>However, it does not know the number of available qubits in real time.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9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hand-shake</a:t>
            </a:r>
            <a:endParaRPr lang="en-US" dirty="0"/>
          </a:p>
        </p:txBody>
      </p:sp>
      <p:pic>
        <p:nvPicPr>
          <p:cNvPr id="4" name="Picture 3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21355" y="3973813"/>
            <a:ext cx="654656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HoM</a:t>
            </a:r>
            <a:r>
              <a:rPr lang="en-US" dirty="0" smtClean="0"/>
              <a:t> first asks for the available buffer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18" name="Left Arrow 17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72540" y="2030240"/>
            <a:ext cx="134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How many qubits?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630265" y="2015329"/>
            <a:ext cx="134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How many qubits?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998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hand-shake</a:t>
            </a:r>
            <a:endParaRPr lang="en-US" dirty="0"/>
          </a:p>
        </p:txBody>
      </p:sp>
      <p:pic>
        <p:nvPicPr>
          <p:cNvPr id="4" name="Picture 3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6749" y="3973813"/>
            <a:ext cx="650117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first asks for the available buffer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returns the number of qubits they want to entangle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52" y="2394106"/>
            <a:ext cx="337237" cy="3372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74" y="2123709"/>
            <a:ext cx="337237" cy="337237"/>
          </a:xfrm>
          <a:prstGeom prst="rect">
            <a:avLst/>
          </a:prstGeom>
        </p:spPr>
      </p:pic>
      <p:sp>
        <p:nvSpPr>
          <p:cNvPr id="18" name="Left Arrow 17"/>
          <p:cNvSpPr/>
          <p:nvPr/>
        </p:nvSpPr>
        <p:spPr>
          <a:xfrm rot="21342303">
            <a:off x="6262552" y="2190549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0469037">
            <a:off x="2439879" y="2417713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70349" y="207022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qubits!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14539" y="1823347"/>
            <a:ext cx="101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qubits!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70953" y="5773627"/>
            <a:ext cx="12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 qubits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70953" y="5043938"/>
            <a:ext cx="123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qubits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5408454" y="5228604"/>
            <a:ext cx="24594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</p:cNvCxnSpPr>
          <p:nvPr/>
        </p:nvCxnSpPr>
        <p:spPr>
          <a:xfrm>
            <a:off x="5433814" y="5958293"/>
            <a:ext cx="240542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366749" y="5228604"/>
            <a:ext cx="2804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366749" y="5958293"/>
            <a:ext cx="2829564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3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first asks for the available buffer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returns the number of qubits they want to entangle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52732" y="1714066"/>
            <a:ext cx="868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</a:t>
            </a:r>
          </a:p>
          <a:p>
            <a:r>
              <a:rPr lang="en-US" sz="1000" dirty="0" smtClean="0"/>
              <a:t>Interval: </a:t>
            </a:r>
            <a:r>
              <a:rPr lang="en-US" sz="1000" dirty="0"/>
              <a:t>i</a:t>
            </a:r>
            <a:endParaRPr lang="en-US" sz="1000" dirty="0" smtClean="0"/>
          </a:p>
          <a:p>
            <a:r>
              <a:rPr lang="en-US" sz="1000" dirty="0" smtClean="0"/>
              <a:t># of qubits: n</a:t>
            </a:r>
          </a:p>
          <a:p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94500" y="1767538"/>
            <a:ext cx="868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t’</a:t>
            </a:r>
          </a:p>
          <a:p>
            <a:r>
              <a:rPr lang="en-US" sz="1000" dirty="0" smtClean="0"/>
              <a:t>Interval: </a:t>
            </a:r>
            <a:r>
              <a:rPr lang="en-US" sz="1000" dirty="0"/>
              <a:t>i</a:t>
            </a:r>
            <a:endParaRPr lang="en-US" sz="1000" dirty="0" smtClean="0"/>
          </a:p>
          <a:p>
            <a:r>
              <a:rPr lang="en-US" sz="1000" dirty="0" smtClean="0"/>
              <a:t># of qubits: n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209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first asks for the available buffer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returns the number of qubits they want to entangle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648" y="2138877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84" y="2446469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1432962" y="2513309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7244675" y="2162484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97574" y="1627455"/>
            <a:ext cx="868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</a:t>
            </a:r>
          </a:p>
          <a:p>
            <a:r>
              <a:rPr lang="en-US" sz="1000" dirty="0" smtClean="0"/>
              <a:t>Interval: </a:t>
            </a:r>
            <a:r>
              <a:rPr lang="en-US" sz="1000" dirty="0"/>
              <a:t>i</a:t>
            </a:r>
            <a:endParaRPr lang="en-US" sz="1000" dirty="0" smtClean="0"/>
          </a:p>
          <a:p>
            <a:r>
              <a:rPr lang="en-US" sz="1000" dirty="0" smtClean="0"/>
              <a:t># of qubits: n</a:t>
            </a:r>
          </a:p>
          <a:p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638835" y="1921679"/>
            <a:ext cx="868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t’</a:t>
            </a:r>
          </a:p>
          <a:p>
            <a:r>
              <a:rPr lang="en-US" sz="1000" dirty="0" smtClean="0"/>
              <a:t>Interval: </a:t>
            </a:r>
            <a:r>
              <a:rPr lang="en-US" sz="1000" dirty="0"/>
              <a:t>i</a:t>
            </a:r>
            <a:endParaRPr lang="en-US" sz="1000" dirty="0" smtClean="0"/>
          </a:p>
          <a:p>
            <a:r>
              <a:rPr lang="en-US" sz="1000" dirty="0" smtClean="0"/>
              <a:t># of qubits: n</a:t>
            </a:r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229721" y="5677542"/>
            <a:ext cx="475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waiting, the free buffer size could increase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purification….)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3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hand-shake</a:t>
            </a:r>
            <a:endParaRPr lang="en-US" dirty="0"/>
          </a:p>
        </p:txBody>
      </p:sp>
      <p:pic>
        <p:nvPicPr>
          <p:cNvPr id="16" name="Picture 15" descr="スクリーンショット 2018-04-04 午後3.16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6369"/>
          <a:stretch/>
        </p:blipFill>
        <p:spPr>
          <a:xfrm>
            <a:off x="797624" y="1417638"/>
            <a:ext cx="7594029" cy="25668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7624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67923" y="4897168"/>
            <a:ext cx="523730" cy="1505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34237" y="494454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4237" y="5181880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934237" y="541500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934237" y="5652346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934237" y="5879273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34237" y="6116613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24848" y="496973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024848" y="5207076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024848" y="5440202"/>
            <a:ext cx="230485" cy="21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024848" y="5677542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024848" y="5904469"/>
            <a:ext cx="230485" cy="216000"/>
          </a:xfrm>
          <a:prstGeom prst="ellipse">
            <a:avLst/>
          </a:prstGeom>
          <a:solidFill>
            <a:srgbClr val="95B3D7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024848" y="6141809"/>
            <a:ext cx="230485" cy="21600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366749" y="3973813"/>
            <a:ext cx="65011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first asks for the available buffer</a:t>
            </a:r>
          </a:p>
          <a:p>
            <a:pPr marL="342900" indent="-342900">
              <a:buAutoNum type="arabicPeriod"/>
            </a:pPr>
            <a:r>
              <a:rPr lang="en-US" dirty="0" smtClean="0"/>
              <a:t>Neighbors returns the number of qubits they want to entangle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HoM</a:t>
            </a:r>
            <a:r>
              <a:rPr lang="en-US" dirty="0" smtClean="0"/>
              <a:t> generates the timing sync request, and sends them to neighbors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6" y="2225488"/>
            <a:ext cx="337237" cy="3372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49" y="2292328"/>
            <a:ext cx="337237" cy="337237"/>
          </a:xfrm>
          <a:prstGeom prst="rect">
            <a:avLst/>
          </a:prstGeom>
        </p:spPr>
      </p:pic>
      <p:sp>
        <p:nvSpPr>
          <p:cNvPr id="54" name="Left Arrow 53"/>
          <p:cNvSpPr/>
          <p:nvPr/>
        </p:nvSpPr>
        <p:spPr>
          <a:xfrm rot="21342303">
            <a:off x="3288627" y="2359168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Arrow 54"/>
          <p:cNvSpPr/>
          <p:nvPr/>
        </p:nvSpPr>
        <p:spPr>
          <a:xfrm rot="10469037">
            <a:off x="5399833" y="2249095"/>
            <a:ext cx="401053" cy="22093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52732" y="1714066"/>
            <a:ext cx="868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</a:t>
            </a:r>
          </a:p>
          <a:p>
            <a:r>
              <a:rPr lang="en-US" sz="1000" dirty="0" smtClean="0"/>
              <a:t>Interval: </a:t>
            </a:r>
            <a:r>
              <a:rPr lang="en-US" sz="1000" dirty="0"/>
              <a:t>i</a:t>
            </a:r>
            <a:endParaRPr lang="en-US" sz="1000" dirty="0" smtClean="0"/>
          </a:p>
          <a:p>
            <a:r>
              <a:rPr lang="en-US" sz="1000" dirty="0" smtClean="0"/>
              <a:t># of qubits: n</a:t>
            </a:r>
          </a:p>
          <a:p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94500" y="1767538"/>
            <a:ext cx="868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 time: t’</a:t>
            </a:r>
          </a:p>
          <a:p>
            <a:r>
              <a:rPr lang="en-US" sz="1000" dirty="0" smtClean="0"/>
              <a:t>Interval: </a:t>
            </a:r>
            <a:r>
              <a:rPr lang="en-US" sz="1000" dirty="0"/>
              <a:t>i</a:t>
            </a:r>
            <a:endParaRPr lang="en-US" sz="1000" dirty="0" smtClean="0"/>
          </a:p>
          <a:p>
            <a:r>
              <a:rPr lang="en-US" sz="1000" dirty="0" smtClean="0"/>
              <a:t># of qubits: n</a:t>
            </a:r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501925" y="5673826"/>
            <a:ext cx="634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 However, </a:t>
            </a:r>
            <a:r>
              <a:rPr lang="en-US" altLang="ja-JP" dirty="0"/>
              <a:t>t</a:t>
            </a:r>
            <a:r>
              <a:rPr lang="en-US" altLang="ja-JP" dirty="0" smtClean="0"/>
              <a:t>he neighbors cannot increase the number of qubits</a:t>
            </a:r>
          </a:p>
          <a:p>
            <a:pPr algn="ctr"/>
            <a:r>
              <a:rPr lang="en-US" altLang="ja-JP" dirty="0" smtClean="0"/>
              <a:t> to entangle in this trial with this protocol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0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1357</Words>
  <Application>Microsoft Macintosh PowerPoint</Application>
  <PresentationFormat>On-screen Show (4:3)</PresentationFormat>
  <Paragraphs>327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Entanglement generation protocol for MM, MIM</vt:lpstr>
      <vt:lpstr>Mainly two ways?</vt:lpstr>
      <vt:lpstr>With hand-shake</vt:lpstr>
      <vt:lpstr>With hand-shake</vt:lpstr>
      <vt:lpstr>With hand-shake</vt:lpstr>
      <vt:lpstr>With hand-shake</vt:lpstr>
      <vt:lpstr>With hand-shake</vt:lpstr>
      <vt:lpstr>With hand-shake</vt:lpstr>
      <vt:lpstr>With hand-shake</vt:lpstr>
      <vt:lpstr>With hand-shake</vt:lpstr>
      <vt:lpstr>With hand-shake</vt:lpstr>
      <vt:lpstr>With hand-shake</vt:lpstr>
      <vt:lpstr>PowerPoint Presentation</vt:lpstr>
      <vt:lpstr>Without hand-shake</vt:lpstr>
      <vt:lpstr>Without hand-shake</vt:lpstr>
      <vt:lpstr>Without hand-shake</vt:lpstr>
      <vt:lpstr>Without hand-shake</vt:lpstr>
      <vt:lpstr>PowerPoint Presentation</vt:lpstr>
      <vt:lpstr>Without hand-shake</vt:lpstr>
      <vt:lpstr>Without hand-shake</vt:lpstr>
      <vt:lpstr>PowerPoint Presentation</vt:lpstr>
      <vt:lpstr>PowerPoint Presentation</vt:lpstr>
      <vt:lpstr>Exchange after</vt:lpstr>
      <vt:lpstr>Without hand-shake + Exchange after </vt:lpstr>
      <vt:lpstr>Without hand-shake + Exchange after </vt:lpstr>
      <vt:lpstr>Without hand-shake + Exchange after </vt:lpstr>
      <vt:lpstr>Without hand-shake + Exchange after </vt:lpstr>
      <vt:lpstr>Without hand-shake + Exchange after </vt:lpstr>
      <vt:lpstr>Real time</vt:lpstr>
      <vt:lpstr>Without hand-shake +Real time</vt:lpstr>
      <vt:lpstr>Without hand-shake + Real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Entanglement generation protocol for MM, MIM</dc:title>
  <dc:creator>Takaaki</dc:creator>
  <cp:lastModifiedBy>Takaaki</cp:lastModifiedBy>
  <cp:revision>32</cp:revision>
  <dcterms:created xsi:type="dcterms:W3CDTF">2018-04-04T06:13:23Z</dcterms:created>
  <dcterms:modified xsi:type="dcterms:W3CDTF">2018-04-08T09:46:08Z</dcterms:modified>
</cp:coreProperties>
</file>