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326" r:id="rId8"/>
    <p:sldId id="281" r:id="rId9"/>
    <p:sldId id="282" r:id="rId10"/>
    <p:sldId id="315" r:id="rId11"/>
    <p:sldId id="325" r:id="rId12"/>
    <p:sldId id="323" r:id="rId13"/>
    <p:sldId id="318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01DBD-ADCD-4058-3902-D2747673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5C28B1-88F7-2205-23FE-82A42A58E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99818-A9D9-435D-92AB-B725F42E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1331F-BD7B-D549-7F9E-6D7284F6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958CB-60A7-AD40-E85B-AD6970CC3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EEE22-590F-F7FF-5FE6-C96D7536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D142-F4C4-1CA4-4D71-258855F94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DF6CA-614A-3170-40B0-5D842D4D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499CF-8971-301F-F04F-8F447F11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4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pincha1999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Manufacturing</a:t>
            </a:r>
            <a:br>
              <a:rPr lang="en-US" dirty="0"/>
            </a:br>
            <a:r>
              <a:rPr lang="en-US" dirty="0"/>
              <a:t>downtime</a:t>
            </a:r>
            <a:br>
              <a:rPr lang="en-US" dirty="0"/>
            </a:br>
            <a:r>
              <a:rPr lang="en-US" dirty="0"/>
              <a:t>analysis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tool: MS-excel</a:t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by: 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3166"/>
            <a:ext cx="7843837" cy="1316890"/>
          </a:xfrm>
        </p:spPr>
        <p:txBody>
          <a:bodyPr/>
          <a:lstStyle/>
          <a:p>
            <a:r>
              <a:rPr lang="en-US" dirty="0"/>
              <a:t>Recommendation to stakeholder: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556387"/>
            <a:ext cx="6903076" cy="3497221"/>
          </a:xfrm>
        </p:spPr>
        <p:txBody>
          <a:bodyPr>
            <a:normAutofit/>
          </a:bodyPr>
          <a:lstStyle/>
          <a:p>
            <a:r>
              <a:rPr lang="en-US" dirty="0"/>
              <a:t>On the basis of our Data Analysis, we would recommend the following to the Stakeholders:</a:t>
            </a:r>
          </a:p>
          <a:p>
            <a:endParaRPr lang="en-US" dirty="0"/>
          </a:p>
          <a:p>
            <a:pPr algn="l"/>
            <a:r>
              <a:rPr lang="en-IN" sz="2400" dirty="0"/>
              <a:t>1. ) Start with Machine adjustment</a:t>
            </a:r>
            <a:r>
              <a:rPr lang="en-IN" sz="2400" baseline="0" dirty="0"/>
              <a:t> training for all operators.</a:t>
            </a:r>
          </a:p>
          <a:p>
            <a:pPr algn="l"/>
            <a:r>
              <a:rPr lang="en-IN" sz="2400" dirty="0"/>
              <a:t>2. ) Provide</a:t>
            </a:r>
            <a:r>
              <a:rPr lang="en-IN" sz="2400" baseline="0" dirty="0"/>
              <a:t> special batch change training for Mac.</a:t>
            </a:r>
          </a:p>
          <a:p>
            <a:pPr algn="l"/>
            <a:r>
              <a:rPr lang="en-IN" sz="2400" baseline="0" dirty="0"/>
              <a:t>3. ) Apply preventing maintenance to machine and double check inventory levels.</a:t>
            </a:r>
            <a:endParaRPr lang="en-IN" sz="2400" dirty="0"/>
          </a:p>
          <a:p>
            <a:r>
              <a:rPr lang="en-US" dirty="0"/>
              <a:t>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613552"/>
            <a:ext cx="3202546" cy="324444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85651"/>
            <a:ext cx="987552" cy="443037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1505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Madhu Pincha</a:t>
            </a:r>
          </a:p>
          <a:p>
            <a:r>
              <a:rPr lang="en-US" dirty="0"/>
              <a:t>Contact:</a:t>
            </a:r>
          </a:p>
          <a:p>
            <a:r>
              <a:rPr lang="en-US" dirty="0">
                <a:hlinkClick r:id="rId3"/>
              </a:rPr>
              <a:t>mpincha1999@gmail.com</a:t>
            </a:r>
            <a:endParaRPr lang="en-US" dirty="0"/>
          </a:p>
          <a:p>
            <a:r>
              <a:rPr lang="en-US"/>
              <a:t>https</a:t>
            </a:r>
            <a:r>
              <a:rPr lang="en-US" dirty="0"/>
              <a:t>://www.linkedin.com/in/madhu-pincha/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/>
          </a:bodyPr>
          <a:lstStyle/>
          <a:p>
            <a:r>
              <a:rPr lang="en-US" dirty="0"/>
              <a:t>Understanding Business Problem</a:t>
            </a:r>
          </a:p>
          <a:p>
            <a:r>
              <a:rPr lang="en-US" dirty="0"/>
              <a:t>Dataset Exploration</a:t>
            </a:r>
          </a:p>
          <a:p>
            <a:r>
              <a:rPr lang="en-US" dirty="0"/>
              <a:t>Calculate Line Efficiency</a:t>
            </a:r>
          </a:p>
          <a:p>
            <a:r>
              <a:rPr lang="en-US" dirty="0"/>
              <a:t>Identify Main Downtime Factors</a:t>
            </a:r>
          </a:p>
          <a:p>
            <a:r>
              <a:rPr lang="en-US" dirty="0"/>
              <a:t>Calculate Downtime by Operator &amp; Factor</a:t>
            </a:r>
          </a:p>
          <a:p>
            <a:r>
              <a:rPr lang="en-US" dirty="0"/>
              <a:t>Final insights &amp; recommendations to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Business problem</a:t>
            </a:r>
            <a:br>
              <a:rPr lang="en-US" dirty="0"/>
            </a:br>
            <a:r>
              <a:rPr lang="en-US" sz="2800" b="0" dirty="0">
                <a:solidFill>
                  <a:srgbClr val="6E6E6E"/>
                </a:solidFill>
                <a:effectLst/>
                <a:latin typeface="Aptos" panose="020B0004020202020204" pitchFamily="34" charset="0"/>
              </a:rPr>
              <a:t>Identify productivity improvement opportunities in a production line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DF534-B516-9DD6-1C3F-B10BEA10B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E419-D6A6-206C-57DF-49A1F25F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712532"/>
          </a:xfrm>
        </p:spPr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E72E9-3375-5A9D-FB9F-8D5A292E8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433D32-0358-51ED-C862-49310148E8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480126" y="2133600"/>
            <a:ext cx="5958349" cy="4630089"/>
          </a:xfrm>
        </p:spPr>
      </p:pic>
    </p:spTree>
    <p:extLst>
      <p:ext uri="{BB962C8B-B14F-4D97-AF65-F5344CB8AC3E}">
        <p14:creationId xmlns:p14="http://schemas.microsoft.com/office/powerpoint/2010/main" val="40500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6125497" cy="850183"/>
          </a:xfrm>
        </p:spPr>
        <p:txBody>
          <a:bodyPr/>
          <a:lstStyle/>
          <a:p>
            <a:r>
              <a:rPr lang="en-US" dirty="0"/>
              <a:t>How do we proceed?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5259554" cy="36035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first analyze the situation.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we Explore, Manipulate and Analyze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based on the objective we will find out the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last, we will share recommendations to stakeholders based on our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578ED-0968-1170-3F59-29E4C979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43" y="1835131"/>
            <a:ext cx="3124636" cy="3915321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F19170D-0730-EC70-61AC-ACB2813DA0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31045" r="31045"/>
          <a:stretch>
            <a:fillRect/>
          </a:stretch>
        </p:blipFill>
        <p:spPr>
          <a:xfrm flipH="1">
            <a:off x="7635517" y="3972232"/>
            <a:ext cx="45719" cy="684794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28688"/>
            <a:ext cx="7965461" cy="1122750"/>
          </a:xfrm>
        </p:spPr>
        <p:txBody>
          <a:bodyPr/>
          <a:lstStyle/>
          <a:p>
            <a:r>
              <a:rPr lang="en-US" dirty="0"/>
              <a:t>3 Objectives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1. Calculate line efficiency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E6E6E"/>
                </a:solidFill>
                <a:effectLst/>
                <a:latin typeface="Lato" panose="020F0502020204030203" pitchFamily="34" charset="0"/>
              </a:rPr>
              <a:t>Your first objective is to calculate the efficiency for a production line and break it down by operator.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2. Identify main downtime factors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E6E6E"/>
                </a:solidFill>
                <a:effectLst/>
                <a:latin typeface="Lato" panose="020F0502020204030203" pitchFamily="34" charset="0"/>
              </a:rPr>
              <a:t>Your second objective is to use a Pareto chart to identify the main factors for downtime in the production line.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3. Calculate downtime by operator &amp; factor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E6E6E"/>
                </a:solidFill>
                <a:effectLst/>
                <a:latin typeface="Lato" panose="020F0502020204030203" pitchFamily="34" charset="0"/>
              </a:rPr>
              <a:t>Your final objective is to use a matrix to calculate the total downtime by operator for each of the main factors you identified.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28688"/>
            <a:ext cx="7796464" cy="867708"/>
          </a:xfrm>
        </p:spPr>
        <p:txBody>
          <a:bodyPr/>
          <a:lstStyle/>
          <a:p>
            <a:r>
              <a:rPr lang="en-US" sz="2400" dirty="0"/>
              <a:t>Objective-1</a:t>
            </a:r>
            <a:br>
              <a:rPr lang="en-US" sz="2400" dirty="0"/>
            </a:br>
            <a:r>
              <a:rPr lang="en-US" sz="2400" dirty="0"/>
              <a:t>Calculating line efficiency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293772F9-7321-45D7-C053-E7A1A3EC1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044226"/>
            <a:ext cx="5405562" cy="2465359"/>
          </a:xfr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1FBC6B6-4BF7-AE2E-8886-B1B2C76EB836}"/>
              </a:ext>
            </a:extLst>
          </p:cNvPr>
          <p:cNvSpPr txBox="1">
            <a:spLocks/>
          </p:cNvSpPr>
          <p:nvPr/>
        </p:nvSpPr>
        <p:spPr>
          <a:xfrm>
            <a:off x="914400" y="4671686"/>
            <a:ext cx="5584723" cy="136668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INSIGHT: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Overall efficiency</a:t>
            </a:r>
            <a:r>
              <a:rPr lang="en-IN" sz="2400" b="1" baseline="0" dirty="0">
                <a:solidFill>
                  <a:schemeClr val="accent2"/>
                </a:solidFill>
              </a:rPr>
              <a:t> sits at 64%.</a:t>
            </a:r>
          </a:p>
          <a:p>
            <a:r>
              <a:rPr lang="en-IN" sz="1800" baseline="0" dirty="0">
                <a:solidFill>
                  <a:schemeClr val="accent2"/>
                </a:solidFill>
              </a:rPr>
              <a:t>We should place special focus on Mac.</a:t>
            </a:r>
            <a:endParaRPr lang="en-IN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D1CE50A-C788-CA0D-C17E-EE093F570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64594" y="2044227"/>
            <a:ext cx="5140091" cy="2627459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26F91-F172-817A-87F1-83F5D095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4C9E-AA16-ABF3-9119-1C30F59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28688"/>
            <a:ext cx="7796464" cy="835742"/>
          </a:xfrm>
        </p:spPr>
        <p:txBody>
          <a:bodyPr/>
          <a:lstStyle/>
          <a:p>
            <a:br>
              <a:rPr lang="en-US" dirty="0"/>
            </a:br>
            <a:r>
              <a:rPr lang="en-US" sz="2400" dirty="0"/>
              <a:t>Objective-2</a:t>
            </a:r>
            <a:br>
              <a:rPr lang="en-US" sz="2400" dirty="0"/>
            </a:br>
            <a:r>
              <a:rPr lang="en-US" sz="2400" dirty="0"/>
              <a:t>Identify main downtime factors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BA462-7EE7-3145-0640-807F4DB6B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EB0874-26DC-3DB1-B074-C4ECC95C2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399" y="2084439"/>
            <a:ext cx="5426113" cy="2310580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0DC9E3D-0CF9-FED7-CF3A-36550F3472FA}"/>
              </a:ext>
            </a:extLst>
          </p:cNvPr>
          <p:cNvSpPr txBox="1">
            <a:spLocks/>
          </p:cNvSpPr>
          <p:nvPr/>
        </p:nvSpPr>
        <p:spPr>
          <a:xfrm>
            <a:off x="914400" y="4671686"/>
            <a:ext cx="5584723" cy="1366683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INSIGHT:</a:t>
            </a:r>
          </a:p>
          <a:p>
            <a:pPr>
              <a:lnSpc>
                <a:spcPct val="110000"/>
              </a:lnSpc>
            </a:pPr>
            <a:r>
              <a:rPr lang="en-IN" sz="2600" b="1" dirty="0">
                <a:solidFill>
                  <a:schemeClr val="accent2"/>
                </a:solidFill>
              </a:rPr>
              <a:t>The top 5 factors account for the 80% of downtime.</a:t>
            </a:r>
          </a:p>
          <a:p>
            <a:pPr>
              <a:lnSpc>
                <a:spcPct val="120000"/>
              </a:lnSpc>
            </a:pPr>
            <a:r>
              <a:rPr lang="en-IN" sz="1900" dirty="0">
                <a:solidFill>
                  <a:schemeClr val="accent2"/>
                </a:solidFill>
              </a:rPr>
              <a:t>So we should ignore rest and prioritize these.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E8E198-18BC-6616-29F7-2EBD511BEE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60044" y="2290915"/>
            <a:ext cx="4770746" cy="3397376"/>
          </a:xfrm>
        </p:spPr>
      </p:pic>
    </p:spTree>
    <p:extLst>
      <p:ext uri="{BB962C8B-B14F-4D97-AF65-F5344CB8AC3E}">
        <p14:creationId xmlns:p14="http://schemas.microsoft.com/office/powerpoint/2010/main" val="9455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BCCA-31B3-42BD-EB8C-1C588C1B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18D8-9209-A954-9F99-D8B5CEC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692943"/>
            <a:ext cx="7796464" cy="1259656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Objective-3</a:t>
            </a:r>
            <a:br>
              <a:rPr lang="en-US" sz="2400" dirty="0"/>
            </a:br>
            <a:r>
              <a:rPr lang="en-US" sz="2400" dirty="0"/>
              <a:t>calculate downtime by operator &amp; factor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C7D9C-6B99-A05D-5913-C58369A2D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2531803-85A1-A19E-E865-568569D5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880852"/>
            <a:ext cx="5584723" cy="13666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00E2E35D-BB90-EA9E-F9D6-F8F95F8A21CE}"/>
              </a:ext>
            </a:extLst>
          </p:cNvPr>
          <p:cNvSpPr txBox="1">
            <a:spLocks/>
          </p:cNvSpPr>
          <p:nvPr/>
        </p:nvSpPr>
        <p:spPr>
          <a:xfrm>
            <a:off x="914400" y="4671686"/>
            <a:ext cx="5584723" cy="1366683"/>
          </a:xfrm>
          <a:prstGeom prst="rect">
            <a:avLst/>
          </a:prstGeom>
        </p:spPr>
        <p:txBody>
          <a:bodyPr vert="horz" lIns="91440" tIns="0" rIns="91440" bIns="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INSIGHT:</a:t>
            </a:r>
          </a:p>
          <a:p>
            <a:pPr marL="0" indent="0"/>
            <a:r>
              <a:rPr lang="en-IN" sz="4000" b="1" dirty="0">
                <a:solidFill>
                  <a:schemeClr val="accent2"/>
                </a:solidFill>
              </a:rPr>
              <a:t>3 of the main 5 downtime factors are due to operator error</a:t>
            </a:r>
          </a:p>
          <a:p>
            <a:pPr marL="0" indent="0"/>
            <a:r>
              <a:rPr lang="en-IN" sz="2900" dirty="0">
                <a:solidFill>
                  <a:schemeClr val="accent2"/>
                </a:solidFill>
              </a:rPr>
              <a:t>We should focus on Machine adjustments for everyone and Batch change for Mac.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9216829-47F5-F858-E26D-55D6127397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88727" y="2651156"/>
            <a:ext cx="5692877" cy="2703871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16756D-2556-D0E6-2AB0-CC23145DE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204217"/>
            <a:ext cx="5584723" cy="21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1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{6A6D0A08-B849-4AA5-AA12-370E2D6025F2}tf78438558_win32</Template>
  <TotalTime>358</TotalTime>
  <Words>378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Lato</vt:lpstr>
      <vt:lpstr>Sabon Next LT</vt:lpstr>
      <vt:lpstr>Custom</vt:lpstr>
      <vt:lpstr>Manufacturing downtime analysis  tool: MS-excel Project by: Maven Analytics</vt:lpstr>
      <vt:lpstr>agenda</vt:lpstr>
      <vt:lpstr>Business problem Identify productivity improvement opportunities in a production line</vt:lpstr>
      <vt:lpstr>Dataset exploration</vt:lpstr>
      <vt:lpstr>How do we proceed?</vt:lpstr>
      <vt:lpstr>3 Objectives of this project:</vt:lpstr>
      <vt:lpstr>Objective-1 Calculating line efficiency</vt:lpstr>
      <vt:lpstr> Objective-2 Identify main downtime factors</vt:lpstr>
      <vt:lpstr>    Objective-3 calculate downtime by operator &amp; factor</vt:lpstr>
      <vt:lpstr>Recommendation to stakeholder: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Madhu Pincha</dc:creator>
  <cp:lastModifiedBy>Madhu Pincha</cp:lastModifiedBy>
  <cp:revision>19</cp:revision>
  <dcterms:created xsi:type="dcterms:W3CDTF">2024-10-24T11:52:42Z</dcterms:created>
  <dcterms:modified xsi:type="dcterms:W3CDTF">2024-10-24T17:51:41Z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