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7" r:id="rId3"/>
    <p:sldId id="298" r:id="rId4"/>
    <p:sldId id="259" r:id="rId5"/>
    <p:sldId id="296" r:id="rId6"/>
    <p:sldId id="261" r:id="rId7"/>
    <p:sldId id="267" r:id="rId8"/>
    <p:sldId id="284" r:id="rId9"/>
    <p:sldId id="264" r:id="rId10"/>
    <p:sldId id="288" r:id="rId11"/>
    <p:sldId id="271" r:id="rId12"/>
    <p:sldId id="289" r:id="rId13"/>
    <p:sldId id="290" r:id="rId14"/>
    <p:sldId id="281" r:id="rId15"/>
    <p:sldId id="282" r:id="rId16"/>
    <p:sldId id="307" r:id="rId17"/>
    <p:sldId id="299" r:id="rId18"/>
    <p:sldId id="292" r:id="rId19"/>
    <p:sldId id="305" r:id="rId20"/>
    <p:sldId id="306" r:id="rId21"/>
    <p:sldId id="304" r:id="rId22"/>
    <p:sldId id="274" r:id="rId23"/>
    <p:sldId id="275" r:id="rId24"/>
    <p:sldId id="294" r:id="rId25"/>
    <p:sldId id="277" r:id="rId26"/>
    <p:sldId id="303" r:id="rId27"/>
    <p:sldId id="302" r:id="rId28"/>
    <p:sldId id="279" r:id="rId29"/>
    <p:sldId id="280" r:id="rId30"/>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E0E0"/>
    <a:srgbClr val="DCDCDC"/>
    <a:srgbClr val="D3D3D3"/>
    <a:srgbClr val="DDDDDD"/>
    <a:srgbClr val="FF0000"/>
    <a:srgbClr val="E8FF61"/>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749F45-1339-487A-BDB3-1B8A0249D2BD}" v="5" dt="2024-04-06T09:49:32.6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10"/>
  </p:normalViewPr>
  <p:slideViewPr>
    <p:cSldViewPr snapToGrid="0" snapToObjects="1">
      <p:cViewPr varScale="1">
        <p:scale>
          <a:sx n="94" d="100"/>
          <a:sy n="94" d="100"/>
        </p:scale>
        <p:origin x="6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hupriya chinnam" userId="e10ae4e8d2521684" providerId="LiveId" clId="{05749F45-1339-487A-BDB3-1B8A0249D2BD}"/>
    <pc:docChg chg="undo custSel addSld delSld modSld sldOrd">
      <pc:chgData name="madhupriya chinnam" userId="e10ae4e8d2521684" providerId="LiveId" clId="{05749F45-1339-487A-BDB3-1B8A0249D2BD}" dt="2024-04-06T10:06:57.077" v="1190" actId="123"/>
      <pc:docMkLst>
        <pc:docMk/>
      </pc:docMkLst>
      <pc:sldChg chg="modSp">
        <pc:chgData name="madhupriya chinnam" userId="e10ae4e8d2521684" providerId="LiveId" clId="{05749F45-1339-487A-BDB3-1B8A0249D2BD}" dt="2024-04-06T09:04:49.708" v="16" actId="14100"/>
        <pc:sldMkLst>
          <pc:docMk/>
          <pc:sldMk cId="0" sldId="256"/>
        </pc:sldMkLst>
        <pc:picChg chg="mod">
          <ac:chgData name="madhupriya chinnam" userId="e10ae4e8d2521684" providerId="LiveId" clId="{05749F45-1339-487A-BDB3-1B8A0249D2BD}" dt="2024-04-06T09:04:49.708" v="16" actId="14100"/>
          <ac:picMkLst>
            <pc:docMk/>
            <pc:sldMk cId="0" sldId="256"/>
            <ac:picMk id="1026" creationId="{7345A5FF-C98E-B2F1-5461-287AFEA98FFD}"/>
          </ac:picMkLst>
        </pc:picChg>
      </pc:sldChg>
      <pc:sldChg chg="modSp mod">
        <pc:chgData name="madhupriya chinnam" userId="e10ae4e8d2521684" providerId="LiveId" clId="{05749F45-1339-487A-BDB3-1B8A0249D2BD}" dt="2024-04-06T06:51:02.662" v="9" actId="14100"/>
        <pc:sldMkLst>
          <pc:docMk/>
          <pc:sldMk cId="0" sldId="261"/>
        </pc:sldMkLst>
        <pc:spChg chg="mod">
          <ac:chgData name="madhupriya chinnam" userId="e10ae4e8d2521684" providerId="LiveId" clId="{05749F45-1339-487A-BDB3-1B8A0249D2BD}" dt="2024-04-06T06:51:02.662" v="9" actId="14100"/>
          <ac:spMkLst>
            <pc:docMk/>
            <pc:sldMk cId="0" sldId="261"/>
            <ac:spMk id="3" creationId="{00000000-0000-0000-0000-000000000000}"/>
          </ac:spMkLst>
        </pc:spChg>
      </pc:sldChg>
      <pc:sldChg chg="del">
        <pc:chgData name="madhupriya chinnam" userId="e10ae4e8d2521684" providerId="LiveId" clId="{05749F45-1339-487A-BDB3-1B8A0249D2BD}" dt="2024-04-06T08:58:04.222" v="13" actId="2696"/>
        <pc:sldMkLst>
          <pc:docMk/>
          <pc:sldMk cId="0" sldId="263"/>
        </pc:sldMkLst>
      </pc:sldChg>
      <pc:sldChg chg="modSp mod">
        <pc:chgData name="madhupriya chinnam" userId="e10ae4e8d2521684" providerId="LiveId" clId="{05749F45-1339-487A-BDB3-1B8A0249D2BD}" dt="2024-04-06T10:06:57.077" v="1190" actId="123"/>
        <pc:sldMkLst>
          <pc:docMk/>
          <pc:sldMk cId="0" sldId="264"/>
        </pc:sldMkLst>
        <pc:spChg chg="mod">
          <ac:chgData name="madhupriya chinnam" userId="e10ae4e8d2521684" providerId="LiveId" clId="{05749F45-1339-487A-BDB3-1B8A0249D2BD}" dt="2024-04-06T10:06:57.077" v="1190" actId="123"/>
          <ac:spMkLst>
            <pc:docMk/>
            <pc:sldMk cId="0" sldId="264"/>
            <ac:spMk id="6" creationId="{00000000-0000-0000-0000-000000000000}"/>
          </ac:spMkLst>
        </pc:spChg>
      </pc:sldChg>
      <pc:sldChg chg="modSp mod">
        <pc:chgData name="madhupriya chinnam" userId="e10ae4e8d2521684" providerId="LiveId" clId="{05749F45-1339-487A-BDB3-1B8A0249D2BD}" dt="2024-04-06T09:30:42.086" v="391" actId="20577"/>
        <pc:sldMkLst>
          <pc:docMk/>
          <pc:sldMk cId="0" sldId="271"/>
        </pc:sldMkLst>
        <pc:spChg chg="mod">
          <ac:chgData name="madhupriya chinnam" userId="e10ae4e8d2521684" providerId="LiveId" clId="{05749F45-1339-487A-BDB3-1B8A0249D2BD}" dt="2024-04-06T09:30:42.086" v="391" actId="20577"/>
          <ac:spMkLst>
            <pc:docMk/>
            <pc:sldMk cId="0" sldId="271"/>
            <ac:spMk id="2" creationId="{DF1B6DE3-A3EE-26A0-FB32-350EAB634ADE}"/>
          </ac:spMkLst>
        </pc:spChg>
      </pc:sldChg>
      <pc:sldChg chg="delSp del mod">
        <pc:chgData name="madhupriya chinnam" userId="e10ae4e8d2521684" providerId="LiveId" clId="{05749F45-1339-487A-BDB3-1B8A0249D2BD}" dt="2024-04-06T09:07:46.546" v="27" actId="2696"/>
        <pc:sldMkLst>
          <pc:docMk/>
          <pc:sldMk cId="0" sldId="273"/>
        </pc:sldMkLst>
        <pc:picChg chg="del">
          <ac:chgData name="madhupriya chinnam" userId="e10ae4e8d2521684" providerId="LiveId" clId="{05749F45-1339-487A-BDB3-1B8A0249D2BD}" dt="2024-04-06T09:07:26.986" v="22" actId="21"/>
          <ac:picMkLst>
            <pc:docMk/>
            <pc:sldMk cId="0" sldId="273"/>
            <ac:picMk id="3" creationId="{00000000-0000-0000-0000-000000000000}"/>
          </ac:picMkLst>
        </pc:picChg>
        <pc:picChg chg="del">
          <ac:chgData name="madhupriya chinnam" userId="e10ae4e8d2521684" providerId="LiveId" clId="{05749F45-1339-487A-BDB3-1B8A0249D2BD}" dt="2024-04-06T09:07:08.720" v="17" actId="21"/>
          <ac:picMkLst>
            <pc:docMk/>
            <pc:sldMk cId="0" sldId="273"/>
            <ac:picMk id="4" creationId="{00000000-0000-0000-0000-000000000000}"/>
          </ac:picMkLst>
        </pc:picChg>
      </pc:sldChg>
      <pc:sldChg chg="delSp modSp mod">
        <pc:chgData name="madhupriya chinnam" userId="e10ae4e8d2521684" providerId="LiveId" clId="{05749F45-1339-487A-BDB3-1B8A0249D2BD}" dt="2024-04-06T09:08:14.286" v="34" actId="1076"/>
        <pc:sldMkLst>
          <pc:docMk/>
          <pc:sldMk cId="0" sldId="274"/>
        </pc:sldMkLst>
        <pc:picChg chg="mod">
          <ac:chgData name="madhupriya chinnam" userId="e10ae4e8d2521684" providerId="LiveId" clId="{05749F45-1339-487A-BDB3-1B8A0249D2BD}" dt="2024-04-06T09:08:14.286" v="34" actId="1076"/>
          <ac:picMkLst>
            <pc:docMk/>
            <pc:sldMk cId="0" sldId="274"/>
            <ac:picMk id="3" creationId="{00000000-0000-0000-0000-000000000000}"/>
          </ac:picMkLst>
        </pc:picChg>
        <pc:picChg chg="del">
          <ac:chgData name="madhupriya chinnam" userId="e10ae4e8d2521684" providerId="LiveId" clId="{05749F45-1339-487A-BDB3-1B8A0249D2BD}" dt="2024-04-06T09:08:07.553" v="32" actId="21"/>
          <ac:picMkLst>
            <pc:docMk/>
            <pc:sldMk cId="0" sldId="274"/>
            <ac:picMk id="4" creationId="{00000000-0000-0000-0000-000000000000}"/>
          </ac:picMkLst>
        </pc:picChg>
      </pc:sldChg>
      <pc:sldChg chg="modSp mod ord">
        <pc:chgData name="madhupriya chinnam" userId="e10ae4e8d2521684" providerId="LiveId" clId="{05749F45-1339-487A-BDB3-1B8A0249D2BD}" dt="2024-04-06T09:52:56.235" v="615"/>
        <pc:sldMkLst>
          <pc:docMk/>
          <pc:sldMk cId="3801184454" sldId="281"/>
        </pc:sldMkLst>
        <pc:spChg chg="mod">
          <ac:chgData name="madhupriya chinnam" userId="e10ae4e8d2521684" providerId="LiveId" clId="{05749F45-1339-487A-BDB3-1B8A0249D2BD}" dt="2024-04-06T09:52:46.866" v="613" actId="1076"/>
          <ac:spMkLst>
            <pc:docMk/>
            <pc:sldMk cId="3801184454" sldId="281"/>
            <ac:spMk id="7" creationId="{AD54B3DA-D1AA-BDE8-3836-9631AD78F9AE}"/>
          </ac:spMkLst>
        </pc:spChg>
      </pc:sldChg>
      <pc:sldChg chg="modSp mod">
        <pc:chgData name="madhupriya chinnam" userId="e10ae4e8d2521684" providerId="LiveId" clId="{05749F45-1339-487A-BDB3-1B8A0249D2BD}" dt="2024-04-06T08:52:32.437" v="11" actId="1076"/>
        <pc:sldMkLst>
          <pc:docMk/>
          <pc:sldMk cId="1415433399" sldId="284"/>
        </pc:sldMkLst>
        <pc:spChg chg="mod">
          <ac:chgData name="madhupriya chinnam" userId="e10ae4e8d2521684" providerId="LiveId" clId="{05749F45-1339-487A-BDB3-1B8A0249D2BD}" dt="2024-04-06T08:52:32.437" v="11" actId="1076"/>
          <ac:spMkLst>
            <pc:docMk/>
            <pc:sldMk cId="1415433399" sldId="284"/>
            <ac:spMk id="2" creationId="{5A713072-1F6F-AD5A-FFFE-6A394432380E}"/>
          </ac:spMkLst>
        </pc:spChg>
      </pc:sldChg>
      <pc:sldChg chg="delSp modSp del mod">
        <pc:chgData name="madhupriya chinnam" userId="e10ae4e8d2521684" providerId="LiveId" clId="{05749F45-1339-487A-BDB3-1B8A0249D2BD}" dt="2024-04-06T06:51:19.393" v="10" actId="2696"/>
        <pc:sldMkLst>
          <pc:docMk/>
          <pc:sldMk cId="1957658666" sldId="285"/>
        </pc:sldMkLst>
        <pc:spChg chg="del mod">
          <ac:chgData name="madhupriya chinnam" userId="e10ae4e8d2521684" providerId="LiveId" clId="{05749F45-1339-487A-BDB3-1B8A0249D2BD}" dt="2024-04-06T06:50:38.198" v="5"/>
          <ac:spMkLst>
            <pc:docMk/>
            <pc:sldMk cId="1957658666" sldId="285"/>
            <ac:spMk id="2" creationId="{C4C86CB0-649E-D6A9-FBDC-38C36A3CC787}"/>
          </ac:spMkLst>
        </pc:spChg>
      </pc:sldChg>
      <pc:sldChg chg="del">
        <pc:chgData name="madhupriya chinnam" userId="e10ae4e8d2521684" providerId="LiveId" clId="{05749F45-1339-487A-BDB3-1B8A0249D2BD}" dt="2024-04-06T08:58:01.047" v="12" actId="2696"/>
        <pc:sldMkLst>
          <pc:docMk/>
          <pc:sldMk cId="2671962266" sldId="286"/>
        </pc:sldMkLst>
      </pc:sldChg>
      <pc:sldChg chg="modSp mod">
        <pc:chgData name="madhupriya chinnam" userId="e10ae4e8d2521684" providerId="LiveId" clId="{05749F45-1339-487A-BDB3-1B8A0249D2BD}" dt="2024-04-06T09:30:50.597" v="392" actId="255"/>
        <pc:sldMkLst>
          <pc:docMk/>
          <pc:sldMk cId="594656712" sldId="289"/>
        </pc:sldMkLst>
        <pc:spChg chg="mod">
          <ac:chgData name="madhupriya chinnam" userId="e10ae4e8d2521684" providerId="LiveId" clId="{05749F45-1339-487A-BDB3-1B8A0249D2BD}" dt="2024-04-06T09:30:50.597" v="392" actId="255"/>
          <ac:spMkLst>
            <pc:docMk/>
            <pc:sldMk cId="594656712" sldId="289"/>
            <ac:spMk id="2" creationId="{A9A0109B-0DBB-F2F8-9718-CF2BF2168662}"/>
          </ac:spMkLst>
        </pc:spChg>
      </pc:sldChg>
      <pc:sldChg chg="delSp del mod">
        <pc:chgData name="madhupriya chinnam" userId="e10ae4e8d2521684" providerId="LiveId" clId="{05749F45-1339-487A-BDB3-1B8A0249D2BD}" dt="2024-04-06T09:55:01.790" v="619" actId="2696"/>
        <pc:sldMkLst>
          <pc:docMk/>
          <pc:sldMk cId="1565684651" sldId="301"/>
        </pc:sldMkLst>
        <pc:picChg chg="del">
          <ac:chgData name="madhupriya chinnam" userId="e10ae4e8d2521684" providerId="LiveId" clId="{05749F45-1339-487A-BDB3-1B8A0249D2BD}" dt="2024-04-06T09:54:58.039" v="618" actId="478"/>
          <ac:picMkLst>
            <pc:docMk/>
            <pc:sldMk cId="1565684651" sldId="301"/>
            <ac:picMk id="3" creationId="{B950FF36-5941-FE33-DD93-895D15D52A49}"/>
          </ac:picMkLst>
        </pc:picChg>
      </pc:sldChg>
      <pc:sldChg chg="new del">
        <pc:chgData name="madhupriya chinnam" userId="e10ae4e8d2521684" providerId="LiveId" clId="{05749F45-1339-487A-BDB3-1B8A0249D2BD}" dt="2024-04-06T09:04:30.214" v="15" actId="2696"/>
        <pc:sldMkLst>
          <pc:docMk/>
          <pc:sldMk cId="638816777" sldId="304"/>
        </pc:sldMkLst>
      </pc:sldChg>
      <pc:sldChg chg="addSp modSp new mod">
        <pc:chgData name="madhupriya chinnam" userId="e10ae4e8d2521684" providerId="LiveId" clId="{05749F45-1339-487A-BDB3-1B8A0249D2BD}" dt="2024-04-06T09:07:23.231" v="21" actId="1076"/>
        <pc:sldMkLst>
          <pc:docMk/>
          <pc:sldMk cId="1022192634" sldId="304"/>
        </pc:sldMkLst>
        <pc:picChg chg="add mod">
          <ac:chgData name="madhupriya chinnam" userId="e10ae4e8d2521684" providerId="LiveId" clId="{05749F45-1339-487A-BDB3-1B8A0249D2BD}" dt="2024-04-06T09:07:23.231" v="21" actId="1076"/>
          <ac:picMkLst>
            <pc:docMk/>
            <pc:sldMk cId="1022192634" sldId="304"/>
            <ac:picMk id="4" creationId="{00000000-0000-0000-0000-000000000000}"/>
          </ac:picMkLst>
        </pc:picChg>
      </pc:sldChg>
      <pc:sldChg chg="addSp modSp new mod">
        <pc:chgData name="madhupriya chinnam" userId="e10ae4e8d2521684" providerId="LiveId" clId="{05749F45-1339-487A-BDB3-1B8A0249D2BD}" dt="2024-04-06T09:07:59.955" v="31" actId="1076"/>
        <pc:sldMkLst>
          <pc:docMk/>
          <pc:sldMk cId="333082785" sldId="305"/>
        </pc:sldMkLst>
        <pc:picChg chg="add mod">
          <ac:chgData name="madhupriya chinnam" userId="e10ae4e8d2521684" providerId="LiveId" clId="{05749F45-1339-487A-BDB3-1B8A0249D2BD}" dt="2024-04-06T09:07:59.955" v="31" actId="1076"/>
          <ac:picMkLst>
            <pc:docMk/>
            <pc:sldMk cId="333082785" sldId="305"/>
            <ac:picMk id="3" creationId="{00000000-0000-0000-0000-000000000000}"/>
          </ac:picMkLst>
        </pc:picChg>
      </pc:sldChg>
      <pc:sldChg chg="addSp new mod">
        <pc:chgData name="madhupriya chinnam" userId="e10ae4e8d2521684" providerId="LiveId" clId="{05749F45-1339-487A-BDB3-1B8A0249D2BD}" dt="2024-04-06T09:12:58.566" v="36" actId="22"/>
        <pc:sldMkLst>
          <pc:docMk/>
          <pc:sldMk cId="309053084" sldId="306"/>
        </pc:sldMkLst>
        <pc:picChg chg="add">
          <ac:chgData name="madhupriya chinnam" userId="e10ae4e8d2521684" providerId="LiveId" clId="{05749F45-1339-487A-BDB3-1B8A0249D2BD}" dt="2024-04-06T09:12:58.566" v="36" actId="22"/>
          <ac:picMkLst>
            <pc:docMk/>
            <pc:sldMk cId="309053084" sldId="306"/>
            <ac:picMk id="3" creationId="{F3F19B08-0F40-1723-D5D5-F40227AAA1E6}"/>
          </ac:picMkLst>
        </pc:picChg>
      </pc:sldChg>
      <pc:sldChg chg="add del">
        <pc:chgData name="madhupriya chinnam" userId="e10ae4e8d2521684" providerId="LiveId" clId="{05749F45-1339-487A-BDB3-1B8A0249D2BD}" dt="2024-04-06T09:07:43.856" v="26" actId="2696"/>
        <pc:sldMkLst>
          <pc:docMk/>
          <pc:sldMk cId="4092239640" sldId="306"/>
        </pc:sldMkLst>
      </pc:sldChg>
      <pc:sldChg chg="addSp modSp new mod ord">
        <pc:chgData name="madhupriya chinnam" userId="e10ae4e8d2521684" providerId="LiveId" clId="{05749F45-1339-487A-BDB3-1B8A0249D2BD}" dt="2024-04-06T09:53:00.566" v="617"/>
        <pc:sldMkLst>
          <pc:docMk/>
          <pc:sldMk cId="1218365313" sldId="307"/>
        </pc:sldMkLst>
        <pc:spChg chg="add mod">
          <ac:chgData name="madhupriya chinnam" userId="e10ae4e8d2521684" providerId="LiveId" clId="{05749F45-1339-487A-BDB3-1B8A0249D2BD}" dt="2024-04-06T09:52:27.172" v="609" actId="1076"/>
          <ac:spMkLst>
            <pc:docMk/>
            <pc:sldMk cId="1218365313" sldId="307"/>
            <ac:spMk id="2" creationId="{E41AB545-2256-5AB1-A87B-2E8DADC0031E}"/>
          </ac:spMkLst>
        </pc:spChg>
        <pc:spChg chg="add mod">
          <ac:chgData name="madhupriya chinnam" userId="e10ae4e8d2521684" providerId="LiveId" clId="{05749F45-1339-487A-BDB3-1B8A0249D2BD}" dt="2024-04-06T09:51:59.289" v="608" actId="1076"/>
          <ac:spMkLst>
            <pc:docMk/>
            <pc:sldMk cId="1218365313" sldId="307"/>
            <ac:spMk id="3" creationId="{61BC4F6E-1C88-1773-1CC3-37782B479E8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669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242067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4162396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3602991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2026080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21439569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486637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384417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4123581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5F5F5"/>
        </a:solidFill>
        <a:effectLst/>
      </p:bgPr>
    </p:bg>
    <p:spTree>
      <p:nvGrpSpPr>
        <p:cNvPr id="1" name=""/>
        <p:cNvGrpSpPr/>
        <p:nvPr/>
      </p:nvGrpSpPr>
      <p:grpSpPr>
        <a:xfrm>
          <a:off x="0" y="0"/>
          <a:ext cx="0" cy="0"/>
          <a:chOff x="0" y="0"/>
          <a:chExt cx="0" cy="0"/>
        </a:xfrm>
      </p:grpSpPr>
      <p:sp>
        <p:nvSpPr>
          <p:cNvPr id="7" name="Text 4"/>
          <p:cNvSpPr/>
          <p:nvPr/>
        </p:nvSpPr>
        <p:spPr>
          <a:xfrm>
            <a:off x="476813" y="937172"/>
            <a:ext cx="7315200" cy="1143000"/>
          </a:xfrm>
          <a:prstGeom prst="rect">
            <a:avLst/>
          </a:prstGeom>
          <a:noFill/>
          <a:ln/>
        </p:spPr>
        <p:txBody>
          <a:bodyPr wrap="square" lIns="0" tIns="0" rIns="0" bIns="0" rtlCol="0" anchor="b"/>
          <a:lstStyle/>
          <a:p>
            <a:pPr algn="ctr">
              <a:lnSpc>
                <a:spcPts val="4500"/>
              </a:lnSpc>
            </a:pPr>
            <a:r>
              <a:rPr lang="en-US" sz="4500" b="0" kern="0" spc="-30" dirty="0">
                <a:solidFill>
                  <a:srgbClr val="000000"/>
                </a:solidFill>
                <a:latin typeface="IBM Plex Serif" pitchFamily="34" charset="0"/>
                <a:ea typeface="IBM Plex Serif" pitchFamily="34" charset="-122"/>
                <a:cs typeface="IBM Plex Serif" pitchFamily="34" charset="-120"/>
              </a:rPr>
              <a:t> Weather Prediction using Machine learning</a:t>
            </a:r>
            <a:endParaRPr lang="en-US" sz="4500" dirty="0"/>
          </a:p>
        </p:txBody>
      </p:sp>
      <p:sp>
        <p:nvSpPr>
          <p:cNvPr id="8" name="Text 5"/>
          <p:cNvSpPr/>
          <p:nvPr/>
        </p:nvSpPr>
        <p:spPr>
          <a:xfrm>
            <a:off x="964087" y="2756358"/>
            <a:ext cx="3657600" cy="666750"/>
          </a:xfrm>
          <a:prstGeom prst="rect">
            <a:avLst/>
          </a:prstGeom>
          <a:noFill/>
          <a:ln/>
        </p:spPr>
        <p:txBody>
          <a:bodyPr wrap="square" lIns="0" tIns="0" rIns="0" bIns="0" rtlCol="0" anchor="t"/>
          <a:lstStyle/>
          <a:p>
            <a:pPr algn="l">
              <a:lnSpc>
                <a:spcPts val="2625"/>
              </a:lnSpc>
            </a:pPr>
            <a:r>
              <a:rPr lang="en-US" sz="1800" b="1" dirty="0">
                <a:solidFill>
                  <a:srgbClr val="262626"/>
                </a:solidFill>
                <a:latin typeface="IBM Plex Serif" pitchFamily="34" charset="0"/>
                <a:ea typeface="IBM Plex Serif" pitchFamily="34" charset="-122"/>
                <a:cs typeface="IBM Plex Serif" pitchFamily="34" charset="-120"/>
              </a:rPr>
              <a:t>Project Guide:</a:t>
            </a:r>
            <a:endParaRPr lang="en-US" sz="2100" dirty="0"/>
          </a:p>
          <a:p>
            <a:pPr algn="l">
              <a:lnSpc>
                <a:spcPts val="2625"/>
              </a:lnSpc>
            </a:pPr>
            <a:r>
              <a:rPr lang="en-US" sz="1800" b="0" dirty="0">
                <a:solidFill>
                  <a:srgbClr val="262626"/>
                </a:solidFill>
                <a:latin typeface="IBM Plex Serif" pitchFamily="34" charset="0"/>
                <a:ea typeface="IBM Plex Serif" pitchFamily="34" charset="-122"/>
                <a:cs typeface="IBM Plex Serif" pitchFamily="34" charset="-120"/>
              </a:rPr>
              <a:t>   Mrs. G. Lakshmi durga</a:t>
            </a:r>
            <a:endParaRPr lang="en-US" sz="2100" dirty="0"/>
          </a:p>
        </p:txBody>
      </p:sp>
      <p:sp>
        <p:nvSpPr>
          <p:cNvPr id="9" name="Text 6"/>
          <p:cNvSpPr/>
          <p:nvPr/>
        </p:nvSpPr>
        <p:spPr>
          <a:xfrm>
            <a:off x="4941020" y="2618491"/>
            <a:ext cx="3657600" cy="1666875"/>
          </a:xfrm>
          <a:prstGeom prst="rect">
            <a:avLst/>
          </a:prstGeom>
          <a:noFill/>
          <a:ln/>
        </p:spPr>
        <p:txBody>
          <a:bodyPr wrap="square" lIns="0" tIns="0" rIns="0" bIns="0" rtlCol="0" anchor="t"/>
          <a:lstStyle/>
          <a:p>
            <a:pPr algn="l">
              <a:lnSpc>
                <a:spcPts val="2625"/>
              </a:lnSpc>
            </a:pPr>
            <a:r>
              <a:rPr lang="en-US" sz="1800" b="1" dirty="0">
                <a:solidFill>
                  <a:srgbClr val="262626"/>
                </a:solidFill>
                <a:latin typeface="IBM Plex Serif" pitchFamily="34" charset="0"/>
                <a:ea typeface="IBM Plex Serif" pitchFamily="34" charset="-122"/>
                <a:cs typeface="IBM Plex Serif" pitchFamily="34" charset="-120"/>
              </a:rPr>
              <a:t>Project Associates:</a:t>
            </a:r>
            <a:endParaRPr lang="en-US" sz="2100" dirty="0"/>
          </a:p>
          <a:p>
            <a:pPr algn="l">
              <a:lnSpc>
                <a:spcPts val="2625"/>
              </a:lnSpc>
            </a:pPr>
            <a:r>
              <a:rPr lang="en-US" sz="1800" b="0" dirty="0">
                <a:solidFill>
                  <a:srgbClr val="262626"/>
                </a:solidFill>
                <a:latin typeface="IBM Plex Serif" pitchFamily="34" charset="0"/>
                <a:ea typeface="IBM Plex Serif" pitchFamily="34" charset="-122"/>
                <a:cs typeface="IBM Plex Serif" pitchFamily="34" charset="-120"/>
              </a:rPr>
              <a:t>A.Gayathri (20NN1A1267)</a:t>
            </a:r>
            <a:endParaRPr lang="en-US" sz="2100" dirty="0"/>
          </a:p>
          <a:p>
            <a:pPr algn="l">
              <a:lnSpc>
                <a:spcPts val="2625"/>
              </a:lnSpc>
            </a:pPr>
            <a:r>
              <a:rPr lang="en-US" sz="1800" b="0" dirty="0">
                <a:solidFill>
                  <a:srgbClr val="262626"/>
                </a:solidFill>
                <a:latin typeface="IBM Plex Serif" pitchFamily="34" charset="0"/>
                <a:ea typeface="IBM Plex Serif" pitchFamily="34" charset="-122"/>
                <a:cs typeface="IBM Plex Serif" pitchFamily="34" charset="-120"/>
              </a:rPr>
              <a:t>J.Divya (20NN1A1287)</a:t>
            </a:r>
            <a:endParaRPr lang="en-US" sz="2100" dirty="0"/>
          </a:p>
          <a:p>
            <a:pPr algn="l">
              <a:lnSpc>
                <a:spcPts val="2625"/>
              </a:lnSpc>
            </a:pPr>
            <a:r>
              <a:rPr lang="en-US" sz="1800" b="0" dirty="0">
                <a:solidFill>
                  <a:srgbClr val="262626"/>
                </a:solidFill>
                <a:latin typeface="IBM Plex Serif" pitchFamily="34" charset="0"/>
                <a:ea typeface="IBM Plex Serif" pitchFamily="34" charset="-122"/>
                <a:cs typeface="IBM Plex Serif" pitchFamily="34" charset="-120"/>
              </a:rPr>
              <a:t>D.Komali (20NN1A1293)</a:t>
            </a:r>
            <a:endParaRPr lang="en-US" sz="2100" dirty="0"/>
          </a:p>
          <a:p>
            <a:pPr algn="l">
              <a:lnSpc>
                <a:spcPts val="2625"/>
              </a:lnSpc>
            </a:pPr>
            <a:r>
              <a:rPr lang="en-US" sz="1800" b="0" dirty="0">
                <a:solidFill>
                  <a:srgbClr val="262626"/>
                </a:solidFill>
                <a:latin typeface="IBM Plex Serif" pitchFamily="34" charset="0"/>
                <a:ea typeface="IBM Plex Serif" pitchFamily="34" charset="-122"/>
                <a:cs typeface="IBM Plex Serif" pitchFamily="34" charset="-120"/>
              </a:rPr>
              <a:t>CH.Madhupriya (20NN1A1275)</a:t>
            </a:r>
            <a:endParaRPr lang="en-US" sz="2100" dirty="0"/>
          </a:p>
        </p:txBody>
      </p:sp>
      <p:pic>
        <p:nvPicPr>
          <p:cNvPr id="1026" name="Picture 2" descr="Vignans Nirula Institute of Technology and Science, Guntur, Guntur, Andhra  Pradesh, India, Group ID:302- Contact Address, Phone, EMail, Website,  Courses Offered, Admission">
            <a:extLst>
              <a:ext uri="{FF2B5EF4-FFF2-40B4-BE49-F238E27FC236}">
                <a16:creationId xmlns:a16="http://schemas.microsoft.com/office/drawing/2014/main" id="{7345A5FF-C98E-B2F1-5461-287AFEA98F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121" t="4270" r="17120" b="4372"/>
          <a:stretch/>
        </p:blipFill>
        <p:spPr bwMode="auto">
          <a:xfrm>
            <a:off x="8056880" y="-2"/>
            <a:ext cx="1087119" cy="10050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852334" y="3068108"/>
            <a:ext cx="8229600" cy="1714500"/>
          </a:xfrm>
          <a:prstGeom prst="rect">
            <a:avLst/>
          </a:prstGeom>
          <a:noFill/>
          <a:ln/>
        </p:spPr>
        <p:txBody>
          <a:bodyPr wrap="square" lIns="0" tIns="0" rIns="0" bIns="0" rtlCol="0" anchor="b"/>
          <a:lstStyle/>
          <a:p>
            <a:pPr algn="l">
              <a:lnSpc>
                <a:spcPts val="6750"/>
              </a:lnSpc>
            </a:pPr>
            <a:r>
              <a:rPr lang="en-US" sz="6800" b="1" kern="0" spc="-48" dirty="0">
                <a:latin typeface="Nimbus Sans L" pitchFamily="34" charset="0"/>
                <a:ea typeface="Nimbus Sans L" pitchFamily="34" charset="-122"/>
                <a:cs typeface="Nimbus Sans L" pitchFamily="34" charset="-120"/>
              </a:rPr>
              <a:t>Requirement Specification </a:t>
            </a:r>
            <a:endParaRPr lang="en-US" sz="6750" dirty="0"/>
          </a:p>
        </p:txBody>
      </p:sp>
      <p:sp>
        <p:nvSpPr>
          <p:cNvPr id="4" name="Text 1"/>
          <p:cNvSpPr/>
          <p:nvPr/>
        </p:nvSpPr>
        <p:spPr>
          <a:xfrm>
            <a:off x="666593" y="666166"/>
            <a:ext cx="8229600" cy="1238250"/>
          </a:xfrm>
          <a:prstGeom prst="rect">
            <a:avLst/>
          </a:prstGeom>
          <a:noFill/>
          <a:ln/>
        </p:spPr>
        <p:txBody>
          <a:bodyPr wrap="square" lIns="0" tIns="0" rIns="0" bIns="0" rtlCol="0" anchor="t"/>
          <a:lstStyle/>
          <a:p>
            <a:pPr algn="l">
              <a:lnSpc>
                <a:spcPts val="9750"/>
              </a:lnSpc>
            </a:pPr>
            <a:r>
              <a:rPr lang="en-US" sz="9800" b="1" kern="0" spc="-48" dirty="0">
                <a:solidFill>
                  <a:schemeClr val="tx1">
                    <a:lumMod val="75000"/>
                    <a:lumOff val="25000"/>
                  </a:schemeClr>
                </a:solidFill>
                <a:latin typeface="Nimbus Sans L" pitchFamily="34" charset="0"/>
                <a:ea typeface="Nimbus Sans L" pitchFamily="34" charset="-122"/>
                <a:cs typeface="Nimbus Sans L" pitchFamily="34" charset="-120"/>
              </a:rPr>
              <a:t>5 —</a:t>
            </a:r>
            <a:endParaRPr lang="en-US" sz="9750" dirty="0">
              <a:solidFill>
                <a:schemeClr val="tx1">
                  <a:lumMod val="75000"/>
                  <a:lumOff val="25000"/>
                </a:schemeClr>
              </a:solidFill>
            </a:endParaRPr>
          </a:p>
        </p:txBody>
      </p:sp>
      <p:pic>
        <p:nvPicPr>
          <p:cNvPr id="5" name="Image 0" descr="https://pitch-assets-ccb95893-de3f-4266-973c-20049231b248.s3.eu-west-1.amazonaws.com/d08a22e6-4cd1-47d9-bb4e-ce6a8d786ff8?pitch-bytes=8865&amp;pitch-content-type=image%2Fpng"/>
          <p:cNvPicPr>
            <a:picLocks noChangeAspect="1"/>
          </p:cNvPicPr>
          <p:nvPr/>
        </p:nvPicPr>
        <p:blipFill>
          <a:blip r:embed="rId3"/>
          <a:srcRect/>
          <a:stretch/>
        </p:blipFill>
        <p:spPr>
          <a:xfrm>
            <a:off x="5322036" y="875716"/>
            <a:ext cx="2057400" cy="2057400"/>
          </a:xfrm>
          <a:prstGeom prst="rect">
            <a:avLst/>
          </a:prstGeom>
        </p:spPr>
      </p:pic>
      <p:pic>
        <p:nvPicPr>
          <p:cNvPr id="6" name="Picture 5" descr="Vignans Nirula Institute of Technology and Science, Guntur, Guntur, Andhra  Pradesh, India, Group ID:302- Contact Address, Phone, EMail, Website,  Courses Offered, Admission">
            <a:extLst>
              <a:ext uri="{FF2B5EF4-FFF2-40B4-BE49-F238E27FC236}">
                <a16:creationId xmlns:a16="http://schemas.microsoft.com/office/drawing/2014/main" id="{426C30BE-CFEA-9295-B6CE-1B735A4F586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7121" t="4270" r="17120" b="4372"/>
          <a:stretch/>
        </p:blipFill>
        <p:spPr bwMode="auto">
          <a:xfrm>
            <a:off x="8410353" y="-2"/>
            <a:ext cx="733646" cy="678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7353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6">
    <p:bg>
      <p:bgPr>
        <a:solidFill>
          <a:srgbClr val="E9E8E6"/>
        </a:solidFill>
        <a:effectLst/>
      </p:bgPr>
    </p:bg>
    <p:spTree>
      <p:nvGrpSpPr>
        <p:cNvPr id="1" name=""/>
        <p:cNvGrpSpPr/>
        <p:nvPr/>
      </p:nvGrpSpPr>
      <p:grpSpPr>
        <a:xfrm>
          <a:off x="0" y="0"/>
          <a:ext cx="0" cy="0"/>
          <a:chOff x="0" y="0"/>
          <a:chExt cx="0" cy="0"/>
        </a:xfrm>
      </p:grpSpPr>
      <p:pic>
        <p:nvPicPr>
          <p:cNvPr id="4" name="Picture 3" descr="Vignans Nirula Institute of Technology and Science, Guntur, Guntur, Andhra  Pradesh, India, Group ID:302- Contact Address, Phone, EMail, Website,  Courses Offered, Admission">
            <a:extLst>
              <a:ext uri="{FF2B5EF4-FFF2-40B4-BE49-F238E27FC236}">
                <a16:creationId xmlns:a16="http://schemas.microsoft.com/office/drawing/2014/main" id="{E43D6BD4-DFED-C98F-1D08-90A08EC5BCE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121" t="4270" r="17120" b="4372"/>
          <a:stretch/>
        </p:blipFill>
        <p:spPr bwMode="auto">
          <a:xfrm>
            <a:off x="8410353" y="-2"/>
            <a:ext cx="733646" cy="67826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F1B6DE3-A3EE-26A0-FB32-350EAB634ADE}"/>
              </a:ext>
            </a:extLst>
          </p:cNvPr>
          <p:cNvSpPr txBox="1"/>
          <p:nvPr/>
        </p:nvSpPr>
        <p:spPr>
          <a:xfrm>
            <a:off x="894080" y="838364"/>
            <a:ext cx="7000240" cy="3624069"/>
          </a:xfrm>
          <a:prstGeom prst="rect">
            <a:avLst/>
          </a:prstGeom>
          <a:noFill/>
        </p:spPr>
        <p:txBody>
          <a:bodyPr wrap="square" rtlCol="0">
            <a:spAutoFit/>
          </a:bodyPr>
          <a:lstStyle/>
          <a:p>
            <a:pPr algn="just">
              <a:lnSpc>
                <a:spcPct val="107000"/>
              </a:lnSpc>
              <a:spcBef>
                <a:spcPts val="240"/>
              </a:spcBef>
            </a:pPr>
            <a:r>
              <a:rPr lang="en-US" sz="1400" b="1" kern="100" dirty="0">
                <a:effectLst/>
                <a:latin typeface="Times New Roman" panose="02020603050405020304" pitchFamily="18" charset="0"/>
                <a:ea typeface="Times New Roman" panose="02020603050405020304" pitchFamily="18" charset="0"/>
                <a:cs typeface="Times New Roman" panose="02020603050405020304" pitchFamily="18" charset="0"/>
              </a:rPr>
              <a:t>Software Requirements:</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Bef>
                <a:spcPts val="240"/>
              </a:spcBef>
            </a:pPr>
            <a:r>
              <a:rPr lang="en-US" sz="1400" kern="100"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Windows 10.</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Bef>
                <a:spcPts val="240"/>
              </a:spcBef>
            </a:pPr>
            <a:r>
              <a:rPr lang="en-US" sz="1400" kern="100" dirty="0">
                <a:effectLst/>
                <a:latin typeface="Times New Roman" panose="02020603050405020304" pitchFamily="18" charset="0"/>
                <a:ea typeface="Times New Roman" panose="02020603050405020304" pitchFamily="18" charset="0"/>
                <a:cs typeface="Times New Roman" panose="02020603050405020304" pitchFamily="18" charset="0"/>
              </a:rPr>
              <a:t>Coding Language: Python.</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Bef>
                <a:spcPts val="240"/>
              </a:spcBef>
            </a:pPr>
            <a:r>
              <a:rPr lang="en-US" sz="1400" kern="100" dirty="0">
                <a:effectLst/>
                <a:latin typeface="Times New Roman" panose="02020603050405020304" pitchFamily="18" charset="0"/>
                <a:ea typeface="Times New Roman" panose="02020603050405020304" pitchFamily="18" charset="0"/>
                <a:cs typeface="Times New Roman" panose="02020603050405020304" pitchFamily="18" charset="0"/>
              </a:rPr>
              <a:t>Coding Environment: Google colab.</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Bef>
                <a:spcPts val="240"/>
              </a:spcBef>
            </a:pPr>
            <a:r>
              <a:rPr lang="en-US" sz="1400" b="1" kern="100" dirty="0">
                <a:effectLst/>
                <a:latin typeface="Times New Roman" panose="02020603050405020304" pitchFamily="18" charset="0"/>
                <a:ea typeface="Times New Roman" panose="02020603050405020304" pitchFamily="18" charset="0"/>
                <a:cs typeface="Times New Roman" panose="02020603050405020304" pitchFamily="18" charset="0"/>
              </a:rPr>
              <a:t>Hardware Requirements:</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Bef>
                <a:spcPts val="240"/>
              </a:spcBef>
            </a:pPr>
            <a:r>
              <a:rPr lang="en-US" sz="1400" kern="100" dirty="0">
                <a:effectLst/>
                <a:latin typeface="Times New Roman" panose="02020603050405020304" pitchFamily="18" charset="0"/>
                <a:ea typeface="Times New Roman" panose="02020603050405020304" pitchFamily="18" charset="0"/>
                <a:cs typeface="Times New Roman" panose="02020603050405020304" pitchFamily="18" charset="0"/>
              </a:rPr>
              <a:t>Preprocessor: Intel Core i3.</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Bef>
                <a:spcPts val="240"/>
              </a:spcBef>
            </a:pPr>
            <a:r>
              <a:rPr lang="en-US" sz="1400" kern="100" dirty="0">
                <a:effectLst/>
                <a:latin typeface="Times New Roman" panose="02020603050405020304" pitchFamily="18" charset="0"/>
                <a:ea typeface="Times New Roman" panose="02020603050405020304" pitchFamily="18" charset="0"/>
                <a:cs typeface="Times New Roman" panose="02020603050405020304" pitchFamily="18" charset="0"/>
              </a:rPr>
              <a:t>Hard Disk: 500 GB.</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Bef>
                <a:spcPts val="240"/>
              </a:spcBef>
            </a:pPr>
            <a:r>
              <a:rPr lang="en-US" sz="1400" kern="100" dirty="0">
                <a:effectLst/>
                <a:latin typeface="Times New Roman" panose="02020603050405020304" pitchFamily="18" charset="0"/>
                <a:ea typeface="Times New Roman" panose="02020603050405020304" pitchFamily="18" charset="0"/>
                <a:cs typeface="Times New Roman" panose="02020603050405020304" pitchFamily="18" charset="0"/>
              </a:rPr>
              <a:t>RAM: 4 GB.</a:t>
            </a:r>
            <a:endParaRPr lang="en-US" sz="1400" b="1" i="0" dirty="0">
              <a:solidFill>
                <a:srgbClr val="0D0D0D"/>
              </a:solidFill>
              <a:effectLst/>
              <a:latin typeface="Söhne"/>
            </a:endParaRPr>
          </a:p>
          <a:p>
            <a:pPr algn="just"/>
            <a:r>
              <a:rPr lang="en-US" sz="1400" b="1" i="0" dirty="0">
                <a:solidFill>
                  <a:srgbClr val="0D0D0D"/>
                </a:solidFill>
                <a:effectLst/>
                <a:latin typeface="Söhne"/>
              </a:rPr>
              <a:t>Operating System: </a:t>
            </a:r>
            <a:r>
              <a:rPr lang="en-US" sz="1400" b="0" i="0" dirty="0">
                <a:solidFill>
                  <a:srgbClr val="0D0D0D"/>
                </a:solidFill>
                <a:effectLst/>
                <a:latin typeface="Söhne"/>
              </a:rPr>
              <a:t>The code can be run on any operating system supported by Python, such as Windows, macOS, or Linux.</a:t>
            </a:r>
          </a:p>
          <a:p>
            <a:pPr algn="just"/>
            <a:r>
              <a:rPr lang="en-US" sz="1400" b="1" i="0" dirty="0">
                <a:solidFill>
                  <a:srgbClr val="0D0D0D"/>
                </a:solidFill>
                <a:effectLst/>
                <a:latin typeface="Söhne"/>
              </a:rPr>
              <a:t>Internet Connectivity: </a:t>
            </a:r>
            <a:r>
              <a:rPr lang="en-US" sz="1400" b="0" i="0" dirty="0">
                <a:solidFill>
                  <a:srgbClr val="0D0D0D"/>
                </a:solidFill>
                <a:effectLst/>
                <a:latin typeface="Söhne"/>
              </a:rPr>
              <a:t>The code does not require internet connectivity for execution, as it only performs data preprocessing, model training, and evaluation locally.</a:t>
            </a:r>
          </a:p>
          <a:p>
            <a:pPr algn="just"/>
            <a:r>
              <a:rPr lang="en-US" sz="1400" b="1" i="0" dirty="0">
                <a:solidFill>
                  <a:srgbClr val="0D0D0D"/>
                </a:solidFill>
                <a:effectLst/>
                <a:latin typeface="Söhne"/>
              </a:rPr>
              <a:t>Execution Environment: </a:t>
            </a:r>
            <a:r>
              <a:rPr lang="en-US" sz="1400" b="0" i="0" dirty="0">
                <a:solidFill>
                  <a:srgbClr val="0D0D0D"/>
                </a:solidFill>
                <a:effectLst/>
                <a:latin typeface="Söhne"/>
              </a:rPr>
              <a:t>The code can be executed in various environments such as </a:t>
            </a:r>
            <a:r>
              <a:rPr lang="en-US" sz="1400" b="0" i="0" dirty="0" err="1">
                <a:solidFill>
                  <a:srgbClr val="0D0D0D"/>
                </a:solidFill>
                <a:effectLst/>
                <a:latin typeface="Söhne"/>
              </a:rPr>
              <a:t>Jupyter</a:t>
            </a:r>
            <a:r>
              <a:rPr lang="en-US" sz="1400" b="0" i="0" dirty="0">
                <a:solidFill>
                  <a:srgbClr val="0D0D0D"/>
                </a:solidFill>
                <a:effectLst/>
                <a:latin typeface="Söhne"/>
              </a:rPr>
              <a:t> Notebook, Google Colab, or any Python IDE (e.g., Spyder, PyCharm).</a:t>
            </a:r>
          </a:p>
          <a:p>
            <a:pPr algn="just"/>
            <a:endParaRPr lang="en-US" sz="1400" b="0" i="0" dirty="0">
              <a:solidFill>
                <a:srgbClr val="0D0D0D"/>
              </a:solidFill>
              <a:effectLst/>
              <a:latin typeface="Söhn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0E0E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A0109B-0DBB-F2F8-9718-CF2BF2168662}"/>
              </a:ext>
            </a:extLst>
          </p:cNvPr>
          <p:cNvSpPr txBox="1"/>
          <p:nvPr/>
        </p:nvSpPr>
        <p:spPr>
          <a:xfrm>
            <a:off x="995081" y="658906"/>
            <a:ext cx="6965577" cy="2983509"/>
          </a:xfrm>
          <a:prstGeom prst="rect">
            <a:avLst/>
          </a:prstGeom>
          <a:noFill/>
        </p:spPr>
        <p:txBody>
          <a:bodyPr wrap="square" rtlCol="0">
            <a:spAutoFit/>
          </a:bodyPr>
          <a:lstStyle/>
          <a:p>
            <a:pPr marL="0" marR="143510" algn="just">
              <a:lnSpc>
                <a:spcPct val="150000"/>
              </a:lnSpc>
              <a:spcBef>
                <a:spcPts val="0"/>
              </a:spcBef>
              <a:spcAft>
                <a:spcPts val="0"/>
              </a:spcAft>
            </a:pPr>
            <a:r>
              <a:rPr lang="en-US" sz="1400" b="1" kern="100" dirty="0">
                <a:effectLst/>
                <a:latin typeface="Times New Roman" panose="02020603050405020304" pitchFamily="18" charset="0"/>
                <a:ea typeface="Times New Roman" panose="02020603050405020304" pitchFamily="18" charset="0"/>
                <a:cs typeface="Times New Roman" panose="02020603050405020304" pitchFamily="18" charset="0"/>
              </a:rPr>
              <a:t>USER REQUIREMENTS ANALYSIS</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143510" algn="just">
              <a:lnSpc>
                <a:spcPct val="150000"/>
              </a:lnSpc>
              <a:spcBef>
                <a:spcPts val="0"/>
              </a:spcBef>
              <a:spcAft>
                <a:spcPts val="0"/>
              </a:spcAft>
            </a:pPr>
            <a:r>
              <a:rPr lang="en-US" sz="1400" kern="100" dirty="0">
                <a:effectLst/>
                <a:latin typeface="Times New Roman" panose="02020603050405020304" pitchFamily="18" charset="0"/>
                <a:ea typeface="Times New Roman" panose="02020603050405020304" pitchFamily="18" charset="0"/>
                <a:cs typeface="Times New Roman" panose="02020603050405020304" pitchFamily="18" charset="0"/>
              </a:rPr>
              <a:t>User Requirements Analysis is the process of determining user expectations for a new or modified product. These features must be quantifiable, relevant and detailed. The main user requirements of our project are as follows:</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gn="just">
              <a:lnSpc>
                <a:spcPct val="107000"/>
              </a:lnSpc>
              <a:spcBef>
                <a:spcPts val="0"/>
              </a:spcBef>
              <a:spcAft>
                <a:spcPts val="0"/>
              </a:spcAft>
              <a:buFont typeface="+mj-lt"/>
              <a:buAutoNum type="arabicPeriod"/>
            </a:pPr>
            <a:r>
              <a:rPr lang="en-US" sz="1400" kern="100" dirty="0">
                <a:effectLst/>
                <a:latin typeface="Times New Roman" panose="02020603050405020304" pitchFamily="18" charset="0"/>
                <a:ea typeface="Times New Roman" panose="02020603050405020304" pitchFamily="18" charset="0"/>
                <a:cs typeface="Times New Roman" panose="02020603050405020304" pitchFamily="18" charset="0"/>
              </a:rPr>
              <a:t>Dataset</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gn="just">
              <a:lnSpc>
                <a:spcPct val="107000"/>
              </a:lnSpc>
              <a:spcBef>
                <a:spcPts val="0"/>
              </a:spcBef>
              <a:spcAft>
                <a:spcPts val="0"/>
              </a:spcAft>
              <a:buFont typeface="+mj-lt"/>
              <a:buAutoNum type="arabicPeriod"/>
            </a:pPr>
            <a:r>
              <a:rPr lang="en-US" sz="1400" kern="100" dirty="0">
                <a:effectLst/>
                <a:latin typeface="Times New Roman" panose="02020603050405020304" pitchFamily="18" charset="0"/>
                <a:ea typeface="Times New Roman" panose="02020603050405020304" pitchFamily="18" charset="0"/>
                <a:cs typeface="Times New Roman" panose="02020603050405020304" pitchFamily="18" charset="0"/>
              </a:rPr>
              <a:t>Operating system</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gn="just">
              <a:lnSpc>
                <a:spcPct val="107000"/>
              </a:lnSpc>
              <a:spcBef>
                <a:spcPts val="0"/>
              </a:spcBef>
              <a:spcAft>
                <a:spcPts val="0"/>
              </a:spcAft>
              <a:buFont typeface="+mj-lt"/>
              <a:buAutoNum type="arabicPeriod"/>
            </a:pPr>
            <a:r>
              <a:rPr lang="en-US" sz="1400" kern="100" dirty="0">
                <a:effectLst/>
                <a:latin typeface="Times New Roman" panose="02020603050405020304" pitchFamily="18" charset="0"/>
                <a:ea typeface="Times New Roman" panose="02020603050405020304" pitchFamily="18" charset="0"/>
                <a:cs typeface="Times New Roman" panose="02020603050405020304" pitchFamily="18" charset="0"/>
              </a:rPr>
              <a:t>Intel i3 preprocessor</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gn="just">
              <a:lnSpc>
                <a:spcPct val="107000"/>
              </a:lnSpc>
              <a:spcBef>
                <a:spcPts val="0"/>
              </a:spcBef>
              <a:spcAft>
                <a:spcPts val="0"/>
              </a:spcAft>
              <a:buFont typeface="+mj-lt"/>
              <a:buAutoNum type="arabicPeriod"/>
            </a:pPr>
            <a:r>
              <a:rPr lang="en-US" sz="1400" kern="100" dirty="0">
                <a:effectLst/>
                <a:latin typeface="Times New Roman" panose="02020603050405020304" pitchFamily="18" charset="0"/>
                <a:ea typeface="Times New Roman" panose="02020603050405020304" pitchFamily="18" charset="0"/>
                <a:cs typeface="Times New Roman" panose="02020603050405020304" pitchFamily="18" charset="0"/>
              </a:rPr>
              <a:t>RAM 4 GB</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gn="just">
              <a:lnSpc>
                <a:spcPct val="107000"/>
              </a:lnSpc>
              <a:spcBef>
                <a:spcPts val="0"/>
              </a:spcBef>
              <a:spcAft>
                <a:spcPts val="0"/>
              </a:spcAft>
              <a:buFont typeface="+mj-lt"/>
              <a:buAutoNum type="arabicPeriod"/>
            </a:pPr>
            <a:r>
              <a:rPr lang="en-US" sz="1400" kern="100" dirty="0">
                <a:effectLst/>
                <a:latin typeface="Times New Roman" panose="02020603050405020304" pitchFamily="18" charset="0"/>
                <a:ea typeface="Times New Roman" panose="02020603050405020304" pitchFamily="18" charset="0"/>
                <a:cs typeface="Times New Roman" panose="02020603050405020304" pitchFamily="18" charset="0"/>
              </a:rPr>
              <a:t>Hard disk 500GB</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gn="just">
              <a:lnSpc>
                <a:spcPct val="107000"/>
              </a:lnSpc>
              <a:spcBef>
                <a:spcPts val="0"/>
              </a:spcBef>
              <a:spcAft>
                <a:spcPts val="0"/>
              </a:spcAft>
              <a:buFont typeface="+mj-lt"/>
              <a:buAutoNum type="arabicPeriod"/>
            </a:pPr>
            <a:r>
              <a:rPr lang="en-US" sz="1400" kern="100" dirty="0">
                <a:effectLst/>
                <a:latin typeface="Times New Roman" panose="02020603050405020304" pitchFamily="18" charset="0"/>
                <a:ea typeface="Times New Roman" panose="02020603050405020304" pitchFamily="18" charset="0"/>
                <a:cs typeface="Times New Roman" panose="02020603050405020304" pitchFamily="18" charset="0"/>
              </a:rPr>
              <a:t>python language and Google colab</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algn="just"/>
            <a:endParaRPr lang="en-US" sz="1400" dirty="0"/>
          </a:p>
        </p:txBody>
      </p:sp>
      <p:pic>
        <p:nvPicPr>
          <p:cNvPr id="3" name="Picture 2" descr="Vignans Nirula Institute of Technology and Science, Guntur, Guntur, Andhra  Pradesh, India, Group ID:302- Contact Address, Phone, EMail, Website,  Courses Offered, Admission">
            <a:extLst>
              <a:ext uri="{FF2B5EF4-FFF2-40B4-BE49-F238E27FC236}">
                <a16:creationId xmlns:a16="http://schemas.microsoft.com/office/drawing/2014/main" id="{62603530-A21F-87CD-2B3F-413487227D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121" t="4270" r="17120" b="4372"/>
          <a:stretch/>
        </p:blipFill>
        <p:spPr bwMode="auto">
          <a:xfrm>
            <a:off x="8410353" y="-2"/>
            <a:ext cx="733646" cy="678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656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666593" y="3577136"/>
            <a:ext cx="8229600" cy="1238250"/>
          </a:xfrm>
          <a:prstGeom prst="rect">
            <a:avLst/>
          </a:prstGeom>
          <a:noFill/>
          <a:ln/>
        </p:spPr>
        <p:txBody>
          <a:bodyPr wrap="square" lIns="0" tIns="0" rIns="0" bIns="0" rtlCol="0" anchor="b"/>
          <a:lstStyle/>
          <a:p>
            <a:pPr algn="l">
              <a:lnSpc>
                <a:spcPts val="9750"/>
              </a:lnSpc>
            </a:pPr>
            <a:r>
              <a:rPr lang="en-US" sz="6800" b="1" kern="0" spc="-48" dirty="0">
                <a:latin typeface="Nimbus Sans L" pitchFamily="34" charset="0"/>
                <a:ea typeface="Nimbus Sans L" pitchFamily="34" charset="-122"/>
                <a:cs typeface="Nimbus Sans L" pitchFamily="34" charset="-120"/>
              </a:rPr>
              <a:t>Proposed Model</a:t>
            </a:r>
            <a:endParaRPr lang="en-US" sz="9750" dirty="0"/>
          </a:p>
        </p:txBody>
      </p:sp>
      <p:sp>
        <p:nvSpPr>
          <p:cNvPr id="4" name="Text 1"/>
          <p:cNvSpPr/>
          <p:nvPr/>
        </p:nvSpPr>
        <p:spPr>
          <a:xfrm>
            <a:off x="666593" y="666166"/>
            <a:ext cx="8229600" cy="1238250"/>
          </a:xfrm>
          <a:prstGeom prst="rect">
            <a:avLst/>
          </a:prstGeom>
          <a:noFill/>
          <a:ln/>
        </p:spPr>
        <p:txBody>
          <a:bodyPr wrap="square" lIns="0" tIns="0" rIns="0" bIns="0" rtlCol="0" anchor="t"/>
          <a:lstStyle/>
          <a:p>
            <a:pPr algn="l">
              <a:lnSpc>
                <a:spcPts val="9750"/>
              </a:lnSpc>
            </a:pPr>
            <a:r>
              <a:rPr lang="en-US" sz="9800" b="1" kern="0" spc="-48" dirty="0">
                <a:solidFill>
                  <a:schemeClr val="tx1">
                    <a:lumMod val="75000"/>
                    <a:lumOff val="25000"/>
                  </a:schemeClr>
                </a:solidFill>
                <a:latin typeface="Nimbus Sans L" pitchFamily="34" charset="0"/>
                <a:ea typeface="Nimbus Sans L" pitchFamily="34" charset="-122"/>
                <a:cs typeface="Nimbus Sans L" pitchFamily="34" charset="-120"/>
              </a:rPr>
              <a:t>6 —</a:t>
            </a:r>
            <a:endParaRPr lang="en-US" sz="9750" dirty="0">
              <a:solidFill>
                <a:schemeClr val="tx1">
                  <a:lumMod val="75000"/>
                  <a:lumOff val="25000"/>
                </a:schemeClr>
              </a:solidFill>
            </a:endParaRPr>
          </a:p>
        </p:txBody>
      </p:sp>
      <p:pic>
        <p:nvPicPr>
          <p:cNvPr id="5" name="Image 0" descr="https://pitch-assets-ccb95893-de3f-4266-973c-20049231b248.s3.eu-west-1.amazonaws.com/679b61d0-cbaa-44eb-a9c0-3b2109d608cd?pitch-bytes=8878&amp;pitch-content-type=image%2Fpng"/>
          <p:cNvPicPr>
            <a:picLocks noChangeAspect="1"/>
          </p:cNvPicPr>
          <p:nvPr/>
        </p:nvPicPr>
        <p:blipFill>
          <a:blip r:embed="rId3"/>
          <a:srcRect/>
          <a:stretch/>
        </p:blipFill>
        <p:spPr>
          <a:xfrm>
            <a:off x="5410688" y="993370"/>
            <a:ext cx="2057400" cy="2057400"/>
          </a:xfrm>
          <a:prstGeom prst="rect">
            <a:avLst/>
          </a:prstGeom>
        </p:spPr>
      </p:pic>
      <p:pic>
        <p:nvPicPr>
          <p:cNvPr id="6" name="Picture 2" descr="Vignans Nirula Institute of Technology and Science, Guntur, Guntur, Andhra  Pradesh, India, Group ID:302- Contact Address, Phone, EMail, Website,  Courses Offered, Admission">
            <a:extLst>
              <a:ext uri="{FF2B5EF4-FFF2-40B4-BE49-F238E27FC236}">
                <a16:creationId xmlns:a16="http://schemas.microsoft.com/office/drawing/2014/main" id="{66D4A35C-1128-35D7-7D55-9263E7A7ECC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7121" t="4270" r="17120" b="4372"/>
          <a:stretch/>
        </p:blipFill>
        <p:spPr bwMode="auto">
          <a:xfrm>
            <a:off x="8410353" y="-2"/>
            <a:ext cx="733646" cy="678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180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D54B3DA-D1AA-BDE8-3836-9631AD78F9AE}"/>
              </a:ext>
            </a:extLst>
          </p:cNvPr>
          <p:cNvSpPr txBox="1"/>
          <p:nvPr/>
        </p:nvSpPr>
        <p:spPr>
          <a:xfrm>
            <a:off x="987772" y="860941"/>
            <a:ext cx="7168456" cy="3754874"/>
          </a:xfrm>
          <a:prstGeom prst="rect">
            <a:avLst/>
          </a:prstGeom>
          <a:noFill/>
        </p:spPr>
        <p:txBody>
          <a:bodyPr wrap="square">
            <a:spAutoFit/>
          </a:bodyPr>
          <a:lstStyle/>
          <a:p>
            <a:pPr algn="just"/>
            <a:r>
              <a:rPr lang="en-US" sz="1400" b="0" i="0" dirty="0">
                <a:effectLst/>
                <a:latin typeface="Times New Roman" panose="02020603050405020304" pitchFamily="18" charset="0"/>
                <a:cs typeface="Times New Roman" panose="02020603050405020304" pitchFamily="18" charset="0"/>
              </a:rPr>
              <a:t>This code performs machine learning regression to predict temperature based on weather data. The data goes through several cleaning and pre-processing steps, including handling missing values, removing redundant features, addressing correlated features, creating new features from dates, and encoding categorical variables.</a:t>
            </a:r>
          </a:p>
          <a:p>
            <a:pPr algn="just"/>
            <a:endParaRPr lang="en-US" sz="1400" b="0" i="0" dirty="0">
              <a:effectLst/>
              <a:latin typeface="Times New Roman" panose="02020603050405020304" pitchFamily="18" charset="0"/>
              <a:cs typeface="Times New Roman" panose="02020603050405020304" pitchFamily="18" charset="0"/>
            </a:endParaRPr>
          </a:p>
          <a:p>
            <a:pPr algn="just"/>
            <a:r>
              <a:rPr lang="en-US" sz="1400" b="0" i="0" dirty="0">
                <a:effectLst/>
                <a:latin typeface="Times New Roman" panose="02020603050405020304" pitchFamily="18" charset="0"/>
                <a:cs typeface="Times New Roman" panose="02020603050405020304" pitchFamily="18" charset="0"/>
              </a:rPr>
              <a:t>The code then trains and evaluates multiple regression models: Gradient Boosting Regressor, Random Forest Regressor, K-Nearest Neighbors Regressor, Decision Tree Regressor, and Support Vector Regressor. It also includes a Voting Regressor that combines predictions from all these models.</a:t>
            </a:r>
            <a:endParaRPr lang="en-US" sz="1400" dirty="0">
              <a:latin typeface="Times New Roman" panose="02020603050405020304" pitchFamily="18" charset="0"/>
              <a:cs typeface="Times New Roman" panose="02020603050405020304" pitchFamily="18" charset="0"/>
            </a:endParaRPr>
          </a:p>
          <a:p>
            <a:pPr algn="just"/>
            <a:endParaRPr lang="en-US" sz="1400" b="0" i="0" dirty="0">
              <a:effectLst/>
              <a:latin typeface="Times New Roman" panose="02020603050405020304" pitchFamily="18" charset="0"/>
              <a:cs typeface="Times New Roman" panose="02020603050405020304" pitchFamily="18" charset="0"/>
            </a:endParaRPr>
          </a:p>
          <a:p>
            <a:pPr algn="just"/>
            <a:r>
              <a:rPr lang="en-US" sz="1400" b="0" i="0" dirty="0">
                <a:effectLst/>
                <a:latin typeface="Times New Roman" panose="02020603050405020304" pitchFamily="18" charset="0"/>
                <a:cs typeface="Times New Roman" panose="02020603050405020304" pitchFamily="18" charset="0"/>
              </a:rPr>
              <a:t>The final part evaluates the performance of each model using the R-squared score and Root Mean Squared Error (RMSE) on a hold-out test set. However, the code snippet doesn't explicitly show the selection of the best-performing model.</a:t>
            </a:r>
          </a:p>
          <a:p>
            <a:pPr algn="just"/>
            <a:endParaRPr lang="en-US" sz="1400" b="0" i="0" dirty="0">
              <a:effectLst/>
              <a:latin typeface="Times New Roman" panose="02020603050405020304" pitchFamily="18" charset="0"/>
              <a:cs typeface="Times New Roman" panose="02020603050405020304" pitchFamily="18" charset="0"/>
            </a:endParaRPr>
          </a:p>
          <a:p>
            <a:pPr algn="just"/>
            <a:r>
              <a:rPr lang="en-US" sz="1400" b="0" i="0" dirty="0">
                <a:effectLst/>
                <a:latin typeface="Times New Roman" panose="02020603050405020304" pitchFamily="18" charset="0"/>
                <a:cs typeface="Times New Roman" panose="02020603050405020304" pitchFamily="18" charset="0"/>
              </a:rPr>
              <a:t>Overall, this code demonstrates a process for building and evaluating regression models to predict temperature based on weather data.</a:t>
            </a:r>
          </a:p>
          <a:p>
            <a:pPr algn="just"/>
            <a:endParaRPr lang="en-US" sz="1400" b="0" i="0" dirty="0">
              <a:effectLst/>
              <a:latin typeface="Times New Roman" panose="02020603050405020304" pitchFamily="18" charset="0"/>
              <a:cs typeface="Times New Roman" panose="02020603050405020304" pitchFamily="18" charset="0"/>
            </a:endParaRPr>
          </a:p>
        </p:txBody>
      </p:sp>
      <p:pic>
        <p:nvPicPr>
          <p:cNvPr id="2" name="Picture 2" descr="Vignans Nirula Institute of Technology and Science, Guntur, Guntur, Andhra  Pradesh, India, Group ID:302- Contact Address, Phone, EMail, Website,  Courses Offered, Admission">
            <a:extLst>
              <a:ext uri="{FF2B5EF4-FFF2-40B4-BE49-F238E27FC236}">
                <a16:creationId xmlns:a16="http://schemas.microsoft.com/office/drawing/2014/main" id="{611836E8-6964-837E-D923-1398B44ADCA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121" t="4270" r="17120" b="4372"/>
          <a:stretch/>
        </p:blipFill>
        <p:spPr bwMode="auto">
          <a:xfrm>
            <a:off x="8410353" y="-2"/>
            <a:ext cx="733646" cy="678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1184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F7256D-E75D-3302-A656-0060B7807D8F}"/>
              </a:ext>
            </a:extLst>
          </p:cNvPr>
          <p:cNvSpPr txBox="1"/>
          <p:nvPr/>
        </p:nvSpPr>
        <p:spPr>
          <a:xfrm>
            <a:off x="518160" y="363841"/>
            <a:ext cx="8067040" cy="4624599"/>
          </a:xfrm>
          <a:prstGeom prst="rect">
            <a:avLst/>
          </a:prstGeom>
          <a:noFill/>
        </p:spPr>
        <p:txBody>
          <a:bodyPr wrap="square" rtlCol="0">
            <a:spAutoFit/>
          </a:bodyPr>
          <a:lstStyle/>
          <a:p>
            <a:pPr marL="0" marR="0" algn="just">
              <a:lnSpc>
                <a:spcPct val="107000"/>
              </a:lnSpc>
              <a:spcBef>
                <a:spcPts val="0"/>
              </a:spcBef>
              <a:spcAft>
                <a:spcPts val="0"/>
              </a:spcAft>
            </a:pPr>
            <a:r>
              <a:rPr lang="en-US" sz="12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Algorithms Used</a:t>
            </a:r>
          </a:p>
          <a:p>
            <a:pPr marL="0" marR="0" algn="just">
              <a:lnSpc>
                <a:spcPct val="107000"/>
              </a:lnSpc>
              <a:spcBef>
                <a:spcPts val="0"/>
              </a:spcBef>
              <a:spcAft>
                <a:spcPts val="0"/>
              </a:spcAft>
            </a:pPr>
            <a:endParaRPr lang="en-US"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gn="just">
              <a:lnSpc>
                <a:spcPct val="107000"/>
              </a:lnSpc>
              <a:spcBef>
                <a:spcPts val="0"/>
              </a:spcBef>
              <a:spcAft>
                <a:spcPts val="0"/>
              </a:spcAft>
            </a:pPr>
            <a:r>
              <a:rPr lang="en-US" sz="12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 regression: </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 Regression is a supervised learning algorithm that uses an ensemble learning method for regression. The ensemble learning method is a technique that combines predictions from multiple machine learning algorithms to make a more accurate prediction than a single model.</a:t>
            </a:r>
            <a:endParaRPr lang="en-US"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gn="just">
              <a:lnSpc>
                <a:spcPct val="107000"/>
              </a:lnSpc>
              <a:spcBef>
                <a:spcPts val="0"/>
              </a:spcBef>
              <a:spcAft>
                <a:spcPts val="0"/>
              </a:spcAft>
            </a:pP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gn="just">
              <a:lnSpc>
                <a:spcPct val="107000"/>
              </a:lnSpc>
              <a:spcBef>
                <a:spcPts val="0"/>
              </a:spcBef>
              <a:spcAft>
                <a:spcPts val="0"/>
              </a:spcAft>
            </a:pPr>
            <a:r>
              <a:rPr lang="en-US" sz="12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Decision tree regression: </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is a tree-structured classifier with three types of nodes. The </a:t>
            </a:r>
            <a:r>
              <a:rPr lang="en-US" sz="12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Root Node </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 the initial node which represents the entire sample and may get split further into further nodes. The </a:t>
            </a:r>
            <a:r>
              <a:rPr lang="en-US" sz="12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Interior Nodes </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represent the features of a data set and the branches represent the decision rules. Finally, the </a:t>
            </a:r>
            <a:r>
              <a:rPr lang="en-US" sz="12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Leaf Nodes </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represent the outcome. This algorithm is very useful for solving decision-related problems.</a:t>
            </a:r>
            <a:endParaRPr lang="en-US"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gn="just">
              <a:lnSpc>
                <a:spcPct val="107000"/>
              </a:lnSpc>
              <a:spcBef>
                <a:spcPts val="0"/>
              </a:spcBef>
              <a:spcAft>
                <a:spcPts val="0"/>
              </a:spcAft>
            </a:pP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gn="just">
              <a:lnSpc>
                <a:spcPct val="107000"/>
              </a:lnSpc>
              <a:spcBef>
                <a:spcPts val="0"/>
              </a:spcBef>
              <a:spcAft>
                <a:spcPts val="0"/>
              </a:spcAft>
            </a:pPr>
            <a:r>
              <a:rPr lang="en-US" sz="12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KNN algorithm: </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KNN algorithm assumes that similar things exist close. In other words, similar things are near to each other.</a:t>
            </a:r>
            <a:endParaRPr lang="en-US"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gn="just">
              <a:lnSpc>
                <a:spcPct val="107000"/>
              </a:lnSpc>
              <a:spcBef>
                <a:spcPts val="0"/>
              </a:spcBef>
              <a:spcAft>
                <a:spcPts val="0"/>
              </a:spcAft>
            </a:pP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gn="just">
              <a:lnSpc>
                <a:spcPct val="107000"/>
              </a:lnSpc>
              <a:spcBef>
                <a:spcPts val="0"/>
              </a:spcBef>
              <a:spcAft>
                <a:spcPts val="0"/>
              </a:spcAft>
            </a:pPr>
            <a:r>
              <a:rPr lang="en-US" sz="12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Support vector regression: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Support Vector Regression (SVR) uses the same principles as the SVM for classification, with only a few minor differences.</a:t>
            </a:r>
            <a:r>
              <a:rPr lang="en-US" sz="1200" kern="1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SVMs can handle highly non-linear data using an amazing technique called kernel trick. It implicitly maps the input vectors to higher dimensional (adds more dimensions) feature spaces by the transformation which rearranges the dataset in such a way that it is linearly solvable.</a:t>
            </a:r>
            <a:endParaRPr lang="en-US"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gn="just">
              <a:lnSpc>
                <a:spcPct val="107000"/>
              </a:lnSpc>
              <a:spcBef>
                <a:spcPts val="0"/>
              </a:spcBef>
              <a:spcAft>
                <a:spcPts val="0"/>
              </a:spcAft>
            </a:pPr>
            <a:r>
              <a:rPr lang="en-US" sz="12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gn="just">
              <a:lnSpc>
                <a:spcPct val="107000"/>
              </a:lnSpc>
              <a:spcBef>
                <a:spcPts val="0"/>
              </a:spcBef>
              <a:spcAft>
                <a:spcPts val="0"/>
              </a:spcAft>
            </a:pPr>
            <a:r>
              <a:rPr lang="en-US" sz="12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Gradient Boosting algorithm: </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Gradient Boosting is a popular boosting algorithm. In gradient boosting, each predictor corrects its predecessor’s error. Each predictor is trained using the residual errors of predecessor as labels. There is a technique called the Gradient Boosted Trees.</a:t>
            </a:r>
            <a:endParaRPr lang="en-US"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pic>
        <p:nvPicPr>
          <p:cNvPr id="3" name="Picture 2" descr="Vignans Nirula Institute of Technology and Science, Guntur, Guntur, Andhra  Pradesh, India, Group ID:302- Contact Address, Phone, EMail, Website,  Courses Offered, Admission">
            <a:extLst>
              <a:ext uri="{FF2B5EF4-FFF2-40B4-BE49-F238E27FC236}">
                <a16:creationId xmlns:a16="http://schemas.microsoft.com/office/drawing/2014/main" id="{9AC17F1C-43B7-1A02-37F9-976A56A002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121" t="4270" r="17120" b="4372"/>
          <a:stretch/>
        </p:blipFill>
        <p:spPr bwMode="auto">
          <a:xfrm>
            <a:off x="8410353" y="-2"/>
            <a:ext cx="733646" cy="678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911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1AB545-2256-5AB1-A87B-2E8DADC0031E}"/>
              </a:ext>
            </a:extLst>
          </p:cNvPr>
          <p:cNvSpPr txBox="1"/>
          <p:nvPr/>
        </p:nvSpPr>
        <p:spPr>
          <a:xfrm>
            <a:off x="817880" y="1045270"/>
            <a:ext cx="6959600" cy="3539430"/>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Step: 1. Loads a dataset from a CSV file (`weatherHistory.csv`) into a Pandas Data Frame.</a:t>
            </a:r>
          </a:p>
          <a:p>
            <a:pPr algn="just"/>
            <a:r>
              <a:rPr lang="en-US" sz="1600" dirty="0">
                <a:latin typeface="Times New Roman" panose="02020603050405020304" pitchFamily="18" charset="0"/>
                <a:cs typeface="Times New Roman" panose="02020603050405020304" pitchFamily="18" charset="0"/>
              </a:rPr>
              <a:t>Step: 2. Performs data preprocessing steps like converting date columns to datetime, dropping irrelevant columns, and label encoding categorical variables.</a:t>
            </a:r>
          </a:p>
          <a:p>
            <a:pPr algn="just"/>
            <a:r>
              <a:rPr lang="en-US" sz="1600" dirty="0">
                <a:latin typeface="Times New Roman" panose="02020603050405020304" pitchFamily="18" charset="0"/>
                <a:cs typeface="Times New Roman" panose="02020603050405020304" pitchFamily="18" charset="0"/>
              </a:rPr>
              <a:t>Step: 3. Splits the dataset into training and testing sets.</a:t>
            </a:r>
          </a:p>
          <a:p>
            <a:pPr algn="just"/>
            <a:r>
              <a:rPr lang="en-US" sz="1600" dirty="0">
                <a:latin typeface="Times New Roman" panose="02020603050405020304" pitchFamily="18" charset="0"/>
                <a:cs typeface="Times New Roman" panose="02020603050405020304" pitchFamily="18" charset="0"/>
              </a:rPr>
              <a:t>Step: 4. Defines several regression models including Gradient Boosting, Random Forest, K Neighbors, Decision Tree, Support Vector Regressor (SVR), and a Voting Regressor ensemble of these models.</a:t>
            </a:r>
          </a:p>
          <a:p>
            <a:pPr algn="just"/>
            <a:r>
              <a:rPr lang="en-US" sz="1600" dirty="0">
                <a:latin typeface="Times New Roman" panose="02020603050405020304" pitchFamily="18" charset="0"/>
                <a:cs typeface="Times New Roman" panose="02020603050405020304" pitchFamily="18" charset="0"/>
              </a:rPr>
              <a:t>Step: 5. Trains these models on the training data and evaluates their performance using cross-validation, R-squared score, and root mean squared error (RMSE).</a:t>
            </a:r>
          </a:p>
          <a:p>
            <a:pPr algn="just"/>
            <a:r>
              <a:rPr lang="en-US" sz="1600" dirty="0">
                <a:latin typeface="Times New Roman" panose="02020603050405020304" pitchFamily="18" charset="0"/>
                <a:cs typeface="Times New Roman" panose="02020603050405020304" pitchFamily="18" charset="0"/>
              </a:rPr>
              <a:t>Step: 6. Visualizes the performance of different models using bar plots.</a:t>
            </a:r>
          </a:p>
          <a:p>
            <a:pPr algn="just"/>
            <a:r>
              <a:rPr lang="en-US" sz="1600" dirty="0">
                <a:latin typeface="Times New Roman" panose="02020603050405020304" pitchFamily="18" charset="0"/>
                <a:cs typeface="Times New Roman" panose="02020603050405020304" pitchFamily="18" charset="0"/>
              </a:rPr>
              <a:t>Step: 7. Implements a Stacking Regressor ensemble by combining the base models with a final Linear Regression model.</a:t>
            </a:r>
          </a:p>
          <a:p>
            <a:pPr algn="just"/>
            <a:r>
              <a:rPr lang="en-US" sz="1600" dirty="0">
                <a:latin typeface="Times New Roman" panose="02020603050405020304" pitchFamily="18" charset="0"/>
                <a:cs typeface="Times New Roman" panose="02020603050405020304" pitchFamily="18" charset="0"/>
              </a:rPr>
              <a:t>Step: 8. Evaluates the performance of the Stacking Regressor.</a:t>
            </a:r>
          </a:p>
        </p:txBody>
      </p:sp>
      <p:sp>
        <p:nvSpPr>
          <p:cNvPr id="3" name="TextBox 2">
            <a:extLst>
              <a:ext uri="{FF2B5EF4-FFF2-40B4-BE49-F238E27FC236}">
                <a16:creationId xmlns:a16="http://schemas.microsoft.com/office/drawing/2014/main" id="{61BC4F6E-1C88-1773-1CC3-37782B479E80}"/>
              </a:ext>
            </a:extLst>
          </p:cNvPr>
          <p:cNvSpPr txBox="1"/>
          <p:nvPr/>
        </p:nvSpPr>
        <p:spPr>
          <a:xfrm>
            <a:off x="817880" y="467360"/>
            <a:ext cx="1116011" cy="369332"/>
          </a:xfrm>
          <a:prstGeom prst="rect">
            <a:avLst/>
          </a:prstGeom>
          <a:noFill/>
        </p:spPr>
        <p:txBody>
          <a:bodyPr wrap="none" rtlCol="0">
            <a:spAutoFit/>
          </a:bodyPr>
          <a:lstStyle/>
          <a:p>
            <a:r>
              <a:rPr lang="en-US" dirty="0"/>
              <a:t>Algorithm</a:t>
            </a:r>
          </a:p>
        </p:txBody>
      </p:sp>
    </p:spTree>
    <p:extLst>
      <p:ext uri="{BB962C8B-B14F-4D97-AF65-F5344CB8AC3E}">
        <p14:creationId xmlns:p14="http://schemas.microsoft.com/office/powerpoint/2010/main" val="1218365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ack background with white text&#10;&#10;Description automatically generated">
            <a:extLst>
              <a:ext uri="{FF2B5EF4-FFF2-40B4-BE49-F238E27FC236}">
                <a16:creationId xmlns:a16="http://schemas.microsoft.com/office/drawing/2014/main" id="{A1C7CDC8-F815-AC7E-67F4-4CDB2921C23B}"/>
              </a:ext>
            </a:extLst>
          </p:cNvPr>
          <p:cNvPicPr>
            <a:picLocks noChangeAspect="1"/>
          </p:cNvPicPr>
          <p:nvPr/>
        </p:nvPicPr>
        <p:blipFill>
          <a:blip r:embed="rId2"/>
          <a:stretch>
            <a:fillRect/>
          </a:stretch>
        </p:blipFill>
        <p:spPr>
          <a:xfrm>
            <a:off x="0" y="1273622"/>
            <a:ext cx="9144000" cy="2596256"/>
          </a:xfrm>
          <a:prstGeom prst="rect">
            <a:avLst/>
          </a:prstGeom>
        </p:spPr>
      </p:pic>
      <p:sp>
        <p:nvSpPr>
          <p:cNvPr id="5" name="TextBox 4">
            <a:extLst>
              <a:ext uri="{FF2B5EF4-FFF2-40B4-BE49-F238E27FC236}">
                <a16:creationId xmlns:a16="http://schemas.microsoft.com/office/drawing/2014/main" id="{1266D976-A615-0557-D6C2-11098D5B6D36}"/>
              </a:ext>
            </a:extLst>
          </p:cNvPr>
          <p:cNvSpPr txBox="1"/>
          <p:nvPr/>
        </p:nvSpPr>
        <p:spPr>
          <a:xfrm>
            <a:off x="3551274" y="425302"/>
            <a:ext cx="1962140" cy="369332"/>
          </a:xfrm>
          <a:prstGeom prst="rect">
            <a:avLst/>
          </a:prstGeom>
          <a:noFill/>
        </p:spPr>
        <p:txBody>
          <a:bodyPr wrap="none" rtlCol="0">
            <a:spAutoFit/>
          </a:bodyPr>
          <a:lstStyle/>
          <a:p>
            <a:r>
              <a:rPr lang="en-US" b="1" dirty="0"/>
              <a:t>Sequence Diagram</a:t>
            </a:r>
          </a:p>
        </p:txBody>
      </p:sp>
    </p:spTree>
    <p:extLst>
      <p:ext uri="{BB962C8B-B14F-4D97-AF65-F5344CB8AC3E}">
        <p14:creationId xmlns:p14="http://schemas.microsoft.com/office/powerpoint/2010/main" val="1385243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666593" y="3435099"/>
            <a:ext cx="8229600" cy="1238250"/>
          </a:xfrm>
          <a:prstGeom prst="rect">
            <a:avLst/>
          </a:prstGeom>
          <a:noFill/>
          <a:ln/>
        </p:spPr>
        <p:txBody>
          <a:bodyPr wrap="square" lIns="0" tIns="0" rIns="0" bIns="0" rtlCol="0" anchor="b"/>
          <a:lstStyle/>
          <a:p>
            <a:pPr algn="l">
              <a:lnSpc>
                <a:spcPts val="9750"/>
              </a:lnSpc>
            </a:pPr>
            <a:r>
              <a:rPr lang="en-US" sz="6800" b="1" kern="0" spc="-48" dirty="0">
                <a:latin typeface="Nimbus Sans L" pitchFamily="34" charset="0"/>
                <a:ea typeface="Nimbus Sans L" pitchFamily="34" charset="-122"/>
                <a:cs typeface="Nimbus Sans L" pitchFamily="34" charset="-120"/>
              </a:rPr>
              <a:t>Implementation</a:t>
            </a:r>
            <a:r>
              <a:rPr lang="en-US" sz="6800" b="1" kern="0" spc="-48" dirty="0">
                <a:solidFill>
                  <a:srgbClr val="FFFFFF"/>
                </a:solidFill>
                <a:latin typeface="Nimbus Sans L" pitchFamily="34" charset="0"/>
                <a:ea typeface="Nimbus Sans L" pitchFamily="34" charset="-122"/>
                <a:cs typeface="Nimbus Sans L" pitchFamily="34" charset="-120"/>
              </a:rPr>
              <a:t>&amp; </a:t>
            </a:r>
            <a:endParaRPr lang="en-US" sz="9750" dirty="0"/>
          </a:p>
        </p:txBody>
      </p:sp>
      <p:sp>
        <p:nvSpPr>
          <p:cNvPr id="4" name="Text 1"/>
          <p:cNvSpPr/>
          <p:nvPr/>
        </p:nvSpPr>
        <p:spPr>
          <a:xfrm>
            <a:off x="666593" y="666166"/>
            <a:ext cx="8229600" cy="1238250"/>
          </a:xfrm>
          <a:prstGeom prst="rect">
            <a:avLst/>
          </a:prstGeom>
          <a:noFill/>
          <a:ln/>
        </p:spPr>
        <p:txBody>
          <a:bodyPr wrap="square" lIns="0" tIns="0" rIns="0" bIns="0" rtlCol="0" anchor="t"/>
          <a:lstStyle/>
          <a:p>
            <a:pPr algn="l">
              <a:lnSpc>
                <a:spcPts val="9750"/>
              </a:lnSpc>
            </a:pPr>
            <a:r>
              <a:rPr lang="en-US" sz="9800" b="1" kern="0" spc="-48" dirty="0">
                <a:solidFill>
                  <a:schemeClr val="tx1">
                    <a:lumMod val="75000"/>
                    <a:lumOff val="25000"/>
                  </a:schemeClr>
                </a:solidFill>
                <a:latin typeface="Nimbus Sans L" pitchFamily="34" charset="0"/>
                <a:ea typeface="Nimbus Sans L" pitchFamily="34" charset="-122"/>
                <a:cs typeface="Nimbus Sans L" pitchFamily="34" charset="-120"/>
              </a:rPr>
              <a:t>7 —</a:t>
            </a:r>
            <a:endParaRPr lang="en-US" sz="9750" dirty="0">
              <a:solidFill>
                <a:schemeClr val="tx1">
                  <a:lumMod val="75000"/>
                  <a:lumOff val="25000"/>
                </a:schemeClr>
              </a:solidFill>
            </a:endParaRPr>
          </a:p>
        </p:txBody>
      </p:sp>
      <p:pic>
        <p:nvPicPr>
          <p:cNvPr id="5" name="Image 0" descr="https://pitch-assets-ccb95893-de3f-4266-973c-20049231b248.s3.eu-west-1.amazonaws.com/7f554681-d7b4-4af5-a9b3-bd234f1b2d37?pitch-bytes=14026&amp;pitch-content-type=image%2Fpng"/>
          <p:cNvPicPr>
            <a:picLocks noChangeAspect="1"/>
          </p:cNvPicPr>
          <p:nvPr/>
        </p:nvPicPr>
        <p:blipFill>
          <a:blip r:embed="rId3"/>
          <a:srcRect/>
          <a:stretch/>
        </p:blipFill>
        <p:spPr>
          <a:xfrm>
            <a:off x="5512515" y="875716"/>
            <a:ext cx="2057400" cy="2057400"/>
          </a:xfrm>
          <a:prstGeom prst="rect">
            <a:avLst/>
          </a:prstGeom>
        </p:spPr>
      </p:pic>
      <p:pic>
        <p:nvPicPr>
          <p:cNvPr id="6" name="Picture 5" descr="Vignans Nirula Institute of Technology and Science, Guntur, Guntur, Andhra  Pradesh, India, Group ID:302- Contact Address, Phone, EMail, Website,  Courses Offered, Admission">
            <a:extLst>
              <a:ext uri="{FF2B5EF4-FFF2-40B4-BE49-F238E27FC236}">
                <a16:creationId xmlns:a16="http://schemas.microsoft.com/office/drawing/2014/main" id="{3F540E6F-925A-6D2E-ABE6-278B1A4FE3C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7121" t="4270" r="17120" b="4372"/>
          <a:stretch/>
        </p:blipFill>
        <p:spPr bwMode="auto">
          <a:xfrm>
            <a:off x="8410353" y="-2"/>
            <a:ext cx="733646" cy="678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590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0" descr="https://pitch-assets-ccb95893-de3f-4266-973c-20049231b248.s3.eu-west-1.amazonaws.com/559168ca-e806-4728-8e1e-2b20d6d3eacb?pitch-bytes=52025&amp;pitch-content-type=image%2Fpng"/>
          <p:cNvPicPr>
            <a:picLocks noChangeAspect="1"/>
          </p:cNvPicPr>
          <p:nvPr/>
        </p:nvPicPr>
        <p:blipFill>
          <a:blip r:embed="rId2"/>
          <a:srcRect t="3279" b="3279"/>
          <a:stretch/>
        </p:blipFill>
        <p:spPr>
          <a:xfrm>
            <a:off x="800100" y="258997"/>
            <a:ext cx="7543800" cy="4625505"/>
          </a:xfrm>
          <a:prstGeom prst="rect">
            <a:avLst/>
          </a:prstGeom>
        </p:spPr>
      </p:pic>
    </p:spTree>
    <p:extLst>
      <p:ext uri="{BB962C8B-B14F-4D97-AF65-F5344CB8AC3E}">
        <p14:creationId xmlns:p14="http://schemas.microsoft.com/office/powerpoint/2010/main" val="333082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476250" y="783928"/>
            <a:ext cx="914400" cy="274290"/>
          </a:xfrm>
          <a:prstGeom prst="rect">
            <a:avLst/>
          </a:prstGeom>
          <a:noFill/>
          <a:ln/>
        </p:spPr>
        <p:txBody>
          <a:bodyPr wrap="square" lIns="0" tIns="0" rIns="0" bIns="0" rtlCol="0" anchor="ctr"/>
          <a:lstStyle/>
          <a:p>
            <a:pPr algn="l">
              <a:lnSpc>
                <a:spcPts val="2160"/>
              </a:lnSpc>
            </a:pPr>
            <a:r>
              <a:rPr lang="en-US" sz="1800" b="1" kern="0" spc="-24" dirty="0">
                <a:solidFill>
                  <a:srgbClr val="151515"/>
                </a:solidFill>
                <a:latin typeface="Poppins" pitchFamily="34" charset="0"/>
                <a:ea typeface="Poppins" pitchFamily="34" charset="-122"/>
                <a:cs typeface="Poppins" pitchFamily="34" charset="-120"/>
              </a:rPr>
              <a:t>1</a:t>
            </a:r>
            <a:endParaRPr lang="en-US" sz="1800" dirty="0"/>
          </a:p>
        </p:txBody>
      </p:sp>
      <p:sp>
        <p:nvSpPr>
          <p:cNvPr id="4" name="Text 1"/>
          <p:cNvSpPr/>
          <p:nvPr/>
        </p:nvSpPr>
        <p:spPr>
          <a:xfrm>
            <a:off x="476250" y="478391"/>
            <a:ext cx="1828800" cy="228600"/>
          </a:xfrm>
          <a:prstGeom prst="rect">
            <a:avLst/>
          </a:prstGeom>
          <a:noFill/>
          <a:ln/>
        </p:spPr>
        <p:txBody>
          <a:bodyPr wrap="none" lIns="0" tIns="0" rIns="0" bIns="0" rtlCol="0" anchor="t">
            <a:spAutoFit/>
          </a:bodyPr>
          <a:lstStyle/>
          <a:p>
            <a:pPr algn="l">
              <a:lnSpc>
                <a:spcPts val="1800"/>
              </a:lnSpc>
            </a:pPr>
            <a:r>
              <a:rPr lang="en-US" sz="1200" b="1" kern="0" spc="60" dirty="0">
                <a:solidFill>
                  <a:srgbClr val="D12C2C"/>
                </a:solidFill>
                <a:latin typeface="Poppins" pitchFamily="34" charset="0"/>
                <a:ea typeface="Poppins" pitchFamily="34" charset="-122"/>
                <a:cs typeface="Poppins" pitchFamily="34" charset="-120"/>
              </a:rPr>
              <a:t>TABLE OF CONTENTS</a:t>
            </a:r>
            <a:endParaRPr lang="en-US" sz="900" dirty="0"/>
          </a:p>
        </p:txBody>
      </p:sp>
      <p:pic>
        <p:nvPicPr>
          <p:cNvPr id="5" name="Image 0" descr="https://pitch-assets-ccb95893-de3f-4266-973c-20049231b248.s3.eu-west-1.amazonaws.com/305e5d50-0940-4c21-8021-f01da0122c7f?pitch-bytes=862557&amp;pitch-content-type=image%2Fpng"/>
          <p:cNvPicPr>
            <a:picLocks noChangeAspect="1"/>
          </p:cNvPicPr>
          <p:nvPr/>
        </p:nvPicPr>
        <p:blipFill>
          <a:blip r:embed="rId3"/>
          <a:srcRect t="-159" r="4762" b="-159"/>
          <a:stretch/>
        </p:blipFill>
        <p:spPr>
          <a:xfrm>
            <a:off x="5486400" y="-10160"/>
            <a:ext cx="3657600" cy="5153660"/>
          </a:xfrm>
          <a:prstGeom prst="rect">
            <a:avLst/>
          </a:prstGeom>
        </p:spPr>
      </p:pic>
      <p:sp>
        <p:nvSpPr>
          <p:cNvPr id="6" name="Text 2"/>
          <p:cNvSpPr/>
          <p:nvPr/>
        </p:nvSpPr>
        <p:spPr>
          <a:xfrm>
            <a:off x="1200276" y="753604"/>
            <a:ext cx="4572000" cy="342900"/>
          </a:xfrm>
          <a:prstGeom prst="rect">
            <a:avLst/>
          </a:prstGeom>
          <a:noFill/>
          <a:ln/>
        </p:spPr>
        <p:txBody>
          <a:bodyPr wrap="square" lIns="0" tIns="0" rIns="0" bIns="0" rtlCol="0" anchor="ctr"/>
          <a:lstStyle/>
          <a:p>
            <a:pPr algn="l">
              <a:lnSpc>
                <a:spcPts val="2700"/>
              </a:lnSpc>
            </a:pPr>
            <a:r>
              <a:rPr lang="en-US" sz="1800" b="0" dirty="0">
                <a:solidFill>
                  <a:srgbClr val="151515"/>
                </a:solidFill>
                <a:latin typeface="Merriweather" pitchFamily="34" charset="0"/>
                <a:ea typeface="Merriweather" pitchFamily="34" charset="-122"/>
                <a:cs typeface="Merriweather" pitchFamily="34" charset="-120"/>
              </a:rPr>
              <a:t>Abstract</a:t>
            </a:r>
            <a:endParaRPr lang="en-US" sz="1800" dirty="0"/>
          </a:p>
        </p:txBody>
      </p:sp>
      <p:sp>
        <p:nvSpPr>
          <p:cNvPr id="7" name="Text 3"/>
          <p:cNvSpPr/>
          <p:nvPr/>
        </p:nvSpPr>
        <p:spPr>
          <a:xfrm>
            <a:off x="476250" y="1231829"/>
            <a:ext cx="914400" cy="274290"/>
          </a:xfrm>
          <a:prstGeom prst="rect">
            <a:avLst/>
          </a:prstGeom>
          <a:noFill/>
          <a:ln/>
        </p:spPr>
        <p:txBody>
          <a:bodyPr wrap="square" lIns="0" tIns="0" rIns="0" bIns="0" rtlCol="0" anchor="ctr"/>
          <a:lstStyle/>
          <a:p>
            <a:pPr algn="l">
              <a:lnSpc>
                <a:spcPts val="2160"/>
              </a:lnSpc>
            </a:pPr>
            <a:r>
              <a:rPr lang="en-US" sz="1800" b="1" kern="0" spc="-24" dirty="0">
                <a:solidFill>
                  <a:srgbClr val="151515"/>
                </a:solidFill>
                <a:latin typeface="Poppins" pitchFamily="34" charset="0"/>
                <a:ea typeface="Poppins" pitchFamily="34" charset="-122"/>
                <a:cs typeface="Poppins" pitchFamily="34" charset="-120"/>
              </a:rPr>
              <a:t>2</a:t>
            </a:r>
            <a:endParaRPr lang="en-US" sz="1800" dirty="0"/>
          </a:p>
        </p:txBody>
      </p:sp>
      <p:sp>
        <p:nvSpPr>
          <p:cNvPr id="8" name="Text 4"/>
          <p:cNvSpPr/>
          <p:nvPr/>
        </p:nvSpPr>
        <p:spPr>
          <a:xfrm>
            <a:off x="1200276" y="1201506"/>
            <a:ext cx="4572000" cy="342900"/>
          </a:xfrm>
          <a:prstGeom prst="rect">
            <a:avLst/>
          </a:prstGeom>
          <a:noFill/>
          <a:ln/>
        </p:spPr>
        <p:txBody>
          <a:bodyPr wrap="square" lIns="0" tIns="0" rIns="0" bIns="0" rtlCol="0" anchor="ctr"/>
          <a:lstStyle/>
          <a:p>
            <a:pPr algn="l">
              <a:lnSpc>
                <a:spcPts val="2700"/>
              </a:lnSpc>
            </a:pPr>
            <a:r>
              <a:rPr lang="en-US" sz="1800" b="0" dirty="0">
                <a:solidFill>
                  <a:srgbClr val="151515"/>
                </a:solidFill>
                <a:latin typeface="Merriweather" pitchFamily="34" charset="0"/>
                <a:ea typeface="Merriweather" pitchFamily="34" charset="-122"/>
                <a:cs typeface="Merriweather" pitchFamily="34" charset="-120"/>
              </a:rPr>
              <a:t>Introduction</a:t>
            </a:r>
            <a:endParaRPr lang="en-US" sz="1800" dirty="0"/>
          </a:p>
        </p:txBody>
      </p:sp>
      <p:sp>
        <p:nvSpPr>
          <p:cNvPr id="9" name="Text 5"/>
          <p:cNvSpPr/>
          <p:nvPr/>
        </p:nvSpPr>
        <p:spPr>
          <a:xfrm>
            <a:off x="476250" y="1658491"/>
            <a:ext cx="914400" cy="274290"/>
          </a:xfrm>
          <a:prstGeom prst="rect">
            <a:avLst/>
          </a:prstGeom>
          <a:noFill/>
          <a:ln/>
        </p:spPr>
        <p:txBody>
          <a:bodyPr wrap="square" lIns="0" tIns="0" rIns="0" bIns="0" rtlCol="0" anchor="ctr"/>
          <a:lstStyle/>
          <a:p>
            <a:pPr algn="l">
              <a:lnSpc>
                <a:spcPts val="2160"/>
              </a:lnSpc>
            </a:pPr>
            <a:r>
              <a:rPr lang="en-US" sz="1800" b="1" kern="0" spc="-24" dirty="0">
                <a:solidFill>
                  <a:srgbClr val="151515"/>
                </a:solidFill>
                <a:latin typeface="Poppins" pitchFamily="34" charset="0"/>
                <a:ea typeface="Poppins" pitchFamily="34" charset="-122"/>
                <a:cs typeface="Poppins" pitchFamily="34" charset="-120"/>
              </a:rPr>
              <a:t>3</a:t>
            </a:r>
            <a:endParaRPr lang="en-US" sz="1800" dirty="0"/>
          </a:p>
        </p:txBody>
      </p:sp>
      <p:sp>
        <p:nvSpPr>
          <p:cNvPr id="10" name="Text 6"/>
          <p:cNvSpPr/>
          <p:nvPr/>
        </p:nvSpPr>
        <p:spPr>
          <a:xfrm>
            <a:off x="1200276" y="1659984"/>
            <a:ext cx="4572000" cy="342900"/>
          </a:xfrm>
          <a:prstGeom prst="rect">
            <a:avLst/>
          </a:prstGeom>
          <a:noFill/>
          <a:ln/>
        </p:spPr>
        <p:txBody>
          <a:bodyPr wrap="square" lIns="0" tIns="0" rIns="0" bIns="0" rtlCol="0" anchor="ctr"/>
          <a:lstStyle/>
          <a:p>
            <a:pPr algn="l">
              <a:lnSpc>
                <a:spcPts val="2700"/>
              </a:lnSpc>
            </a:pPr>
            <a:r>
              <a:rPr lang="en-US" sz="1800" b="0" dirty="0">
                <a:solidFill>
                  <a:srgbClr val="151515"/>
                </a:solidFill>
                <a:latin typeface="Merriweather" pitchFamily="34" charset="0"/>
                <a:ea typeface="Merriweather" pitchFamily="34" charset="-122"/>
                <a:cs typeface="Merriweather" pitchFamily="34" charset="-120"/>
              </a:rPr>
              <a:t>Literatury Survey</a:t>
            </a:r>
            <a:endParaRPr lang="en-US" sz="1800" dirty="0"/>
          </a:p>
        </p:txBody>
      </p:sp>
      <p:sp>
        <p:nvSpPr>
          <p:cNvPr id="11" name="Text 7"/>
          <p:cNvSpPr/>
          <p:nvPr/>
        </p:nvSpPr>
        <p:spPr>
          <a:xfrm>
            <a:off x="476250" y="2106336"/>
            <a:ext cx="914400" cy="274290"/>
          </a:xfrm>
          <a:prstGeom prst="rect">
            <a:avLst/>
          </a:prstGeom>
          <a:noFill/>
          <a:ln/>
        </p:spPr>
        <p:txBody>
          <a:bodyPr wrap="square" lIns="0" tIns="0" rIns="0" bIns="0" rtlCol="0" anchor="ctr"/>
          <a:lstStyle/>
          <a:p>
            <a:pPr algn="l">
              <a:lnSpc>
                <a:spcPts val="2160"/>
              </a:lnSpc>
            </a:pPr>
            <a:r>
              <a:rPr lang="en-US" sz="1800" b="1" kern="0" spc="-24" dirty="0">
                <a:solidFill>
                  <a:srgbClr val="151515"/>
                </a:solidFill>
                <a:latin typeface="Poppins" pitchFamily="34" charset="0"/>
                <a:ea typeface="Poppins" pitchFamily="34" charset="-122"/>
                <a:cs typeface="Poppins" pitchFamily="34" charset="-120"/>
              </a:rPr>
              <a:t>4</a:t>
            </a:r>
            <a:endParaRPr lang="en-US" sz="1800" dirty="0"/>
          </a:p>
        </p:txBody>
      </p:sp>
      <p:sp>
        <p:nvSpPr>
          <p:cNvPr id="12" name="Text 8"/>
          <p:cNvSpPr/>
          <p:nvPr/>
        </p:nvSpPr>
        <p:spPr>
          <a:xfrm>
            <a:off x="1200276" y="2107828"/>
            <a:ext cx="4572000" cy="342900"/>
          </a:xfrm>
          <a:prstGeom prst="rect">
            <a:avLst/>
          </a:prstGeom>
          <a:noFill/>
          <a:ln/>
        </p:spPr>
        <p:txBody>
          <a:bodyPr wrap="square" lIns="0" tIns="0" rIns="0" bIns="0" rtlCol="0" anchor="ctr"/>
          <a:lstStyle/>
          <a:p>
            <a:pPr algn="l">
              <a:lnSpc>
                <a:spcPts val="2700"/>
              </a:lnSpc>
            </a:pPr>
            <a:r>
              <a:rPr lang="en-US" dirty="0">
                <a:solidFill>
                  <a:srgbClr val="151515"/>
                </a:solidFill>
                <a:latin typeface="Merriweather" pitchFamily="34" charset="0"/>
              </a:rPr>
              <a:t>Existing Model Drawbacks</a:t>
            </a:r>
            <a:endParaRPr lang="en-US" sz="1800" dirty="0"/>
          </a:p>
        </p:txBody>
      </p:sp>
      <p:sp>
        <p:nvSpPr>
          <p:cNvPr id="13" name="Shape 9"/>
          <p:cNvSpPr/>
          <p:nvPr/>
        </p:nvSpPr>
        <p:spPr>
          <a:xfrm>
            <a:off x="476250" y="1095891"/>
            <a:ext cx="4533900" cy="0"/>
          </a:xfrm>
          <a:prstGeom prst="line">
            <a:avLst/>
          </a:prstGeom>
          <a:solidFill>
            <a:srgbClr val="F4F5FA">
              <a:alpha val="20000"/>
            </a:srgbClr>
          </a:solidFill>
          <a:ln w="5292">
            <a:solidFill>
              <a:srgbClr val="151515">
                <a:alpha val="20000"/>
              </a:srgbClr>
            </a:solidFill>
            <a:prstDash val="solid"/>
            <a:headEnd type="none"/>
            <a:tailEnd type="none"/>
          </a:ln>
        </p:spPr>
        <p:txBody>
          <a:bodyPr/>
          <a:lstStyle/>
          <a:p>
            <a:endParaRPr lang="en-US"/>
          </a:p>
        </p:txBody>
      </p:sp>
      <p:sp>
        <p:nvSpPr>
          <p:cNvPr id="14" name="Shape 10"/>
          <p:cNvSpPr/>
          <p:nvPr/>
        </p:nvSpPr>
        <p:spPr>
          <a:xfrm>
            <a:off x="476250" y="1543764"/>
            <a:ext cx="4533900" cy="0"/>
          </a:xfrm>
          <a:prstGeom prst="line">
            <a:avLst/>
          </a:prstGeom>
          <a:solidFill>
            <a:srgbClr val="F4F5FA">
              <a:alpha val="20000"/>
            </a:srgbClr>
          </a:solidFill>
          <a:ln w="5292">
            <a:solidFill>
              <a:srgbClr val="151515">
                <a:alpha val="20000"/>
              </a:srgbClr>
            </a:solidFill>
            <a:prstDash val="solid"/>
            <a:headEnd type="none"/>
            <a:tailEnd type="none"/>
          </a:ln>
        </p:spPr>
        <p:txBody>
          <a:bodyPr/>
          <a:lstStyle/>
          <a:p>
            <a:endParaRPr lang="en-US"/>
          </a:p>
        </p:txBody>
      </p:sp>
      <p:sp>
        <p:nvSpPr>
          <p:cNvPr id="15" name="Shape 11"/>
          <p:cNvSpPr/>
          <p:nvPr/>
        </p:nvSpPr>
        <p:spPr>
          <a:xfrm>
            <a:off x="476250" y="2002242"/>
            <a:ext cx="4533900" cy="0"/>
          </a:xfrm>
          <a:prstGeom prst="line">
            <a:avLst/>
          </a:prstGeom>
          <a:solidFill>
            <a:srgbClr val="F4F5FA">
              <a:alpha val="20000"/>
            </a:srgbClr>
          </a:solidFill>
          <a:ln w="5292">
            <a:solidFill>
              <a:srgbClr val="151515">
                <a:alpha val="20000"/>
              </a:srgbClr>
            </a:solidFill>
            <a:prstDash val="solid"/>
            <a:headEnd type="none"/>
            <a:tailEnd type="none"/>
          </a:ln>
        </p:spPr>
        <p:txBody>
          <a:bodyPr/>
          <a:lstStyle/>
          <a:p>
            <a:endParaRPr lang="en-US"/>
          </a:p>
        </p:txBody>
      </p:sp>
      <p:sp>
        <p:nvSpPr>
          <p:cNvPr id="16" name="Shape 12"/>
          <p:cNvSpPr/>
          <p:nvPr/>
        </p:nvSpPr>
        <p:spPr>
          <a:xfrm>
            <a:off x="474004" y="2458886"/>
            <a:ext cx="4533900" cy="0"/>
          </a:xfrm>
          <a:prstGeom prst="line">
            <a:avLst/>
          </a:prstGeom>
          <a:solidFill>
            <a:srgbClr val="F4F5FA">
              <a:alpha val="20000"/>
            </a:srgbClr>
          </a:solidFill>
          <a:ln w="5292">
            <a:solidFill>
              <a:srgbClr val="151515">
                <a:alpha val="20000"/>
              </a:srgbClr>
            </a:solidFill>
            <a:prstDash val="solid"/>
            <a:headEnd type="none"/>
            <a:tailEnd type="none"/>
          </a:ln>
        </p:spPr>
        <p:txBody>
          <a:bodyPr/>
          <a:lstStyle/>
          <a:p>
            <a:endParaRPr lang="en-US"/>
          </a:p>
        </p:txBody>
      </p:sp>
      <p:sp>
        <p:nvSpPr>
          <p:cNvPr id="17" name="Text 13"/>
          <p:cNvSpPr/>
          <p:nvPr/>
        </p:nvSpPr>
        <p:spPr>
          <a:xfrm>
            <a:off x="1200276" y="2887978"/>
            <a:ext cx="4572000" cy="342900"/>
          </a:xfrm>
          <a:prstGeom prst="rect">
            <a:avLst/>
          </a:prstGeom>
          <a:noFill/>
          <a:ln/>
        </p:spPr>
        <p:txBody>
          <a:bodyPr wrap="square" lIns="0" tIns="0" rIns="0" bIns="0" rtlCol="0" anchor="ctr"/>
          <a:lstStyle/>
          <a:p>
            <a:pPr algn="l">
              <a:lnSpc>
                <a:spcPts val="2700"/>
              </a:lnSpc>
            </a:pPr>
            <a:r>
              <a:rPr lang="en-US" sz="1800" b="0" dirty="0">
                <a:solidFill>
                  <a:srgbClr val="151515"/>
                </a:solidFill>
                <a:latin typeface="Merriweather" pitchFamily="34" charset="0"/>
                <a:ea typeface="Merriweather" pitchFamily="34" charset="-122"/>
                <a:cs typeface="Merriweather" pitchFamily="34" charset="-120"/>
              </a:rPr>
              <a:t>Proposed Model</a:t>
            </a:r>
            <a:endParaRPr lang="en-US" sz="1800" dirty="0"/>
          </a:p>
        </p:txBody>
      </p:sp>
      <p:sp>
        <p:nvSpPr>
          <p:cNvPr id="18" name="Text 14"/>
          <p:cNvSpPr/>
          <p:nvPr/>
        </p:nvSpPr>
        <p:spPr>
          <a:xfrm>
            <a:off x="1200276" y="2487369"/>
            <a:ext cx="4572000" cy="342900"/>
          </a:xfrm>
          <a:prstGeom prst="rect">
            <a:avLst/>
          </a:prstGeom>
          <a:noFill/>
          <a:ln/>
        </p:spPr>
        <p:txBody>
          <a:bodyPr wrap="square" lIns="0" tIns="0" rIns="0" bIns="0" rtlCol="0" anchor="ctr"/>
          <a:lstStyle/>
          <a:p>
            <a:pPr algn="l">
              <a:lnSpc>
                <a:spcPts val="2700"/>
              </a:lnSpc>
            </a:pPr>
            <a:r>
              <a:rPr lang="en-US" sz="1800" b="0" dirty="0">
                <a:solidFill>
                  <a:srgbClr val="151515"/>
                </a:solidFill>
                <a:latin typeface="Merriweather" pitchFamily="34" charset="0"/>
                <a:ea typeface="Merriweather" pitchFamily="34" charset="-122"/>
                <a:cs typeface="Merriweather" pitchFamily="34" charset="-120"/>
              </a:rPr>
              <a:t>Requirement Specification</a:t>
            </a:r>
            <a:endParaRPr lang="en-US" sz="1800" dirty="0"/>
          </a:p>
        </p:txBody>
      </p:sp>
      <p:sp>
        <p:nvSpPr>
          <p:cNvPr id="19" name="Text 15"/>
          <p:cNvSpPr/>
          <p:nvPr/>
        </p:nvSpPr>
        <p:spPr>
          <a:xfrm>
            <a:off x="1200276" y="3290833"/>
            <a:ext cx="4572000" cy="342900"/>
          </a:xfrm>
          <a:prstGeom prst="rect">
            <a:avLst/>
          </a:prstGeom>
          <a:noFill/>
          <a:ln/>
        </p:spPr>
        <p:txBody>
          <a:bodyPr wrap="square" lIns="0" tIns="0" rIns="0" bIns="0" rtlCol="0" anchor="ctr"/>
          <a:lstStyle/>
          <a:p>
            <a:pPr algn="l">
              <a:lnSpc>
                <a:spcPts val="2700"/>
              </a:lnSpc>
            </a:pPr>
            <a:r>
              <a:rPr lang="en-US" sz="1800" b="0" dirty="0">
                <a:solidFill>
                  <a:srgbClr val="151515"/>
                </a:solidFill>
                <a:latin typeface="Merriweather" pitchFamily="34" charset="0"/>
                <a:ea typeface="Merriweather" pitchFamily="34" charset="-122"/>
                <a:cs typeface="Merriweather" pitchFamily="34" charset="-120"/>
              </a:rPr>
              <a:t>Implementation</a:t>
            </a:r>
            <a:endParaRPr lang="en-US" sz="1800" dirty="0"/>
          </a:p>
        </p:txBody>
      </p:sp>
      <p:sp>
        <p:nvSpPr>
          <p:cNvPr id="20" name="Text 16"/>
          <p:cNvSpPr/>
          <p:nvPr/>
        </p:nvSpPr>
        <p:spPr>
          <a:xfrm>
            <a:off x="1200276" y="3685168"/>
            <a:ext cx="4572000" cy="342900"/>
          </a:xfrm>
          <a:prstGeom prst="rect">
            <a:avLst/>
          </a:prstGeom>
          <a:noFill/>
          <a:ln/>
        </p:spPr>
        <p:txBody>
          <a:bodyPr wrap="square" lIns="0" tIns="0" rIns="0" bIns="0" rtlCol="0" anchor="ctr"/>
          <a:lstStyle/>
          <a:p>
            <a:pPr algn="l">
              <a:lnSpc>
                <a:spcPts val="2700"/>
              </a:lnSpc>
            </a:pPr>
            <a:r>
              <a:rPr lang="en-US" sz="1800" b="0" dirty="0">
                <a:solidFill>
                  <a:srgbClr val="151515"/>
                </a:solidFill>
                <a:latin typeface="Merriweather" pitchFamily="34" charset="0"/>
                <a:ea typeface="Merriweather" pitchFamily="34" charset="-122"/>
                <a:cs typeface="Times New Roman" panose="02020603050405020304" pitchFamily="18" charset="0"/>
              </a:rPr>
              <a:t>Conclusion</a:t>
            </a:r>
            <a:endParaRPr lang="en-US" sz="1800" dirty="0"/>
          </a:p>
        </p:txBody>
      </p:sp>
      <p:sp>
        <p:nvSpPr>
          <p:cNvPr id="21" name="Text 17"/>
          <p:cNvSpPr/>
          <p:nvPr/>
        </p:nvSpPr>
        <p:spPr>
          <a:xfrm>
            <a:off x="476250" y="2531962"/>
            <a:ext cx="914400" cy="274290"/>
          </a:xfrm>
          <a:prstGeom prst="rect">
            <a:avLst/>
          </a:prstGeom>
          <a:noFill/>
          <a:ln/>
        </p:spPr>
        <p:txBody>
          <a:bodyPr wrap="square" lIns="0" tIns="0" rIns="0" bIns="0" rtlCol="0" anchor="ctr"/>
          <a:lstStyle/>
          <a:p>
            <a:pPr algn="l">
              <a:lnSpc>
                <a:spcPts val="2160"/>
              </a:lnSpc>
            </a:pPr>
            <a:r>
              <a:rPr lang="en-US" sz="1800" b="1" kern="0" spc="-24" dirty="0">
                <a:solidFill>
                  <a:srgbClr val="151515"/>
                </a:solidFill>
                <a:latin typeface="Poppins" pitchFamily="34" charset="0"/>
                <a:ea typeface="Poppins" pitchFamily="34" charset="-122"/>
                <a:cs typeface="Poppins" pitchFamily="34" charset="-120"/>
              </a:rPr>
              <a:t>5</a:t>
            </a:r>
            <a:endParaRPr lang="en-US" sz="1800" dirty="0"/>
          </a:p>
        </p:txBody>
      </p:sp>
      <p:sp>
        <p:nvSpPr>
          <p:cNvPr id="22" name="Text 18"/>
          <p:cNvSpPr/>
          <p:nvPr/>
        </p:nvSpPr>
        <p:spPr>
          <a:xfrm>
            <a:off x="476250" y="2901391"/>
            <a:ext cx="914400" cy="274290"/>
          </a:xfrm>
          <a:prstGeom prst="rect">
            <a:avLst/>
          </a:prstGeom>
          <a:noFill/>
          <a:ln/>
        </p:spPr>
        <p:txBody>
          <a:bodyPr wrap="square" lIns="0" tIns="0" rIns="0" bIns="0" rtlCol="0" anchor="ctr"/>
          <a:lstStyle/>
          <a:p>
            <a:pPr algn="l">
              <a:lnSpc>
                <a:spcPts val="2160"/>
              </a:lnSpc>
            </a:pPr>
            <a:r>
              <a:rPr lang="en-US" sz="1800" b="1" kern="0" spc="-24" dirty="0">
                <a:solidFill>
                  <a:srgbClr val="151515"/>
                </a:solidFill>
                <a:latin typeface="Poppins" pitchFamily="34" charset="0"/>
                <a:ea typeface="Poppins" pitchFamily="34" charset="-122"/>
                <a:cs typeface="Poppins" pitchFamily="34" charset="-120"/>
              </a:rPr>
              <a:t>6</a:t>
            </a:r>
            <a:endParaRPr lang="en-US" sz="1800" dirty="0"/>
          </a:p>
        </p:txBody>
      </p:sp>
      <p:sp>
        <p:nvSpPr>
          <p:cNvPr id="23" name="Text 19"/>
          <p:cNvSpPr/>
          <p:nvPr/>
        </p:nvSpPr>
        <p:spPr>
          <a:xfrm>
            <a:off x="476250" y="3292672"/>
            <a:ext cx="914400" cy="274290"/>
          </a:xfrm>
          <a:prstGeom prst="rect">
            <a:avLst/>
          </a:prstGeom>
          <a:noFill/>
          <a:ln/>
        </p:spPr>
        <p:txBody>
          <a:bodyPr wrap="square" lIns="0" tIns="0" rIns="0" bIns="0" rtlCol="0" anchor="ctr"/>
          <a:lstStyle/>
          <a:p>
            <a:pPr algn="l">
              <a:lnSpc>
                <a:spcPts val="2160"/>
              </a:lnSpc>
            </a:pPr>
            <a:r>
              <a:rPr lang="en-US" sz="1800" b="1" kern="0" spc="-24" dirty="0">
                <a:solidFill>
                  <a:srgbClr val="151515"/>
                </a:solidFill>
                <a:latin typeface="Poppins" pitchFamily="34" charset="0"/>
                <a:ea typeface="Poppins" pitchFamily="34" charset="-122"/>
                <a:cs typeface="Poppins" pitchFamily="34" charset="-120"/>
              </a:rPr>
              <a:t>7</a:t>
            </a:r>
            <a:endParaRPr lang="en-US" sz="1800" dirty="0"/>
          </a:p>
        </p:txBody>
      </p:sp>
      <p:sp>
        <p:nvSpPr>
          <p:cNvPr id="24" name="Text 20"/>
          <p:cNvSpPr/>
          <p:nvPr/>
        </p:nvSpPr>
        <p:spPr>
          <a:xfrm>
            <a:off x="476250" y="3683953"/>
            <a:ext cx="914400" cy="274290"/>
          </a:xfrm>
          <a:prstGeom prst="rect">
            <a:avLst/>
          </a:prstGeom>
          <a:noFill/>
          <a:ln/>
        </p:spPr>
        <p:txBody>
          <a:bodyPr wrap="square" lIns="0" tIns="0" rIns="0" bIns="0" rtlCol="0" anchor="ctr"/>
          <a:lstStyle/>
          <a:p>
            <a:pPr algn="l">
              <a:lnSpc>
                <a:spcPts val="2160"/>
              </a:lnSpc>
            </a:pPr>
            <a:r>
              <a:rPr lang="en-US" sz="1800" b="1" kern="0" spc="-24" dirty="0">
                <a:solidFill>
                  <a:srgbClr val="151515"/>
                </a:solidFill>
                <a:latin typeface="Poppins" pitchFamily="34" charset="0"/>
                <a:ea typeface="Poppins" pitchFamily="34" charset="-122"/>
                <a:cs typeface="Poppins" pitchFamily="34" charset="-120"/>
              </a:rPr>
              <a:t>8</a:t>
            </a:r>
            <a:endParaRPr lang="en-US" sz="1800" dirty="0"/>
          </a:p>
        </p:txBody>
      </p:sp>
      <p:sp>
        <p:nvSpPr>
          <p:cNvPr id="25" name="Shape 21"/>
          <p:cNvSpPr/>
          <p:nvPr/>
        </p:nvSpPr>
        <p:spPr>
          <a:xfrm>
            <a:off x="474004" y="2852221"/>
            <a:ext cx="4533900" cy="0"/>
          </a:xfrm>
          <a:prstGeom prst="line">
            <a:avLst/>
          </a:prstGeom>
          <a:solidFill>
            <a:srgbClr val="F4F5FA">
              <a:alpha val="20000"/>
            </a:srgbClr>
          </a:solidFill>
          <a:ln w="5292">
            <a:solidFill>
              <a:srgbClr val="151515">
                <a:alpha val="20000"/>
              </a:srgbClr>
            </a:solidFill>
            <a:prstDash val="solid"/>
            <a:headEnd type="none"/>
            <a:tailEnd type="none"/>
          </a:ln>
        </p:spPr>
        <p:txBody>
          <a:bodyPr/>
          <a:lstStyle/>
          <a:p>
            <a:endParaRPr lang="en-US"/>
          </a:p>
        </p:txBody>
      </p:sp>
      <p:sp>
        <p:nvSpPr>
          <p:cNvPr id="26" name="Shape 22"/>
          <p:cNvSpPr/>
          <p:nvPr/>
        </p:nvSpPr>
        <p:spPr>
          <a:xfrm>
            <a:off x="474004" y="3245555"/>
            <a:ext cx="4533900" cy="0"/>
          </a:xfrm>
          <a:prstGeom prst="line">
            <a:avLst/>
          </a:prstGeom>
          <a:solidFill>
            <a:srgbClr val="F4F5FA">
              <a:alpha val="20000"/>
            </a:srgbClr>
          </a:solidFill>
          <a:ln w="5292">
            <a:solidFill>
              <a:srgbClr val="151515">
                <a:alpha val="20000"/>
              </a:srgbClr>
            </a:solidFill>
            <a:prstDash val="solid"/>
            <a:headEnd type="none"/>
            <a:tailEnd type="none"/>
          </a:ln>
        </p:spPr>
        <p:txBody>
          <a:bodyPr/>
          <a:lstStyle/>
          <a:p>
            <a:endParaRPr lang="en-US"/>
          </a:p>
        </p:txBody>
      </p:sp>
      <p:sp>
        <p:nvSpPr>
          <p:cNvPr id="27" name="Shape 23"/>
          <p:cNvSpPr/>
          <p:nvPr/>
        </p:nvSpPr>
        <p:spPr>
          <a:xfrm>
            <a:off x="474004" y="3638889"/>
            <a:ext cx="4533900" cy="0"/>
          </a:xfrm>
          <a:prstGeom prst="line">
            <a:avLst/>
          </a:prstGeom>
          <a:solidFill>
            <a:srgbClr val="F4F5FA">
              <a:alpha val="20000"/>
            </a:srgbClr>
          </a:solidFill>
          <a:ln w="5292">
            <a:solidFill>
              <a:srgbClr val="151515">
                <a:alpha val="20000"/>
              </a:srgbClr>
            </a:solidFill>
            <a:prstDash val="solid"/>
            <a:headEnd type="none"/>
            <a:tailEnd type="none"/>
          </a:ln>
        </p:spPr>
        <p:txBody>
          <a:bodyPr/>
          <a:lstStyle/>
          <a:p>
            <a:endParaRPr lang="en-US"/>
          </a:p>
        </p:txBody>
      </p:sp>
      <p:pic>
        <p:nvPicPr>
          <p:cNvPr id="28" name="Picture 2" descr="Vignans Nirula Institute of Technology and Science, Guntur, Guntur, Andhra  Pradesh, India, Group ID:302- Contact Address, Phone, EMail, Website,  Courses Offered, Admission">
            <a:extLst>
              <a:ext uri="{FF2B5EF4-FFF2-40B4-BE49-F238E27FC236}">
                <a16:creationId xmlns:a16="http://schemas.microsoft.com/office/drawing/2014/main" id="{F38BD1E2-0741-5800-4BAE-EEB3262BEFE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7121" t="4270" r="17120" b="4372"/>
          <a:stretch/>
        </p:blipFill>
        <p:spPr bwMode="auto">
          <a:xfrm>
            <a:off x="8410353" y="-2"/>
            <a:ext cx="733646" cy="678264"/>
          </a:xfrm>
          <a:prstGeom prst="rect">
            <a:avLst/>
          </a:prstGeom>
          <a:noFill/>
          <a:extLst>
            <a:ext uri="{909E8E84-426E-40DD-AFC4-6F175D3DCCD1}">
              <a14:hiddenFill xmlns:a14="http://schemas.microsoft.com/office/drawing/2010/main">
                <a:solidFill>
                  <a:srgbClr val="FFFFFF"/>
                </a:solidFill>
              </a14:hiddenFill>
            </a:ext>
          </a:extLst>
        </p:spPr>
      </p:pic>
      <p:sp>
        <p:nvSpPr>
          <p:cNvPr id="2" name="Shape 23">
            <a:extLst>
              <a:ext uri="{FF2B5EF4-FFF2-40B4-BE49-F238E27FC236}">
                <a16:creationId xmlns:a16="http://schemas.microsoft.com/office/drawing/2014/main" id="{5A57AB87-6766-719C-4555-209351ABABC1}"/>
              </a:ext>
            </a:extLst>
          </p:cNvPr>
          <p:cNvSpPr/>
          <p:nvPr/>
        </p:nvSpPr>
        <p:spPr>
          <a:xfrm>
            <a:off x="474004" y="4029677"/>
            <a:ext cx="4533900" cy="0"/>
          </a:xfrm>
          <a:prstGeom prst="line">
            <a:avLst/>
          </a:prstGeom>
          <a:solidFill>
            <a:srgbClr val="F4F5FA">
              <a:alpha val="20000"/>
            </a:srgbClr>
          </a:solidFill>
          <a:ln w="5292">
            <a:solidFill>
              <a:srgbClr val="151515">
                <a:alpha val="20000"/>
              </a:srgbClr>
            </a:solidFill>
            <a:prstDash val="solid"/>
            <a:headEnd type="none"/>
            <a:tailEnd type="none"/>
          </a:ln>
        </p:spPr>
        <p:txBody>
          <a:bodyPr/>
          <a:lstStyle/>
          <a:p>
            <a:endParaRPr lang="en-US"/>
          </a:p>
        </p:txBody>
      </p:sp>
      <p:sp>
        <p:nvSpPr>
          <p:cNvPr id="30" name="Text 20">
            <a:extLst>
              <a:ext uri="{FF2B5EF4-FFF2-40B4-BE49-F238E27FC236}">
                <a16:creationId xmlns:a16="http://schemas.microsoft.com/office/drawing/2014/main" id="{D35B0003-64B0-0E9C-5FA2-00405EC13169}"/>
              </a:ext>
            </a:extLst>
          </p:cNvPr>
          <p:cNvSpPr/>
          <p:nvPr/>
        </p:nvSpPr>
        <p:spPr>
          <a:xfrm>
            <a:off x="476250" y="4100397"/>
            <a:ext cx="914400" cy="274290"/>
          </a:xfrm>
          <a:prstGeom prst="rect">
            <a:avLst/>
          </a:prstGeom>
          <a:noFill/>
          <a:ln/>
        </p:spPr>
        <p:txBody>
          <a:bodyPr wrap="square" lIns="0" tIns="0" rIns="0" bIns="0" rtlCol="0" anchor="ctr"/>
          <a:lstStyle/>
          <a:p>
            <a:pPr algn="l">
              <a:lnSpc>
                <a:spcPts val="2160"/>
              </a:lnSpc>
            </a:pPr>
            <a:r>
              <a:rPr lang="en-US" b="1" kern="0" spc="-24" dirty="0">
                <a:solidFill>
                  <a:srgbClr val="151515"/>
                </a:solidFill>
                <a:latin typeface="Poppins" pitchFamily="34" charset="0"/>
                <a:cs typeface="Poppins" pitchFamily="34" charset="-120"/>
              </a:rPr>
              <a:t>9</a:t>
            </a:r>
            <a:endParaRPr lang="en-US" sz="1800" dirty="0"/>
          </a:p>
        </p:txBody>
      </p:sp>
      <p:sp>
        <p:nvSpPr>
          <p:cNvPr id="31" name="Text 16">
            <a:extLst>
              <a:ext uri="{FF2B5EF4-FFF2-40B4-BE49-F238E27FC236}">
                <a16:creationId xmlns:a16="http://schemas.microsoft.com/office/drawing/2014/main" id="{E9F60C95-F5F1-6E49-41C8-46ABA12991C4}"/>
              </a:ext>
            </a:extLst>
          </p:cNvPr>
          <p:cNvSpPr/>
          <p:nvPr/>
        </p:nvSpPr>
        <p:spPr>
          <a:xfrm>
            <a:off x="1200276" y="4047609"/>
            <a:ext cx="4572000" cy="342900"/>
          </a:xfrm>
          <a:prstGeom prst="rect">
            <a:avLst/>
          </a:prstGeom>
          <a:noFill/>
          <a:ln/>
        </p:spPr>
        <p:txBody>
          <a:bodyPr wrap="square" lIns="0" tIns="0" rIns="0" bIns="0" rtlCol="0" anchor="ctr"/>
          <a:lstStyle/>
          <a:p>
            <a:pPr algn="l">
              <a:lnSpc>
                <a:spcPts val="2700"/>
              </a:lnSpc>
            </a:pPr>
            <a:r>
              <a:rPr lang="en-US" sz="1800" dirty="0">
                <a:latin typeface="Merriweather" panose="00000500000000000000" pitchFamily="2" charset="0"/>
              </a:rPr>
              <a:t>Future Enhancement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F19B08-0F40-1723-D5D5-F40227AAA1E6}"/>
              </a:ext>
            </a:extLst>
          </p:cNvPr>
          <p:cNvPicPr>
            <a:picLocks noChangeAspect="1"/>
          </p:cNvPicPr>
          <p:nvPr/>
        </p:nvPicPr>
        <p:blipFill>
          <a:blip r:embed="rId2"/>
          <a:stretch>
            <a:fillRect/>
          </a:stretch>
        </p:blipFill>
        <p:spPr>
          <a:xfrm>
            <a:off x="204178" y="1404774"/>
            <a:ext cx="8735644" cy="2333951"/>
          </a:xfrm>
          <a:prstGeom prst="rect">
            <a:avLst/>
          </a:prstGeom>
        </p:spPr>
      </p:pic>
    </p:spTree>
    <p:extLst>
      <p:ext uri="{BB962C8B-B14F-4D97-AF65-F5344CB8AC3E}">
        <p14:creationId xmlns:p14="http://schemas.microsoft.com/office/powerpoint/2010/main" val="309053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1" descr="https://pitch-assets-ccb95893-de3f-4266-973c-20049231b248.s3.eu-west-1.amazonaws.com/d2aa4850-fbf3-492f-82cf-31b9d9b747b8?pitch-bytes=185650&amp;pitch-content-type=image%2Fpng"/>
          <p:cNvPicPr>
            <a:picLocks noChangeAspect="1"/>
          </p:cNvPicPr>
          <p:nvPr/>
        </p:nvPicPr>
        <p:blipFill rotWithShape="1">
          <a:blip r:embed="rId2"/>
          <a:srcRect l="20582" t="25938" b="6054"/>
          <a:stretch/>
        </p:blipFill>
        <p:spPr>
          <a:xfrm>
            <a:off x="870857" y="496809"/>
            <a:ext cx="7131846" cy="4346579"/>
          </a:xfrm>
          <a:prstGeom prst="rect">
            <a:avLst/>
          </a:prstGeom>
        </p:spPr>
      </p:pic>
    </p:spTree>
    <p:extLst>
      <p:ext uri="{BB962C8B-B14F-4D97-AF65-F5344CB8AC3E}">
        <p14:creationId xmlns:p14="http://schemas.microsoft.com/office/powerpoint/2010/main" val="1022192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3bfea96f-0bca-4831-bce6-585bae56fbbd?pitch-bytes=192383&amp;pitch-content-type=image%2Fpng"/>
          <p:cNvPicPr>
            <a:picLocks noChangeAspect="1"/>
          </p:cNvPicPr>
          <p:nvPr/>
        </p:nvPicPr>
        <p:blipFill rotWithShape="1">
          <a:blip r:embed="rId3"/>
          <a:srcRect l="20729" t="33111" b="5885"/>
          <a:stretch/>
        </p:blipFill>
        <p:spPr>
          <a:xfrm>
            <a:off x="505292" y="968926"/>
            <a:ext cx="8133415" cy="3205648"/>
          </a:xfrm>
          <a:prstGeom prst="rect">
            <a:avLst/>
          </a:prstGeom>
        </p:spPr>
      </p:pic>
      <p:pic>
        <p:nvPicPr>
          <p:cNvPr id="5" name="Picture 4" descr="Vignans Nirula Institute of Technology and Science, Guntur, Guntur, Andhra  Pradesh, India, Group ID:302- Contact Address, Phone, EMail, Website,  Courses Offered, Admission">
            <a:extLst>
              <a:ext uri="{FF2B5EF4-FFF2-40B4-BE49-F238E27FC236}">
                <a16:creationId xmlns:a16="http://schemas.microsoft.com/office/drawing/2014/main" id="{F0B2C42C-2AB8-9E82-A592-E2E9F2602E5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7121" t="4270" r="17120" b="4372"/>
          <a:stretch/>
        </p:blipFill>
        <p:spPr bwMode="auto">
          <a:xfrm>
            <a:off x="8410353" y="-2"/>
            <a:ext cx="733646" cy="6782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 2" descr="https://pitch-assets-ccb95893-de3f-4266-973c-20049231b248.s3.eu-west-1.amazonaws.com/4725c3e5-d3da-4ef9-b6c9-b8a7880428dd?pitch-bytes=48330&amp;pitch-content-type=image%2Fpng"/>
          <p:cNvPicPr>
            <a:picLocks noChangeAspect="1"/>
          </p:cNvPicPr>
          <p:nvPr/>
        </p:nvPicPr>
        <p:blipFill>
          <a:blip r:embed="rId3"/>
          <a:stretch/>
        </p:blipFill>
        <p:spPr>
          <a:xfrm>
            <a:off x="342901" y="526900"/>
            <a:ext cx="4070073" cy="1607678"/>
          </a:xfrm>
          <a:prstGeom prst="rect">
            <a:avLst/>
          </a:prstGeom>
        </p:spPr>
      </p:pic>
      <p:sp>
        <p:nvSpPr>
          <p:cNvPr id="28" name="Rectangle 27">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7710" y="0"/>
            <a:ext cx="68580"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58A2383B-BA73-017C-3716-38761D2F8CEA}"/>
              </a:ext>
            </a:extLst>
          </p:cNvPr>
          <p:cNvPicPr>
            <a:picLocks noChangeAspect="1"/>
          </p:cNvPicPr>
          <p:nvPr/>
        </p:nvPicPr>
        <p:blipFill>
          <a:blip r:embed="rId4"/>
          <a:stretch>
            <a:fillRect/>
          </a:stretch>
        </p:blipFill>
        <p:spPr>
          <a:xfrm>
            <a:off x="5264833" y="241300"/>
            <a:ext cx="2766829" cy="2178878"/>
          </a:xfrm>
          <a:prstGeom prst="rect">
            <a:avLst/>
          </a:prstGeom>
        </p:spPr>
      </p:pic>
      <p:sp>
        <p:nvSpPr>
          <p:cNvPr id="30" name="Rectangle 29">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37460"/>
            <a:ext cx="4594860" cy="685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9140" y="2537460"/>
            <a:ext cx="4594860" cy="685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 3" descr="https://pitch-assets-ccb95893-de3f-4266-973c-20049231b248.s3.eu-west-1.amazonaws.com/5f28f154-1b64-42a6-ae22-6efb77124a4b?pitch-bytes=17233&amp;pitch-content-type=image%2Fpng"/>
          <p:cNvPicPr>
            <a:picLocks noChangeAspect="1"/>
          </p:cNvPicPr>
          <p:nvPr/>
        </p:nvPicPr>
        <p:blipFill>
          <a:blip r:embed="rId5"/>
          <a:srcRect l="6897" t="6897" r="6897" b="6897"/>
          <a:stretch/>
        </p:blipFill>
        <p:spPr>
          <a:xfrm>
            <a:off x="342900" y="3341349"/>
            <a:ext cx="4070073" cy="834365"/>
          </a:xfrm>
          <a:prstGeom prst="rect">
            <a:avLst/>
          </a:prstGeom>
        </p:spPr>
      </p:pic>
      <p:pic>
        <p:nvPicPr>
          <p:cNvPr id="8" name="Picture 7">
            <a:extLst>
              <a:ext uri="{FF2B5EF4-FFF2-40B4-BE49-F238E27FC236}">
                <a16:creationId xmlns:a16="http://schemas.microsoft.com/office/drawing/2014/main" id="{7759185A-1C00-F52D-2486-BD80C14CF23B}"/>
              </a:ext>
            </a:extLst>
          </p:cNvPr>
          <p:cNvPicPr>
            <a:picLocks noChangeAspect="1"/>
          </p:cNvPicPr>
          <p:nvPr/>
        </p:nvPicPr>
        <p:blipFill>
          <a:blip r:embed="rId6"/>
          <a:stretch>
            <a:fillRect/>
          </a:stretch>
        </p:blipFill>
        <p:spPr>
          <a:xfrm>
            <a:off x="5329509" y="2723322"/>
            <a:ext cx="2637478" cy="2070420"/>
          </a:xfrm>
          <a:prstGeom prst="rect">
            <a:avLst/>
          </a:prstGeom>
        </p:spPr>
      </p:pic>
      <p:pic>
        <p:nvPicPr>
          <p:cNvPr id="11" name="Picture 10" descr="Vignans Nirula Institute of Technology and Science, Guntur, Guntur, Andhra  Pradesh, India, Group ID:302- Contact Address, Phone, EMail, Website,  Courses Offered, Admission">
            <a:extLst>
              <a:ext uri="{FF2B5EF4-FFF2-40B4-BE49-F238E27FC236}">
                <a16:creationId xmlns:a16="http://schemas.microsoft.com/office/drawing/2014/main" id="{BF1AC9BA-6EA8-A6E4-D038-BEACD1C6BDA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7121" t="4270" r="17120" b="4372"/>
          <a:stretch/>
        </p:blipFill>
        <p:spPr bwMode="auto">
          <a:xfrm>
            <a:off x="8410353" y="-2"/>
            <a:ext cx="733646" cy="6782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666593" y="3428664"/>
            <a:ext cx="8229600" cy="1238250"/>
          </a:xfrm>
          <a:prstGeom prst="rect">
            <a:avLst/>
          </a:prstGeom>
          <a:noFill/>
          <a:ln/>
        </p:spPr>
        <p:txBody>
          <a:bodyPr wrap="square" lIns="0" tIns="0" rIns="0" bIns="0" rtlCol="0" anchor="b"/>
          <a:lstStyle/>
          <a:p>
            <a:pPr algn="l">
              <a:lnSpc>
                <a:spcPts val="9750"/>
              </a:lnSpc>
            </a:pPr>
            <a:r>
              <a:rPr lang="en-US" sz="6800" b="1" kern="0" spc="-48" dirty="0">
                <a:latin typeface="Nimbus Sans L" pitchFamily="34" charset="0"/>
                <a:ea typeface="Nimbus Sans L" pitchFamily="34" charset="-122"/>
                <a:cs typeface="Nimbus Sans L" pitchFamily="34" charset="-120"/>
              </a:rPr>
              <a:t>Conclusion</a:t>
            </a:r>
            <a:endParaRPr lang="en-US" sz="9750" dirty="0"/>
          </a:p>
        </p:txBody>
      </p:sp>
      <p:sp>
        <p:nvSpPr>
          <p:cNvPr id="4" name="Text 1"/>
          <p:cNvSpPr/>
          <p:nvPr/>
        </p:nvSpPr>
        <p:spPr>
          <a:xfrm>
            <a:off x="666593" y="666166"/>
            <a:ext cx="8229600" cy="1238250"/>
          </a:xfrm>
          <a:prstGeom prst="rect">
            <a:avLst/>
          </a:prstGeom>
          <a:noFill/>
          <a:ln/>
        </p:spPr>
        <p:txBody>
          <a:bodyPr wrap="square" lIns="0" tIns="0" rIns="0" bIns="0" rtlCol="0" anchor="t"/>
          <a:lstStyle/>
          <a:p>
            <a:pPr algn="l">
              <a:lnSpc>
                <a:spcPts val="9750"/>
              </a:lnSpc>
            </a:pPr>
            <a:r>
              <a:rPr lang="en-US" sz="9800" b="1" kern="0" spc="-48" dirty="0">
                <a:solidFill>
                  <a:schemeClr val="tx1">
                    <a:lumMod val="75000"/>
                    <a:lumOff val="25000"/>
                  </a:schemeClr>
                </a:solidFill>
                <a:latin typeface="Nimbus Sans L" pitchFamily="34" charset="0"/>
                <a:ea typeface="Nimbus Sans L" pitchFamily="34" charset="-122"/>
                <a:cs typeface="Nimbus Sans L" pitchFamily="34" charset="-120"/>
              </a:rPr>
              <a:t>8 —</a:t>
            </a:r>
            <a:endParaRPr lang="en-US" sz="9750" dirty="0">
              <a:solidFill>
                <a:schemeClr val="tx1">
                  <a:lumMod val="75000"/>
                  <a:lumOff val="25000"/>
                </a:schemeClr>
              </a:solidFill>
            </a:endParaRPr>
          </a:p>
        </p:txBody>
      </p:sp>
      <p:pic>
        <p:nvPicPr>
          <p:cNvPr id="5" name="Image 0" descr="https://pitch-assets-ccb95893-de3f-4266-973c-20049231b248.s3.eu-west-1.amazonaws.com/29b246e2-6255-471a-bb25-d8dd99e3a048?pitch-bytes=9348&amp;pitch-content-type=image%2Fpng"/>
          <p:cNvPicPr>
            <a:picLocks noChangeAspect="1"/>
          </p:cNvPicPr>
          <p:nvPr/>
        </p:nvPicPr>
        <p:blipFill>
          <a:blip r:embed="rId3"/>
          <a:srcRect l="22258" t="-118" r="19938" b="-118"/>
          <a:stretch/>
        </p:blipFill>
        <p:spPr>
          <a:xfrm>
            <a:off x="5411387" y="928483"/>
            <a:ext cx="2304951" cy="2238300"/>
          </a:xfrm>
          <a:prstGeom prst="rect">
            <a:avLst/>
          </a:prstGeom>
        </p:spPr>
      </p:pic>
      <p:pic>
        <p:nvPicPr>
          <p:cNvPr id="6" name="Picture 5" descr="Vignans Nirula Institute of Technology and Science, Guntur, Guntur, Andhra  Pradesh, India, Group ID:302- Contact Address, Phone, EMail, Website,  Courses Offered, Admission">
            <a:extLst>
              <a:ext uri="{FF2B5EF4-FFF2-40B4-BE49-F238E27FC236}">
                <a16:creationId xmlns:a16="http://schemas.microsoft.com/office/drawing/2014/main" id="{7284AA16-4F08-3BBB-FD78-588AA99E72A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7121" t="4270" r="17120" b="4372"/>
          <a:stretch/>
        </p:blipFill>
        <p:spPr bwMode="auto">
          <a:xfrm>
            <a:off x="8410353" y="-2"/>
            <a:ext cx="733646" cy="678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689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8655"/>
            <a:ext cx="541782" cy="3803332"/>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2"/>
          <p:cNvSpPr/>
          <p:nvPr/>
        </p:nvSpPr>
        <p:spPr>
          <a:xfrm>
            <a:off x="1026697" y="1168400"/>
            <a:ext cx="6805895" cy="2340952"/>
          </a:xfrm>
          <a:prstGeom prst="rect">
            <a:avLst/>
          </a:prstGeom>
          <a:noFill/>
          <a:ln/>
        </p:spPr>
        <p:txBody>
          <a:bodyPr wrap="square" lIns="0" tIns="0" rIns="0" bIns="0" rtlCol="0" anchor="b"/>
          <a:lstStyle/>
          <a:p>
            <a:pPr algn="just" defTabSz="877824">
              <a:lnSpc>
                <a:spcPts val="1512"/>
              </a:lnSpc>
              <a:spcAft>
                <a:spcPts val="600"/>
              </a:spcAft>
            </a:pPr>
            <a:r>
              <a:rPr lang="en-US" sz="1400" kern="1200" dirty="0">
                <a:solidFill>
                  <a:srgbClr val="000000"/>
                </a:solidFill>
                <a:latin typeface="Times New Roman" panose="02020603050405020304" pitchFamily="18" charset="0"/>
                <a:cs typeface="Times New Roman" panose="02020603050405020304" pitchFamily="18" charset="0"/>
              </a:rPr>
              <a:t>With the advancement of technology, weather forecasting has developed to its level best, but there is yet to develop, as far as nature is so unpredictable. Natural calamities and weather disturbances cause devastating destructions, surprisingly. To protect Earth, scientists and meteorologists are also advancing their knowledge about weather forecasting. Our project on Weather prediction using the ensemble technique has shown remarkable results in terms of accuracy and reliability. The code provides a comprehensive analysis of various regression models and ensemble techniques for temperature prediction. It demonstrates how to preprocess the data, train multiple models, evaluate their performance, and compare them using appropriate metrics. Both individual models and ensemble methods like Voting and Stacking are employed to improve predictive accuracy. The final evaluation of the Stacking Regressor provides insights into its performance compared to individual models and the Voting Regressor.</a:t>
            </a:r>
          </a:p>
        </p:txBody>
      </p:sp>
      <p:pic>
        <p:nvPicPr>
          <p:cNvPr id="3" name="Picture 2" descr="Vignans Nirula Institute of Technology and Science, Guntur, Guntur, Andhra  Pradesh, India, Group ID:302- Contact Address, Phone, EMail, Website,  Courses Offered, Admission">
            <a:extLst>
              <a:ext uri="{FF2B5EF4-FFF2-40B4-BE49-F238E27FC236}">
                <a16:creationId xmlns:a16="http://schemas.microsoft.com/office/drawing/2014/main" id="{07A9DB6C-2474-565F-EDB7-F1816B1178C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121" t="4270" r="17120" b="4372"/>
          <a:stretch/>
        </p:blipFill>
        <p:spPr bwMode="auto">
          <a:xfrm>
            <a:off x="8435760" y="-5039"/>
            <a:ext cx="706724" cy="6533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666593" y="3428664"/>
            <a:ext cx="8229600" cy="1238250"/>
          </a:xfrm>
          <a:prstGeom prst="rect">
            <a:avLst/>
          </a:prstGeom>
          <a:noFill/>
          <a:ln/>
        </p:spPr>
        <p:txBody>
          <a:bodyPr wrap="square" lIns="0" tIns="0" rIns="0" bIns="0" rtlCol="0" anchor="b"/>
          <a:lstStyle/>
          <a:p>
            <a:pPr algn="l">
              <a:lnSpc>
                <a:spcPts val="9750"/>
              </a:lnSpc>
            </a:pPr>
            <a:r>
              <a:rPr lang="en-US" sz="6800" b="1" kern="0" spc="-48" dirty="0">
                <a:latin typeface="Nimbus Sans L" pitchFamily="34" charset="0"/>
                <a:ea typeface="Nimbus Sans L" pitchFamily="34" charset="-122"/>
              </a:rPr>
              <a:t>Future Enhancement</a:t>
            </a:r>
          </a:p>
        </p:txBody>
      </p:sp>
      <p:sp>
        <p:nvSpPr>
          <p:cNvPr id="4" name="Text 1"/>
          <p:cNvSpPr/>
          <p:nvPr/>
        </p:nvSpPr>
        <p:spPr>
          <a:xfrm>
            <a:off x="666593" y="666166"/>
            <a:ext cx="8229600" cy="1238250"/>
          </a:xfrm>
          <a:prstGeom prst="rect">
            <a:avLst/>
          </a:prstGeom>
          <a:noFill/>
          <a:ln/>
        </p:spPr>
        <p:txBody>
          <a:bodyPr wrap="square" lIns="0" tIns="0" rIns="0" bIns="0" rtlCol="0" anchor="t"/>
          <a:lstStyle/>
          <a:p>
            <a:pPr algn="l">
              <a:lnSpc>
                <a:spcPts val="9750"/>
              </a:lnSpc>
            </a:pPr>
            <a:r>
              <a:rPr lang="en-US" sz="9800" b="1" kern="0" spc="-48" dirty="0">
                <a:solidFill>
                  <a:schemeClr val="tx1">
                    <a:lumMod val="75000"/>
                    <a:lumOff val="25000"/>
                  </a:schemeClr>
                </a:solidFill>
                <a:latin typeface="Nimbus Sans L" pitchFamily="34" charset="0"/>
                <a:ea typeface="Nimbus Sans L" pitchFamily="34" charset="-122"/>
                <a:cs typeface="Nimbus Sans L" pitchFamily="34" charset="-120"/>
              </a:rPr>
              <a:t>9 —</a:t>
            </a:r>
            <a:endParaRPr lang="en-US" sz="9750" dirty="0">
              <a:solidFill>
                <a:schemeClr val="tx1">
                  <a:lumMod val="75000"/>
                  <a:lumOff val="25000"/>
                </a:schemeClr>
              </a:solidFill>
            </a:endParaRPr>
          </a:p>
        </p:txBody>
      </p:sp>
      <p:pic>
        <p:nvPicPr>
          <p:cNvPr id="6" name="Picture 5" descr="Vignans Nirula Institute of Technology and Science, Guntur, Guntur, Andhra  Pradesh, India, Group ID:302- Contact Address, Phone, EMail, Website,  Courses Offered, Admission">
            <a:extLst>
              <a:ext uri="{FF2B5EF4-FFF2-40B4-BE49-F238E27FC236}">
                <a16:creationId xmlns:a16="http://schemas.microsoft.com/office/drawing/2014/main" id="{7284AA16-4F08-3BBB-FD78-588AA99E72A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121" t="4270" r="17120" b="4372"/>
          <a:stretch/>
        </p:blipFill>
        <p:spPr bwMode="auto">
          <a:xfrm>
            <a:off x="8410353" y="-2"/>
            <a:ext cx="733646" cy="678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156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8409A0-A1B2-3320-7107-BE09AECDEB5D}"/>
              </a:ext>
            </a:extLst>
          </p:cNvPr>
          <p:cNvSpPr txBox="1"/>
          <p:nvPr/>
        </p:nvSpPr>
        <p:spPr>
          <a:xfrm>
            <a:off x="1019907" y="633047"/>
            <a:ext cx="7121769" cy="3108543"/>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Hyperparameter Tuning: Perform hyperparameter tuning for each individual model and the stacking regressor to optimize their performance. Techniques like </a:t>
            </a:r>
            <a:r>
              <a:rPr lang="en-US" sz="1400" dirty="0" err="1">
                <a:latin typeface="Times New Roman" panose="02020603050405020304" pitchFamily="18" charset="0"/>
                <a:cs typeface="Times New Roman" panose="02020603050405020304" pitchFamily="18" charset="0"/>
              </a:rPr>
              <a:t>GridSearchCV</a:t>
            </a:r>
            <a:r>
              <a:rPr lang="en-US" sz="1400" dirty="0">
                <a:latin typeface="Times New Roman" panose="02020603050405020304" pitchFamily="18" charset="0"/>
                <a:cs typeface="Times New Roman" panose="02020603050405020304" pitchFamily="18" charset="0"/>
              </a:rPr>
              <a:t> or </a:t>
            </a:r>
            <a:r>
              <a:rPr lang="en-US" sz="1400" dirty="0" err="1">
                <a:latin typeface="Times New Roman" panose="02020603050405020304" pitchFamily="18" charset="0"/>
                <a:cs typeface="Times New Roman" panose="02020603050405020304" pitchFamily="18" charset="0"/>
              </a:rPr>
              <a:t>RandomizedSearchCV</a:t>
            </a:r>
            <a:r>
              <a:rPr lang="en-US" sz="1400" dirty="0">
                <a:latin typeface="Times New Roman" panose="02020603050405020304" pitchFamily="18" charset="0"/>
                <a:cs typeface="Times New Roman" panose="02020603050405020304" pitchFamily="18" charset="0"/>
              </a:rPr>
              <a:t> can be employed for this purpose.</a:t>
            </a:r>
          </a:p>
          <a:p>
            <a:r>
              <a:rPr lang="en-US" sz="1400" dirty="0">
                <a:latin typeface="Times New Roman" panose="02020603050405020304" pitchFamily="18" charset="0"/>
                <a:cs typeface="Times New Roman" panose="02020603050405020304" pitchFamily="18" charset="0"/>
              </a:rPr>
              <a:t>Feature Engineering: Explore additional features or transformations that could improve model performance. This could involve creating new features from existing ones or using domain knowledge to engineer relevant features.</a:t>
            </a:r>
          </a:p>
          <a:p>
            <a:r>
              <a:rPr lang="en-US" sz="1400" dirty="0">
                <a:latin typeface="Times New Roman" panose="02020603050405020304" pitchFamily="18" charset="0"/>
                <a:cs typeface="Times New Roman" panose="02020603050405020304" pitchFamily="18" charset="0"/>
              </a:rPr>
              <a:t>Model Interpretability: Implement techniques to interpret model predictions, such as feature importance analysis for ensemble models or partial dependence plots to understand the relationship between features and the target variable.</a:t>
            </a:r>
          </a:p>
          <a:p>
            <a:r>
              <a:rPr lang="en-US" sz="1400" dirty="0">
                <a:latin typeface="Times New Roman" panose="02020603050405020304" pitchFamily="18" charset="0"/>
                <a:cs typeface="Times New Roman" panose="02020603050405020304" pitchFamily="18" charset="0"/>
              </a:rPr>
              <a:t>Model Selection: Explore additional regression algorithms beyond the ones used in your code to see if any other models perform better on your dataset.</a:t>
            </a:r>
          </a:p>
          <a:p>
            <a:r>
              <a:rPr lang="en-US" sz="1400" dirty="0">
                <a:latin typeface="Times New Roman" panose="02020603050405020304" pitchFamily="18" charset="0"/>
                <a:cs typeface="Times New Roman" panose="02020603050405020304" pitchFamily="18" charset="0"/>
              </a:rPr>
              <a:t>Error Analysis: Conduct an in-depth analysis of prediction errors to identify patterns or systematic biases in the models and potentially address them through further data preprocessing or model refinement.</a:t>
            </a:r>
          </a:p>
        </p:txBody>
      </p:sp>
    </p:spTree>
    <p:extLst>
      <p:ext uri="{BB962C8B-B14F-4D97-AF65-F5344CB8AC3E}">
        <p14:creationId xmlns:p14="http://schemas.microsoft.com/office/powerpoint/2010/main" val="28121899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4">
    <p:bg>
      <p:bgPr>
        <a:solidFill>
          <a:srgbClr val="FFFFFF"/>
        </a:solidFill>
        <a:effectLst/>
      </p:bgPr>
    </p:bg>
    <p:spTree>
      <p:nvGrpSpPr>
        <p:cNvPr id="1" name=""/>
        <p:cNvGrpSpPr/>
        <p:nvPr/>
      </p:nvGrpSpPr>
      <p:grpSpPr>
        <a:xfrm>
          <a:off x="0" y="0"/>
          <a:ext cx="0" cy="0"/>
          <a:chOff x="0" y="0"/>
          <a:chExt cx="0" cy="0"/>
        </a:xfrm>
      </p:grpSpPr>
      <p:sp>
        <p:nvSpPr>
          <p:cNvPr id="4" name="Text 1"/>
          <p:cNvSpPr/>
          <p:nvPr/>
        </p:nvSpPr>
        <p:spPr>
          <a:xfrm>
            <a:off x="474003" y="476055"/>
            <a:ext cx="5486400" cy="535781"/>
          </a:xfrm>
          <a:prstGeom prst="rect">
            <a:avLst/>
          </a:prstGeom>
          <a:noFill/>
          <a:ln/>
        </p:spPr>
        <p:txBody>
          <a:bodyPr wrap="square" lIns="0" tIns="0" rIns="0" bIns="0" rtlCol="0" anchor="t"/>
          <a:lstStyle/>
          <a:p>
            <a:pPr algn="l">
              <a:lnSpc>
                <a:spcPts val="4219"/>
              </a:lnSpc>
            </a:pPr>
            <a:r>
              <a:rPr lang="en-US" sz="3400" b="0" dirty="0">
                <a:solidFill>
                  <a:srgbClr val="000000"/>
                </a:solidFill>
                <a:latin typeface="IBM Plex Serif" pitchFamily="34" charset="0"/>
                <a:ea typeface="IBM Plex Serif" pitchFamily="34" charset="-122"/>
                <a:cs typeface="IBM Plex Serif" pitchFamily="34" charset="-120"/>
              </a:rPr>
              <a:t>References</a:t>
            </a:r>
            <a:endParaRPr lang="en-US" sz="3375" dirty="0"/>
          </a:p>
        </p:txBody>
      </p:sp>
      <p:sp>
        <p:nvSpPr>
          <p:cNvPr id="7" name="Text 4"/>
          <p:cNvSpPr/>
          <p:nvPr/>
        </p:nvSpPr>
        <p:spPr>
          <a:xfrm>
            <a:off x="490537" y="1222544"/>
            <a:ext cx="8125143" cy="2882096"/>
          </a:xfrm>
          <a:prstGeom prst="rect">
            <a:avLst/>
          </a:prstGeom>
          <a:noFill/>
          <a:ln/>
        </p:spPr>
        <p:txBody>
          <a:bodyPr wrap="square" lIns="0" tIns="0" rIns="0" bIns="0" rtlCol="0" anchor="t"/>
          <a:lstStyle/>
          <a:p>
            <a:pPr algn="l">
              <a:lnSpc>
                <a:spcPts val="1575"/>
              </a:lnSpc>
            </a:pPr>
            <a:r>
              <a:rPr lang="en-US" sz="1200" b="0" dirty="0">
                <a:solidFill>
                  <a:srgbClr val="000000"/>
                </a:solidFill>
                <a:latin typeface="Times New Roman" panose="02020603050405020304" pitchFamily="18" charset="0"/>
                <a:ea typeface="IBM Plex Serif" pitchFamily="34" charset="-122"/>
                <a:cs typeface="Times New Roman" panose="02020603050405020304" pitchFamily="18" charset="0"/>
              </a:rPr>
              <a:t>Singh, Nitin, Saurabh Chaturvedi, and Shamim Akhter. "Weather forecasting using a machine learning algorithm." </a:t>
            </a:r>
            <a:r>
              <a:rPr lang="en-US" sz="1200" b="0" i="1" dirty="0">
                <a:solidFill>
                  <a:srgbClr val="000000"/>
                </a:solidFill>
                <a:latin typeface="Times New Roman" panose="02020603050405020304" pitchFamily="18" charset="0"/>
                <a:ea typeface="IBM Plex Serif" pitchFamily="34" charset="-122"/>
                <a:cs typeface="Times New Roman" panose="02020603050405020304" pitchFamily="18" charset="0"/>
              </a:rPr>
              <a:t>2019 International Conference on Signal Processing and Communication (ICSC)</a:t>
            </a:r>
            <a:r>
              <a:rPr lang="en-US" sz="1200" b="0" dirty="0">
                <a:solidFill>
                  <a:srgbClr val="000000"/>
                </a:solidFill>
                <a:latin typeface="Times New Roman" panose="02020603050405020304" pitchFamily="18" charset="0"/>
                <a:ea typeface="IBM Plex Serif" pitchFamily="34" charset="-122"/>
                <a:cs typeface="Times New Roman" panose="02020603050405020304" pitchFamily="18" charset="0"/>
              </a:rPr>
              <a:t>. IEEE, 2019.</a:t>
            </a:r>
            <a:endParaRPr lang="en-US" sz="1200" dirty="0">
              <a:latin typeface="Times New Roman" panose="02020603050405020304" pitchFamily="18" charset="0"/>
              <a:cs typeface="Times New Roman" panose="02020603050405020304" pitchFamily="18" charset="0"/>
            </a:endParaRPr>
          </a:p>
          <a:p>
            <a:pPr algn="l">
              <a:lnSpc>
                <a:spcPts val="1575"/>
              </a:lnSpc>
            </a:pPr>
            <a:endParaRPr lang="en-US" sz="1200" dirty="0">
              <a:latin typeface="Times New Roman" panose="02020603050405020304" pitchFamily="18" charset="0"/>
              <a:cs typeface="Times New Roman" panose="02020603050405020304" pitchFamily="18" charset="0"/>
            </a:endParaRPr>
          </a:p>
          <a:p>
            <a:pPr algn="l">
              <a:lnSpc>
                <a:spcPts val="1575"/>
              </a:lnSpc>
            </a:pPr>
            <a:r>
              <a:rPr lang="en-US" sz="1200" b="0" dirty="0">
                <a:solidFill>
                  <a:srgbClr val="000000"/>
                </a:solidFill>
                <a:latin typeface="Times New Roman" panose="02020603050405020304" pitchFamily="18" charset="0"/>
                <a:ea typeface="IBM Plex Serif" pitchFamily="34" charset="-122"/>
                <a:cs typeface="Times New Roman" panose="02020603050405020304" pitchFamily="18" charset="0"/>
              </a:rPr>
              <a:t>Bochenek, Bogdan, and Zbigniew Ustrnul. "Machine learning in weather prediction and climate analyses—applications and perspectives." </a:t>
            </a:r>
            <a:r>
              <a:rPr lang="en-US" sz="1200" b="0" i="1" dirty="0">
                <a:solidFill>
                  <a:srgbClr val="000000"/>
                </a:solidFill>
                <a:latin typeface="Times New Roman" panose="02020603050405020304" pitchFamily="18" charset="0"/>
                <a:ea typeface="IBM Plex Serif" pitchFamily="34" charset="-122"/>
                <a:cs typeface="Times New Roman" panose="02020603050405020304" pitchFamily="18" charset="0"/>
              </a:rPr>
              <a:t>Atmosphere</a:t>
            </a:r>
            <a:r>
              <a:rPr lang="en-US" sz="1200" b="0" dirty="0">
                <a:solidFill>
                  <a:srgbClr val="000000"/>
                </a:solidFill>
                <a:latin typeface="Times New Roman" panose="02020603050405020304" pitchFamily="18" charset="0"/>
                <a:ea typeface="IBM Plex Serif" pitchFamily="34" charset="-122"/>
                <a:cs typeface="Times New Roman" panose="02020603050405020304" pitchFamily="18" charset="0"/>
              </a:rPr>
              <a:t> 13.2 (2022): 180.</a:t>
            </a:r>
            <a:endParaRPr lang="en-US" sz="1200" dirty="0">
              <a:latin typeface="Times New Roman" panose="02020603050405020304" pitchFamily="18" charset="0"/>
              <a:cs typeface="Times New Roman" panose="02020603050405020304" pitchFamily="18" charset="0"/>
            </a:endParaRPr>
          </a:p>
          <a:p>
            <a:pPr algn="l">
              <a:lnSpc>
                <a:spcPts val="1575"/>
              </a:lnSpc>
            </a:pPr>
            <a:endParaRPr lang="en-US" sz="1200" dirty="0">
              <a:latin typeface="Times New Roman" panose="02020603050405020304" pitchFamily="18" charset="0"/>
              <a:cs typeface="Times New Roman" panose="02020603050405020304" pitchFamily="18" charset="0"/>
            </a:endParaRPr>
          </a:p>
          <a:p>
            <a:pPr algn="l">
              <a:lnSpc>
                <a:spcPts val="1575"/>
              </a:lnSpc>
            </a:pPr>
            <a:r>
              <a:rPr lang="en-US" sz="1200" b="0" dirty="0">
                <a:solidFill>
                  <a:srgbClr val="000000"/>
                </a:solidFill>
                <a:latin typeface="Times New Roman" panose="02020603050405020304" pitchFamily="18" charset="0"/>
                <a:ea typeface="IBM Plex Serif" pitchFamily="34" charset="-122"/>
                <a:cs typeface="Times New Roman" panose="02020603050405020304" pitchFamily="18" charset="0"/>
              </a:rPr>
              <a:t>Ren, Xiaoli, et al. "Deep learning-based weather prediction: a survey." Big Data Research 23 (2021): 100178.</a:t>
            </a:r>
            <a:endParaRPr lang="en-US" sz="1200" dirty="0">
              <a:latin typeface="Times New Roman" panose="02020603050405020304" pitchFamily="18" charset="0"/>
              <a:cs typeface="Times New Roman" panose="02020603050405020304" pitchFamily="18" charset="0"/>
            </a:endParaRPr>
          </a:p>
          <a:p>
            <a:pPr algn="l">
              <a:lnSpc>
                <a:spcPts val="1575"/>
              </a:lnSpc>
            </a:pPr>
            <a:endParaRPr lang="en-US" sz="1200" dirty="0">
              <a:latin typeface="Times New Roman" panose="02020603050405020304" pitchFamily="18" charset="0"/>
              <a:cs typeface="Times New Roman" panose="02020603050405020304" pitchFamily="18" charset="0"/>
            </a:endParaRPr>
          </a:p>
          <a:p>
            <a:pPr algn="l">
              <a:lnSpc>
                <a:spcPts val="1575"/>
              </a:lnSpc>
            </a:pPr>
            <a:r>
              <a:rPr lang="en-US" sz="1200" b="0" dirty="0">
                <a:solidFill>
                  <a:srgbClr val="000000"/>
                </a:solidFill>
                <a:latin typeface="Times New Roman" panose="02020603050405020304" pitchFamily="18" charset="0"/>
                <a:ea typeface="IBM Plex Serif" pitchFamily="34" charset="-122"/>
                <a:cs typeface="Times New Roman" panose="02020603050405020304" pitchFamily="18" charset="0"/>
              </a:rPr>
              <a:t>Scher, Sebastian, and Gabriele Messori. "Ensemble methods for neural network‐based weather forecasts." Journal of Advances in Modeling Earth Systems 13.2 (2021).</a:t>
            </a:r>
            <a:endParaRPr lang="en-US" sz="1200" dirty="0">
              <a:latin typeface="Times New Roman" panose="02020603050405020304" pitchFamily="18" charset="0"/>
              <a:cs typeface="Times New Roman" panose="02020603050405020304" pitchFamily="18" charset="0"/>
            </a:endParaRPr>
          </a:p>
          <a:p>
            <a:pPr algn="l">
              <a:lnSpc>
                <a:spcPts val="1575"/>
              </a:lnSpc>
            </a:pPr>
            <a:endParaRPr lang="en-US" sz="1200" dirty="0">
              <a:latin typeface="Times New Roman" panose="02020603050405020304" pitchFamily="18" charset="0"/>
              <a:cs typeface="Times New Roman" panose="02020603050405020304" pitchFamily="18" charset="0"/>
            </a:endParaRPr>
          </a:p>
          <a:p>
            <a:pPr algn="l">
              <a:lnSpc>
                <a:spcPts val="1575"/>
              </a:lnSpc>
            </a:pPr>
            <a:r>
              <a:rPr lang="en-US" sz="1200" b="0" dirty="0">
                <a:solidFill>
                  <a:srgbClr val="000000"/>
                </a:solidFill>
                <a:latin typeface="Times New Roman" panose="02020603050405020304" pitchFamily="18" charset="0"/>
                <a:ea typeface="IBM Plex Serif" pitchFamily="34" charset="-122"/>
                <a:cs typeface="Times New Roman" panose="02020603050405020304" pitchFamily="18" charset="0"/>
              </a:rPr>
              <a:t>Wu, Hao, and David Levinson. "The ensemble approach to forecasting: A review and synthesis." Transportation Research Part C: Emerging Technologies 132 (2021): 103357.</a:t>
            </a:r>
            <a:endParaRPr lang="en-US" sz="1200" dirty="0">
              <a:latin typeface="Times New Roman" panose="02020603050405020304" pitchFamily="18" charset="0"/>
              <a:cs typeface="Times New Roman" panose="02020603050405020304" pitchFamily="18" charset="0"/>
            </a:endParaRPr>
          </a:p>
        </p:txBody>
      </p:sp>
      <p:pic>
        <p:nvPicPr>
          <p:cNvPr id="3" name="Picture 2" descr="Vignans Nirula Institute of Technology and Science, Guntur, Guntur, Andhra  Pradesh, India, Group ID:302- Contact Address, Phone, EMail, Website,  Courses Offered, Admission">
            <a:extLst>
              <a:ext uri="{FF2B5EF4-FFF2-40B4-BE49-F238E27FC236}">
                <a16:creationId xmlns:a16="http://schemas.microsoft.com/office/drawing/2014/main" id="{69CD5CF4-FDB8-951C-2708-2529E69C999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121" t="4270" r="17120" b="4372"/>
          <a:stretch/>
        </p:blipFill>
        <p:spPr bwMode="auto">
          <a:xfrm>
            <a:off x="8435760" y="-5039"/>
            <a:ext cx="706724" cy="6533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0" descr="https://pitch-assets-ccb95893-de3f-4266-973c-20049231b248.s3.eu-west-1.amazonaws.com/fcc5f22a-6c70-49c0-b3e5-ebdb9af40f18?pitch-bytes=1264045&amp;pitch-content-type=image%2Fpng">
            <a:extLst>
              <a:ext uri="{FF2B5EF4-FFF2-40B4-BE49-F238E27FC236}">
                <a16:creationId xmlns:a16="http://schemas.microsoft.com/office/drawing/2014/main" id="{F8A10597-56C3-92DA-3A9A-33E95089C6C0}"/>
              </a:ext>
            </a:extLst>
          </p:cNvPr>
          <p:cNvPicPr>
            <a:picLocks noGrp="1" noRot="1" noChangeAspect="1" noMove="1" noResize="1" noEditPoints="1" noAdjustHandles="1" noChangeArrowheads="1" noChangeShapeType="1" noCrop="1"/>
          </p:cNvPicPr>
          <p:nvPr/>
        </p:nvPicPr>
        <p:blipFill>
          <a:blip r:embed="rId2"/>
          <a:srcRect t="7837" b="7837"/>
          <a:stretch>
            <a:fillRect/>
          </a:stretch>
        </p:blipFill>
        <p:spPr>
          <a:xfrm>
            <a:off x="0" y="0"/>
            <a:ext cx="9144000" cy="5143500"/>
          </a:xfrm>
          <a:prstGeom prst="rect">
            <a:avLst/>
          </a:prstGeom>
        </p:spPr>
      </p:pic>
      <p:sp>
        <p:nvSpPr>
          <p:cNvPr id="6" name="Text 0">
            <a:extLst>
              <a:ext uri="{FF2B5EF4-FFF2-40B4-BE49-F238E27FC236}">
                <a16:creationId xmlns:a16="http://schemas.microsoft.com/office/drawing/2014/main" id="{3ACF5A2E-F945-4810-BBBC-970C1C642C6B}"/>
              </a:ext>
            </a:extLst>
          </p:cNvPr>
          <p:cNvSpPr>
            <a:spLocks noGrp="1" noRot="1" noMove="1" noResize="1" noEditPoints="1" noAdjustHandles="1" noChangeArrowheads="1" noChangeShapeType="1"/>
          </p:cNvSpPr>
          <p:nvPr/>
        </p:nvSpPr>
        <p:spPr>
          <a:xfrm>
            <a:off x="8013" y="0"/>
            <a:ext cx="9146261" cy="5120640"/>
          </a:xfrm>
          <a:prstGeom prst="roundRect">
            <a:avLst>
              <a:gd name="adj" fmla="val -17767"/>
            </a:avLst>
          </a:prstGeom>
          <a:solidFill>
            <a:srgbClr val="000000">
              <a:alpha val="77000"/>
            </a:srgbClr>
          </a:solidFill>
          <a:effectLst>
            <a:outerShdw blurRad="3175" dist="50800" dir="2700000" algn="bl" rotWithShape="0">
              <a:srgbClr val="000000">
                <a:alpha val="83000"/>
              </a:srgbClr>
            </a:outerShdw>
          </a:effectLst>
        </p:spPr>
        <p:txBody>
          <a:bodyPr wrap="square" lIns="508126" tIns="607604" rIns="508126" bIns="607604" rtlCol="0" anchor="ctr"/>
          <a:lstStyle/>
          <a:p>
            <a:pPr algn="ctr">
              <a:lnSpc>
                <a:spcPts val="2345"/>
              </a:lnSpc>
            </a:pPr>
            <a:endParaRPr lang="en-US" sz="1875" dirty="0"/>
          </a:p>
        </p:txBody>
      </p:sp>
      <p:sp>
        <p:nvSpPr>
          <p:cNvPr id="7" name="Text 1">
            <a:extLst>
              <a:ext uri="{FF2B5EF4-FFF2-40B4-BE49-F238E27FC236}">
                <a16:creationId xmlns:a16="http://schemas.microsoft.com/office/drawing/2014/main" id="{2322FA84-01E7-5045-B4C6-0C920408AF84}"/>
              </a:ext>
            </a:extLst>
          </p:cNvPr>
          <p:cNvSpPr>
            <a:spLocks noGrp="1" noRot="1" noMove="1" noResize="1" noEditPoints="1" noAdjustHandles="1" noChangeArrowheads="1" noChangeShapeType="1"/>
          </p:cNvSpPr>
          <p:nvPr/>
        </p:nvSpPr>
        <p:spPr>
          <a:xfrm>
            <a:off x="2414005" y="1429147"/>
            <a:ext cx="4315990" cy="749564"/>
          </a:xfrm>
          <a:prstGeom prst="rect">
            <a:avLst/>
          </a:prstGeom>
          <a:noFill/>
        </p:spPr>
        <p:txBody>
          <a:bodyPr wrap="none" lIns="0" tIns="0" rIns="0" bIns="0" rtlCol="0" anchor="t">
            <a:spAutoFit/>
          </a:bodyPr>
          <a:lstStyle/>
          <a:p>
            <a:pPr algn="just">
              <a:lnSpc>
                <a:spcPts val="5400"/>
              </a:lnSpc>
            </a:pPr>
            <a:r>
              <a:rPr lang="en-US" sz="6800" b="1" kern="0" spc="-48" dirty="0">
                <a:solidFill>
                  <a:srgbClr val="FFFFFF"/>
                </a:solidFill>
                <a:latin typeface="Space Grotesk" pitchFamily="34" charset="0"/>
                <a:ea typeface="Space Grotesk" pitchFamily="34" charset="-122"/>
                <a:cs typeface="Space Grotesk" pitchFamily="34" charset="-120"/>
              </a:rPr>
              <a:t>THANK YOU</a:t>
            </a:r>
            <a:endParaRPr lang="en-US" sz="6750" dirty="0"/>
          </a:p>
        </p:txBody>
      </p:sp>
      <p:sp>
        <p:nvSpPr>
          <p:cNvPr id="8" name="Shape 3">
            <a:extLst>
              <a:ext uri="{FF2B5EF4-FFF2-40B4-BE49-F238E27FC236}">
                <a16:creationId xmlns:a16="http://schemas.microsoft.com/office/drawing/2014/main" id="{DE01DAE1-7022-131B-45A9-24A7A9A55C40}"/>
              </a:ext>
            </a:extLst>
          </p:cNvPr>
          <p:cNvSpPr>
            <a:spLocks noGrp="1" noRot="1" noMove="1" noResize="1" noEditPoints="1" noAdjustHandles="1" noChangeArrowheads="1" noChangeShapeType="1"/>
          </p:cNvSpPr>
          <p:nvPr/>
        </p:nvSpPr>
        <p:spPr>
          <a:xfrm rot="10800000">
            <a:off x="2011680" y="2703030"/>
            <a:ext cx="5120640" cy="0"/>
          </a:xfrm>
          <a:prstGeom prst="line">
            <a:avLst/>
          </a:prstGeom>
          <a:solidFill>
            <a:srgbClr val="C6FF00">
              <a:alpha val="45000"/>
            </a:srgbClr>
          </a:solidFill>
          <a:ln w="10583">
            <a:solidFill>
              <a:srgbClr val="C6FF00">
                <a:alpha val="45000"/>
              </a:srgbClr>
            </a:solidFill>
            <a:prstDash val="solid"/>
            <a:headEnd type="none"/>
            <a:tailEnd type="none"/>
          </a:ln>
          <a:effectLst>
            <a:glow rad="63500">
              <a:schemeClr val="accent6">
                <a:satMod val="175000"/>
                <a:alpha val="20000"/>
              </a:schemeClr>
            </a:glow>
          </a:effectLst>
        </p:spPr>
        <p:txBody>
          <a:bodyPr/>
          <a:lstStyle/>
          <a:p>
            <a:pPr algn="just"/>
            <a:endParaRPr lang="en-US" dirty="0"/>
          </a:p>
        </p:txBody>
      </p:sp>
      <p:sp>
        <p:nvSpPr>
          <p:cNvPr id="2" name="TextBox 1">
            <a:extLst>
              <a:ext uri="{FF2B5EF4-FFF2-40B4-BE49-F238E27FC236}">
                <a16:creationId xmlns:a16="http://schemas.microsoft.com/office/drawing/2014/main" id="{E7CFD056-881E-4155-AB40-68DCF61D167B}"/>
              </a:ext>
            </a:extLst>
          </p:cNvPr>
          <p:cNvSpPr txBox="1">
            <a:spLocks noGrp="1" noRot="1" noMove="1" noResize="1" noEditPoints="1" noAdjustHandles="1" noChangeArrowheads="1" noChangeShapeType="1"/>
          </p:cNvSpPr>
          <p:nvPr/>
        </p:nvSpPr>
        <p:spPr>
          <a:xfrm>
            <a:off x="3881120" y="3380740"/>
            <a:ext cx="1564640" cy="584775"/>
          </a:xfrm>
          <a:prstGeom prst="rect">
            <a:avLst/>
          </a:prstGeom>
          <a:noFill/>
        </p:spPr>
        <p:txBody>
          <a:bodyPr wrap="square" rtlCol="0">
            <a:spAutoFit/>
          </a:bodyPr>
          <a:lstStyle/>
          <a:p>
            <a:r>
              <a:rPr lang="en-US" sz="3200" b="1" dirty="0">
                <a:solidFill>
                  <a:schemeClr val="bg1"/>
                </a:solidFill>
                <a:latin typeface="Space Grotesk"/>
              </a:rPr>
              <a:t>The End</a:t>
            </a:r>
          </a:p>
        </p:txBody>
      </p:sp>
      <p:pic>
        <p:nvPicPr>
          <p:cNvPr id="3" name="Picture 2" descr="Vignans Nirula Institute of Technology and Science, Guntur, Guntur, Andhra  Pradesh, India, Group ID:302- Contact Address, Phone, EMail, Website,  Courses Offered, Admission">
            <a:extLst>
              <a:ext uri="{FF2B5EF4-FFF2-40B4-BE49-F238E27FC236}">
                <a16:creationId xmlns:a16="http://schemas.microsoft.com/office/drawing/2014/main" id="{E4D658CF-68D0-A322-3510-989CBEA6936B}"/>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l="17121" t="4270" r="17120" b="4372"/>
          <a:stretch/>
        </p:blipFill>
        <p:spPr bwMode="auto">
          <a:xfrm>
            <a:off x="8435760" y="5235"/>
            <a:ext cx="706724" cy="653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331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666593" y="3577136"/>
            <a:ext cx="8229600" cy="1238250"/>
          </a:xfrm>
          <a:prstGeom prst="rect">
            <a:avLst/>
          </a:prstGeom>
          <a:noFill/>
          <a:ln/>
        </p:spPr>
        <p:txBody>
          <a:bodyPr wrap="square" lIns="0" tIns="0" rIns="0" bIns="0" rtlCol="0" anchor="b"/>
          <a:lstStyle/>
          <a:p>
            <a:pPr algn="l">
              <a:lnSpc>
                <a:spcPts val="9750"/>
              </a:lnSpc>
            </a:pPr>
            <a:r>
              <a:rPr lang="en-US" sz="9800" b="1" kern="0" spc="-48" dirty="0">
                <a:latin typeface="Nimbus Sans L" pitchFamily="34" charset="0"/>
                <a:ea typeface="Nimbus Sans L" pitchFamily="34" charset="-122"/>
                <a:cs typeface="Nimbus Sans L" pitchFamily="34" charset="-120"/>
              </a:rPr>
              <a:t>Abstract</a:t>
            </a:r>
            <a:endParaRPr lang="en-US" sz="9750" dirty="0"/>
          </a:p>
        </p:txBody>
      </p:sp>
      <p:sp>
        <p:nvSpPr>
          <p:cNvPr id="4" name="Text 1"/>
          <p:cNvSpPr/>
          <p:nvPr/>
        </p:nvSpPr>
        <p:spPr>
          <a:xfrm>
            <a:off x="666593" y="666166"/>
            <a:ext cx="8229600" cy="1238250"/>
          </a:xfrm>
          <a:prstGeom prst="rect">
            <a:avLst/>
          </a:prstGeom>
          <a:noFill/>
          <a:ln/>
        </p:spPr>
        <p:txBody>
          <a:bodyPr wrap="square" lIns="0" tIns="0" rIns="0" bIns="0" rtlCol="0" anchor="t"/>
          <a:lstStyle/>
          <a:p>
            <a:pPr algn="l">
              <a:lnSpc>
                <a:spcPts val="9750"/>
              </a:lnSpc>
            </a:pPr>
            <a:r>
              <a:rPr lang="en-US" sz="9800" b="1" kern="0" spc="-48" dirty="0">
                <a:solidFill>
                  <a:schemeClr val="tx1">
                    <a:lumMod val="75000"/>
                    <a:lumOff val="25000"/>
                  </a:schemeClr>
                </a:solidFill>
                <a:latin typeface="Nimbus Sans L" pitchFamily="34" charset="0"/>
                <a:ea typeface="Nimbus Sans L" pitchFamily="34" charset="-122"/>
                <a:cs typeface="Nimbus Sans L" pitchFamily="34" charset="-120"/>
              </a:rPr>
              <a:t>1 —</a:t>
            </a:r>
            <a:endParaRPr lang="en-US" sz="9750" dirty="0">
              <a:solidFill>
                <a:schemeClr val="tx1">
                  <a:lumMod val="75000"/>
                  <a:lumOff val="25000"/>
                </a:schemeClr>
              </a:solidFill>
            </a:endParaRPr>
          </a:p>
        </p:txBody>
      </p:sp>
      <p:pic>
        <p:nvPicPr>
          <p:cNvPr id="5" name="Image 0" descr="https://pitch-assets-ccb95893-de3f-4266-973c-20049231b248.s3.eu-west-1.amazonaws.com/c05fe5e1-eef6-4611-ab43-5c38600557d8?pitch-bytes=185401&amp;pitch-content-type=image%2Fpng"/>
          <p:cNvPicPr>
            <a:picLocks noChangeAspect="1"/>
          </p:cNvPicPr>
          <p:nvPr/>
        </p:nvPicPr>
        <p:blipFill>
          <a:blip r:embed="rId3"/>
          <a:srcRect l="7630" b="1062"/>
          <a:stretch/>
        </p:blipFill>
        <p:spPr>
          <a:xfrm>
            <a:off x="5081232" y="937172"/>
            <a:ext cx="2335632" cy="2114229"/>
          </a:xfrm>
          <a:prstGeom prst="rect">
            <a:avLst/>
          </a:prstGeom>
        </p:spPr>
      </p:pic>
      <p:pic>
        <p:nvPicPr>
          <p:cNvPr id="7" name="Picture 2" descr="Vignans Nirula Institute of Technology and Science, Guntur, Guntur, Andhra  Pradesh, India, Group ID:302- Contact Address, Phone, EMail, Website,  Courses Offered, Admission">
            <a:extLst>
              <a:ext uri="{FF2B5EF4-FFF2-40B4-BE49-F238E27FC236}">
                <a16:creationId xmlns:a16="http://schemas.microsoft.com/office/drawing/2014/main" id="{457DC4F8-B596-02EB-3782-A1E9A8FB870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7121" t="4270" r="17120" b="4372"/>
          <a:stretch/>
        </p:blipFill>
        <p:spPr bwMode="auto">
          <a:xfrm>
            <a:off x="8410353" y="-2"/>
            <a:ext cx="733646" cy="678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161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BDAC5B6-20CE-447F-8BA1-F2274AC7A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1D22B31-BF8F-446B-9009-8A251FB17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Text 0"/>
          <p:cNvSpPr/>
          <p:nvPr/>
        </p:nvSpPr>
        <p:spPr>
          <a:xfrm>
            <a:off x="2478331" y="1112335"/>
            <a:ext cx="4827182" cy="2705867"/>
          </a:xfrm>
          <a:prstGeom prst="rect">
            <a:avLst/>
          </a:prstGeom>
          <a:noFill/>
          <a:ln/>
        </p:spPr>
        <p:txBody>
          <a:bodyPr wrap="square" lIns="0" tIns="0" rIns="0" bIns="0" rtlCol="0" anchor="t"/>
          <a:lstStyle/>
          <a:p>
            <a:pPr algn="just" defTabSz="402336">
              <a:spcAft>
                <a:spcPts val="600"/>
              </a:spcAft>
            </a:pPr>
            <a:r>
              <a:rPr lang="en-US" sz="1400" kern="0" spc="-5" dirty="0">
                <a:solidFill>
                  <a:srgbClr val="322F39"/>
                </a:solidFill>
                <a:latin typeface="Times New Roman" panose="02020603050405020304" pitchFamily="18" charset="0"/>
                <a:ea typeface="Inter" pitchFamily="34" charset="-122"/>
                <a:cs typeface="Times New Roman" panose="02020603050405020304" pitchFamily="18" charset="0"/>
              </a:rPr>
              <a:t>This study investigates the efficacy of ensemble techniques in enhancing weather prediction accuracy. Ensemble methods combine the forecasts of multiple models to generate more robust and reliable predictions. By leveraging the diversity of individual models, ensemble techniques mitigate errors and uncertainties inherent in single-model forecasts. Through experimental evaluations and case studies, we demonstrate the effectiveness of ensemble methods in improving forecast accuracy and providing valuable uncertainty estimates. Overall, this research highlights the potential of ensemble techniques as a powerful tool for advancing weather prediction capabilities and supporting informed decision-making in various sectors.</a:t>
            </a:r>
            <a:endParaRPr lang="en-US" sz="1400" dirty="0">
              <a:latin typeface="Times New Roman" panose="02020603050405020304" pitchFamily="18" charset="0"/>
              <a:cs typeface="Times New Roman" panose="02020603050405020304" pitchFamily="18" charset="0"/>
            </a:endParaRPr>
          </a:p>
        </p:txBody>
      </p:sp>
      <p:pic>
        <p:nvPicPr>
          <p:cNvPr id="4" name="Picture 2" descr="Vignans Nirula Institute of Technology and Science, Guntur, Guntur, Andhra  Pradesh, India, Group ID:302- Contact Address, Phone, EMail, Website,  Courses Offered, Admission">
            <a:extLst>
              <a:ext uri="{FF2B5EF4-FFF2-40B4-BE49-F238E27FC236}">
                <a16:creationId xmlns:a16="http://schemas.microsoft.com/office/drawing/2014/main" id="{008C0AFC-29B7-8051-F974-F82518AC0A8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121" t="4270" r="17120" b="4372"/>
          <a:stretch/>
        </p:blipFill>
        <p:spPr bwMode="auto">
          <a:xfrm>
            <a:off x="8410353" y="-2"/>
            <a:ext cx="733646" cy="6782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666593" y="3293061"/>
            <a:ext cx="8229600" cy="1238250"/>
          </a:xfrm>
          <a:prstGeom prst="rect">
            <a:avLst/>
          </a:prstGeom>
          <a:noFill/>
          <a:ln/>
        </p:spPr>
        <p:txBody>
          <a:bodyPr wrap="square" lIns="0" tIns="0" rIns="0" bIns="0" rtlCol="0" anchor="b"/>
          <a:lstStyle/>
          <a:p>
            <a:pPr algn="l">
              <a:lnSpc>
                <a:spcPts val="9750"/>
              </a:lnSpc>
            </a:pPr>
            <a:r>
              <a:rPr lang="en-US" sz="6800" b="1" kern="0" spc="-48" dirty="0">
                <a:latin typeface="Nimbus Sans L" pitchFamily="34" charset="0"/>
                <a:ea typeface="Nimbus Sans L" pitchFamily="34" charset="-122"/>
                <a:cs typeface="Nimbus Sans L" pitchFamily="34" charset="-120"/>
              </a:rPr>
              <a:t>Introduction</a:t>
            </a:r>
            <a:endParaRPr lang="en-US" sz="9750" dirty="0"/>
          </a:p>
        </p:txBody>
      </p:sp>
      <p:sp>
        <p:nvSpPr>
          <p:cNvPr id="4" name="Text 1"/>
          <p:cNvSpPr/>
          <p:nvPr/>
        </p:nvSpPr>
        <p:spPr>
          <a:xfrm>
            <a:off x="666593" y="666166"/>
            <a:ext cx="8229600" cy="1238250"/>
          </a:xfrm>
          <a:prstGeom prst="rect">
            <a:avLst/>
          </a:prstGeom>
          <a:noFill/>
          <a:ln/>
        </p:spPr>
        <p:txBody>
          <a:bodyPr wrap="square" lIns="0" tIns="0" rIns="0" bIns="0" rtlCol="0" anchor="t"/>
          <a:lstStyle/>
          <a:p>
            <a:pPr algn="l">
              <a:lnSpc>
                <a:spcPts val="9750"/>
              </a:lnSpc>
            </a:pPr>
            <a:r>
              <a:rPr lang="en-US" sz="9800" b="1" kern="0" spc="-48" dirty="0">
                <a:solidFill>
                  <a:schemeClr val="tx1">
                    <a:lumMod val="75000"/>
                    <a:lumOff val="25000"/>
                  </a:schemeClr>
                </a:solidFill>
                <a:latin typeface="Nimbus Sans L" pitchFamily="34" charset="0"/>
                <a:ea typeface="Nimbus Sans L" pitchFamily="34" charset="-122"/>
                <a:cs typeface="Nimbus Sans L" pitchFamily="34" charset="-120"/>
              </a:rPr>
              <a:t>2 —</a:t>
            </a:r>
            <a:endParaRPr lang="en-US" sz="9750" dirty="0">
              <a:solidFill>
                <a:schemeClr val="tx1">
                  <a:lumMod val="75000"/>
                  <a:lumOff val="25000"/>
                </a:schemeClr>
              </a:solidFill>
            </a:endParaRPr>
          </a:p>
        </p:txBody>
      </p:sp>
      <p:pic>
        <p:nvPicPr>
          <p:cNvPr id="5" name="Image 0" descr="https://pitch-assets-ccb95893-de3f-4266-973c-20049231b248.s3.eu-west-1.amazonaws.com/9a1a6e45-cc7f-493a-ae5f-83b3803ee1bf?pitch-bytes=58521&amp;pitch-content-type=image%2Fpng"/>
          <p:cNvPicPr>
            <a:picLocks noChangeAspect="1"/>
          </p:cNvPicPr>
          <p:nvPr/>
        </p:nvPicPr>
        <p:blipFill>
          <a:blip r:embed="rId3"/>
          <a:srcRect l="35693" t="8258" b="8258"/>
          <a:stretch/>
        </p:blipFill>
        <p:spPr>
          <a:xfrm>
            <a:off x="5506331" y="1237123"/>
            <a:ext cx="2381534" cy="2057400"/>
          </a:xfrm>
          <a:prstGeom prst="rect">
            <a:avLst/>
          </a:prstGeom>
        </p:spPr>
      </p:pic>
      <p:pic>
        <p:nvPicPr>
          <p:cNvPr id="7" name="Picture 2" descr="Vignans Nirula Institute of Technology and Science, Guntur, Guntur, Andhra  Pradesh, India, Group ID:302- Contact Address, Phone, EMail, Website,  Courses Offered, Admission">
            <a:extLst>
              <a:ext uri="{FF2B5EF4-FFF2-40B4-BE49-F238E27FC236}">
                <a16:creationId xmlns:a16="http://schemas.microsoft.com/office/drawing/2014/main" id="{B7FB78C3-2553-8E4F-C958-DEE44D129F3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7121" t="4270" r="17120" b="4372"/>
          <a:stretch/>
        </p:blipFill>
        <p:spPr bwMode="auto">
          <a:xfrm>
            <a:off x="8410353" y="-2"/>
            <a:ext cx="733646" cy="678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732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1" name="Freeform: Shape 10">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87628" cy="51435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Text 0"/>
          <p:cNvSpPr/>
          <p:nvPr/>
        </p:nvSpPr>
        <p:spPr>
          <a:xfrm>
            <a:off x="558800" y="275638"/>
            <a:ext cx="7985760" cy="4592224"/>
          </a:xfrm>
          <a:prstGeom prst="rect">
            <a:avLst/>
          </a:prstGeom>
          <a:noFill/>
          <a:ln/>
        </p:spPr>
        <p:txBody>
          <a:bodyPr wrap="square" lIns="0" tIns="0" rIns="0" bIns="0" rtlCol="0" anchor="t"/>
          <a:lstStyle/>
          <a:p>
            <a:pPr marL="91440" algn="just" defTabSz="758952">
              <a:spcAft>
                <a:spcPts val="600"/>
              </a:spcAft>
            </a:pPr>
            <a:r>
              <a:rPr lang="en-US" sz="1200" kern="1200" dirty="0">
                <a:solidFill>
                  <a:srgbClr val="000000"/>
                </a:solidFill>
                <a:latin typeface="Times New Roman" panose="02020603050405020304" pitchFamily="18" charset="0"/>
                <a:cs typeface="Times New Roman" panose="02020603050405020304" pitchFamily="18" charset="0"/>
              </a:rPr>
              <a:t>Weather prediction is a critical aspect of meteorology with far-reaching implications for various sectors, including agriculture, transportation, and disaster management. Traditional weather forecasting models often face challenges in accurately capturing the complex and dynamic nature of atmospheric processes. Ensemble techniques have emerged as a promising approach to improving the reliability and accuracy of weather predictions by leveraging the strengths of multiple forecasting models.</a:t>
            </a:r>
            <a:endParaRPr lang="en-US" sz="1200" kern="1200" dirty="0">
              <a:solidFill>
                <a:schemeClr val="tx1"/>
              </a:solidFill>
              <a:latin typeface="Times New Roman" panose="02020603050405020304" pitchFamily="18" charset="0"/>
              <a:cs typeface="Times New Roman" panose="02020603050405020304" pitchFamily="18" charset="0"/>
            </a:endParaRPr>
          </a:p>
          <a:p>
            <a:pPr marL="91440" algn="just" defTabSz="758952">
              <a:spcAft>
                <a:spcPts val="600"/>
              </a:spcAft>
            </a:pPr>
            <a:r>
              <a:rPr lang="en-US" sz="1200" kern="1200" dirty="0">
                <a:solidFill>
                  <a:srgbClr val="000000"/>
                </a:solidFill>
                <a:latin typeface="Times New Roman" panose="02020603050405020304" pitchFamily="18" charset="0"/>
                <a:cs typeface="Times New Roman" panose="02020603050405020304" pitchFamily="18" charset="0"/>
              </a:rPr>
              <a:t>Ensemble methods, such as bagging, boosting, and stacking, combine predictions from diverse individual models to produce a consolidated forecast with improved performance. By integrating multiple models and incorporating their diverse perspectives, ensemble techniques can mitigate the limitations of individual models and provide more robust predictions.</a:t>
            </a:r>
            <a:endParaRPr lang="en-US" sz="1200" kern="1200" dirty="0">
              <a:solidFill>
                <a:schemeClr val="tx1"/>
              </a:solidFill>
              <a:latin typeface="Times New Roman" panose="02020603050405020304" pitchFamily="18" charset="0"/>
              <a:cs typeface="Times New Roman" panose="02020603050405020304" pitchFamily="18" charset="0"/>
            </a:endParaRPr>
          </a:p>
          <a:p>
            <a:pPr marL="91440" algn="just" defTabSz="758952">
              <a:spcAft>
                <a:spcPts val="600"/>
              </a:spcAft>
            </a:pPr>
            <a:r>
              <a:rPr lang="en-US" sz="1200" kern="1200" dirty="0">
                <a:solidFill>
                  <a:srgbClr val="000000"/>
                </a:solidFill>
                <a:latin typeface="Times New Roman" panose="02020603050405020304" pitchFamily="18" charset="0"/>
                <a:cs typeface="Times New Roman" panose="02020603050405020304" pitchFamily="18" charset="0"/>
              </a:rPr>
              <a:t>Several case studies and experimental evaluations demonstrate the effectiveness of ensemble techniques in weather prediction across different spatial and temporal scales. These studies highlight the significant improvements in forecast accuracy and reliability achieved through ensemble methods compared to individual models. Furthermore, ensemble techniques can provide valuable uncertainty estimates, enabling decision-makers to assess the reliability of forecasts and make informed decisions in the face of uncertainty.</a:t>
            </a:r>
            <a:endParaRPr lang="en-US" sz="1200" kern="1200" dirty="0">
              <a:solidFill>
                <a:schemeClr val="tx1"/>
              </a:solidFill>
              <a:latin typeface="Times New Roman" panose="02020603050405020304" pitchFamily="18" charset="0"/>
              <a:cs typeface="Times New Roman" panose="02020603050405020304" pitchFamily="18" charset="0"/>
            </a:endParaRPr>
          </a:p>
          <a:p>
            <a:pPr marL="91440" algn="just" defTabSz="758952">
              <a:spcAft>
                <a:spcPts val="600"/>
              </a:spcAft>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To address these challenges, meteorologists and researchers have turned to ensemble techniques, which have gained popularity for their ability to improve the quality and reliability of weather forecasts. Ensemble methods involve combining predictions from multiple individual models to produce a consensus forecast that often outperforms any single model. These techniques leverage the diversity of models, capturing different aspects of the underlying physical processes and statistical relationships in the atmosphere, thereby enhancing the overall predictive skill.</a:t>
            </a:r>
          </a:p>
          <a:p>
            <a:pPr marL="91440" algn="just" defTabSz="758952">
              <a:spcAft>
                <a:spcPts val="600"/>
              </a:spcAft>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This introduction provides an overview of the role of ensemble techniques in weather prediction, highlighting their importance in addressing the challenges of uncertainty and variability inherent in atmospheric processes. In the following sections, we will delve deeper into the principles, methodologies, and applications of ensemble methods in weather forecasting, examining case studies, research findings, and future directions in the field. By harnessing the collective intelligence of diverse models and algorithms, ensemble techniques offer a promising avenue for improving the accuracy and reliability of weather predictions, ultimately benefiting society by enabling better preparedness and decision-making in the face of changing weather conditions.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91440" algn="just" defTabSz="758952">
              <a:spcAft>
                <a:spcPts val="600"/>
              </a:spcAft>
            </a:pPr>
            <a:endParaRPr lang="en-US"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91440" algn="just" defTabSz="758952">
              <a:spcAft>
                <a:spcPts val="600"/>
              </a:spcAft>
            </a:pPr>
            <a:endParaRPr lang="en-US" sz="1200" dirty="0">
              <a:latin typeface="Times New Roman" panose="02020603050405020304" pitchFamily="18" charset="0"/>
              <a:cs typeface="Times New Roman" panose="02020603050405020304" pitchFamily="18" charset="0"/>
            </a:endParaRPr>
          </a:p>
        </p:txBody>
      </p:sp>
      <p:pic>
        <p:nvPicPr>
          <p:cNvPr id="4" name="Picture 2" descr="Vignans Nirula Institute of Technology and Science, Guntur, Guntur, Andhra  Pradesh, India, Group ID:302- Contact Address, Phone, EMail, Website,  Courses Offered, Admission">
            <a:extLst>
              <a:ext uri="{FF2B5EF4-FFF2-40B4-BE49-F238E27FC236}">
                <a16:creationId xmlns:a16="http://schemas.microsoft.com/office/drawing/2014/main" id="{FFD2C64D-5E9F-A197-67F2-7794310BD7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121" t="4270" r="17120" b="4372"/>
          <a:stretch/>
        </p:blipFill>
        <p:spPr bwMode="auto">
          <a:xfrm>
            <a:off x="8410353" y="-2"/>
            <a:ext cx="733646" cy="6782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mage 0" descr="https://pitch-assets-ccb95893-de3f-4266-973c-20049231b248.s3.eu-west-1.amazonaws.com/adcef6c4-a1c7-4d32-b7b4-9b554425053b?pitch-bytes=105318&amp;pitch-content-type=image%2Fpng"/>
          <p:cNvPicPr>
            <a:picLocks noChangeAspect="1"/>
          </p:cNvPicPr>
          <p:nvPr/>
        </p:nvPicPr>
        <p:blipFill>
          <a:blip r:embed="rId3"/>
          <a:stretch/>
        </p:blipFill>
        <p:spPr>
          <a:xfrm>
            <a:off x="1312337" y="678262"/>
            <a:ext cx="6672714" cy="4178299"/>
          </a:xfrm>
          <a:prstGeom prst="rect">
            <a:avLst/>
          </a:prstGeom>
        </p:spPr>
      </p:pic>
      <p:pic>
        <p:nvPicPr>
          <p:cNvPr id="3" name="Picture 2" descr="Vignans Nirula Institute of Technology and Science, Guntur, Guntur, Andhra  Pradesh, India, Group ID:302- Contact Address, Phone, EMail, Website,  Courses Offered, Admission">
            <a:extLst>
              <a:ext uri="{FF2B5EF4-FFF2-40B4-BE49-F238E27FC236}">
                <a16:creationId xmlns:a16="http://schemas.microsoft.com/office/drawing/2014/main" id="{F9308999-5C82-1ADB-EEE2-E1AA2E83A79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7121" t="4270" r="17120" b="4372"/>
          <a:stretch/>
        </p:blipFill>
        <p:spPr bwMode="auto">
          <a:xfrm>
            <a:off x="8275819" y="-2"/>
            <a:ext cx="868180" cy="80264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C56E2BB-2ABC-D93D-C94D-25B59F77BD62}"/>
              </a:ext>
            </a:extLst>
          </p:cNvPr>
          <p:cNvSpPr txBox="1"/>
          <p:nvPr/>
        </p:nvSpPr>
        <p:spPr>
          <a:xfrm>
            <a:off x="3738880" y="339130"/>
            <a:ext cx="1504001" cy="369332"/>
          </a:xfrm>
          <a:prstGeom prst="rect">
            <a:avLst/>
          </a:prstGeom>
          <a:noFill/>
        </p:spPr>
        <p:txBody>
          <a:bodyPr wrap="none" rtlCol="0">
            <a:spAutoFit/>
          </a:bodyPr>
          <a:lstStyle/>
          <a:p>
            <a:r>
              <a:rPr lang="en-US" dirty="0"/>
              <a:t>Block diagram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666593" y="666166"/>
            <a:ext cx="8229600" cy="1238250"/>
          </a:xfrm>
          <a:prstGeom prst="rect">
            <a:avLst/>
          </a:prstGeom>
          <a:noFill/>
          <a:ln/>
        </p:spPr>
        <p:txBody>
          <a:bodyPr wrap="square" lIns="0" tIns="0" rIns="0" bIns="0" rtlCol="0" anchor="t"/>
          <a:lstStyle/>
          <a:p>
            <a:pPr algn="l">
              <a:lnSpc>
                <a:spcPts val="9750"/>
              </a:lnSpc>
            </a:pPr>
            <a:r>
              <a:rPr lang="en-US" sz="9800" b="1" kern="0" spc="-48" dirty="0">
                <a:solidFill>
                  <a:schemeClr val="tx1">
                    <a:lumMod val="75000"/>
                    <a:lumOff val="25000"/>
                  </a:schemeClr>
                </a:solidFill>
                <a:latin typeface="Nimbus Sans L" pitchFamily="34" charset="0"/>
                <a:ea typeface="Nimbus Sans L" pitchFamily="34" charset="-122"/>
                <a:cs typeface="Nimbus Sans L" pitchFamily="34" charset="-120"/>
              </a:rPr>
              <a:t>4 —</a:t>
            </a:r>
            <a:endParaRPr lang="en-US" sz="9750" dirty="0">
              <a:solidFill>
                <a:schemeClr val="tx1">
                  <a:lumMod val="75000"/>
                  <a:lumOff val="25000"/>
                </a:schemeClr>
              </a:solidFill>
            </a:endParaRPr>
          </a:p>
        </p:txBody>
      </p:sp>
      <p:pic>
        <p:nvPicPr>
          <p:cNvPr id="6" name="Picture 5" descr="Vignans Nirula Institute of Technology and Science, Guntur, Guntur, Andhra  Pradesh, India, Group ID:302- Contact Address, Phone, EMail, Website,  Courses Offered, Admission">
            <a:extLst>
              <a:ext uri="{FF2B5EF4-FFF2-40B4-BE49-F238E27FC236}">
                <a16:creationId xmlns:a16="http://schemas.microsoft.com/office/drawing/2014/main" id="{426C30BE-CFEA-9295-B6CE-1B735A4F586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121" t="4270" r="17120" b="4372"/>
          <a:stretch/>
        </p:blipFill>
        <p:spPr bwMode="auto">
          <a:xfrm>
            <a:off x="8410353" y="-2"/>
            <a:ext cx="733646" cy="67826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A713072-1F6F-AD5A-FFFE-6A394432380E}"/>
              </a:ext>
            </a:extLst>
          </p:cNvPr>
          <p:cNvSpPr txBox="1"/>
          <p:nvPr/>
        </p:nvSpPr>
        <p:spPr>
          <a:xfrm>
            <a:off x="985818" y="2614510"/>
            <a:ext cx="6750423" cy="1323439"/>
          </a:xfrm>
          <a:prstGeom prst="rect">
            <a:avLst/>
          </a:prstGeom>
          <a:noFill/>
        </p:spPr>
        <p:txBody>
          <a:bodyPr wrap="square" rtlCol="0">
            <a:spAutoFit/>
          </a:bodyPr>
          <a:lstStyle/>
          <a:p>
            <a:r>
              <a:rPr lang="en-US" sz="4000" dirty="0">
                <a:solidFill>
                  <a:srgbClr val="151515"/>
                </a:solidFill>
                <a:latin typeface="Merriweather" pitchFamily="34" charset="0"/>
              </a:rPr>
              <a:t>Existing Model Drawbacks</a:t>
            </a:r>
            <a:endParaRPr lang="en-US" sz="4000" dirty="0"/>
          </a:p>
        </p:txBody>
      </p:sp>
    </p:spTree>
    <p:extLst>
      <p:ext uri="{BB962C8B-B14F-4D97-AF65-F5344CB8AC3E}">
        <p14:creationId xmlns:p14="http://schemas.microsoft.com/office/powerpoint/2010/main" val="1415433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1" name="Rectangle 1080">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3" name="Rectangle 1082">
            <a:extLst>
              <a:ext uri="{FF2B5EF4-FFF2-40B4-BE49-F238E27FC236}">
                <a16:creationId xmlns:a16="http://schemas.microsoft.com/office/drawing/2014/main" id="{676D6CDF-C512-4739-B158-55EE955E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7" y="0"/>
            <a:ext cx="9143999" cy="514349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2"/>
          <p:cNvSpPr/>
          <p:nvPr/>
        </p:nvSpPr>
        <p:spPr>
          <a:xfrm>
            <a:off x="640080" y="678262"/>
            <a:ext cx="8056433" cy="4216467"/>
          </a:xfrm>
          <a:prstGeom prst="rect">
            <a:avLst/>
          </a:prstGeom>
        </p:spPr>
        <p:txBody>
          <a:bodyPr vert="horz" lIns="91440" tIns="45720" rIns="91440" bIns="45720" rtlCol="0" anchor="t">
            <a:normAutofit fontScale="25000" lnSpcReduction="20000"/>
          </a:bodyPr>
          <a:lstStyle/>
          <a:p>
            <a:pPr marL="0" marR="0" algn="just">
              <a:lnSpc>
                <a:spcPct val="107000"/>
              </a:lnSpc>
              <a:spcBef>
                <a:spcPts val="0"/>
              </a:spcBef>
              <a:spcAft>
                <a:spcPts val="800"/>
              </a:spcAft>
            </a:pPr>
            <a:r>
              <a:rPr lang="en-US" sz="5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Traditional weather prediction models often rely on physical principles governing atmospheric dynamics and thermodynamics. These models simulate the behavior of the atmosphere using complex mathematical equations based on physical laws. They incorporate various factors such as temperature, pressure, humidity, wind speed, and direction to forecast weather conditions.</a:t>
            </a:r>
            <a:endParaRPr lang="en-US" sz="56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07000"/>
              </a:lnSpc>
              <a:spcBef>
                <a:spcPts val="0"/>
              </a:spcBef>
              <a:spcAft>
                <a:spcPts val="800"/>
              </a:spcAft>
            </a:pPr>
            <a:r>
              <a:rPr lang="en-US" sz="5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Approach:</a:t>
            </a:r>
            <a:endParaRPr lang="en-US" sz="56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07000"/>
              </a:lnSpc>
              <a:spcBef>
                <a:spcPts val="0"/>
              </a:spcBef>
              <a:spcAft>
                <a:spcPts val="800"/>
              </a:spcAft>
            </a:pPr>
            <a:r>
              <a:rPr lang="en-US" sz="5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Existing</a:t>
            </a:r>
            <a:r>
              <a:rPr lang="en-US" sz="5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Models: Based on physical principles and mathematical equations.</a:t>
            </a:r>
            <a:endParaRPr lang="en-US" sz="56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07000"/>
              </a:lnSpc>
              <a:spcBef>
                <a:spcPts val="0"/>
              </a:spcBef>
              <a:spcAft>
                <a:spcPts val="800"/>
              </a:spcAft>
            </a:pPr>
            <a:r>
              <a:rPr lang="en-US" sz="5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Proposed Models: Utilize historical data to learn patterns and relationships between weather variables and predictions.</a:t>
            </a:r>
          </a:p>
          <a:p>
            <a:pPr marL="0" marR="0" algn="just">
              <a:lnSpc>
                <a:spcPct val="107000"/>
              </a:lnSpc>
              <a:spcBef>
                <a:spcPts val="0"/>
              </a:spcBef>
              <a:spcAft>
                <a:spcPts val="800"/>
              </a:spcAft>
            </a:pPr>
            <a:r>
              <a:rPr lang="en-US" sz="56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5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Algorithms used:</a:t>
            </a:r>
            <a:endParaRPr lang="en-US" sz="5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gn="just">
              <a:lnSpc>
                <a:spcPct val="107000"/>
              </a:lnSpc>
              <a:spcBef>
                <a:spcPts val="0"/>
              </a:spcBef>
              <a:spcAft>
                <a:spcPts val="800"/>
              </a:spcAft>
            </a:pPr>
            <a:r>
              <a:rPr lang="en-US" sz="5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Traditional Models: It contains only 3 regressors in the existing  voting regressor</a:t>
            </a:r>
            <a:endParaRPr lang="en-US" sz="5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gn="just">
              <a:lnSpc>
                <a:spcPct val="107000"/>
              </a:lnSpc>
              <a:spcBef>
                <a:spcPts val="0"/>
              </a:spcBef>
              <a:spcAft>
                <a:spcPts val="800"/>
              </a:spcAft>
            </a:pPr>
            <a:r>
              <a:rPr lang="en-US" sz="5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Machine Learning Models: </a:t>
            </a:r>
            <a:r>
              <a:rPr lang="en-US" sz="56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we added 2 more algorithms to the model and also added anther </a:t>
            </a:r>
            <a:r>
              <a:rPr lang="en-US" sz="5600" kern="1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ensembling</a:t>
            </a:r>
            <a:r>
              <a:rPr lang="en-US" sz="56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method called stacking to the model.</a:t>
            </a:r>
          </a:p>
          <a:p>
            <a:pPr marL="0" marR="0" algn="just">
              <a:lnSpc>
                <a:spcPct val="107000"/>
              </a:lnSpc>
              <a:spcBef>
                <a:spcPts val="0"/>
              </a:spcBef>
              <a:spcAft>
                <a:spcPts val="800"/>
              </a:spcAft>
            </a:pPr>
            <a:r>
              <a:rPr lang="en-US" sz="5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3.Performance: </a:t>
            </a:r>
          </a:p>
          <a:p>
            <a:pPr marL="0" marR="0" algn="just">
              <a:lnSpc>
                <a:spcPct val="107000"/>
              </a:lnSpc>
              <a:spcBef>
                <a:spcPts val="0"/>
              </a:spcBef>
              <a:spcAft>
                <a:spcPts val="800"/>
              </a:spcAft>
            </a:pPr>
            <a:r>
              <a:rPr lang="en-US" sz="56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Existing</a:t>
            </a:r>
            <a:r>
              <a:rPr lang="en-US" sz="5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Models:</a:t>
            </a:r>
            <a:r>
              <a:rPr lang="en-US" sz="56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It gives less accuracy and cannot perform well</a:t>
            </a:r>
          </a:p>
          <a:p>
            <a:pPr marL="0" marR="0" algn="just">
              <a:lnSpc>
                <a:spcPct val="107000"/>
              </a:lnSpc>
              <a:spcBef>
                <a:spcPts val="0"/>
              </a:spcBef>
              <a:spcAft>
                <a:spcPts val="800"/>
              </a:spcAft>
            </a:pPr>
            <a:r>
              <a:rPr lang="en-US" sz="5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Proposed Models:</a:t>
            </a:r>
            <a:r>
              <a:rPr lang="en-US" sz="56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Here as we add more algorithms the accuracy can improve and also we can compare and see which algorithm gives best performance</a:t>
            </a:r>
            <a:endParaRPr lang="en-US" sz="5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endParaRPr lang="en-US" sz="4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90000"/>
              </a:lnSpc>
              <a:spcAft>
                <a:spcPts val="600"/>
              </a:spcAft>
            </a:pPr>
            <a:endParaRPr lang="en-US" sz="1200" dirty="0">
              <a:latin typeface="Times New Roman" panose="02020603050405020304" pitchFamily="18" charset="0"/>
              <a:cs typeface="Times New Roman" panose="02020603050405020304" pitchFamily="18" charset="0"/>
            </a:endParaRPr>
          </a:p>
        </p:txBody>
      </p:sp>
      <p:pic>
        <p:nvPicPr>
          <p:cNvPr id="4" name="Picture 2" descr="Vignans Nirula Institute of Technology and Science, Guntur, Guntur, Andhra  Pradesh, India, Group ID:302- Contact Address, Phone, EMail, Website,  Courses Offered, Admission">
            <a:extLst>
              <a:ext uri="{FF2B5EF4-FFF2-40B4-BE49-F238E27FC236}">
                <a16:creationId xmlns:a16="http://schemas.microsoft.com/office/drawing/2014/main" id="{BBF31461-FF93-ABE0-3F2E-768A9A3E56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121" t="4270" r="17120" b="4372"/>
          <a:stretch/>
        </p:blipFill>
        <p:spPr bwMode="auto">
          <a:xfrm>
            <a:off x="8410353" y="-2"/>
            <a:ext cx="733646" cy="6782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856</TotalTime>
  <Words>2026</Words>
  <Application>Microsoft Office PowerPoint</Application>
  <PresentationFormat>On-screen Show (16:9)</PresentationFormat>
  <Paragraphs>144</Paragraphs>
  <Slides>29</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Aptos</vt:lpstr>
      <vt:lpstr>Arial</vt:lpstr>
      <vt:lpstr>IBM Plex Serif</vt:lpstr>
      <vt:lpstr>Merriweather</vt:lpstr>
      <vt:lpstr>Nimbus Sans L</vt:lpstr>
      <vt:lpstr>Poppins</vt:lpstr>
      <vt:lpstr>Söhne</vt:lpstr>
      <vt:lpstr>Space Grotesk</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 Weather prediction using ensembling technique</dc:title>
  <dc:subject>PptxGenJS Presentation</dc:subject>
  <dc:creator>Pitch Software GmbH</dc:creator>
  <cp:lastModifiedBy>madhupriya chinnam</cp:lastModifiedBy>
  <cp:revision>8</cp:revision>
  <dcterms:created xsi:type="dcterms:W3CDTF">2024-03-11T10:21:25Z</dcterms:created>
  <dcterms:modified xsi:type="dcterms:W3CDTF">2024-04-06T10:07:05Z</dcterms:modified>
</cp:coreProperties>
</file>