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9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83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4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7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5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83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3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1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2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1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2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E5C95-F18B-4D6D-9AF7-3E92229345B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5B061E-273F-4723-9ABC-3D6D789F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0C67-2E3A-370C-CA17-DC7660BE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Consumer goods ad-hoc insights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9C10A-8CF2-67FD-F5B3-46CCA3B4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014912"/>
            <a:ext cx="8689976" cy="773210"/>
          </a:xfrm>
        </p:spPr>
        <p:txBody>
          <a:bodyPr>
            <a:noAutofit/>
          </a:bodyPr>
          <a:lstStyle/>
          <a:p>
            <a:r>
              <a:rPr lang="en-US" sz="1600" cap="none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Project Challenge</a:t>
            </a:r>
          </a:p>
          <a:p>
            <a:r>
              <a:rPr lang="en-US" sz="1600" cap="none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– Madhu Sainani</a:t>
            </a:r>
            <a:endParaRPr lang="en-IN" sz="1600" cap="non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 descr="AtliQ Technologies · GitHub">
            <a:extLst>
              <a:ext uri="{FF2B5EF4-FFF2-40B4-BE49-F238E27FC236}">
                <a16:creationId xmlns:a16="http://schemas.microsoft.com/office/drawing/2014/main" id="{DAB9A213-9E50-8C95-BE1F-A906B9D1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4923"/>
            <a:ext cx="671512" cy="66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191990C-68AF-082E-D67C-4FC4BBA5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75" y="3038336"/>
            <a:ext cx="1511088" cy="7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s Power BI Actually Useful? - PEI">
            <a:extLst>
              <a:ext uri="{FF2B5EF4-FFF2-40B4-BE49-F238E27FC236}">
                <a16:creationId xmlns:a16="http://schemas.microsoft.com/office/drawing/2014/main" id="{43255538-094C-681C-BB1A-975D53AE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9" y="3042395"/>
            <a:ext cx="1785557" cy="7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debasics - YouTube">
            <a:extLst>
              <a:ext uri="{FF2B5EF4-FFF2-40B4-BE49-F238E27FC236}">
                <a16:creationId xmlns:a16="http://schemas.microsoft.com/office/drawing/2014/main" id="{8F69FD21-C04D-F3B6-1EAD-E99DDC05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0" y="104923"/>
            <a:ext cx="1071563" cy="10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| Visualization | Insights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5BAB17-9725-4364-CF50-D7B655918556}"/>
              </a:ext>
            </a:extLst>
          </p:cNvPr>
          <p:cNvSpPr/>
          <p:nvPr/>
        </p:nvSpPr>
        <p:spPr>
          <a:xfrm>
            <a:off x="528638" y="985839"/>
            <a:ext cx="5857875" cy="193230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7655E-B6FB-5604-3361-A703EFD1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6" y="1252328"/>
            <a:ext cx="5181914" cy="153252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57B08D-0BC1-2FA7-609C-02828C6C1B9D}"/>
              </a:ext>
            </a:extLst>
          </p:cNvPr>
          <p:cNvSpPr/>
          <p:nvPr/>
        </p:nvSpPr>
        <p:spPr>
          <a:xfrm>
            <a:off x="528638" y="2980917"/>
            <a:ext cx="5857875" cy="32912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6DDF-8E23-233F-95BB-A961CCE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7" y="3146738"/>
            <a:ext cx="5181913" cy="2896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FADD73-7F32-D97D-E6BF-494F9B34F2C7}"/>
              </a:ext>
            </a:extLst>
          </p:cNvPr>
          <p:cNvSpPr txBox="1"/>
          <p:nvPr/>
        </p:nvSpPr>
        <p:spPr>
          <a:xfrm>
            <a:off x="6945390" y="1028703"/>
            <a:ext cx="4517947" cy="166199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algn="just"/>
            <a:endParaRPr lang="en-IN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desktop segment had highest percentage change of 214.29%, with the product count increasing from 7 in FY 2020 to 22 FY 2021. While the Notebook segment had the lowest percentage change of 17.39%.</a:t>
            </a:r>
          </a:p>
        </p:txBody>
      </p:sp>
    </p:spTree>
    <p:extLst>
      <p:ext uri="{BB962C8B-B14F-4D97-AF65-F5344CB8AC3E}">
        <p14:creationId xmlns:p14="http://schemas.microsoft.com/office/powerpoint/2010/main" val="221173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C981F-9033-050D-E298-CF6027F63DDA}"/>
              </a:ext>
            </a:extLst>
          </p:cNvPr>
          <p:cNvSpPr txBox="1"/>
          <p:nvPr/>
        </p:nvSpPr>
        <p:spPr>
          <a:xfrm>
            <a:off x="571500" y="628650"/>
            <a:ext cx="111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5: Get the products that have the highest and lowest manufacturing costs. The final output should contain these fields: product code, product, manufacturing cost.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09A5E9-6921-BE90-DED3-B7F57A9FB552}"/>
              </a:ext>
            </a:extLst>
          </p:cNvPr>
          <p:cNvSpPr/>
          <p:nvPr/>
        </p:nvSpPr>
        <p:spPr>
          <a:xfrm>
            <a:off x="464344" y="1528879"/>
            <a:ext cx="7672388" cy="43400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3990A-0C40-AC8A-F586-77BEB099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3" y="1747108"/>
            <a:ext cx="6826510" cy="37535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0C580-773B-42B5-44CC-A6596B94B7FE}"/>
              </a:ext>
            </a:extLst>
          </p:cNvPr>
          <p:cNvSpPr/>
          <p:nvPr/>
        </p:nvSpPr>
        <p:spPr>
          <a:xfrm>
            <a:off x="8641328" y="3095669"/>
            <a:ext cx="1874272" cy="646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 HOME Allin 1 Gen 2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1C3541-F86D-34E8-F01F-5133248A192D}"/>
              </a:ext>
            </a:extLst>
          </p:cNvPr>
          <p:cNvSpPr/>
          <p:nvPr/>
        </p:nvSpPr>
        <p:spPr>
          <a:xfrm>
            <a:off x="7129463" y="1589306"/>
            <a:ext cx="4791075" cy="11920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1533D-6542-BF8F-7430-D41B0498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83" y="1710672"/>
            <a:ext cx="4503880" cy="854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B80E7C-ADA7-BD35-2323-28F9E1602EE6}"/>
              </a:ext>
            </a:extLst>
          </p:cNvPr>
          <p:cNvSpPr txBox="1"/>
          <p:nvPr/>
        </p:nvSpPr>
        <p:spPr>
          <a:xfrm>
            <a:off x="8739750" y="3688033"/>
            <a:ext cx="187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Desktop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2A490C-696C-5F27-F2E0-2FEEE86BEAAD}"/>
              </a:ext>
            </a:extLst>
          </p:cNvPr>
          <p:cNvSpPr/>
          <p:nvPr/>
        </p:nvSpPr>
        <p:spPr>
          <a:xfrm>
            <a:off x="8652501" y="4146583"/>
            <a:ext cx="1874272" cy="663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 Master wired x 1 Ms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3F9B6-F33C-F4AA-B9FF-8C4331CE2BF6}"/>
              </a:ext>
            </a:extLst>
          </p:cNvPr>
          <p:cNvSpPr txBox="1"/>
          <p:nvPr/>
        </p:nvSpPr>
        <p:spPr>
          <a:xfrm>
            <a:off x="9126655" y="4777996"/>
            <a:ext cx="9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AE25D0-0A2D-2EB2-198B-51535CE27F82}"/>
              </a:ext>
            </a:extLst>
          </p:cNvPr>
          <p:cNvSpPr txBox="1"/>
          <p:nvPr/>
        </p:nvSpPr>
        <p:spPr>
          <a:xfrm>
            <a:off x="10507551" y="3067515"/>
            <a:ext cx="11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$263.42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F0F50-A0EE-D661-91E4-CB970AA369EC}"/>
              </a:ext>
            </a:extLst>
          </p:cNvPr>
          <p:cNvSpPr txBox="1"/>
          <p:nvPr/>
        </p:nvSpPr>
        <p:spPr>
          <a:xfrm>
            <a:off x="10533778" y="4102757"/>
            <a:ext cx="101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$0.865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2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682CC-782B-5299-AC7B-32A0088B7119}"/>
              </a:ext>
            </a:extLst>
          </p:cNvPr>
          <p:cNvSpPr txBox="1"/>
          <p:nvPr/>
        </p:nvSpPr>
        <p:spPr>
          <a:xfrm>
            <a:off x="614363" y="585788"/>
            <a:ext cx="1105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Task 6: Generate a report which contains the top 5 customers who received an average high pre invoice discount pct for the FY 2021 and in the Indian market. The final output contains these fields: customer code, customer, average discount percentage.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3AF42-B34B-2706-C8F5-1E9D47BFC07A}"/>
              </a:ext>
            </a:extLst>
          </p:cNvPr>
          <p:cNvSpPr/>
          <p:nvPr/>
        </p:nvSpPr>
        <p:spPr>
          <a:xfrm>
            <a:off x="614364" y="2000250"/>
            <a:ext cx="6900862" cy="27717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425B6-3EDB-E912-19A9-1C3BFB89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3" y="2231091"/>
            <a:ext cx="6272582" cy="23890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1FA42B-A3AF-AB24-392C-72ACF51B7204}"/>
              </a:ext>
            </a:extLst>
          </p:cNvPr>
          <p:cNvSpPr/>
          <p:nvPr/>
        </p:nvSpPr>
        <p:spPr>
          <a:xfrm>
            <a:off x="7143750" y="1976919"/>
            <a:ext cx="4529138" cy="19378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EC80E-7C4F-01FA-1A4F-0C3C0E997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63" y="2160147"/>
            <a:ext cx="4101712" cy="1521165"/>
          </a:xfrm>
          <a:prstGeom prst="rect">
            <a:avLst/>
          </a:prstGeom>
        </p:spPr>
      </p:pic>
      <p:pic>
        <p:nvPicPr>
          <p:cNvPr id="13" name="Picture 4" descr="Output - Free business and finance icons">
            <a:extLst>
              <a:ext uri="{FF2B5EF4-FFF2-40B4-BE49-F238E27FC236}">
                <a16:creationId xmlns:a16="http://schemas.microsoft.com/office/drawing/2014/main" id="{ACFC86B2-0288-69D8-E8A2-B9692D5F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98" y="2160147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5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| Insight 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BE8A65-5059-199F-79FD-A0AF4982793C}"/>
              </a:ext>
            </a:extLst>
          </p:cNvPr>
          <p:cNvSpPr/>
          <p:nvPr/>
        </p:nvSpPr>
        <p:spPr>
          <a:xfrm>
            <a:off x="757238" y="1042988"/>
            <a:ext cx="6129337" cy="341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BA039-D4D2-9159-DE45-3975A70A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03" y="1309553"/>
            <a:ext cx="5539753" cy="2876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2D16E-B86A-000E-050E-346DD72B81FF}"/>
              </a:ext>
            </a:extLst>
          </p:cNvPr>
          <p:cNvSpPr txBox="1"/>
          <p:nvPr/>
        </p:nvSpPr>
        <p:spPr>
          <a:xfrm>
            <a:off x="7586663" y="1042988"/>
            <a:ext cx="4000500" cy="2092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Flipkart offers highest pre invoice discount percentage of 30.83%, followed by Viveks, Ezone, Croma, and Amazon.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indicates that Flipkart is leading in providing the most attractive pre-invoice discounts to customers.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0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905DF-F045-F1D9-E0E0-8A8A9E8114E7}"/>
              </a:ext>
            </a:extLst>
          </p:cNvPr>
          <p:cNvSpPr txBox="1"/>
          <p:nvPr/>
        </p:nvSpPr>
        <p:spPr>
          <a:xfrm>
            <a:off x="514350" y="685800"/>
            <a:ext cx="1110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Task 7: Get the complete report of the Gross sales amount for the customer “Atliq Exclusive” for each month. This analysis helps to get an idea of low and high-performing months and take strategic decisions. The final report contains these columns: Month, Year, Gross sales Amount.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E265AD-1FB1-0DCB-C97F-4FEABBFBCA0E}"/>
              </a:ext>
            </a:extLst>
          </p:cNvPr>
          <p:cNvSpPr/>
          <p:nvPr/>
        </p:nvSpPr>
        <p:spPr>
          <a:xfrm>
            <a:off x="514350" y="2230837"/>
            <a:ext cx="6815137" cy="27860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37E10-ECD0-8042-3692-FF74BE15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9" y="2409513"/>
            <a:ext cx="6191646" cy="242871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7CD4CA-ED97-8BE1-A41D-36EB5451EF82}"/>
              </a:ext>
            </a:extLst>
          </p:cNvPr>
          <p:cNvSpPr/>
          <p:nvPr/>
        </p:nvSpPr>
        <p:spPr>
          <a:xfrm>
            <a:off x="7300913" y="1743075"/>
            <a:ext cx="4314825" cy="408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 descr="Output - Free business and finance icons">
            <a:extLst>
              <a:ext uri="{FF2B5EF4-FFF2-40B4-BE49-F238E27FC236}">
                <a16:creationId xmlns:a16="http://schemas.microsoft.com/office/drawing/2014/main" id="{ECFC1599-F829-E976-691C-A55C2889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3482748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2E200C-211B-C1E5-28C1-7EE1AB607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1" y="1980604"/>
            <a:ext cx="3836390" cy="34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| Insights 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CF90D-ACDB-E3C1-2692-6A7697973224}"/>
              </a:ext>
            </a:extLst>
          </p:cNvPr>
          <p:cNvSpPr/>
          <p:nvPr/>
        </p:nvSpPr>
        <p:spPr>
          <a:xfrm>
            <a:off x="400050" y="871538"/>
            <a:ext cx="11358563" cy="34861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7C5F3-8A65-A9A9-3750-68639A5B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2" y="1085847"/>
            <a:ext cx="10830475" cy="30575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FB18CAA-4B7F-B300-9663-6C51A80CBC4A}"/>
              </a:ext>
            </a:extLst>
          </p:cNvPr>
          <p:cNvSpPr/>
          <p:nvPr/>
        </p:nvSpPr>
        <p:spPr>
          <a:xfrm>
            <a:off x="3671887" y="2414588"/>
            <a:ext cx="200025" cy="3286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oncept Logo of Covid-19 Coronavirus ...">
            <a:extLst>
              <a:ext uri="{FF2B5EF4-FFF2-40B4-BE49-F238E27FC236}">
                <a16:creationId xmlns:a16="http://schemas.microsoft.com/office/drawing/2014/main" id="{9FA4D406-AB64-1C14-AAAA-BD6C8848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4" y="1698073"/>
            <a:ext cx="1299110" cy="6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7DC47B0F-3137-F400-AE94-216AB385873A}"/>
              </a:ext>
            </a:extLst>
          </p:cNvPr>
          <p:cNvSpPr/>
          <p:nvPr/>
        </p:nvSpPr>
        <p:spPr>
          <a:xfrm>
            <a:off x="7200899" y="926544"/>
            <a:ext cx="242888" cy="46148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Stock Illustration 95102665 | Shutterstock">
            <a:extLst>
              <a:ext uri="{FF2B5EF4-FFF2-40B4-BE49-F238E27FC236}">
                <a16:creationId xmlns:a16="http://schemas.microsoft.com/office/drawing/2014/main" id="{B1FB5A1B-E092-4020-3FA6-8B66CB43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92" y="926544"/>
            <a:ext cx="709955" cy="5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83D80B-8213-C6A9-E79C-D8204EB1DC38}"/>
              </a:ext>
            </a:extLst>
          </p:cNvPr>
          <p:cNvSpPr txBox="1"/>
          <p:nvPr/>
        </p:nvSpPr>
        <p:spPr>
          <a:xfrm>
            <a:off x="2100123" y="4574126"/>
            <a:ext cx="7991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Highest Sales Month 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November (Diwali and Christmas Sales): $20.5M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Lowest Sales Month: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March 2020 and April 2020 (COVID-19 Impact) : $0.4M</a:t>
            </a:r>
          </a:p>
        </p:txBody>
      </p:sp>
    </p:spTree>
    <p:extLst>
      <p:ext uri="{BB962C8B-B14F-4D97-AF65-F5344CB8AC3E}">
        <p14:creationId xmlns:p14="http://schemas.microsoft.com/office/powerpoint/2010/main" val="41240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F84A0-351B-5615-2DC8-874C310AFB23}"/>
              </a:ext>
            </a:extLst>
          </p:cNvPr>
          <p:cNvSpPr txBox="1"/>
          <p:nvPr/>
        </p:nvSpPr>
        <p:spPr>
          <a:xfrm>
            <a:off x="328613" y="600075"/>
            <a:ext cx="1145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8: In which quarter of 2021, got the maximum total sold quantity? The final output contains these fields sorted by the total sold quantity, Quarter, total sold quantity.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BBF15E-BCCF-068C-AFA5-C070C0FF4089}"/>
              </a:ext>
            </a:extLst>
          </p:cNvPr>
          <p:cNvSpPr/>
          <p:nvPr/>
        </p:nvSpPr>
        <p:spPr>
          <a:xfrm>
            <a:off x="328613" y="1532155"/>
            <a:ext cx="7229477" cy="4829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B72A-6C1F-8466-1389-CB72EC3599C3}"/>
              </a:ext>
            </a:extLst>
          </p:cNvPr>
          <p:cNvSpPr/>
          <p:nvPr/>
        </p:nvSpPr>
        <p:spPr>
          <a:xfrm>
            <a:off x="8258175" y="2128838"/>
            <a:ext cx="3028950" cy="1943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4" descr="Output - Free business and finance icons">
            <a:extLst>
              <a:ext uri="{FF2B5EF4-FFF2-40B4-BE49-F238E27FC236}">
                <a16:creationId xmlns:a16="http://schemas.microsoft.com/office/drawing/2014/main" id="{D2300280-DDE6-4E20-F8A2-83DFA23B4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47" y="2796949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4D845-17A1-967F-D71E-CD0E6700558E}"/>
              </a:ext>
            </a:extLst>
          </p:cNvPr>
          <p:cNvSpPr txBox="1"/>
          <p:nvPr/>
        </p:nvSpPr>
        <p:spPr>
          <a:xfrm>
            <a:off x="9372599" y="1763848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FY 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11D52B-45F7-889E-4620-07AC4359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848" y="2311103"/>
            <a:ext cx="2638540" cy="1610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36A485-1669-B9BC-2BB9-CCF5918E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1684741"/>
            <a:ext cx="5849709" cy="44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0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| Insights  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7B7DB-D7E4-623C-7EC4-62506346BDFE}"/>
              </a:ext>
            </a:extLst>
          </p:cNvPr>
          <p:cNvGrpSpPr/>
          <p:nvPr/>
        </p:nvGrpSpPr>
        <p:grpSpPr>
          <a:xfrm>
            <a:off x="943141" y="1628775"/>
            <a:ext cx="4514850" cy="2700337"/>
            <a:chOff x="1328904" y="728663"/>
            <a:chExt cx="4514850" cy="270033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3FFFD5D-9991-C9E8-43C8-B91CA576E58E}"/>
                </a:ext>
              </a:extLst>
            </p:cNvPr>
            <p:cNvSpPr/>
            <p:nvPr/>
          </p:nvSpPr>
          <p:spPr>
            <a:xfrm>
              <a:off x="1328904" y="728663"/>
              <a:ext cx="4514850" cy="27003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9F9906-1043-8125-0B61-89562BC4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150" y="854111"/>
              <a:ext cx="4010358" cy="244944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A49BB6-ACAF-DCBA-42F7-750DC066414E}"/>
              </a:ext>
            </a:extLst>
          </p:cNvPr>
          <p:cNvSpPr txBox="1"/>
          <p:nvPr/>
        </p:nvSpPr>
        <p:spPr>
          <a:xfrm>
            <a:off x="2200275" y="1259442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FY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246A3-3257-E01C-2056-41F0E406E631}"/>
              </a:ext>
            </a:extLst>
          </p:cNvPr>
          <p:cNvSpPr txBox="1"/>
          <p:nvPr/>
        </p:nvSpPr>
        <p:spPr>
          <a:xfrm>
            <a:off x="6243638" y="1259442"/>
            <a:ext cx="516238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AtliQ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Q1: September, October, November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Q2: December, January, February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Q3: March, April, May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Q4: June, July, August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Highest Sold Quantity: Q1, with $7M total sold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Lowest sold quantity: Q3, with $2.1 total sold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Quarter 3,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encompassing March, April, and May, marked the peak of COVID-19 Impact for AtliQ.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E1E81-7729-4F94-AC4F-037CBCE37EE8}"/>
              </a:ext>
            </a:extLst>
          </p:cNvPr>
          <p:cNvSpPr txBox="1"/>
          <p:nvPr/>
        </p:nvSpPr>
        <p:spPr>
          <a:xfrm>
            <a:off x="500063" y="585788"/>
            <a:ext cx="1138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9: Which channel helped to bring more gross sales in the fiscal year 2021 and the percentage of contribution? The final output contains these fields:  channel, gross sales in million, percentage.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DC7097-E3D6-D254-D3F1-23EBFDB8D6FF}"/>
              </a:ext>
            </a:extLst>
          </p:cNvPr>
          <p:cNvSpPr/>
          <p:nvPr/>
        </p:nvSpPr>
        <p:spPr>
          <a:xfrm>
            <a:off x="500063" y="1714500"/>
            <a:ext cx="7586662" cy="33575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65233A-F49C-3334-AC9A-5343050C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87" y="1942931"/>
            <a:ext cx="7051324" cy="280051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D75063-14B6-B178-ED80-103982F3326C}"/>
              </a:ext>
            </a:extLst>
          </p:cNvPr>
          <p:cNvSpPr/>
          <p:nvPr/>
        </p:nvSpPr>
        <p:spPr>
          <a:xfrm>
            <a:off x="7784310" y="2085919"/>
            <a:ext cx="4102889" cy="16859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23571-5B40-2EC6-2DC1-4AB4DC4D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12" y="2314406"/>
            <a:ext cx="3819525" cy="1121819"/>
          </a:xfrm>
          <a:prstGeom prst="rect">
            <a:avLst/>
          </a:prstGeom>
        </p:spPr>
      </p:pic>
      <p:pic>
        <p:nvPicPr>
          <p:cNvPr id="15" name="Picture 4" descr="Output - Free business and finance icons">
            <a:extLst>
              <a:ext uri="{FF2B5EF4-FFF2-40B4-BE49-F238E27FC236}">
                <a16:creationId xmlns:a16="http://schemas.microsoft.com/office/drawing/2014/main" id="{BA29CD4C-8280-5134-F790-E6180798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01" y="2736312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9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| Insights 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1C18D1-8A94-E3F5-4049-0B14A3070ED9}"/>
              </a:ext>
            </a:extLst>
          </p:cNvPr>
          <p:cNvSpPr/>
          <p:nvPr/>
        </p:nvSpPr>
        <p:spPr>
          <a:xfrm>
            <a:off x="6096000" y="1010965"/>
            <a:ext cx="5239920" cy="34284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703EE-C668-33C6-0E18-5C6038D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56" y="1192065"/>
            <a:ext cx="4644608" cy="27564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6206D0-CBFC-8E05-CD75-B63324A2F1CD}"/>
              </a:ext>
            </a:extLst>
          </p:cNvPr>
          <p:cNvSpPr/>
          <p:nvPr/>
        </p:nvSpPr>
        <p:spPr>
          <a:xfrm>
            <a:off x="1046734" y="1743019"/>
            <a:ext cx="4102889" cy="16859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CD1C6-5FDE-5273-F1E1-066DEC96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36" y="2025099"/>
            <a:ext cx="3819525" cy="1121819"/>
          </a:xfrm>
          <a:prstGeom prst="rect">
            <a:avLst/>
          </a:prstGeom>
        </p:spPr>
      </p:pic>
      <p:pic>
        <p:nvPicPr>
          <p:cNvPr id="12" name="Picture 4" descr="Output - Free business and finance icons">
            <a:extLst>
              <a:ext uri="{FF2B5EF4-FFF2-40B4-BE49-F238E27FC236}">
                <a16:creationId xmlns:a16="http://schemas.microsoft.com/office/drawing/2014/main" id="{F8E7E143-4563-B67D-C1F8-7A4D9D25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17" y="2282569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44E853-B02C-78E3-7A96-E5249771D9DA}"/>
              </a:ext>
            </a:extLst>
          </p:cNvPr>
          <p:cNvSpPr txBox="1"/>
          <p:nvPr/>
        </p:nvSpPr>
        <p:spPr>
          <a:xfrm>
            <a:off x="1046734" y="4468017"/>
            <a:ext cx="99915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algn="just"/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Retailer has highest contribution of 73.23%, with total gross sales of $1219.08M.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remaining 26.77% of the contribution comes from Direct and Distributor channels, with total gross sales of $257.53M and $188.03M, respectively.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CE09-E290-C03B-9455-94DC22F9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7346"/>
          </a:xfrm>
        </p:spPr>
        <p:txBody>
          <a:bodyPr>
            <a:normAutofit/>
          </a:bodyPr>
          <a:lstStyle/>
          <a:p>
            <a:pPr algn="l"/>
            <a:r>
              <a:rPr lang="en-US" sz="3200" u="sng" cap="none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 Hardware</a:t>
            </a:r>
            <a:endParaRPr lang="en-IN" sz="3200" u="sng" cap="non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C4D1C-65DB-B759-0729-956BC03F1936}"/>
              </a:ext>
            </a:extLst>
          </p:cNvPr>
          <p:cNvSpPr txBox="1"/>
          <p:nvPr/>
        </p:nvSpPr>
        <p:spPr>
          <a:xfrm>
            <a:off x="913775" y="1501343"/>
            <a:ext cx="103644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Model: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AtliQ Hardware is a global supplier of hardware products, including PCs, network devices, storage solutions, and peripherals.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company serve our diverse customer base through three primary channels: Retailers, Direct Sales, and Distributors.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E0EBB5-E620-269C-FE58-1E299EFB6DC3}"/>
              </a:ext>
            </a:extLst>
          </p:cNvPr>
          <p:cNvSpPr/>
          <p:nvPr/>
        </p:nvSpPr>
        <p:spPr>
          <a:xfrm>
            <a:off x="2837783" y="3868113"/>
            <a:ext cx="1471612" cy="7108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4CAA31-3136-BB43-3974-E19F16800F93}"/>
              </a:ext>
            </a:extLst>
          </p:cNvPr>
          <p:cNvGrpSpPr/>
          <p:nvPr/>
        </p:nvGrpSpPr>
        <p:grpSpPr>
          <a:xfrm>
            <a:off x="6827040" y="3267466"/>
            <a:ext cx="2527177" cy="710802"/>
            <a:chOff x="1326353" y="4400550"/>
            <a:chExt cx="3524250" cy="9001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8F3C2C-1D35-B49B-0243-8C39F0D33CDA}"/>
                </a:ext>
              </a:extLst>
            </p:cNvPr>
            <p:cNvSpPr/>
            <p:nvPr/>
          </p:nvSpPr>
          <p:spPr>
            <a:xfrm>
              <a:off x="1326353" y="4400550"/>
              <a:ext cx="3524250" cy="9001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AFCCF91C-5136-C6D6-A914-E2BB66C9C3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615" y="4540041"/>
              <a:ext cx="1000126" cy="62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best-buy-logo - Best Buy Corporate News ...">
              <a:extLst>
                <a:ext uri="{FF2B5EF4-FFF2-40B4-BE49-F238E27FC236}">
                  <a16:creationId xmlns:a16="http://schemas.microsoft.com/office/drawing/2014/main" id="{FB82FDA5-8A83-2D94-2A07-DD6F3D0DD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160" y="4540041"/>
              <a:ext cx="1086950" cy="62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2843577A-B421-33AD-4E8B-DBBB8858A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530" y="4540041"/>
              <a:ext cx="775495" cy="62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F018C-EB1D-79CB-5068-24716BB75CDD}"/>
              </a:ext>
            </a:extLst>
          </p:cNvPr>
          <p:cNvSpPr/>
          <p:nvPr/>
        </p:nvSpPr>
        <p:spPr>
          <a:xfrm>
            <a:off x="6827039" y="4143561"/>
            <a:ext cx="2527177" cy="7108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AtliQ</a:t>
            </a:r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 Exclusive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AtliQ e store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BB336C-F0A6-22E8-C33C-350C50DBE60D}"/>
              </a:ext>
            </a:extLst>
          </p:cNvPr>
          <p:cNvSpPr/>
          <p:nvPr/>
        </p:nvSpPr>
        <p:spPr>
          <a:xfrm>
            <a:off x="6829249" y="5114125"/>
            <a:ext cx="2527177" cy="7108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Neptune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5D77E-D46F-EF8B-42DA-C23A441A8177}"/>
              </a:ext>
            </a:extLst>
          </p:cNvPr>
          <p:cNvSpPr txBox="1"/>
          <p:nvPr/>
        </p:nvSpPr>
        <p:spPr>
          <a:xfrm>
            <a:off x="5984352" y="3429000"/>
            <a:ext cx="99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ABE6C-C28A-FC25-DA3A-6FE4A7B7F327}"/>
              </a:ext>
            </a:extLst>
          </p:cNvPr>
          <p:cNvSpPr txBox="1"/>
          <p:nvPr/>
        </p:nvSpPr>
        <p:spPr>
          <a:xfrm>
            <a:off x="6061014" y="4209586"/>
            <a:ext cx="8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1157B-0146-EC73-34BC-A360B09650EC}"/>
              </a:ext>
            </a:extLst>
          </p:cNvPr>
          <p:cNvSpPr txBox="1"/>
          <p:nvPr/>
        </p:nvSpPr>
        <p:spPr>
          <a:xfrm>
            <a:off x="5754026" y="5237045"/>
            <a:ext cx="122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Distributor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86F8FA-A49C-7CC0-8764-E95FF2CD8F0A}"/>
              </a:ext>
            </a:extLst>
          </p:cNvPr>
          <p:cNvCxnSpPr/>
          <p:nvPr/>
        </p:nvCxnSpPr>
        <p:spPr>
          <a:xfrm flipV="1">
            <a:off x="4309395" y="3798332"/>
            <a:ext cx="2517644" cy="17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F2ACAF-C103-2E16-358D-A61F34D59AFD}"/>
              </a:ext>
            </a:extLst>
          </p:cNvPr>
          <p:cNvCxnSpPr>
            <a:stCxn id="4" idx="3"/>
          </p:cNvCxnSpPr>
          <p:nvPr/>
        </p:nvCxnSpPr>
        <p:spPr>
          <a:xfrm>
            <a:off x="4309395" y="4223516"/>
            <a:ext cx="2517644" cy="3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8F4FB8-150D-DDE2-3E4E-1C9D5AFFD938}"/>
              </a:ext>
            </a:extLst>
          </p:cNvPr>
          <p:cNvCxnSpPr/>
          <p:nvPr/>
        </p:nvCxnSpPr>
        <p:spPr>
          <a:xfrm>
            <a:off x="4309395" y="4401217"/>
            <a:ext cx="2517644" cy="10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8" descr="AtliQ Technologies · GitHub">
            <a:extLst>
              <a:ext uri="{FF2B5EF4-FFF2-40B4-BE49-F238E27FC236}">
                <a16:creationId xmlns:a16="http://schemas.microsoft.com/office/drawing/2014/main" id="{762B0A6D-D4D2-2C04-2D70-650C4A4D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2" y="136186"/>
            <a:ext cx="671512" cy="66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8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62505-38AA-E705-3E79-D2CB9B0FE4D3}"/>
              </a:ext>
            </a:extLst>
          </p:cNvPr>
          <p:cNvSpPr txBox="1"/>
          <p:nvPr/>
        </p:nvSpPr>
        <p:spPr>
          <a:xfrm>
            <a:off x="718182" y="673403"/>
            <a:ext cx="1111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10: Get the Top 4 products in each division that have a high total sold quantity in the fiscal year 2021? 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output contains these fields: division, product code, product, total sold quantity, rank order.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E4601C-E414-10E5-3ABF-77DFCA6BB521}"/>
              </a:ext>
            </a:extLst>
          </p:cNvPr>
          <p:cNvGrpSpPr/>
          <p:nvPr/>
        </p:nvGrpSpPr>
        <p:grpSpPr>
          <a:xfrm>
            <a:off x="571500" y="1505725"/>
            <a:ext cx="7515225" cy="4043364"/>
            <a:chOff x="542925" y="1700978"/>
            <a:chExt cx="7515225" cy="404336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37BF88-1192-F360-824B-714C36F101C7}"/>
                </a:ext>
              </a:extLst>
            </p:cNvPr>
            <p:cNvSpPr/>
            <p:nvPr/>
          </p:nvSpPr>
          <p:spPr>
            <a:xfrm>
              <a:off x="542925" y="1700978"/>
              <a:ext cx="7515225" cy="40433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D1032F-4185-D5B7-D096-81920097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745" y="1957663"/>
              <a:ext cx="7015583" cy="352999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686323-A3D5-A9C4-1ADC-61183277574A}"/>
              </a:ext>
            </a:extLst>
          </p:cNvPr>
          <p:cNvGrpSpPr/>
          <p:nvPr/>
        </p:nvGrpSpPr>
        <p:grpSpPr>
          <a:xfrm>
            <a:off x="6882898" y="1494442"/>
            <a:ext cx="4965117" cy="2705876"/>
            <a:chOff x="1185863" y="1228725"/>
            <a:chExt cx="5643562" cy="304323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B31BCE-50F4-F81A-B43B-B6965A7332F4}"/>
                </a:ext>
              </a:extLst>
            </p:cNvPr>
            <p:cNvSpPr/>
            <p:nvPr/>
          </p:nvSpPr>
          <p:spPr>
            <a:xfrm>
              <a:off x="1185863" y="1228725"/>
              <a:ext cx="5643562" cy="30432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8A91CBE-D83C-ABD9-33DA-345F590F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0372" y="1402636"/>
              <a:ext cx="5024728" cy="2754381"/>
            </a:xfrm>
            <a:prstGeom prst="rect">
              <a:avLst/>
            </a:prstGeom>
          </p:spPr>
        </p:pic>
      </p:grpSp>
      <p:pic>
        <p:nvPicPr>
          <p:cNvPr id="18" name="Picture 4" descr="Output - Free business and finance icons">
            <a:extLst>
              <a:ext uri="{FF2B5EF4-FFF2-40B4-BE49-F238E27FC236}">
                <a16:creationId xmlns:a16="http://schemas.microsoft.com/office/drawing/2014/main" id="{61865C0B-800B-43F8-65A6-A050A655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0" y="1882236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3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987ED-07FF-00D4-F28D-15678661B5AE}"/>
              </a:ext>
            </a:extLst>
          </p:cNvPr>
          <p:cNvSpPr txBox="1"/>
          <p:nvPr/>
        </p:nvSpPr>
        <p:spPr>
          <a:xfrm>
            <a:off x="714375" y="600075"/>
            <a:ext cx="1090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11: Create the stored procedure for top N products by net sales in million and Market. The fields should include: product and net sales in million.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ADF6D1-40E0-730D-0E02-6CC3D8732EBE}"/>
              </a:ext>
            </a:extLst>
          </p:cNvPr>
          <p:cNvGrpSpPr/>
          <p:nvPr/>
        </p:nvGrpSpPr>
        <p:grpSpPr>
          <a:xfrm>
            <a:off x="714375" y="1576658"/>
            <a:ext cx="5700713" cy="3152506"/>
            <a:chOff x="714375" y="1885950"/>
            <a:chExt cx="6986588" cy="351472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116198E-9E89-0D29-F8CE-B56E77078260}"/>
                </a:ext>
              </a:extLst>
            </p:cNvPr>
            <p:cNvSpPr/>
            <p:nvPr/>
          </p:nvSpPr>
          <p:spPr>
            <a:xfrm>
              <a:off x="714375" y="1885950"/>
              <a:ext cx="6986588" cy="3514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21AFC8-8AE4-4A63-F8B7-1099EAB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811" y="2119221"/>
              <a:ext cx="6507981" cy="304818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A62F5B7-FA5D-F85C-2E76-E7DC9AA0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93" y="4301019"/>
            <a:ext cx="3448308" cy="173799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F854365-5D69-EF93-82FE-4370C92E7900}"/>
              </a:ext>
            </a:extLst>
          </p:cNvPr>
          <p:cNvGrpSpPr/>
          <p:nvPr/>
        </p:nvGrpSpPr>
        <p:grpSpPr>
          <a:xfrm>
            <a:off x="6730766" y="1785900"/>
            <a:ext cx="4938713" cy="2943263"/>
            <a:chOff x="600075" y="814388"/>
            <a:chExt cx="4886325" cy="281463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DF4AA52-0BF4-ECCC-1EDE-71D86449EA2F}"/>
                </a:ext>
              </a:extLst>
            </p:cNvPr>
            <p:cNvSpPr/>
            <p:nvPr/>
          </p:nvSpPr>
          <p:spPr>
            <a:xfrm>
              <a:off x="600075" y="814388"/>
              <a:ext cx="4886325" cy="2814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FD91F-FC6E-1BF9-D1CB-7E400339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959" y="978562"/>
              <a:ext cx="4405325" cy="2550451"/>
            </a:xfrm>
            <a:prstGeom prst="rect">
              <a:avLst/>
            </a:prstGeom>
          </p:spPr>
        </p:pic>
      </p:grpSp>
      <p:pic>
        <p:nvPicPr>
          <p:cNvPr id="24" name="Picture 4" descr="Output - Free business and finance icons">
            <a:extLst>
              <a:ext uri="{FF2B5EF4-FFF2-40B4-BE49-F238E27FC236}">
                <a16:creationId xmlns:a16="http://schemas.microsoft.com/office/drawing/2014/main" id="{D5A246B2-592C-48CC-E82B-0C6240FB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822122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6F50B4-209E-3F8D-B7BB-8630B4091858}"/>
              </a:ext>
            </a:extLst>
          </p:cNvPr>
          <p:cNvSpPr txBox="1"/>
          <p:nvPr/>
        </p:nvSpPr>
        <p:spPr>
          <a:xfrm>
            <a:off x="7286625" y="1414463"/>
            <a:ext cx="3957638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For Market = “India” and FY2021</a:t>
            </a:r>
          </a:p>
        </p:txBody>
      </p:sp>
    </p:spTree>
    <p:extLst>
      <p:ext uri="{BB962C8B-B14F-4D97-AF65-F5344CB8AC3E}">
        <p14:creationId xmlns:p14="http://schemas.microsoft.com/office/powerpoint/2010/main" val="62937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9F20F-3A0C-78D1-C446-314381E95D5A}"/>
              </a:ext>
            </a:extLst>
          </p:cNvPr>
          <p:cNvSpPr txBox="1"/>
          <p:nvPr/>
        </p:nvSpPr>
        <p:spPr>
          <a:xfrm>
            <a:off x="871538" y="500063"/>
            <a:ext cx="1090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12: Create a stored procedure for Top N markets by net sales in million. The fields should include: market and net sales in million.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5FDA2-A5D0-4290-8E02-C54FE79859E1}"/>
              </a:ext>
            </a:extLst>
          </p:cNvPr>
          <p:cNvGrpSpPr/>
          <p:nvPr/>
        </p:nvGrpSpPr>
        <p:grpSpPr>
          <a:xfrm>
            <a:off x="871538" y="1471612"/>
            <a:ext cx="7000875" cy="3386138"/>
            <a:chOff x="871538" y="1528762"/>
            <a:chExt cx="6415087" cy="31003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5D339D-5D36-10E0-435B-B47B54E7EBEA}"/>
                </a:ext>
              </a:extLst>
            </p:cNvPr>
            <p:cNvSpPr/>
            <p:nvPr/>
          </p:nvSpPr>
          <p:spPr>
            <a:xfrm>
              <a:off x="871538" y="1528762"/>
              <a:ext cx="6415087" cy="31003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1E467C-8C95-CA2D-B035-67C9886F2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900" y="1792906"/>
              <a:ext cx="5758250" cy="2586753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3A02D-032B-7215-38B3-FABAE47A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14" y="2693554"/>
            <a:ext cx="4999925" cy="21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9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| Output  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A1A09-B8A4-F94E-9494-0FA8436D931C}"/>
              </a:ext>
            </a:extLst>
          </p:cNvPr>
          <p:cNvGrpSpPr/>
          <p:nvPr/>
        </p:nvGrpSpPr>
        <p:grpSpPr>
          <a:xfrm>
            <a:off x="985838" y="1200108"/>
            <a:ext cx="3514725" cy="2143123"/>
            <a:chOff x="614363" y="842963"/>
            <a:chExt cx="3514725" cy="214312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B21A99-A0E7-872A-FF4A-4E00690EFE66}"/>
                </a:ext>
              </a:extLst>
            </p:cNvPr>
            <p:cNvSpPr/>
            <p:nvPr/>
          </p:nvSpPr>
          <p:spPr>
            <a:xfrm>
              <a:off x="614363" y="842963"/>
              <a:ext cx="3514725" cy="21431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313D61-ECB7-6B6F-644D-64EC42B2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019" y="1057234"/>
              <a:ext cx="3121412" cy="1714579"/>
            </a:xfrm>
            <a:prstGeom prst="rect">
              <a:avLst/>
            </a:prstGeom>
          </p:spPr>
        </p:pic>
      </p:grpSp>
      <p:pic>
        <p:nvPicPr>
          <p:cNvPr id="8" name="Picture 4" descr="Output - Free business and finance icons">
            <a:extLst>
              <a:ext uri="{FF2B5EF4-FFF2-40B4-BE49-F238E27FC236}">
                <a16:creationId xmlns:a16="http://schemas.microsoft.com/office/drawing/2014/main" id="{89E1FAF8-1CFC-D3E5-682A-CE1B24AF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4" y="1850186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6CF526-D03B-6E70-27EC-DF77A05C5A79}"/>
              </a:ext>
            </a:extLst>
          </p:cNvPr>
          <p:cNvSpPr/>
          <p:nvPr/>
        </p:nvSpPr>
        <p:spPr>
          <a:xfrm>
            <a:off x="5823142" y="1200108"/>
            <a:ext cx="5186364" cy="31146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3347A6-4748-2874-D599-07A50CCBE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655" y="1393560"/>
            <a:ext cx="4605338" cy="2599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580F09-0F48-CF52-926A-1782A920BBCC}"/>
              </a:ext>
            </a:extLst>
          </p:cNvPr>
          <p:cNvSpPr txBox="1"/>
          <p:nvPr/>
        </p:nvSpPr>
        <p:spPr>
          <a:xfrm>
            <a:off x="985838" y="3686175"/>
            <a:ext cx="41719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India has the highest contribution to Net sales, with $211M followed by USA, South Korea, Canada, and UK,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reflecting a diverse global market presence.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-9525" y="34075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DCA90-3FCE-F22B-4B9C-7827CBCC6183}"/>
              </a:ext>
            </a:extLst>
          </p:cNvPr>
          <p:cNvSpPr txBox="1"/>
          <p:nvPr/>
        </p:nvSpPr>
        <p:spPr>
          <a:xfrm>
            <a:off x="771525" y="507205"/>
            <a:ext cx="1087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13: Create the stored procedure for top N markets per region by gross sales. The field should include: market, region, gross sales in million, and rank.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2B0DD7-F6C9-5941-D4FC-4D8183A8D98F}"/>
              </a:ext>
            </a:extLst>
          </p:cNvPr>
          <p:cNvGrpSpPr/>
          <p:nvPr/>
        </p:nvGrpSpPr>
        <p:grpSpPr>
          <a:xfrm>
            <a:off x="528638" y="1170562"/>
            <a:ext cx="7558087" cy="4630159"/>
            <a:chOff x="871538" y="1685925"/>
            <a:chExt cx="7343775" cy="430053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ABC78FA-5AC4-F5E8-C9B8-A3C61947F25D}"/>
                </a:ext>
              </a:extLst>
            </p:cNvPr>
            <p:cNvSpPr/>
            <p:nvPr/>
          </p:nvSpPr>
          <p:spPr>
            <a:xfrm>
              <a:off x="871538" y="1685925"/>
              <a:ext cx="7343775" cy="43005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3EA304-DBCF-AD9F-716A-B0D6A9FA6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710" y="1961646"/>
              <a:ext cx="6487430" cy="375335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AFB4232-62F2-C525-10F2-6E14F3AA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056" y="1170561"/>
            <a:ext cx="3835450" cy="16583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5309E-3F43-5EF0-0E7E-7C2C137EED82}"/>
              </a:ext>
            </a:extLst>
          </p:cNvPr>
          <p:cNvGrpSpPr/>
          <p:nvPr/>
        </p:nvGrpSpPr>
        <p:grpSpPr>
          <a:xfrm>
            <a:off x="7342075" y="3271837"/>
            <a:ext cx="4443412" cy="3000375"/>
            <a:chOff x="871538" y="1685925"/>
            <a:chExt cx="4443412" cy="30003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50C33BB-6387-016F-35A8-E49919A7455A}"/>
                </a:ext>
              </a:extLst>
            </p:cNvPr>
            <p:cNvSpPr/>
            <p:nvPr/>
          </p:nvSpPr>
          <p:spPr>
            <a:xfrm>
              <a:off x="871538" y="1685925"/>
              <a:ext cx="4443412" cy="30003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917D12-50AA-1019-995D-B62596603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187" y="1843087"/>
              <a:ext cx="3944875" cy="2657476"/>
            </a:xfrm>
            <a:prstGeom prst="rect">
              <a:avLst/>
            </a:prstGeom>
          </p:spPr>
        </p:pic>
      </p:grpSp>
      <p:pic>
        <p:nvPicPr>
          <p:cNvPr id="21" name="Picture 4" descr="Output - Free business and finance icons">
            <a:extLst>
              <a:ext uri="{FF2B5EF4-FFF2-40B4-BE49-F238E27FC236}">
                <a16:creationId xmlns:a16="http://schemas.microsoft.com/office/drawing/2014/main" id="{55DE645F-F57E-BA5C-5625-05B21AAD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48" y="2664959"/>
            <a:ext cx="606878" cy="6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517EB-2DA4-0177-638F-BC52B127563F}"/>
              </a:ext>
            </a:extLst>
          </p:cNvPr>
          <p:cNvSpPr txBox="1"/>
          <p:nvPr/>
        </p:nvSpPr>
        <p:spPr>
          <a:xfrm>
            <a:off x="785813" y="600075"/>
            <a:ext cx="1098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14: Create the stored procedure for top N customers by net sales in million. The field should include: customer and net sales in million.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299B5A-EF8B-F301-A2E0-C541CD1C6C82}"/>
              </a:ext>
            </a:extLst>
          </p:cNvPr>
          <p:cNvGrpSpPr/>
          <p:nvPr/>
        </p:nvGrpSpPr>
        <p:grpSpPr>
          <a:xfrm>
            <a:off x="785812" y="1415592"/>
            <a:ext cx="6543675" cy="4199396"/>
            <a:chOff x="785814" y="1557337"/>
            <a:chExt cx="6286500" cy="374332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071855-CA18-07E8-5E29-10A35BCA560B}"/>
                </a:ext>
              </a:extLst>
            </p:cNvPr>
            <p:cNvSpPr/>
            <p:nvPr/>
          </p:nvSpPr>
          <p:spPr>
            <a:xfrm>
              <a:off x="785814" y="1557337"/>
              <a:ext cx="6286500" cy="37433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1DEB99-69A1-65BF-C020-3D4566DC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504" y="1761665"/>
              <a:ext cx="5668166" cy="329611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61C0EE6-3C95-37AE-25A9-0C8EBAFF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53" y="3290888"/>
            <a:ext cx="464883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5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| Visualization  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D8CD84-3FE6-4971-F27B-6755611CC4AF}"/>
              </a:ext>
            </a:extLst>
          </p:cNvPr>
          <p:cNvGrpSpPr/>
          <p:nvPr/>
        </p:nvGrpSpPr>
        <p:grpSpPr>
          <a:xfrm>
            <a:off x="1071055" y="1143002"/>
            <a:ext cx="3014809" cy="2028824"/>
            <a:chOff x="1057129" y="1143001"/>
            <a:chExt cx="3014809" cy="202882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F8B6439-0984-C7C5-28D5-9C98262A1B75}"/>
                </a:ext>
              </a:extLst>
            </p:cNvPr>
            <p:cNvSpPr/>
            <p:nvPr/>
          </p:nvSpPr>
          <p:spPr>
            <a:xfrm>
              <a:off x="1057129" y="1143001"/>
              <a:ext cx="3014809" cy="2028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5DA420-FABC-AF9B-3F48-F44F886E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639" y="1283405"/>
              <a:ext cx="2843788" cy="17480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86CDC6-8419-66BA-1F71-47F187EF30EF}"/>
              </a:ext>
            </a:extLst>
          </p:cNvPr>
          <p:cNvGrpSpPr/>
          <p:nvPr/>
        </p:nvGrpSpPr>
        <p:grpSpPr>
          <a:xfrm>
            <a:off x="6086475" y="1143002"/>
            <a:ext cx="4705496" cy="3043235"/>
            <a:chOff x="6429375" y="1143002"/>
            <a:chExt cx="4705496" cy="30432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15A964-4183-EC8F-3DFF-5F8FFFDA45CB}"/>
                </a:ext>
              </a:extLst>
            </p:cNvPr>
            <p:cNvSpPr/>
            <p:nvPr/>
          </p:nvSpPr>
          <p:spPr>
            <a:xfrm>
              <a:off x="6429375" y="1143002"/>
              <a:ext cx="4705496" cy="30432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EAD815-132F-CB06-C309-40914442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6538" y="1414463"/>
              <a:ext cx="4394465" cy="25841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DEDED9-900C-EC68-079E-05F4C9630A9C}"/>
              </a:ext>
            </a:extLst>
          </p:cNvPr>
          <p:cNvSpPr txBox="1"/>
          <p:nvPr/>
        </p:nvSpPr>
        <p:spPr>
          <a:xfrm>
            <a:off x="1071055" y="3686175"/>
            <a:ext cx="3814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just"/>
            <a:endParaRPr lang="en-US" dirty="0"/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has the highest contribution to Net sales, with $30M followed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Exclusive, Flipkart, Electricalsociety, and Propel.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4" descr="Output - Free business and finance icons">
            <a:extLst>
              <a:ext uri="{FF2B5EF4-FFF2-40B4-BE49-F238E27FC236}">
                <a16:creationId xmlns:a16="http://schemas.microsoft.com/office/drawing/2014/main" id="{B44BA933-75C8-810D-062B-DAE68E0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173593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7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E4269-E166-4D58-C21C-5E9990AD394B}"/>
              </a:ext>
            </a:extLst>
          </p:cNvPr>
          <p:cNvSpPr txBox="1"/>
          <p:nvPr/>
        </p:nvSpPr>
        <p:spPr>
          <a:xfrm>
            <a:off x="685800" y="642938"/>
            <a:ext cx="1110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15:  Create a stored procedure to get monthly gross sales for a particular customer id.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9C3CC-8BA0-4EBA-2E5C-1357614B6EE5}"/>
              </a:ext>
            </a:extLst>
          </p:cNvPr>
          <p:cNvGrpSpPr/>
          <p:nvPr/>
        </p:nvGrpSpPr>
        <p:grpSpPr>
          <a:xfrm>
            <a:off x="585787" y="1548557"/>
            <a:ext cx="6972300" cy="4189512"/>
            <a:chOff x="685800" y="1439763"/>
            <a:chExt cx="6815138" cy="379380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F78D7B-A9EB-E44A-C272-1A208D5856AC}"/>
                </a:ext>
              </a:extLst>
            </p:cNvPr>
            <p:cNvSpPr/>
            <p:nvPr/>
          </p:nvSpPr>
          <p:spPr>
            <a:xfrm>
              <a:off x="685800" y="1439763"/>
              <a:ext cx="6815138" cy="379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1B53F7E-DA00-2902-8336-EA8A50A15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986" y="1624429"/>
              <a:ext cx="6106377" cy="328658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887D87D-E51F-19B2-D3A9-7F6FBF21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48" y="1432821"/>
            <a:ext cx="4558097" cy="163476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1D19895-F064-DEB5-E68B-8779BAFC0C2A}"/>
              </a:ext>
            </a:extLst>
          </p:cNvPr>
          <p:cNvGrpSpPr/>
          <p:nvPr/>
        </p:nvGrpSpPr>
        <p:grpSpPr>
          <a:xfrm>
            <a:off x="7268748" y="3183318"/>
            <a:ext cx="3500438" cy="3373993"/>
            <a:chOff x="8458200" y="3114675"/>
            <a:chExt cx="3048000" cy="337399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99777E-2026-C6BF-1EA6-0173E95721F8}"/>
                </a:ext>
              </a:extLst>
            </p:cNvPr>
            <p:cNvSpPr/>
            <p:nvPr/>
          </p:nvSpPr>
          <p:spPr>
            <a:xfrm>
              <a:off x="8458200" y="3114675"/>
              <a:ext cx="3048000" cy="33739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8C5759-5E72-874E-5C32-8C689380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9651" y="3259895"/>
              <a:ext cx="2643187" cy="3077156"/>
            </a:xfrm>
            <a:prstGeom prst="rect">
              <a:avLst/>
            </a:prstGeom>
          </p:spPr>
        </p:pic>
      </p:grpSp>
      <p:pic>
        <p:nvPicPr>
          <p:cNvPr id="26" name="Picture 4" descr="Output - Free business and finance icons">
            <a:extLst>
              <a:ext uri="{FF2B5EF4-FFF2-40B4-BE49-F238E27FC236}">
                <a16:creationId xmlns:a16="http://schemas.microsoft.com/office/drawing/2014/main" id="{7B422CF4-23FC-FC25-96EB-02813E23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10" y="2843212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4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at is a Gauge Chart? | Jaspersoft">
            <a:extLst>
              <a:ext uri="{FF2B5EF4-FFF2-40B4-BE49-F238E27FC236}">
                <a16:creationId xmlns:a16="http://schemas.microsoft.com/office/drawing/2014/main" id="{CC747733-F2F2-0455-483B-A9AB66E8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1" y="1732206"/>
            <a:ext cx="3500437" cy="189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D185C-7BBF-D377-9B3E-C6D3AE8FE5C7}"/>
              </a:ext>
            </a:extLst>
          </p:cNvPr>
          <p:cNvSpPr txBox="1"/>
          <p:nvPr/>
        </p:nvSpPr>
        <p:spPr>
          <a:xfrm>
            <a:off x="814387" y="1217474"/>
            <a:ext cx="30146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Insufficient insights to make quick and smart data-driven decisions.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87F12-22EF-2AE7-3B2D-586D5F710F36}"/>
              </a:ext>
            </a:extLst>
          </p:cNvPr>
          <p:cNvSpPr txBox="1"/>
          <p:nvPr/>
        </p:nvSpPr>
        <p:spPr>
          <a:xfrm>
            <a:off x="885825" y="3086100"/>
            <a:ext cx="2871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Utilize SQL Query to solve 15 Ad-hoc requests and create stored procedures for 5 requests.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F55D0-46CE-D684-5F03-37D514A30462}"/>
              </a:ext>
            </a:extLst>
          </p:cNvPr>
          <p:cNvSpPr txBox="1"/>
          <p:nvPr/>
        </p:nvSpPr>
        <p:spPr>
          <a:xfrm>
            <a:off x="8129587" y="1217474"/>
            <a:ext cx="30146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Power BI for making graphs based on various categories.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C5EF2-B3AE-97AA-023F-E921379F7265}"/>
              </a:ext>
            </a:extLst>
          </p:cNvPr>
          <p:cNvSpPr txBox="1"/>
          <p:nvPr/>
        </p:nvSpPr>
        <p:spPr>
          <a:xfrm>
            <a:off x="8325423" y="2910245"/>
            <a:ext cx="260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Provided insights to top-level management, enabling them  to make informed strategic decisions.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8" descr="AtliQ Technologies · GitHub">
            <a:extLst>
              <a:ext uri="{FF2B5EF4-FFF2-40B4-BE49-F238E27FC236}">
                <a16:creationId xmlns:a16="http://schemas.microsoft.com/office/drawing/2014/main" id="{CDE23C6D-C9C8-1878-2713-49C25C89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4923"/>
            <a:ext cx="671512" cy="66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FC575-C00D-EDC9-FCA1-A27EBA54F24D}"/>
              </a:ext>
            </a:extLst>
          </p:cNvPr>
          <p:cNvSpPr txBox="1"/>
          <p:nvPr/>
        </p:nvSpPr>
        <p:spPr>
          <a:xfrm>
            <a:off x="4024313" y="534470"/>
            <a:ext cx="414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Approach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B61D-205C-2C1F-5816-8E709DD2F215}"/>
              </a:ext>
            </a:extLst>
          </p:cNvPr>
          <p:cNvSpPr txBox="1"/>
          <p:nvPr/>
        </p:nvSpPr>
        <p:spPr>
          <a:xfrm>
            <a:off x="967129" y="571500"/>
            <a:ext cx="1050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1: Provide the list of markets in which customer “Atliq Exclusive” operates in business in APAC region.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217BFB-91DC-6230-E680-658970B84AE1}"/>
              </a:ext>
            </a:extLst>
          </p:cNvPr>
          <p:cNvSpPr/>
          <p:nvPr/>
        </p:nvSpPr>
        <p:spPr>
          <a:xfrm>
            <a:off x="967129" y="1970694"/>
            <a:ext cx="5933734" cy="14583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51676C-88C1-F0C6-D1BF-080DEB83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2143125"/>
            <a:ext cx="5686425" cy="1063464"/>
          </a:xfrm>
          <a:prstGeom prst="rect">
            <a:avLst/>
          </a:prstGeom>
        </p:spPr>
      </p:pic>
      <p:pic>
        <p:nvPicPr>
          <p:cNvPr id="11" name="Picture 4" descr="Output - Free business and finance icons">
            <a:extLst>
              <a:ext uri="{FF2B5EF4-FFF2-40B4-BE49-F238E27FC236}">
                <a16:creationId xmlns:a16="http://schemas.microsoft.com/office/drawing/2014/main" id="{1DD5C8EE-9BCB-B842-12A4-627C3C1E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95" y="2255407"/>
            <a:ext cx="951182" cy="9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F68431-F15B-CB8F-518A-82247077A33A}"/>
              </a:ext>
            </a:extLst>
          </p:cNvPr>
          <p:cNvSpPr/>
          <p:nvPr/>
        </p:nvSpPr>
        <p:spPr>
          <a:xfrm>
            <a:off x="8629650" y="1743076"/>
            <a:ext cx="2843213" cy="26431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674E4D-4445-4FA7-1CD0-BFE7B59E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900" y="1970694"/>
            <a:ext cx="2597689" cy="19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 | Output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B61D-205C-2C1F-5816-8E709DD2F215}"/>
              </a:ext>
            </a:extLst>
          </p:cNvPr>
          <p:cNvSpPr txBox="1"/>
          <p:nvPr/>
        </p:nvSpPr>
        <p:spPr>
          <a:xfrm>
            <a:off x="967129" y="571500"/>
            <a:ext cx="1050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2: Provide a report with all the unique product counts for each segment and sort them in descending order of product counts. The final output contains 2 fields: segment and product count.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64571-9233-AA0D-0B04-0373F58B81B9}"/>
              </a:ext>
            </a:extLst>
          </p:cNvPr>
          <p:cNvSpPr/>
          <p:nvPr/>
        </p:nvSpPr>
        <p:spPr>
          <a:xfrm>
            <a:off x="967128" y="2171700"/>
            <a:ext cx="6476659" cy="2014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DE062-365F-4636-AA2E-BE84E557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16" y="2390629"/>
            <a:ext cx="6049300" cy="14669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72610A-BDF6-385B-A8E0-9E1CC1BEF079}"/>
              </a:ext>
            </a:extLst>
          </p:cNvPr>
          <p:cNvSpPr/>
          <p:nvPr/>
        </p:nvSpPr>
        <p:spPr>
          <a:xfrm>
            <a:off x="8515350" y="2171700"/>
            <a:ext cx="3257550" cy="234315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90602-CCAD-36AA-5587-291FC11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1" y="2390629"/>
            <a:ext cx="2867174" cy="2009978"/>
          </a:xfrm>
          <a:prstGeom prst="rect">
            <a:avLst/>
          </a:prstGeom>
        </p:spPr>
      </p:pic>
      <p:pic>
        <p:nvPicPr>
          <p:cNvPr id="16" name="Picture 4" descr="Output - Free business and finance icons">
            <a:extLst>
              <a:ext uri="{FF2B5EF4-FFF2-40B4-BE49-F238E27FC236}">
                <a16:creationId xmlns:a16="http://schemas.microsoft.com/office/drawing/2014/main" id="{67E9F1E7-E042-0EB3-4D22-178F288E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55" y="2855803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4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| Insights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027B3-8F0F-92AD-C723-30A1517EC541}"/>
              </a:ext>
            </a:extLst>
          </p:cNvPr>
          <p:cNvSpPr txBox="1"/>
          <p:nvPr/>
        </p:nvSpPr>
        <p:spPr>
          <a:xfrm>
            <a:off x="5910262" y="1361182"/>
            <a:ext cx="5191343" cy="320087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“Notebook” segment has the highest product count, with 129 products.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“Networking” segment has lowest product count, with 9 products.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the analysis, notebooks and accessories are offering competitive advantage. Invest more in these areas by improving quality, or enhancing marketing efforts to capitalize on their strengths.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avoid over-relying on notebooks and accessories, look for opportunities to grow in other areas like peripherals, desktops, storage, and networking.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A54A3A-A8BA-DE7E-4631-13A03F4337DF}"/>
              </a:ext>
            </a:extLst>
          </p:cNvPr>
          <p:cNvSpPr/>
          <p:nvPr/>
        </p:nvSpPr>
        <p:spPr>
          <a:xfrm>
            <a:off x="385763" y="1256996"/>
            <a:ext cx="5191343" cy="42005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35D1A-0847-C09B-668A-DD541DCD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2" y="1710023"/>
            <a:ext cx="4967803" cy="31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B61D-205C-2C1F-5816-8E709DD2F215}"/>
              </a:ext>
            </a:extLst>
          </p:cNvPr>
          <p:cNvSpPr txBox="1"/>
          <p:nvPr/>
        </p:nvSpPr>
        <p:spPr>
          <a:xfrm>
            <a:off x="967129" y="571500"/>
            <a:ext cx="1050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3: What is the percentage of unique product increase in 2021 vs. 2020? The final output contains these fields: unique_products_2020, unique_products_2021, percentage chg.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BC9FEF-9389-9E15-79E6-13FCD3E7A609}"/>
              </a:ext>
            </a:extLst>
          </p:cNvPr>
          <p:cNvSpPr/>
          <p:nvPr/>
        </p:nvSpPr>
        <p:spPr>
          <a:xfrm>
            <a:off x="967128" y="1657349"/>
            <a:ext cx="10177121" cy="41576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10A4E-F41F-D245-AA47-D6C65B1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10" y="1952405"/>
            <a:ext cx="9753752" cy="3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3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| Insights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291A49-0452-0236-1DC4-DD4811482500}"/>
              </a:ext>
            </a:extLst>
          </p:cNvPr>
          <p:cNvGrpSpPr/>
          <p:nvPr/>
        </p:nvGrpSpPr>
        <p:grpSpPr>
          <a:xfrm>
            <a:off x="714189" y="2027843"/>
            <a:ext cx="6743700" cy="1071558"/>
            <a:chOff x="871352" y="1243013"/>
            <a:chExt cx="6743700" cy="107155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732EECC-63F6-3A11-25CD-9A7D4C0BB248}"/>
                </a:ext>
              </a:extLst>
            </p:cNvPr>
            <p:cNvSpPr/>
            <p:nvPr/>
          </p:nvSpPr>
          <p:spPr>
            <a:xfrm>
              <a:off x="871352" y="1243013"/>
              <a:ext cx="6743700" cy="10715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2C40FB-DAF1-750D-2119-1846B87A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293" y="1326594"/>
              <a:ext cx="6343819" cy="81653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EF59A2-7EEF-B8C1-9480-209B1ED25371}"/>
              </a:ext>
            </a:extLst>
          </p:cNvPr>
          <p:cNvSpPr txBox="1"/>
          <p:nvPr/>
        </p:nvSpPr>
        <p:spPr>
          <a:xfrm>
            <a:off x="7657830" y="1773793"/>
            <a:ext cx="3943351" cy="23083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unique product in FY 2020 -&gt; 245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unique product in FY 2021 -&gt; 334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Product count increased by 36.33% compare to FY 2020, potentially leading to enhanced market presence and increased revenue opportunities.</a:t>
            </a:r>
          </a:p>
        </p:txBody>
      </p:sp>
      <p:pic>
        <p:nvPicPr>
          <p:cNvPr id="10" name="Picture 4" descr="Output - Free business and finance icons">
            <a:extLst>
              <a:ext uri="{FF2B5EF4-FFF2-40B4-BE49-F238E27FC236}">
                <a16:creationId xmlns:a16="http://schemas.microsoft.com/office/drawing/2014/main" id="{66118D49-0B98-804F-B0FB-AC92EEF6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9" y="913236"/>
            <a:ext cx="943161" cy="94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7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06D9-1F0D-3632-585B-6AAFB807789C}"/>
              </a:ext>
            </a:extLst>
          </p:cNvPr>
          <p:cNvCxnSpPr/>
          <p:nvPr/>
        </p:nvCxnSpPr>
        <p:spPr>
          <a:xfrm>
            <a:off x="0" y="31432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A9828-BD10-849E-D0C4-9851D128701C}"/>
              </a:ext>
            </a:extLst>
          </p:cNvPr>
          <p:cNvSpPr txBox="1"/>
          <p:nvPr/>
        </p:nvSpPr>
        <p:spPr>
          <a:xfrm>
            <a:off x="4300538" y="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| Query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B61D-205C-2C1F-5816-8E709DD2F215}"/>
              </a:ext>
            </a:extLst>
          </p:cNvPr>
          <p:cNvSpPr txBox="1"/>
          <p:nvPr/>
        </p:nvSpPr>
        <p:spPr>
          <a:xfrm>
            <a:off x="1000296" y="540783"/>
            <a:ext cx="1050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4: Which segment had the most increase in unique products in 2021 vs 2020? The final output contains these fields: segment, product_count_2020, product_count_2021,percentage chg.</a:t>
            </a:r>
            <a:endParaRPr lang="en-I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7208C2-A2DA-5570-677C-D8D39B1CACEA}"/>
              </a:ext>
            </a:extLst>
          </p:cNvPr>
          <p:cNvSpPr/>
          <p:nvPr/>
        </p:nvSpPr>
        <p:spPr>
          <a:xfrm>
            <a:off x="1114425" y="1900238"/>
            <a:ext cx="7086600" cy="2400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22-C1DA-5A3A-24A0-A1E84E465E4F}"/>
              </a:ext>
            </a:extLst>
          </p:cNvPr>
          <p:cNvSpPr/>
          <p:nvPr/>
        </p:nvSpPr>
        <p:spPr>
          <a:xfrm>
            <a:off x="1114425" y="1514475"/>
            <a:ext cx="9963150" cy="48027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9F13C-F4AE-818D-9B14-CC0C466A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34" y="1900237"/>
            <a:ext cx="9589776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85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337</TotalTime>
  <Words>1219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Algerian</vt:lpstr>
      <vt:lpstr>Arial</vt:lpstr>
      <vt:lpstr>Arial Black</vt:lpstr>
      <vt:lpstr>Tw Cen MT</vt:lpstr>
      <vt:lpstr>Wingdings</vt:lpstr>
      <vt:lpstr>Droplet</vt:lpstr>
      <vt:lpstr>Consumer goods ad-hoc insights</vt:lpstr>
      <vt:lpstr>AtliQ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ad-hoc insights</dc:title>
  <dc:creator>kapil a kakwani</dc:creator>
  <cp:lastModifiedBy>kapil a kakwani</cp:lastModifiedBy>
  <cp:revision>41</cp:revision>
  <dcterms:created xsi:type="dcterms:W3CDTF">2024-06-11T10:57:39Z</dcterms:created>
  <dcterms:modified xsi:type="dcterms:W3CDTF">2024-06-17T15:50:28Z</dcterms:modified>
</cp:coreProperties>
</file>