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979" y="-2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Sheet1!$D$1</c:f>
              <c:strCache>
                <c:ptCount val="1"/>
                <c:pt idx="0">
                  <c:v>Aug-24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Sheet1!$D$2:$D$31</c:f>
              <c:numCache>
                <c:formatCode>General</c:formatCode>
                <c:ptCount val="30"/>
                <c:pt idx="0">
                  <c:v>20</c:v>
                </c:pt>
                <c:pt idx="1">
                  <c:v>23</c:v>
                </c:pt>
                <c:pt idx="2">
                  <c:v>20</c:v>
                </c:pt>
                <c:pt idx="3">
                  <c:v>18</c:v>
                </c:pt>
                <c:pt idx="4">
                  <c:v>28</c:v>
                </c:pt>
                <c:pt idx="5">
                  <c:v>26</c:v>
                </c:pt>
                <c:pt idx="6">
                  <c:v>25</c:v>
                </c:pt>
                <c:pt idx="7">
                  <c:v>20</c:v>
                </c:pt>
                <c:pt idx="8">
                  <c:v>29</c:v>
                </c:pt>
                <c:pt idx="9">
                  <c:v>21</c:v>
                </c:pt>
                <c:pt idx="10">
                  <c:v>30</c:v>
                </c:pt>
                <c:pt idx="11">
                  <c:v>22</c:v>
                </c:pt>
                <c:pt idx="12">
                  <c:v>23</c:v>
                </c:pt>
                <c:pt idx="13">
                  <c:v>17</c:v>
                </c:pt>
                <c:pt idx="14">
                  <c:v>24</c:v>
                </c:pt>
                <c:pt idx="15">
                  <c:v>25</c:v>
                </c:pt>
                <c:pt idx="16">
                  <c:v>28</c:v>
                </c:pt>
                <c:pt idx="17">
                  <c:v>21</c:v>
                </c:pt>
                <c:pt idx="18">
                  <c:v>24</c:v>
                </c:pt>
                <c:pt idx="19">
                  <c:v>22</c:v>
                </c:pt>
                <c:pt idx="20">
                  <c:v>27</c:v>
                </c:pt>
                <c:pt idx="21">
                  <c:v>26</c:v>
                </c:pt>
                <c:pt idx="22">
                  <c:v>24</c:v>
                </c:pt>
                <c:pt idx="23">
                  <c:v>27</c:v>
                </c:pt>
                <c:pt idx="24">
                  <c:v>29</c:v>
                </c:pt>
                <c:pt idx="25">
                  <c:v>21</c:v>
                </c:pt>
                <c:pt idx="26">
                  <c:v>25</c:v>
                </c:pt>
                <c:pt idx="27">
                  <c:v>28</c:v>
                </c:pt>
                <c:pt idx="28">
                  <c:v>16</c:v>
                </c:pt>
                <c:pt idx="29">
                  <c:v>30</c:v>
                </c:pt>
              </c:numCache>
            </c:numRef>
          </c:val>
        </c:ser>
        <c:ser>
          <c:idx val="1"/>
          <c:order val="1"/>
          <c:tx>
            <c:strRef>
              <c:f>Sheet1!$E$1</c:f>
              <c:strCache>
                <c:ptCount val="1"/>
                <c:pt idx="0">
                  <c:v>Sep-24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Sheet1!$E$2:$E$31</c:f>
              <c:numCache>
                <c:formatCode>General</c:formatCode>
                <c:ptCount val="30"/>
                <c:pt idx="0">
                  <c:v>30</c:v>
                </c:pt>
                <c:pt idx="1">
                  <c:v>28</c:v>
                </c:pt>
                <c:pt idx="2">
                  <c:v>26</c:v>
                </c:pt>
                <c:pt idx="3">
                  <c:v>29</c:v>
                </c:pt>
                <c:pt idx="4">
                  <c:v>25</c:v>
                </c:pt>
                <c:pt idx="5">
                  <c:v>21</c:v>
                </c:pt>
                <c:pt idx="6">
                  <c:v>22</c:v>
                </c:pt>
                <c:pt idx="7">
                  <c:v>28</c:v>
                </c:pt>
                <c:pt idx="8">
                  <c:v>24</c:v>
                </c:pt>
                <c:pt idx="9">
                  <c:v>30</c:v>
                </c:pt>
                <c:pt idx="10">
                  <c:v>23</c:v>
                </c:pt>
                <c:pt idx="11">
                  <c:v>27</c:v>
                </c:pt>
                <c:pt idx="12">
                  <c:v>28</c:v>
                </c:pt>
                <c:pt idx="13">
                  <c:v>22</c:v>
                </c:pt>
                <c:pt idx="14">
                  <c:v>21</c:v>
                </c:pt>
                <c:pt idx="15">
                  <c:v>25</c:v>
                </c:pt>
                <c:pt idx="16">
                  <c:v>30</c:v>
                </c:pt>
                <c:pt idx="17">
                  <c:v>29</c:v>
                </c:pt>
                <c:pt idx="18">
                  <c:v>23</c:v>
                </c:pt>
                <c:pt idx="19">
                  <c:v>28</c:v>
                </c:pt>
                <c:pt idx="20">
                  <c:v>28</c:v>
                </c:pt>
                <c:pt idx="21">
                  <c:v>20</c:v>
                </c:pt>
                <c:pt idx="22">
                  <c:v>22</c:v>
                </c:pt>
                <c:pt idx="23">
                  <c:v>19</c:v>
                </c:pt>
                <c:pt idx="24">
                  <c:v>28</c:v>
                </c:pt>
                <c:pt idx="25">
                  <c:v>24</c:v>
                </c:pt>
                <c:pt idx="26">
                  <c:v>26</c:v>
                </c:pt>
                <c:pt idx="27">
                  <c:v>23</c:v>
                </c:pt>
                <c:pt idx="28">
                  <c:v>22</c:v>
                </c:pt>
                <c:pt idx="29">
                  <c:v>27</c:v>
                </c:pt>
              </c:numCache>
            </c:numRef>
          </c:val>
        </c:ser>
        <c:ser>
          <c:idx val="2"/>
          <c:order val="2"/>
          <c:tx>
            <c:strRef>
              <c:f>Sheet1!$F$1</c:f>
              <c:strCache>
                <c:ptCount val="1"/>
                <c:pt idx="0">
                  <c:v>Oct-24</c:v>
                </c:pt>
              </c:strCache>
            </c:strRef>
          </c:tx>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Sheet1!$F$2:$F$31</c:f>
              <c:numCache>
                <c:formatCode>General</c:formatCode>
                <c:ptCount val="30"/>
                <c:pt idx="0">
                  <c:v>18</c:v>
                </c:pt>
                <c:pt idx="1">
                  <c:v>24</c:v>
                </c:pt>
                <c:pt idx="2">
                  <c:v>21</c:v>
                </c:pt>
                <c:pt idx="3">
                  <c:v>27</c:v>
                </c:pt>
                <c:pt idx="4">
                  <c:v>23</c:v>
                </c:pt>
                <c:pt idx="5">
                  <c:v>30</c:v>
                </c:pt>
                <c:pt idx="6">
                  <c:v>15</c:v>
                </c:pt>
                <c:pt idx="7">
                  <c:v>28</c:v>
                </c:pt>
                <c:pt idx="8">
                  <c:v>22</c:v>
                </c:pt>
                <c:pt idx="9">
                  <c:v>25</c:v>
                </c:pt>
                <c:pt idx="10">
                  <c:v>29</c:v>
                </c:pt>
                <c:pt idx="11">
                  <c:v>21</c:v>
                </c:pt>
                <c:pt idx="12">
                  <c:v>25</c:v>
                </c:pt>
                <c:pt idx="13">
                  <c:v>26</c:v>
                </c:pt>
                <c:pt idx="14">
                  <c:v>20</c:v>
                </c:pt>
                <c:pt idx="15">
                  <c:v>20</c:v>
                </c:pt>
                <c:pt idx="16">
                  <c:v>26</c:v>
                </c:pt>
                <c:pt idx="17">
                  <c:v>17</c:v>
                </c:pt>
                <c:pt idx="18">
                  <c:v>29</c:v>
                </c:pt>
                <c:pt idx="19">
                  <c:v>21</c:v>
                </c:pt>
                <c:pt idx="20">
                  <c:v>25</c:v>
                </c:pt>
                <c:pt idx="21">
                  <c:v>23</c:v>
                </c:pt>
                <c:pt idx="22">
                  <c:v>22</c:v>
                </c:pt>
                <c:pt idx="23">
                  <c:v>30</c:v>
                </c:pt>
                <c:pt idx="24">
                  <c:v>27</c:v>
                </c:pt>
                <c:pt idx="25">
                  <c:v>26</c:v>
                </c:pt>
                <c:pt idx="26">
                  <c:v>22</c:v>
                </c:pt>
                <c:pt idx="27">
                  <c:v>28</c:v>
                </c:pt>
                <c:pt idx="28">
                  <c:v>21</c:v>
                </c:pt>
                <c:pt idx="29">
                  <c:v>19</c:v>
                </c:pt>
              </c:numCache>
            </c:numRef>
          </c:val>
        </c:ser>
        <c:axId val="63739008"/>
        <c:axId val="63740928"/>
      </c:barChart>
      <c:catAx>
        <c:axId val="63739008"/>
        <c:scaling>
          <c:orientation val="minMax"/>
        </c:scaling>
        <c:axPos val="b"/>
        <c:numFmt formatCode="mmm/yy" sourceLinked="1"/>
        <c:tickLblPos val="nextTo"/>
        <c:crossAx val="63740928"/>
        <c:crosses val="autoZero"/>
        <c:auto val="1"/>
        <c:lblAlgn val="ctr"/>
        <c:lblOffset val="100"/>
      </c:catAx>
      <c:valAx>
        <c:axId val="63740928"/>
        <c:scaling>
          <c:orientation val="minMax"/>
        </c:scaling>
        <c:axPos val="l"/>
        <c:majorGridlines/>
        <c:numFmt formatCode="General" sourceLinked="1"/>
        <c:tickLblPos val="nextTo"/>
        <c:crossAx val="6373900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[Kavitha T.xlsx]Sheet2!PivotTable1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ser>
          <c:idx val="0"/>
          <c:order val="0"/>
          <c:tx>
            <c:strRef>
              <c:f>Sheet2!$B$1:$B$2</c:f>
              <c:strCache>
                <c:ptCount val="1"/>
                <c:pt idx="0">
                  <c:v>Sum of Aug-24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Sheet2!$B$3:$B$15</c:f>
              <c:numCache>
                <c:formatCode>General</c:formatCode>
                <c:ptCount val="6"/>
                <c:pt idx="0">
                  <c:v>20</c:v>
                </c:pt>
                <c:pt idx="1">
                  <c:v>20</c:v>
                </c:pt>
                <c:pt idx="2">
                  <c:v>18</c:v>
                </c:pt>
                <c:pt idx="3">
                  <c:v>20</c:v>
                </c:pt>
                <c:pt idx="4">
                  <c:v>17</c:v>
                </c:pt>
                <c:pt idx="5">
                  <c:v>16</c:v>
                </c:pt>
              </c:numCache>
            </c:numRef>
          </c:val>
        </c:ser>
        <c:ser>
          <c:idx val="1"/>
          <c:order val="1"/>
          <c:tx>
            <c:strRef>
              <c:f>Sheet2!$C$1:$C$2</c:f>
              <c:strCache>
                <c:ptCount val="1"/>
                <c:pt idx="0">
                  <c:v>Sum of Sep-24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Sheet2!$C$3:$C$15</c:f>
              <c:numCache>
                <c:formatCode>General</c:formatCode>
                <c:ptCount val="6"/>
                <c:pt idx="0">
                  <c:v>30</c:v>
                </c:pt>
                <c:pt idx="1">
                  <c:v>26</c:v>
                </c:pt>
                <c:pt idx="2">
                  <c:v>29</c:v>
                </c:pt>
                <c:pt idx="3">
                  <c:v>28</c:v>
                </c:pt>
                <c:pt idx="4">
                  <c:v>22</c:v>
                </c:pt>
                <c:pt idx="5">
                  <c:v>22</c:v>
                </c:pt>
              </c:numCache>
            </c:numRef>
          </c:val>
        </c:ser>
        <c:ser>
          <c:idx val="2"/>
          <c:order val="2"/>
          <c:tx>
            <c:strRef>
              <c:f>Sheet2!$D$1:$D$2</c:f>
              <c:strCache>
                <c:ptCount val="1"/>
                <c:pt idx="0">
                  <c:v>Sum of Oct-24</c:v>
                </c:pt>
              </c:strCache>
            </c:strRef>
          </c:tx>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Sheet2!$D$3:$D$15</c:f>
              <c:numCache>
                <c:formatCode>General</c:formatCode>
                <c:ptCount val="6"/>
                <c:pt idx="0">
                  <c:v>18</c:v>
                </c:pt>
                <c:pt idx="1">
                  <c:v>21</c:v>
                </c:pt>
                <c:pt idx="2">
                  <c:v>27</c:v>
                </c:pt>
                <c:pt idx="3">
                  <c:v>28</c:v>
                </c:pt>
                <c:pt idx="4">
                  <c:v>26</c:v>
                </c:pt>
                <c:pt idx="5">
                  <c:v>21</c:v>
                </c:pt>
              </c:numCache>
            </c:numRef>
          </c:val>
        </c:ser>
        <c:axId val="42149760"/>
        <c:axId val="59123200"/>
      </c:barChart>
      <c:catAx>
        <c:axId val="42149760"/>
        <c:scaling>
          <c:orientation val="minMax"/>
        </c:scaling>
        <c:axPos val="b"/>
        <c:tickLblPos val="nextTo"/>
        <c:crossAx val="59123200"/>
        <c:crosses val="autoZero"/>
        <c:auto val="1"/>
        <c:lblAlgn val="ctr"/>
        <c:lblOffset val="100"/>
      </c:catAx>
      <c:valAx>
        <c:axId val="59123200"/>
        <c:scaling>
          <c:orientation val="minMax"/>
        </c:scaling>
        <c:axPos val="l"/>
        <c:majorGridlines/>
        <c:numFmt formatCode="General" sourceLinked="1"/>
        <c:tickLblPos val="nextTo"/>
        <c:crossAx val="421497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001000" y="1447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37"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66800" y="457200"/>
            <a:ext cx="10439400" cy="1986441"/>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834425" y="3352800"/>
            <a:ext cx="8610600" cy="2677656"/>
          </a:xfrm>
          <a:prstGeom prst="rect">
            <a:avLst/>
          </a:prstGeom>
          <a:noFill/>
        </p:spPr>
        <p:txBody>
          <a:bodyPr wrap="square" rtlCol="0">
            <a:spAutoFit/>
          </a:bodyPr>
          <a:lstStyle/>
          <a:p>
            <a:r>
              <a:rPr lang="en-US" sz="2400" b="1" dirty="0"/>
              <a:t>STUDENT </a:t>
            </a:r>
            <a:r>
              <a:rPr lang="en-US" sz="2400" b="1" dirty="0" smtClean="0"/>
              <a:t>NAME </a:t>
            </a:r>
            <a:r>
              <a:rPr lang="en-US" sz="2400" dirty="0" smtClean="0"/>
              <a:t>: </a:t>
            </a:r>
            <a:r>
              <a:rPr lang="en-US" sz="2400" dirty="0" smtClean="0"/>
              <a:t>MADHU SHREE P K </a:t>
            </a:r>
            <a:endParaRPr lang="en-US" sz="2400" dirty="0"/>
          </a:p>
          <a:p>
            <a:r>
              <a:rPr lang="en-US" sz="2400" b="1" dirty="0"/>
              <a:t>REGISTER </a:t>
            </a:r>
            <a:r>
              <a:rPr lang="en-US" sz="2400" b="1" dirty="0" smtClean="0"/>
              <a:t>NO      </a:t>
            </a:r>
            <a:r>
              <a:rPr lang="en-US" sz="2400" dirty="0" smtClean="0"/>
              <a:t>: </a:t>
            </a:r>
            <a:r>
              <a:rPr lang="en-US" sz="2400" dirty="0" smtClean="0"/>
              <a:t>312217204</a:t>
            </a:r>
            <a:endParaRPr lang="en-US" sz="2400" dirty="0" smtClean="0"/>
          </a:p>
          <a:p>
            <a:r>
              <a:rPr lang="en-US" sz="2400" b="1" dirty="0" smtClean="0"/>
              <a:t>NM ID </a:t>
            </a:r>
            <a:r>
              <a:rPr lang="en-US" sz="2400" dirty="0" smtClean="0"/>
              <a:t>       </a:t>
            </a:r>
            <a:r>
              <a:rPr lang="en-US" sz="2400" smtClean="0"/>
              <a:t>: </a:t>
            </a:r>
            <a:r>
              <a:rPr lang="en-US" sz="2400"/>
              <a:t> </a:t>
            </a:r>
            <a:r>
              <a:rPr lang="en-US" sz="2400" smtClean="0"/>
              <a:t> </a:t>
            </a:r>
            <a:r>
              <a:rPr lang="en-US" sz="2400" smtClean="0"/>
              <a:t>  </a:t>
            </a:r>
            <a:r>
              <a:rPr lang="en-US" sz="2400" smtClean="0"/>
              <a:t>22E7E1DB3B6C86284E048F7FC75FB2AB</a:t>
            </a:r>
            <a:endParaRPr lang="en-US" sz="2400" dirty="0"/>
          </a:p>
          <a:p>
            <a:r>
              <a:rPr lang="en-US" sz="2400" b="1" dirty="0" smtClean="0"/>
              <a:t>DEPARTMENT     </a:t>
            </a:r>
            <a:r>
              <a:rPr lang="en-US" sz="2400" dirty="0" smtClean="0"/>
              <a:t>: B.COM GENERAL</a:t>
            </a:r>
            <a:endParaRPr lang="en-US" sz="2400" dirty="0"/>
          </a:p>
          <a:p>
            <a:r>
              <a:rPr lang="en-US" sz="2400" b="1" dirty="0" smtClean="0"/>
              <a:t>COLLEGE              </a:t>
            </a:r>
            <a:r>
              <a:rPr lang="en-US" sz="2400" dirty="0" smtClean="0"/>
              <a:t>: SHRI KRISHNASWAMY COLLEGE</a:t>
            </a:r>
          </a:p>
          <a:p>
            <a:r>
              <a:rPr lang="en-US" sz="2400" dirty="0" smtClean="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304800" y="1600200"/>
            <a:ext cx="1304925" cy="2990848"/>
          </a:xfrm>
          <a:prstGeom prst="rect">
            <a:avLst/>
          </a:prstGeom>
        </p:spPr>
      </p:pic>
      <p:sp>
        <p:nvSpPr>
          <p:cNvPr id="7" name="object 7"/>
          <p:cNvSpPr txBox="1">
            <a:spLocks noGrp="1"/>
          </p:cNvSpPr>
          <p:nvPr>
            <p:ph type="title"/>
          </p:nvPr>
        </p:nvSpPr>
        <p:spPr>
          <a:xfrm>
            <a:off x="739775"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752600" y="1143000"/>
            <a:ext cx="8610600" cy="5632311"/>
          </a:xfrm>
          <a:prstGeom prst="rect">
            <a:avLst/>
          </a:prstGeom>
        </p:spPr>
        <p:txBody>
          <a:bodyPr wrap="square">
            <a:spAutoFit/>
          </a:bodyPr>
          <a:lstStyle/>
          <a:p>
            <a:r>
              <a:rPr lang="en-GB" b="1" dirty="0" smtClean="0"/>
              <a:t>The "Wow" in Our Solution for Visualizing Employee Attendance Trends with Excel Charts:</a:t>
            </a:r>
            <a:endParaRPr lang="en-GB" dirty="0" smtClean="0"/>
          </a:p>
          <a:p>
            <a:r>
              <a:rPr lang="en-GB" b="1" dirty="0" smtClean="0"/>
              <a:t>1.Dynamic Insights:</a:t>
            </a:r>
            <a:r>
              <a:rPr lang="en-GB" dirty="0" smtClean="0"/>
              <a:t> Our solution transforms complex attendance data into interactive and visually appealing charts, allowing users to quickly identify trends, anomalies, and patterns with just a few clicks.</a:t>
            </a:r>
          </a:p>
          <a:p>
            <a:r>
              <a:rPr lang="en-GB" b="1" dirty="0" smtClean="0"/>
              <a:t>2.Customizable Dashboards:</a:t>
            </a:r>
            <a:r>
              <a:rPr lang="en-GB" dirty="0" smtClean="0"/>
              <a:t> Users can easily tailor the visualizations to focus on specific aspects of the data, such as departmental trends, individual performance, or time-based patterns, offering a personalized and actionable view.</a:t>
            </a:r>
          </a:p>
          <a:p>
            <a:r>
              <a:rPr lang="en-GB" b="1" dirty="0" smtClean="0"/>
              <a:t>3.Real-Time Updates:</a:t>
            </a:r>
            <a:r>
              <a:rPr lang="en-GB" dirty="0" smtClean="0"/>
              <a:t> As data is updated, the charts automatically refresh, ensuring that users always have the most current information at their fingertips without the need for manual adjustments.</a:t>
            </a:r>
          </a:p>
          <a:p>
            <a:r>
              <a:rPr lang="en-GB" b="1" dirty="0" smtClean="0"/>
              <a:t>4.User-Friendly Interface:</a:t>
            </a:r>
            <a:r>
              <a:rPr lang="en-GB" dirty="0" smtClean="0"/>
              <a:t> Leveraging Excel’s intuitive tools, our solution provides powerful yet accessible visualizations that require minimal training, making advanced data analysis straightforward for all users.</a:t>
            </a:r>
          </a:p>
          <a:p>
            <a:r>
              <a:rPr lang="en-GB" b="1" dirty="0" smtClean="0"/>
              <a:t>5.Comprehensive Analysis:</a:t>
            </a:r>
            <a:r>
              <a:rPr lang="en-GB" dirty="0" smtClean="0"/>
              <a:t> By integrating various chart types and pivot table features, our solution delivers a holistic view of attendance trends, from high-level overviews to detailed breakdowns, facilitating strategic decision-making.</a:t>
            </a:r>
          </a:p>
          <a:p>
            <a:r>
              <a:rPr lang="en-GB" b="1" dirty="0" smtClean="0"/>
              <a:t>6.Enhanced Reporting:</a:t>
            </a:r>
            <a:r>
              <a:rPr lang="en-GB" dirty="0" smtClean="0"/>
              <a:t> Our charts can be easily incorporated into reports and presentations, adding a professional touch and enabling clear communication of attendance insights to stakeholders.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609600" y="-6324600"/>
            <a:ext cx="8763000" cy="122802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Modeling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Data Structure:</a:t>
            </a:r>
            <a:r>
              <a:rPr kumimoji="0" lang="en-US" sz="1800" b="0" i="0" u="none" strike="noStrike" cap="none" normalizeH="0" baseline="0" dirty="0" smtClean="0">
                <a:ln>
                  <a:noFill/>
                </a:ln>
                <a:solidFill>
                  <a:schemeClr val="tx1"/>
                </a:solidFill>
                <a:effectLst/>
                <a:latin typeface="Arial" charset="0"/>
                <a:cs typeface="Arial" charset="0"/>
              </a:rPr>
              <a:t> Organize data with columns for Employee ID, Name, Date, Attendance Status, and other relevant details.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Data Preparation:</a:t>
            </a:r>
            <a:r>
              <a:rPr kumimoji="0" lang="en-US" sz="1800" b="0" i="0" u="none" strike="noStrike" cap="none" normalizeH="0" baseline="0" dirty="0" smtClean="0">
                <a:ln>
                  <a:noFill/>
                </a:ln>
                <a:solidFill>
                  <a:schemeClr val="tx1"/>
                </a:solidFill>
                <a:effectLst/>
                <a:latin typeface="Arial" charset="0"/>
                <a:cs typeface="Arial" charset="0"/>
              </a:rPr>
              <a:t> Clean and categorize data for accuracy and consistency.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Chart Selection:</a:t>
            </a:r>
            <a:r>
              <a:rPr kumimoji="0" lang="en-US" sz="1800" b="0" i="0" u="none" strike="noStrike" cap="none" normalizeH="0" baseline="0" dirty="0" smtClean="0">
                <a:ln>
                  <a:noFill/>
                </a:ln>
                <a:solidFill>
                  <a:schemeClr val="tx1"/>
                </a:solidFill>
                <a:effectLst/>
                <a:latin typeface="Arial" charset="0"/>
                <a:cs typeface="Arial" charset="0"/>
              </a:rPr>
              <a:t> Use line charts for trends, bar charts for comparisons, pie charts for status distribution, and heat maps for patterns.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Pivot Tables:</a:t>
            </a:r>
            <a:r>
              <a:rPr kumimoji="0" lang="en-US" sz="1800" b="0" i="0" u="none" strike="noStrike" cap="none" normalizeH="0" baseline="0" dirty="0" smtClean="0">
                <a:ln>
                  <a:noFill/>
                </a:ln>
                <a:solidFill>
                  <a:schemeClr val="tx1"/>
                </a:solidFill>
                <a:effectLst/>
                <a:latin typeface="Arial" charset="0"/>
                <a:cs typeface="Arial" charset="0"/>
              </a:rPr>
              <a:t> Summarize data with rows for categories like employee or date, and columns for attendance status.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Dashboard Creation:</a:t>
            </a:r>
            <a:r>
              <a:rPr kumimoji="0" lang="en-US" sz="1800" b="0" i="0" u="none" strike="noStrike" cap="none" normalizeH="0" baseline="0" dirty="0" smtClean="0">
                <a:ln>
                  <a:noFill/>
                </a:ln>
                <a:solidFill>
                  <a:schemeClr val="tx1"/>
                </a:solidFill>
                <a:effectLst/>
                <a:latin typeface="Arial" charset="0"/>
                <a:cs typeface="Arial" charset="0"/>
              </a:rPr>
              <a:t> Combine charts in a dashboard with interactive elements like slicers for dynamic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tx1"/>
                </a:solidFill>
                <a:effectLst/>
                <a:latin typeface="Arial" charset="0"/>
                <a:cs typeface="Arial" charset="0"/>
              </a:rPr>
              <a:t>Analysis:</a:t>
            </a:r>
            <a:r>
              <a:rPr kumimoji="0" lang="en-US" sz="1800" b="0" i="0" u="none" strike="noStrike" cap="none" normalizeH="0" baseline="0" dirty="0" smtClean="0">
                <a:ln>
                  <a:noFill/>
                </a:ln>
                <a:solidFill>
                  <a:schemeClr val="tx1"/>
                </a:solidFill>
                <a:effectLst/>
                <a:latin typeface="Arial" charset="0"/>
                <a:cs typeface="Arial" charset="0"/>
              </a:rPr>
              <a:t> Identify trends and compare attendance across employees or departments.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chemeClr val="tx1"/>
                </a:solidFill>
                <a:effectLst/>
                <a:latin typeface="Arial" charset="0"/>
                <a:cs typeface="Arial" charset="0"/>
              </a:rPr>
              <a:t>Reporting:</a:t>
            </a:r>
            <a:r>
              <a:rPr kumimoji="0" lang="en-US" sz="1800" b="0" i="0" u="none" strike="noStrike" cap="none" normalizeH="0" baseline="0" dirty="0" smtClean="0">
                <a:ln>
                  <a:noFill/>
                </a:ln>
                <a:solidFill>
                  <a:schemeClr val="tx1"/>
                </a:solidFill>
                <a:effectLst/>
                <a:latin typeface="Arial" charset="0"/>
                <a:cs typeface="Arial" charset="0"/>
              </a:rPr>
              <a:t> Create clear, informative reports integrating the visualizations and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2049" name="Rectangle 1"/>
          <p:cNvSpPr>
            <a:spLocks noChangeArrowheads="1"/>
          </p:cNvSpPr>
          <p:nvPr/>
        </p:nvSpPr>
        <p:spPr bwMode="auto">
          <a:xfrm>
            <a:off x="685800" y="-2213253"/>
            <a:ext cx="86106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Results for Visualizing Employee Attendance Trends with Excel Charts:</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Trends:</a:t>
            </a:r>
            <a:r>
              <a:rPr kumimoji="0" lang="en-US" sz="1800" b="0" i="0" u="none" strike="noStrike" cap="none" normalizeH="0" baseline="0" dirty="0" smtClean="0">
                <a:ln>
                  <a:noFill/>
                </a:ln>
                <a:solidFill>
                  <a:schemeClr val="tx1"/>
                </a:solidFill>
                <a:effectLst/>
                <a:latin typeface="Arial" charset="0"/>
                <a:cs typeface="Arial" charset="0"/>
              </a:rPr>
              <a:t> Easily identify patterns in attendance over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Detailed Analysis:</a:t>
            </a:r>
            <a:r>
              <a:rPr kumimoji="0" lang="en-US" sz="1800" b="0" i="0" u="none" strike="noStrike" cap="none" normalizeH="0" baseline="0" dirty="0" smtClean="0">
                <a:ln>
                  <a:noFill/>
                </a:ln>
                <a:solidFill>
                  <a:schemeClr val="tx1"/>
                </a:solidFill>
                <a:effectLst/>
                <a:latin typeface="Arial" charset="0"/>
                <a:cs typeface="Arial" charset="0"/>
              </a:rPr>
              <a:t> Assess attendance by employee, department, or shift.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Make data-driven decisions on staffing and policies.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Interactive Insights:</a:t>
            </a:r>
            <a:r>
              <a:rPr kumimoji="0" lang="en-US" sz="1800" b="0" i="0" u="none" strike="noStrike" cap="none" normalizeH="0" baseline="0" dirty="0" smtClean="0">
                <a:ln>
                  <a:noFill/>
                </a:ln>
                <a:solidFill>
                  <a:schemeClr val="tx1"/>
                </a:solidFill>
                <a:effectLst/>
                <a:latin typeface="Arial" charset="0"/>
                <a:cs typeface="Arial" charset="0"/>
              </a:rPr>
              <a:t> Explore data dynamically with customizable charts.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latin typeface="Arial" charset="0"/>
                <a:cs typeface="Arial" charset="0"/>
              </a:rPr>
              <a:t>Efficient Reporting:</a:t>
            </a:r>
            <a:r>
              <a:rPr kumimoji="0" lang="en-US" sz="1800" b="0" i="0" u="none" strike="noStrike" cap="none" normalizeH="0" baseline="0" dirty="0" smtClean="0">
                <a:ln>
                  <a:noFill/>
                </a:ln>
                <a:solidFill>
                  <a:schemeClr val="tx1"/>
                </a:solidFill>
                <a:effectLst/>
                <a:latin typeface="Arial" charset="0"/>
                <a:cs typeface="Arial" charset="0"/>
              </a:rPr>
              <a:t> Create comprehensive and transparent reports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828800"/>
            <a:ext cx="6324600" cy="2862322"/>
          </a:xfrm>
          <a:prstGeom prst="rect">
            <a:avLst/>
          </a:prstGeom>
        </p:spPr>
        <p:txBody>
          <a:bodyPr wrap="square">
            <a:spAutoFit/>
          </a:bodyPr>
          <a:lstStyle/>
          <a:p>
            <a:r>
              <a:rPr lang="en-GB" sz="2000" dirty="0" smtClean="0"/>
              <a:t>Visualizing employee attendance trends with Excel charts provides a powerful tool for understanding and managing workforce dynamics. By transforming complex data into clear, interactive visuals, organizations can easily identify patterns, assess performance, and make informed decisions. This approach enhances trend visibility, improves data analysis, and supports effective reporting, ultimately leading to better management of attendance and optimized operational efficiency.</a:t>
            </a:r>
            <a:endParaRPr lang="en-US" sz="20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447800" y="2438400"/>
            <a:ext cx="8593228" cy="954107"/>
          </a:xfrm>
          <a:prstGeom prst="rect">
            <a:avLst/>
          </a:prstGeom>
          <a:noFill/>
        </p:spPr>
        <p:txBody>
          <a:bodyPr wrap="square" rtlCol="0">
            <a:spAutoFit/>
          </a:bodyPr>
          <a:lstStyle/>
          <a:p>
            <a:pPr algn="ctr"/>
            <a:r>
              <a:rPr lang="en-US" sz="2800" b="1" dirty="0"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819400" y="137160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828800"/>
            <a:ext cx="6858000" cy="3139321"/>
          </a:xfrm>
          <a:prstGeom prst="rect">
            <a:avLst/>
          </a:prstGeom>
        </p:spPr>
        <p:txBody>
          <a:bodyPr wrap="square">
            <a:spAutoFit/>
          </a:bodyPr>
          <a:lstStyle/>
          <a:p>
            <a:r>
              <a:rPr lang="en-GB" dirty="0" smtClean="0"/>
              <a:t>To effectively visualize employee attendance trends using Excel, the objective is to create clear, insightful charts from structured attendance data. This involves collecting and organizing data on employee attendance, selecting appropriate chart types (like line, bar, pie, or heat maps), and using Excel’s tools to generate these charts. The charts should be accurate, easy to interpret, and help identify key trends such as peak absence periods or frequent tardiness. The ultimate goal is to provide a straightforward method for monitoring attendance patterns, making data-driven decisions, and improving workforce management. Documentation and training on using these charts will also be essential for ongoing analysis.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43000" y="2133600"/>
            <a:ext cx="6019800" cy="2585323"/>
          </a:xfrm>
          <a:prstGeom prst="rect">
            <a:avLst/>
          </a:prstGeom>
        </p:spPr>
        <p:txBody>
          <a:bodyPr wrap="square">
            <a:spAutoFit/>
          </a:bodyPr>
          <a:lstStyle/>
          <a:p>
            <a:r>
              <a:rPr lang="en-GB" dirty="0" smtClean="0"/>
              <a:t>The project aims to create a user-friendly system for visualizing employee attendance trends using Microsoft Excel. It involves collecting and organizing attendance data, designing clear and informative charts (like line, bar, and pie charts), and using these visualizations to analyze and identify key attendance patterns. The end result will be a comprehensive report with actionable insights, supported by documentation and training materials to help users effectively monitor and manage attendance trends.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1905000"/>
            <a:ext cx="6477000" cy="3477875"/>
          </a:xfrm>
          <a:prstGeom prst="rect">
            <a:avLst/>
          </a:prstGeom>
        </p:spPr>
        <p:txBody>
          <a:bodyPr wrap="square">
            <a:spAutoFit/>
          </a:bodyPr>
          <a:lstStyle/>
          <a:p>
            <a:r>
              <a:rPr lang="en-GB" sz="2000" dirty="0" smtClean="0"/>
              <a:t>The end users for visualizing employee attendance trends with Excel charts include:</a:t>
            </a:r>
          </a:p>
          <a:p>
            <a:r>
              <a:rPr lang="en-GB" sz="2000" b="1" dirty="0" smtClean="0"/>
              <a:t>1. HR Managers</a:t>
            </a:r>
            <a:r>
              <a:rPr lang="en-GB" sz="2000" dirty="0" smtClean="0"/>
              <a:t>: To track overall attendance patterns, manage absenteeism, and make staffing decisions.</a:t>
            </a:r>
          </a:p>
          <a:p>
            <a:r>
              <a:rPr lang="en-GB" sz="2000" b="1" dirty="0" smtClean="0"/>
              <a:t>2. Team Leaders</a:t>
            </a:r>
            <a:r>
              <a:rPr lang="en-GB" sz="2000" dirty="0" smtClean="0"/>
              <a:t>: To monitor attendance within their teams, address attendance issues, and optimize team schedules.</a:t>
            </a:r>
          </a:p>
          <a:p>
            <a:r>
              <a:rPr lang="en-GB" sz="2000" b="1" dirty="0" smtClean="0"/>
              <a:t>3. Operational Managers</a:t>
            </a:r>
            <a:r>
              <a:rPr lang="en-GB" sz="2000" dirty="0" smtClean="0"/>
              <a:t>: To ensure efficient workforce management, identify trends impacting productivity, and make strategic decisions.</a:t>
            </a:r>
          </a:p>
          <a:p>
            <a:r>
              <a:rPr lang="en-GB" sz="2000" b="1" dirty="0" smtClean="0"/>
              <a:t>4. Business Analysts</a:t>
            </a:r>
            <a:r>
              <a:rPr lang="en-GB" sz="2000" dirty="0" smtClean="0"/>
              <a:t>: To analyze attendance data for trends and insights that support broader business objectives.</a:t>
            </a:r>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5" name="Rectangle 1"/>
          <p:cNvSpPr>
            <a:spLocks noChangeArrowheads="1"/>
          </p:cNvSpPr>
          <p:nvPr/>
        </p:nvSpPr>
        <p:spPr bwMode="auto">
          <a:xfrm>
            <a:off x="3352800" y="1794850"/>
            <a:ext cx="6858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Our Solution: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We provide a streamlined approach to visualizing employee attendance trends with Microsoft Excel charts. This solution includes structured data setup, intuitive charts, and interactive features for easy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Value Proposition:</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chemeClr val="tx1"/>
                </a:solidFill>
                <a:effectLst/>
                <a:latin typeface="Arial" charset="0"/>
                <a:cs typeface="Arial" charset="0"/>
              </a:rPr>
              <a:t>Clear Insights</a:t>
            </a:r>
            <a:r>
              <a:rPr kumimoji="0" lang="en-US" sz="1800" b="0" i="0" u="none" strike="noStrike" cap="none" normalizeH="0" baseline="0" dirty="0" smtClean="0">
                <a:ln>
                  <a:noFill/>
                </a:ln>
                <a:solidFill>
                  <a:schemeClr val="tx1"/>
                </a:solidFill>
                <a:effectLst/>
                <a:latin typeface="Arial" charset="0"/>
                <a:cs typeface="Arial" charset="0"/>
              </a:rPr>
              <a:t>: Simplifies understanding of attendance patterns through easy-to-read charts.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chemeClr val="tx1"/>
                </a:solidFill>
                <a:effectLst/>
                <a:latin typeface="Arial" charset="0"/>
                <a:cs typeface="Arial" charset="0"/>
              </a:rPr>
              <a:t>Informed Decisions</a:t>
            </a:r>
            <a:r>
              <a:rPr kumimoji="0" lang="en-US" sz="1800" b="0" i="0" u="none" strike="noStrike" cap="none" normalizeH="0" baseline="0" dirty="0" smtClean="0">
                <a:ln>
                  <a:noFill/>
                </a:ln>
                <a:solidFill>
                  <a:schemeClr val="tx1"/>
                </a:solidFill>
                <a:effectLst/>
                <a:latin typeface="Arial" charset="0"/>
                <a:cs typeface="Arial" charset="0"/>
              </a:rPr>
              <a:t>: Enables data-driven decisions for better staffing and scheduling.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latin typeface="Arial" charset="0"/>
                <a:cs typeface="Arial" charset="0"/>
              </a:rPr>
              <a:t>Ease of Use</a:t>
            </a:r>
            <a:r>
              <a:rPr kumimoji="0" lang="en-US" sz="1800" b="0" i="0" u="none" strike="noStrike" cap="none" normalizeH="0" baseline="0" dirty="0" smtClean="0">
                <a:ln>
                  <a:noFill/>
                </a:ln>
                <a:solidFill>
                  <a:schemeClr val="tx1"/>
                </a:solidFill>
                <a:effectLst/>
                <a:latin typeface="Arial" charset="0"/>
                <a:cs typeface="Arial" charset="0"/>
              </a:rPr>
              <a:t>: Utilizes familiar Excel tools for quick implementation and minimal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latin typeface="Arial" charset="0"/>
                <a:cs typeface="Arial" charset="0"/>
              </a:rPr>
              <a:t>Customizable Analysis</a:t>
            </a:r>
            <a:r>
              <a:rPr kumimoji="0" lang="en-US" sz="1800" b="0" i="0" u="none" strike="noStrike" cap="none" normalizeH="0" baseline="0" dirty="0" smtClean="0">
                <a:ln>
                  <a:noFill/>
                </a:ln>
                <a:solidFill>
                  <a:schemeClr val="tx1"/>
                </a:solidFill>
                <a:effectLst/>
                <a:latin typeface="Arial" charset="0"/>
                <a:cs typeface="Arial" charset="0"/>
              </a:rPr>
              <a:t>: Allows for interactive and tailored exploration of attendance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85800" y="381000"/>
            <a:ext cx="10681335" cy="758190"/>
          </a:xfrm>
        </p:spPr>
        <p:txBody>
          <a:bodyPr/>
          <a:lstStyle/>
          <a:p>
            <a:r>
              <a:rPr lang="en-IN" dirty="0"/>
              <a:t>Dataset Description</a:t>
            </a:r>
          </a:p>
        </p:txBody>
      </p:sp>
      <p:graphicFrame>
        <p:nvGraphicFramePr>
          <p:cNvPr id="3" name="Table 2"/>
          <p:cNvGraphicFramePr>
            <a:graphicFrameLocks noGrp="1"/>
          </p:cNvGraphicFramePr>
          <p:nvPr/>
        </p:nvGraphicFramePr>
        <p:xfrm>
          <a:off x="381000" y="1371600"/>
          <a:ext cx="4648201" cy="4800600"/>
        </p:xfrm>
        <a:graphic>
          <a:graphicData uri="http://schemas.openxmlformats.org/drawingml/2006/table">
            <a:tbl>
              <a:tblPr/>
              <a:tblGrid>
                <a:gridCol w="1334632"/>
                <a:gridCol w="1119864"/>
                <a:gridCol w="1104522"/>
                <a:gridCol w="1089183"/>
              </a:tblGrid>
              <a:tr h="63441">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5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5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63441">
                <a:tc>
                  <a:txBody>
                    <a:bodyPr/>
                    <a:lstStyle/>
                    <a:p>
                      <a:pPr algn="l" fontAlgn="b"/>
                      <a:r>
                        <a:rPr lang="en-US" sz="5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5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63441">
                <a:tc>
                  <a:txBody>
                    <a:bodyPr/>
                    <a:lstStyle/>
                    <a:p>
                      <a:pPr algn="l" fontAlgn="b"/>
                      <a:r>
                        <a:rPr lang="en-US" sz="5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Uriah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Paula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Edward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Michael</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Jasmine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Maruk</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Latia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Sharlene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Jac</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Joseph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Myriam</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Dheepa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3439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Bartholemew</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Xana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Prater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Kaylah</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Kristen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Bobby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Hector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Mariela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Angela</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3449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Gerald</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Reilly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Carlee</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Jaydon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Bridger</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Leon</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Charity</a:t>
                      </a:r>
                    </a:p>
                  </a:txBody>
                  <a:tcPr marL="43005"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5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63441">
                <a:tc>
                  <a:txBody>
                    <a:bodyPr/>
                    <a:lstStyle/>
                    <a:p>
                      <a:pPr algn="l" fontAlgn="b"/>
                      <a:r>
                        <a:rPr lang="en-US" sz="500" b="1" i="0" u="none" strike="noStrike">
                          <a:solidFill>
                            <a:srgbClr val="000000"/>
                          </a:solidFill>
                          <a:latin typeface="Calibri"/>
                        </a:rPr>
                        <a:t>3456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500" b="1" i="0" u="none" strike="noStrik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lstStyle/>
                    <a:p>
                      <a:pPr algn="l" fontAlgn="b"/>
                      <a:r>
                        <a:rPr lang="en-US" sz="500" b="0" i="0" u="none" strike="noStrike">
                          <a:solidFill>
                            <a:srgbClr val="000000"/>
                          </a:solidFill>
                          <a:latin typeface="Calibri"/>
                        </a:rPr>
                        <a:t>Axel</a:t>
                      </a:r>
                    </a:p>
                  </a:txBody>
                  <a:tcPr marL="43005"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500" b="0" i="0" u="none" strike="noStrik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lstStyle/>
                    <a:p>
                      <a:pPr algn="l" fontAlgn="b"/>
                      <a:r>
                        <a:rPr lang="en-US" sz="5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719</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a:solidFill>
                            <a:srgbClr val="000000"/>
                          </a:solidFill>
                          <a:latin typeface="Calibri"/>
                        </a:rPr>
                        <a:t>758</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500" b="1" i="0" u="none" strike="noStrike" dirty="0">
                          <a:solidFill>
                            <a:srgbClr val="000000"/>
                          </a:solidFill>
                          <a:latin typeface="Calibri"/>
                        </a:rPr>
                        <a:t>710</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5" name="Chart 4"/>
          <p:cNvGraphicFramePr/>
          <p:nvPr/>
        </p:nvGraphicFramePr>
        <p:xfrm>
          <a:off x="5334000" y="1600200"/>
          <a:ext cx="6118860" cy="3752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0" y="457200"/>
          <a:ext cx="3619500" cy="2743200"/>
        </p:xfrm>
        <a:graphic>
          <a:graphicData uri="http://schemas.openxmlformats.org/drawingml/2006/table">
            <a:tbl>
              <a:tblPr/>
              <a:tblGrid>
                <a:gridCol w="876300"/>
                <a:gridCol w="927100"/>
                <a:gridCol w="914400"/>
                <a:gridCol w="901700"/>
              </a:tblGrid>
              <a:tr h="182880">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r>
                        <a:rPr lang="en-US" sz="1100" b="1" i="0" u="none" strike="noStrike">
                          <a:solidFill>
                            <a:srgbClr val="000000"/>
                          </a:solidFill>
                          <a:latin typeface="Calibri"/>
                        </a:rPr>
                        <a:t>Values</a:t>
                      </a: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9E2F3"/>
                    </a:solidFill>
                  </a:tcPr>
                </a:tc>
              </a:tr>
              <a:tr h="182880">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1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2880">
                <a:tc>
                  <a:txBody>
                    <a:bodyPr/>
                    <a:lstStyle/>
                    <a:p>
                      <a:pPr algn="l" fontAlgn="b"/>
                      <a:r>
                        <a:rPr lang="en-US" sz="1100" b="1" i="0" u="none" strike="noStrik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Uriah</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Edward</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Michael</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Sharlene</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Xana</a:t>
                      </a:r>
                    </a:p>
                  </a:txBody>
                  <a:tcPr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100" b="0" i="0" u="none" strike="noStrik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182880">
                <a:tc>
                  <a:txBody>
                    <a:bodyPr/>
                    <a:lstStyle/>
                    <a:p>
                      <a:pPr algn="l" fontAlgn="b"/>
                      <a:r>
                        <a:rPr lang="en-US" sz="1100" b="1" i="0" u="none" strike="noStrik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100" b="1" i="0" u="none" strike="noStrik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lstStyle/>
                    <a:p>
                      <a:pPr algn="l" fontAlgn="b"/>
                      <a:r>
                        <a:rPr lang="en-US" sz="1100" b="0" i="0" u="none" strike="noStrike">
                          <a:solidFill>
                            <a:srgbClr val="000000"/>
                          </a:solidFill>
                          <a:latin typeface="Calibri"/>
                        </a:rPr>
                        <a:t>Charity</a:t>
                      </a:r>
                    </a:p>
                  </a:txBody>
                  <a:tcPr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111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a:solidFill>
                            <a:srgbClr val="000000"/>
                          </a:solidFill>
                          <a:latin typeface="Calibri"/>
                        </a:rPr>
                        <a:t>157</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100" b="1" i="0" u="none" strike="noStrike" dirty="0">
                          <a:solidFill>
                            <a:srgbClr val="000000"/>
                          </a:solidFill>
                          <a:latin typeface="Calibri"/>
                        </a:rPr>
                        <a:t>141</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3" name="Chart 2"/>
          <p:cNvGraphicFramePr/>
          <p:nvPr/>
        </p:nvGraphicFramePr>
        <p:xfrm>
          <a:off x="838200" y="2667000"/>
          <a:ext cx="5661660" cy="3390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xmlns="" id="{6E06195E-16D6-79D8-7A9F-F8EB1FE9E212}"/>
              </a:ext>
            </a:extLst>
          </p:cNvPr>
          <p:cNvSpPr txBox="1">
            <a:spLocks/>
          </p:cNvSpPr>
          <p:nvPr/>
        </p:nvSpPr>
        <p:spPr>
          <a:xfrm>
            <a:off x="838200" y="533400"/>
            <a:ext cx="3276600" cy="738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kern="0" dirty="0" smtClean="0">
                <a:latin typeface="Trebuchet MS"/>
                <a:ea typeface="+mj-ea"/>
                <a:cs typeface="Trebuchet MS"/>
              </a:rPr>
              <a:t>Employees attendance less than 20 days. </a:t>
            </a:r>
            <a:endParaRPr kumimoji="0" lang="en-IN" sz="2400"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TotalTime>
  <Words>1293</Words>
  <Application>Microsoft Office PowerPoint</Application>
  <PresentationFormat>Custom</PresentationFormat>
  <Paragraphs>431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VISUALIZING EMPLOYEE ATTENDANCE TRENDS WITH EXCEL CHARTS  </vt:lpstr>
      <vt:lpstr>PROJECT TITLE</vt:lpstr>
      <vt:lpstr>AGENDA</vt:lpstr>
      <vt:lpstr>PROBLEM STATEMENT</vt:lpstr>
      <vt:lpstr>PROJECT OVERVIEW</vt:lpstr>
      <vt:lpstr>WHO ARE THE END USERS?</vt:lpstr>
      <vt:lpstr>OUR SOLUTION AND ITS VALUE PROPOSITION</vt:lpstr>
      <vt:lpstr>Dataset Description</vt:lpstr>
      <vt:lpstr>Slide 9</vt:lpstr>
      <vt:lpstr>THE "WOW" IN OUR SOLUTION</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Sujita</cp:lastModifiedBy>
  <cp:revision>32</cp:revision>
  <dcterms:created xsi:type="dcterms:W3CDTF">2024-03-29T15:07:22Z</dcterms:created>
  <dcterms:modified xsi:type="dcterms:W3CDTF">2024-09-01T07:38:42Z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