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92" r:id="rId3"/>
    <p:sldId id="257" r:id="rId4"/>
    <p:sldId id="258" r:id="rId5"/>
    <p:sldId id="261" r:id="rId6"/>
    <p:sldId id="262" r:id="rId7"/>
    <p:sldId id="264" r:id="rId8"/>
    <p:sldId id="265" r:id="rId9"/>
    <p:sldId id="267" r:id="rId10"/>
    <p:sldId id="271" r:id="rId11"/>
    <p:sldId id="291"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Palatino Linotype" panose="02040502050505030304" pitchFamily="18"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251D8-AB74-4772-9267-0778F2BA4185}">
  <a:tblStyle styleId="{44A251D8-AB74-4772-9267-0778F2BA418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fb1ff459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fb1ff45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Pearson Baseline: This method computes the Pearson correlation coefficient between all pairs of users (or items) using baselines for centering instead of means.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3fb1ff459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3fb1ff459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fb1ff45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fb1ff45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Lato"/>
                <a:ea typeface="Lato"/>
                <a:cs typeface="Lato"/>
                <a:sym typeface="Lato"/>
              </a:rPr>
              <a:t>Implemented popularity model, content based model, collaborative filtering model and  latent  factor  based  model and combining the above to form a hybrid model.</a:t>
            </a:r>
            <a:endParaRPr>
              <a:latin typeface="Lato"/>
              <a:ea typeface="Lato"/>
              <a:cs typeface="Lato"/>
              <a:sym typeface="Lato"/>
            </a:endParaRPr>
          </a:p>
          <a:p>
            <a:pPr marL="0" lvl="0" indent="0" algn="l" rtl="0">
              <a:lnSpc>
                <a:spcPct val="150000"/>
              </a:lnSpc>
              <a:spcBef>
                <a:spcPts val="1600"/>
              </a:spcBef>
              <a:spcAft>
                <a:spcPts val="1600"/>
              </a:spcAft>
              <a:buNone/>
            </a:pPr>
            <a:r>
              <a:rPr lang="en">
                <a:latin typeface="Lato"/>
                <a:ea typeface="Lato"/>
                <a:cs typeface="Lato"/>
                <a:sym typeface="Lato"/>
              </a:rPr>
              <a:t>Hyperparameter  tuning,  testing accuracy  and  evaluation  of  recommendations  of  each  model</a:t>
            </a:r>
            <a:endParaRPr/>
          </a:p>
        </p:txBody>
      </p:sp>
    </p:spTree>
    <p:extLst>
      <p:ext uri="{BB962C8B-B14F-4D97-AF65-F5344CB8AC3E}">
        <p14:creationId xmlns:p14="http://schemas.microsoft.com/office/powerpoint/2010/main" val="428458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fb1ff459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fb1ff45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Lato"/>
                <a:ea typeface="Lato"/>
                <a:cs typeface="Lato"/>
                <a:sym typeface="Lato"/>
              </a:rPr>
              <a:t>Implemented popularity model, content based model, collaborative filtering model and  latent  factor  based  model and combining the above to form a hybrid model.</a:t>
            </a:r>
            <a:endParaRPr>
              <a:latin typeface="Lato"/>
              <a:ea typeface="Lato"/>
              <a:cs typeface="Lato"/>
              <a:sym typeface="Lato"/>
            </a:endParaRPr>
          </a:p>
          <a:p>
            <a:pPr marL="0" lvl="0" indent="0" algn="l" rtl="0">
              <a:lnSpc>
                <a:spcPct val="150000"/>
              </a:lnSpc>
              <a:spcBef>
                <a:spcPts val="1600"/>
              </a:spcBef>
              <a:spcAft>
                <a:spcPts val="1600"/>
              </a:spcAft>
              <a:buNone/>
            </a:pPr>
            <a:r>
              <a:rPr lang="en">
                <a:latin typeface="Lato"/>
                <a:ea typeface="Lato"/>
                <a:cs typeface="Lato"/>
                <a:sym typeface="Lato"/>
              </a:rPr>
              <a:t>Hyperparameter  tuning,  testing accuracy  and  evaluation  of  recommendations  of  each  model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4d6c54ba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4d6c54ba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rgbClr val="434343"/>
              </a:buClr>
              <a:buSzPts val="1000"/>
              <a:buFont typeface="Arial"/>
              <a:buChar char="●"/>
            </a:pPr>
            <a:r>
              <a:rPr lang="en" sz="1000">
                <a:solidFill>
                  <a:srgbClr val="434343"/>
                </a:solidFill>
              </a:rPr>
              <a:t>The primary dataset used for this project is the movielens review dataset. consisting of   27,753,444 reviews  over  58,098  different  movies  by  283,228  users.</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fb1ff459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3fb1ff459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3fb1ff459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3fb1ff459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b1ff459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b1ff459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fb1ff459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fb1ff459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Item profile = Based on the the genre list for each movie, we build a movie profile. Example movie 1 belongs to genre [“Action”],movie 2 is a RomCom movie, and so on.</a:t>
            </a:r>
            <a:endParaRPr/>
          </a:p>
          <a:p>
            <a:pPr marL="0" lvl="0" indent="0" algn="l" rtl="0">
              <a:spcBef>
                <a:spcPts val="0"/>
              </a:spcBef>
              <a:spcAft>
                <a:spcPts val="0"/>
              </a:spcAft>
              <a:buNone/>
            </a:pPr>
            <a:r>
              <a:rPr lang="en"/>
              <a:t>Using the ratings data, which has ratings for a movie by the user, we build a user profile.</a:t>
            </a:r>
            <a:endParaRPr/>
          </a:p>
          <a:p>
            <a:pPr marL="0" lvl="0" indent="0" algn="l" rtl="0">
              <a:spcBef>
                <a:spcPts val="0"/>
              </a:spcBef>
              <a:spcAft>
                <a:spcPts val="0"/>
              </a:spcAft>
              <a:buNone/>
            </a:pPr>
            <a:r>
              <a:rPr lang="en"/>
              <a:t>Each entry in the user profile vector depicts the affinity of the user for that specific genre.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b1ff459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b1ff45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rgbClr val="000000"/>
              </a:buClr>
              <a:buSzPts val="1000"/>
              <a:buFont typeface="Lato"/>
              <a:buChar char="●"/>
            </a:pPr>
            <a:r>
              <a:rPr lang="en" sz="1000"/>
              <a:t>As it is clearly seen from the movie title, movies with Christmas and Santa Claus are returned</a:t>
            </a:r>
            <a:endParaRPr sz="1000">
              <a:latin typeface="Lato"/>
              <a:ea typeface="Lato"/>
              <a:cs typeface="Lato"/>
              <a:sym typeface="Lato"/>
            </a:endParaRPr>
          </a:p>
          <a:p>
            <a:pPr marL="0" lvl="0" indent="0" algn="l" rtl="0">
              <a:spcBef>
                <a:spcPts val="1600"/>
              </a:spcBef>
              <a:spcAft>
                <a:spcPts val="0"/>
              </a:spcAft>
              <a:buNone/>
            </a:pP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3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Palatino Linotype" panose="02040502050505030304" pitchFamily="18" charset="0"/>
              </a:rPr>
              <a:t>AI-BasedNews Recommendation System</a:t>
            </a:r>
            <a:endParaRPr sz="2800" dirty="0">
              <a:latin typeface="Palatino Linotype" panose="02040502050505030304" pitchFamily="18" charset="0"/>
            </a:endParaRPr>
          </a:p>
        </p:txBody>
      </p:sp>
      <p:sp>
        <p:nvSpPr>
          <p:cNvPr id="87" name="Google Shape;87;p13"/>
          <p:cNvSpPr txBox="1">
            <a:spLocks noGrp="1"/>
          </p:cNvSpPr>
          <p:nvPr>
            <p:ph type="subTitle" idx="1"/>
          </p:nvPr>
        </p:nvSpPr>
        <p:spPr>
          <a:xfrm>
            <a:off x="729450" y="2969400"/>
            <a:ext cx="7688100" cy="1854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lang="en-US" sz="1800" b="1" dirty="0">
              <a:solidFill>
                <a:srgbClr val="000000"/>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1800" b="1" dirty="0">
                <a:solidFill>
                  <a:srgbClr val="000000"/>
                </a:solidFill>
                <a:latin typeface="Times New Roman" panose="02020603050405020304" pitchFamily="18" charset="0"/>
                <a:cs typeface="Times New Roman" panose="02020603050405020304" pitchFamily="18" charset="0"/>
              </a:rPr>
              <a:t>                                                                                              Presented by</a:t>
            </a:r>
          </a:p>
          <a:p>
            <a:pPr marL="0" lvl="0" indent="0" algn="r" rtl="0">
              <a:spcBef>
                <a:spcPts val="0"/>
              </a:spcBef>
              <a:spcAft>
                <a:spcPts val="0"/>
              </a:spcAft>
              <a:buNone/>
            </a:pPr>
            <a:r>
              <a:rPr lang="en-US" sz="1800" b="1" dirty="0" err="1">
                <a:solidFill>
                  <a:srgbClr val="000000"/>
                </a:solidFill>
                <a:latin typeface="Times New Roman" panose="02020603050405020304" pitchFamily="18" charset="0"/>
                <a:cs typeface="Times New Roman" panose="02020603050405020304" pitchFamily="18" charset="0"/>
              </a:rPr>
              <a:t>K.Madhu</a:t>
            </a:r>
            <a:r>
              <a:rPr lang="en-US" sz="1800" b="1" dirty="0">
                <a:solidFill>
                  <a:srgbClr val="000000"/>
                </a:solidFill>
                <a:latin typeface="Times New Roman" panose="02020603050405020304" pitchFamily="18" charset="0"/>
                <a:cs typeface="Times New Roman" panose="02020603050405020304" pitchFamily="18" charset="0"/>
              </a:rPr>
              <a:t> </a:t>
            </a:r>
            <a:r>
              <a:rPr lang="en-US" sz="1800" b="1" dirty="0" err="1">
                <a:solidFill>
                  <a:srgbClr val="000000"/>
                </a:solidFill>
                <a:latin typeface="Times New Roman" panose="02020603050405020304" pitchFamily="18" charset="0"/>
                <a:cs typeface="Times New Roman" panose="02020603050405020304" pitchFamily="18" charset="0"/>
              </a:rPr>
              <a:t>Siddardha</a:t>
            </a:r>
            <a:endParaRPr lang="en-US" sz="1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15575" y="606900"/>
            <a:ext cx="7688700" cy="5352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Times New Roman" panose="02020603050405020304" pitchFamily="18" charset="0"/>
                <a:cs typeface="Times New Roman" panose="02020603050405020304" pitchFamily="18" charset="0"/>
              </a:rPr>
              <a:t>Conclusion:</a:t>
            </a:r>
            <a:br>
              <a:rPr lang="en-IN" b="1" i="0" dirty="0">
                <a:solidFill>
                  <a:srgbClr val="0D0D0D"/>
                </a:solidFill>
                <a:effectLst/>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88" name="Google Shape;188;p28"/>
          <p:cNvSpPr txBox="1">
            <a:spLocks noGrp="1"/>
          </p:cNvSpPr>
          <p:nvPr>
            <p:ph type="body" idx="1"/>
          </p:nvPr>
        </p:nvSpPr>
        <p:spPr>
          <a:xfrm>
            <a:off x="615575" y="1804500"/>
            <a:ext cx="7688700" cy="3339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US" sz="1600" b="0" i="0" dirty="0">
                <a:solidFill>
                  <a:srgbClr val="0D0D0D"/>
                </a:solidFill>
                <a:effectLst/>
                <a:latin typeface="Times New Roman" panose="02020603050405020304" pitchFamily="18" charset="0"/>
                <a:cs typeface="Times New Roman" panose="02020603050405020304" pitchFamily="18" charset="0"/>
              </a:rPr>
              <a:t>An AI-Based News Recommendation System makes the process of finding relevant news seamless and efficient. By leveraging AI and NLP techniques, this system provides users with personalized news suggestions based on their interests, helping them stay informed without having to browse through multiple sources. It can be scaled and integrated into news platforms, media websites, or personal applications for tailored news consumption.</a:t>
            </a:r>
            <a:br>
              <a:rPr lang="en-US" sz="1600" dirty="0">
                <a:latin typeface="Times New Roman" panose="02020603050405020304" pitchFamily="18" charset="0"/>
                <a:cs typeface="Times New Roman" panose="02020603050405020304" pitchFamily="18" charset="0"/>
              </a:rPr>
            </a:b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3172325" y="2002200"/>
            <a:ext cx="2038500" cy="17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a:p>
            <a:pPr marL="0" lvl="0" indent="0" algn="ctr" rtl="0">
              <a:spcBef>
                <a:spcPts val="0"/>
              </a:spcBef>
              <a:spcAft>
                <a:spcPts val="0"/>
              </a:spcAft>
              <a:buNone/>
            </a:pPr>
            <a:endParaRPr/>
          </a:p>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Times New Roman" panose="02020603050405020304" pitchFamily="18" charset="0"/>
                <a:cs typeface="Times New Roman" panose="02020603050405020304" pitchFamily="18" charset="0"/>
              </a:rPr>
              <a:t>AI-Based News Recommendation System</a:t>
            </a:r>
            <a:br>
              <a:rPr lang="en-IN" b="1" i="0" dirty="0">
                <a:solidFill>
                  <a:srgbClr val="0D0D0D"/>
                </a:solidFill>
                <a:effectLst/>
                <a:latin typeface="Times New Roman" panose="02020603050405020304" pitchFamily="18" charset="0"/>
                <a:cs typeface="Times New Roman" panose="02020603050405020304" pitchFamily="18" charset="0"/>
              </a:rPr>
            </a:br>
            <a:br>
              <a:rPr lang="en-IN" b="0" i="0" dirty="0">
                <a:solidFill>
                  <a:srgbClr val="0D0D0D"/>
                </a:solidFill>
                <a:effectLst/>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xfrm>
            <a:off x="448650" y="1922800"/>
            <a:ext cx="8221800" cy="30765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Description:</a:t>
            </a:r>
            <a:r>
              <a:rPr lang="en-US" sz="1600" b="0" i="0" dirty="0">
                <a:solidFill>
                  <a:srgbClr val="0D0D0D"/>
                </a:solidFill>
                <a:effectLst/>
                <a:latin typeface="Times New Roman" panose="02020603050405020304" pitchFamily="18" charset="0"/>
                <a:cs typeface="Times New Roman" panose="02020603050405020304" pitchFamily="18" charset="0"/>
              </a:rPr>
              <a:t> Build a system that recommends news articles based on a user’s reading history, preferences, and current trending topics.</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Skills Used:</a:t>
            </a:r>
            <a:r>
              <a:rPr lang="en-US" sz="1600" b="0" i="0" dirty="0">
                <a:solidFill>
                  <a:srgbClr val="0D0D0D"/>
                </a:solidFill>
                <a:effectLst/>
                <a:latin typeface="Times New Roman" panose="02020603050405020304" pitchFamily="18" charset="0"/>
                <a:cs typeface="Times New Roman" panose="02020603050405020304" pitchFamily="18" charset="0"/>
              </a:rPr>
              <a:t> Machine Learning, Collaborative Filtering, Content-Based Filtering, Python (Pandas, Scikit-learn).</a:t>
            </a:r>
          </a:p>
          <a:p>
            <a:pPr marL="457200" lvl="0" indent="0" algn="l" rtl="0">
              <a:lnSpc>
                <a:spcPct val="150000"/>
              </a:lnSpc>
              <a:spcBef>
                <a:spcPts val="0"/>
              </a:spcBef>
              <a:spcAft>
                <a:spcPts val="0"/>
              </a:spcAft>
              <a:buNone/>
            </a:pPr>
            <a:endParaRPr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6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xfrm>
            <a:off x="359441" y="1417278"/>
            <a:ext cx="8221800" cy="30765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lang="en-IN" sz="1600" dirty="0">
              <a:solidFill>
                <a:srgbClr val="000000"/>
              </a:solidFill>
            </a:endParaRPr>
          </a:p>
          <a:p>
            <a:pPr indent="-342900">
              <a:lnSpc>
                <a:spcPct val="150000"/>
              </a:lnSpc>
              <a:spcBef>
                <a:spcPts val="1600"/>
              </a:spcBef>
              <a:buClr>
                <a:srgbClr val="000000"/>
              </a:buClr>
              <a:buSzPts val="1800"/>
            </a:pPr>
            <a:r>
              <a:rPr lang="en" sz="1600" b="1" dirty="0">
                <a:solidFill>
                  <a:srgbClr val="000000"/>
                </a:solidFill>
                <a:latin typeface="Times New Roman" panose="02020603050405020304" pitchFamily="18" charset="0"/>
                <a:cs typeface="Times New Roman" panose="02020603050405020304" pitchFamily="18" charset="0"/>
              </a:rPr>
              <a:t>Aim:</a:t>
            </a:r>
            <a:r>
              <a:rPr lang="en" sz="1600" dirty="0">
                <a:solidFill>
                  <a:srgbClr val="000000"/>
                </a:solidFill>
                <a:latin typeface="Times New Roman" panose="02020603050405020304" pitchFamily="18" charset="0"/>
                <a:cs typeface="Times New Roman" panose="02020603050405020304" pitchFamily="18" charset="0"/>
              </a:rPr>
              <a:t>  Build  a  </a:t>
            </a:r>
            <a:r>
              <a:rPr lang="en-IN" sz="1600" b="1" i="0" dirty="0">
                <a:solidFill>
                  <a:srgbClr val="0D0D0D"/>
                </a:solidFill>
                <a:effectLst/>
                <a:latin typeface="Times New Roman" panose="02020603050405020304" pitchFamily="18" charset="0"/>
                <a:cs typeface="Times New Roman" panose="02020603050405020304" pitchFamily="18" charset="0"/>
              </a:rPr>
              <a:t>AI-Based News Recommendation System</a:t>
            </a:r>
            <a:r>
              <a:rPr lang="en" sz="1600" dirty="0">
                <a:solidFill>
                  <a:srgbClr val="000000"/>
                </a:solidFill>
                <a:latin typeface="Times New Roman" panose="02020603050405020304" pitchFamily="18" charset="0"/>
                <a:cs typeface="Times New Roman" panose="02020603050405020304" pitchFamily="18" charset="0"/>
              </a:rPr>
              <a:t> .</a:t>
            </a:r>
            <a:endParaRPr sz="1600" dirty="0">
              <a:solidFill>
                <a:srgbClr val="000000"/>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rgbClr val="000000"/>
              </a:buClr>
              <a:buSzPts val="1800"/>
              <a:buChar char="●"/>
            </a:pPr>
            <a:r>
              <a:rPr lang="en" sz="1600" dirty="0">
                <a:solidFill>
                  <a:srgbClr val="000000"/>
                </a:solidFill>
                <a:latin typeface="Times New Roman" panose="02020603050405020304" pitchFamily="18" charset="0"/>
                <a:cs typeface="Times New Roman" panose="02020603050405020304" pitchFamily="18" charset="0"/>
              </a:rPr>
              <a:t>I  wish  to integrate  the  aspects  of  personalization  of  user  with  the  overall features of News such as Sports,General,Crimes,Technology, Latest, etc.</a:t>
            </a: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562948" y="576429"/>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Challenges in News Discovery</a:t>
            </a:r>
            <a:endParaRPr dirty="0">
              <a:latin typeface="Times New Roman" panose="02020603050405020304" pitchFamily="18" charset="0"/>
              <a:cs typeface="Times New Roman" panose="02020603050405020304" pitchFamily="18" charset="0"/>
            </a:endParaRPr>
          </a:p>
        </p:txBody>
      </p:sp>
      <p:sp>
        <p:nvSpPr>
          <p:cNvPr id="99" name="Google Shape;99;p15"/>
          <p:cNvSpPr txBox="1">
            <a:spLocks noGrp="1"/>
          </p:cNvSpPr>
          <p:nvPr>
            <p:ph type="body" idx="1"/>
          </p:nvPr>
        </p:nvSpPr>
        <p:spPr>
          <a:xfrm>
            <a:off x="328500" y="2235904"/>
            <a:ext cx="8487000" cy="3177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US" sz="1600" dirty="0">
                <a:solidFill>
                  <a:srgbClr val="000000"/>
                </a:solidFill>
                <a:latin typeface="Times New Roman" panose="02020603050405020304" pitchFamily="18" charset="0"/>
                <a:cs typeface="Times New Roman" panose="02020603050405020304" pitchFamily="18" charset="0"/>
              </a:rPr>
              <a:t>The abundance of information available online has made it increasingly challenging for users to discover relevant and reliable news.</a:t>
            </a:r>
          </a:p>
          <a:p>
            <a:pPr marL="457200" lvl="0" indent="-342900" algn="l" rtl="0">
              <a:lnSpc>
                <a:spcPct val="115000"/>
              </a:lnSpc>
              <a:spcBef>
                <a:spcPts val="0"/>
              </a:spcBef>
              <a:spcAft>
                <a:spcPts val="0"/>
              </a:spcAft>
              <a:buClr>
                <a:srgbClr val="000000"/>
              </a:buClr>
              <a:buSzPts val="1800"/>
              <a:buChar char="●"/>
            </a:pPr>
            <a:endParaRPr lang="en-US" sz="1600" dirty="0">
              <a:solidFill>
                <a:srgbClr val="000000"/>
              </a:solidFill>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Clr>
                <a:srgbClr val="000000"/>
              </a:buClr>
              <a:buSzPts val="1800"/>
              <a:buChar char="●"/>
            </a:pPr>
            <a:r>
              <a:rPr lang="en-US" sz="1600" dirty="0">
                <a:solidFill>
                  <a:srgbClr val="000000"/>
                </a:solidFill>
                <a:latin typeface="Times New Roman" panose="02020603050405020304" pitchFamily="18" charset="0"/>
                <a:cs typeface="Times New Roman" panose="02020603050405020304" pitchFamily="18" charset="0"/>
              </a:rPr>
              <a:t>Users often face information overload and may be overwhelmed by the sheer volume of news articles, resulting in difficulty in finding news that aligns with their interests.</a:t>
            </a: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Personalized User Experience</a:t>
            </a:r>
            <a:endParaRPr dirty="0">
              <a:latin typeface="Times New Roman" panose="02020603050405020304" pitchFamily="18" charset="0"/>
              <a:cs typeface="Times New Roman" panose="02020603050405020304" pitchFamily="18" charset="0"/>
            </a:endParaRPr>
          </a:p>
        </p:txBody>
      </p:sp>
      <p:sp>
        <p:nvSpPr>
          <p:cNvPr id="120" name="Google Shape;120;p18"/>
          <p:cNvSpPr txBox="1">
            <a:spLocks noGrp="1"/>
          </p:cNvSpPr>
          <p:nvPr>
            <p:ph type="body" idx="1"/>
          </p:nvPr>
        </p:nvSpPr>
        <p:spPr>
          <a:xfrm>
            <a:off x="662542" y="2159101"/>
            <a:ext cx="8250999" cy="22611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AutoNum type="arabicPeriod"/>
            </a:pPr>
            <a:r>
              <a:rPr lang="en-US" sz="1600" dirty="0">
                <a:solidFill>
                  <a:srgbClr val="000000"/>
                </a:solidFill>
                <a:latin typeface="Times New Roman" panose="02020603050405020304" pitchFamily="18" charset="0"/>
                <a:cs typeface="Times New Roman" panose="02020603050405020304" pitchFamily="18" charset="0"/>
              </a:rPr>
              <a:t>AI-   based news recommendation systems leverage machine learning algorithms to provide personalized news content to users based on their preferences, previous interactions, and browsing behavior.</a:t>
            </a:r>
          </a:p>
          <a:p>
            <a:pPr marL="457200" lvl="0" indent="-342900" rtl="0">
              <a:spcBef>
                <a:spcPts val="0"/>
              </a:spcBef>
              <a:spcAft>
                <a:spcPts val="0"/>
              </a:spcAft>
              <a:buClr>
                <a:srgbClr val="000000"/>
              </a:buClr>
              <a:buSzPts val="1800"/>
              <a:buAutoNum type="arabicPeriod"/>
            </a:pPr>
            <a:endParaRPr lang="en-US" sz="1600" dirty="0">
              <a:solidFill>
                <a:srgbClr val="000000"/>
              </a:solidFill>
              <a:latin typeface="Times New Roman" panose="02020603050405020304" pitchFamily="18" charset="0"/>
              <a:cs typeface="Times New Roman" panose="02020603050405020304" pitchFamily="18" charset="0"/>
            </a:endParaRPr>
          </a:p>
          <a:p>
            <a:pPr marL="457200" lvl="0" indent="-342900" rtl="0">
              <a:spcBef>
                <a:spcPts val="0"/>
              </a:spcBef>
              <a:spcAft>
                <a:spcPts val="0"/>
              </a:spcAft>
              <a:buClr>
                <a:srgbClr val="000000"/>
              </a:buClr>
              <a:buSzPts val="1800"/>
              <a:buAutoNum type="arabicPeriod"/>
            </a:pPr>
            <a:r>
              <a:rPr lang="en-US" sz="1600" dirty="0">
                <a:solidFill>
                  <a:srgbClr val="000000"/>
                </a:solidFill>
                <a:latin typeface="Times New Roman" panose="02020603050405020304" pitchFamily="18" charset="0"/>
                <a:cs typeface="Times New Roman" panose="02020603050405020304" pitchFamily="18" charset="0"/>
              </a:rPr>
              <a:t>By analyzing user data and patterns, these systems can offer tailored news recommendations, ensuring that users receive content that is relevant to their interests and preferences.</a:t>
            </a: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51650" y="557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Steps </a:t>
            </a: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CA5D30-7F75-3D56-01CD-7C892313FCAF}"/>
              </a:ext>
            </a:extLst>
          </p:cNvPr>
          <p:cNvSpPr>
            <a:spLocks noGrp="1"/>
          </p:cNvSpPr>
          <p:nvPr>
            <p:ph type="body" idx="1"/>
          </p:nvPr>
        </p:nvSpPr>
        <p:spPr/>
        <p:txBody>
          <a:bodyPr/>
          <a:lstStyle/>
          <a:p>
            <a:r>
              <a:rPr lang="en-US" sz="1600" b="1" dirty="0">
                <a:latin typeface="Times New Roman" panose="02020603050405020304" pitchFamily="18" charset="0"/>
                <a:cs typeface="Times New Roman" panose="02020603050405020304" pitchFamily="18" charset="0"/>
              </a:rPr>
              <a:t>Data Collection </a:t>
            </a:r>
          </a:p>
          <a:p>
            <a:r>
              <a:rPr lang="en-US" sz="1600" b="1" dirty="0">
                <a:latin typeface="Times New Roman" panose="02020603050405020304" pitchFamily="18" charset="0"/>
                <a:cs typeface="Times New Roman" panose="02020603050405020304" pitchFamily="18" charset="0"/>
              </a:rPr>
              <a:t>Preprocessing</a:t>
            </a:r>
          </a:p>
          <a:p>
            <a:r>
              <a:rPr lang="en-US" sz="1600" b="1" dirty="0">
                <a:latin typeface="Times New Roman" panose="02020603050405020304" pitchFamily="18" charset="0"/>
                <a:cs typeface="Times New Roman" panose="02020603050405020304" pitchFamily="18" charset="0"/>
              </a:rPr>
              <a:t>Recommendation Algorithms</a:t>
            </a:r>
          </a:p>
          <a:p>
            <a:r>
              <a:rPr lang="en-IN" sz="1600" b="1" dirty="0">
                <a:latin typeface="Times New Roman" panose="02020603050405020304" pitchFamily="18" charset="0"/>
                <a:cs typeface="Times New Roman" panose="02020603050405020304" pitchFamily="18" charset="0"/>
              </a:rPr>
              <a:t>Model Training</a:t>
            </a:r>
          </a:p>
          <a:p>
            <a:r>
              <a:rPr lang="en-IN" sz="1600" b="1" dirty="0">
                <a:latin typeface="Times New Roman" panose="02020603050405020304" pitchFamily="18" charset="0"/>
                <a:cs typeface="Times New Roman" panose="02020603050405020304" pitchFamily="18" charset="0"/>
              </a:rPr>
              <a:t>Personalization and feedback loop </a:t>
            </a:r>
          </a:p>
          <a:p>
            <a:r>
              <a:rPr lang="en-IN" sz="1600" b="1" dirty="0">
                <a:latin typeface="Times New Roman" panose="02020603050405020304" pitchFamily="18" charset="0"/>
                <a:cs typeface="Times New Roman" panose="02020603050405020304" pitchFamily="18" charset="0"/>
              </a:rPr>
              <a:t>Deployment</a:t>
            </a:r>
          </a:p>
          <a:p>
            <a:pPr marL="146050" indent="0">
              <a:buNone/>
            </a:pP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Challenges</a:t>
            </a:r>
            <a:endParaRPr dirty="0">
              <a:latin typeface="Times New Roman" panose="02020603050405020304" pitchFamily="18" charset="0"/>
              <a:cs typeface="Times New Roman" panose="02020603050405020304" pitchFamily="18" charset="0"/>
            </a:endParaRPr>
          </a:p>
        </p:txBody>
      </p:sp>
      <p:sp>
        <p:nvSpPr>
          <p:cNvPr id="142" name="Google Shape;142;p21"/>
          <p:cNvSpPr txBox="1">
            <a:spLocks noGrp="1"/>
          </p:cNvSpPr>
          <p:nvPr>
            <p:ph type="body" idx="1"/>
          </p:nvPr>
        </p:nvSpPr>
        <p:spPr>
          <a:xfrm>
            <a:off x="727650" y="2078715"/>
            <a:ext cx="7688700" cy="22611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Cold Start Problem:</a:t>
            </a:r>
            <a:r>
              <a:rPr lang="en-US" sz="1600" b="0" i="0" dirty="0">
                <a:solidFill>
                  <a:srgbClr val="0D0D0D"/>
                </a:solidFill>
                <a:effectLst/>
                <a:latin typeface="Times New Roman" panose="02020603050405020304" pitchFamily="18" charset="0"/>
                <a:cs typeface="Times New Roman" panose="02020603050405020304" pitchFamily="18" charset="0"/>
              </a:rPr>
              <a:t> For new users, the system has limited data to base recommendations on, which can result in less accurate suggestions initially.</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Scalability:</a:t>
            </a:r>
            <a:r>
              <a:rPr lang="en-US" sz="1600" b="0" i="0" dirty="0">
                <a:solidFill>
                  <a:srgbClr val="0D0D0D"/>
                </a:solidFill>
                <a:effectLst/>
                <a:latin typeface="Times New Roman" panose="02020603050405020304" pitchFamily="18" charset="0"/>
                <a:cs typeface="Times New Roman" panose="02020603050405020304" pitchFamily="18" charset="0"/>
              </a:rPr>
              <a:t> As the number of users and articles grows, the system needs to scale effectively without a drop in performance.</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Diversity vs. Relevance:</a:t>
            </a:r>
            <a:r>
              <a:rPr lang="en-US" sz="1600" b="0" i="0" dirty="0">
                <a:solidFill>
                  <a:srgbClr val="0D0D0D"/>
                </a:solidFill>
                <a:effectLst/>
                <a:latin typeface="Times New Roman" panose="02020603050405020304" pitchFamily="18" charset="0"/>
                <a:cs typeface="Times New Roman" panose="02020603050405020304" pitchFamily="18" charset="0"/>
              </a:rPr>
              <a:t> Balancing the need to recommend relevant articles with the need to introduce diverse content to avoid echo chambers.</a:t>
            </a:r>
          </a:p>
          <a:p>
            <a:pPr marL="457200" lvl="0" indent="-342900" algn="l" rtl="0">
              <a:spcBef>
                <a:spcPts val="0"/>
              </a:spcBef>
              <a:spcAft>
                <a:spcPts val="0"/>
              </a:spcAft>
              <a:buClr>
                <a:srgbClr val="000000"/>
              </a:buClr>
              <a:buSzPts val="1800"/>
              <a:buAutoNum type="arabicPeriod"/>
            </a:pPr>
            <a:endParaRPr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69929" y="582050"/>
            <a:ext cx="7688700" cy="5352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Times New Roman" panose="02020603050405020304" pitchFamily="18" charset="0"/>
                <a:cs typeface="Times New Roman" panose="02020603050405020304" pitchFamily="18" charset="0"/>
              </a:rPr>
              <a:t>Technologies and Tools</a:t>
            </a:r>
            <a:br>
              <a:rPr lang="en-IN" b="1" i="0" dirty="0">
                <a:solidFill>
                  <a:srgbClr val="0D0D0D"/>
                </a:solidFill>
                <a:effectLst/>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49" name="Google Shape;149;p22"/>
          <p:cNvSpPr txBox="1"/>
          <p:nvPr/>
        </p:nvSpPr>
        <p:spPr>
          <a:xfrm>
            <a:off x="291330" y="1733035"/>
            <a:ext cx="8172100" cy="27318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IN" sz="1600" b="1" i="0" dirty="0">
                <a:solidFill>
                  <a:srgbClr val="0D0D0D"/>
                </a:solidFill>
                <a:effectLst/>
                <a:latin typeface="Times New Roman" panose="02020603050405020304" pitchFamily="18" charset="0"/>
                <a:cs typeface="Times New Roman" panose="02020603050405020304" pitchFamily="18" charset="0"/>
              </a:rPr>
              <a:t>Python Libraries:</a:t>
            </a:r>
            <a:r>
              <a:rPr lang="en-IN" sz="1600" b="0" i="0" dirty="0">
                <a:solidFill>
                  <a:srgbClr val="0D0D0D"/>
                </a:solidFill>
                <a:effectLst/>
                <a:latin typeface="Times New Roman" panose="02020603050405020304" pitchFamily="18" charset="0"/>
                <a:cs typeface="Times New Roman" panose="02020603050405020304" pitchFamily="18" charset="0"/>
              </a:rPr>
              <a:t> Pandas, NumPy, Scikit-learn, TensorFlow/ </a:t>
            </a:r>
            <a:r>
              <a:rPr lang="en-IN" sz="1600" b="0" i="0" dirty="0" err="1">
                <a:solidFill>
                  <a:srgbClr val="0D0D0D"/>
                </a:solidFill>
                <a:effectLst/>
                <a:latin typeface="Times New Roman" panose="02020603050405020304" pitchFamily="18" charset="0"/>
                <a:cs typeface="Times New Roman" panose="02020603050405020304" pitchFamily="18" charset="0"/>
              </a:rPr>
              <a:t>Keras</a:t>
            </a:r>
            <a:r>
              <a:rPr lang="en-IN" sz="1600" b="0" i="0" dirty="0">
                <a:solidFill>
                  <a:srgbClr val="0D0D0D"/>
                </a:solidFill>
                <a:effectLst/>
                <a:latin typeface="Times New Roman" panose="02020603050405020304" pitchFamily="18" charset="0"/>
                <a:cs typeface="Times New Roman" panose="02020603050405020304" pitchFamily="18" charset="0"/>
              </a:rPr>
              <a:t> for machine learning, NLTK/ spacy for NLP.</a:t>
            </a:r>
          </a:p>
          <a:p>
            <a:pPr algn="l">
              <a:buFont typeface="Arial" panose="020B0604020202020204" pitchFamily="34" charset="0"/>
              <a:buChar char="•"/>
            </a:pPr>
            <a:endParaRPr lang="en-IN"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i="0" dirty="0">
                <a:solidFill>
                  <a:srgbClr val="0D0D0D"/>
                </a:solidFill>
                <a:effectLst/>
                <a:latin typeface="Times New Roman" panose="02020603050405020304" pitchFamily="18" charset="0"/>
                <a:cs typeface="Times New Roman" panose="02020603050405020304" pitchFamily="18" charset="0"/>
              </a:rPr>
              <a:t>Data Storage:</a:t>
            </a:r>
            <a:r>
              <a:rPr lang="en-IN" sz="1600" b="0" i="0" dirty="0">
                <a:solidFill>
                  <a:srgbClr val="0D0D0D"/>
                </a:solidFill>
                <a:effectLst/>
                <a:latin typeface="Times New Roman" panose="02020603050405020304" pitchFamily="18" charset="0"/>
                <a:cs typeface="Times New Roman" panose="02020603050405020304" pitchFamily="18" charset="0"/>
              </a:rPr>
              <a:t> SQL or NoSQL databases to store user profiles and article metadata.</a:t>
            </a:r>
          </a:p>
          <a:p>
            <a:pPr algn="l">
              <a:buFont typeface="Arial" panose="020B0604020202020204" pitchFamily="34" charset="0"/>
              <a:buChar char="•"/>
            </a:pPr>
            <a:r>
              <a:rPr lang="en-IN" sz="1600" b="1" i="0" dirty="0">
                <a:solidFill>
                  <a:srgbClr val="0D0D0D"/>
                </a:solidFill>
                <a:effectLst/>
                <a:latin typeface="Times New Roman" panose="02020603050405020304" pitchFamily="18" charset="0"/>
                <a:cs typeface="Times New Roman" panose="02020603050405020304" pitchFamily="18" charset="0"/>
              </a:rPr>
              <a:t>APIs:</a:t>
            </a:r>
            <a:r>
              <a:rPr lang="en-IN" sz="1600" b="0" i="0" dirty="0">
                <a:solidFill>
                  <a:srgbClr val="0D0D0D"/>
                </a:solidFill>
                <a:effectLst/>
                <a:latin typeface="Times New Roman" panose="02020603050405020304" pitchFamily="18" charset="0"/>
                <a:cs typeface="Times New Roman" panose="02020603050405020304" pitchFamily="18" charset="0"/>
              </a:rPr>
              <a:t> News APIs (like News API, Google News) to fetch the latest articles.</a:t>
            </a:r>
          </a:p>
          <a:p>
            <a:pPr algn="l">
              <a:buFont typeface="Arial" panose="020B0604020202020204" pitchFamily="34" charset="0"/>
              <a:buChar char="•"/>
            </a:pPr>
            <a:endParaRPr lang="en-IN"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b="1" i="0" dirty="0">
                <a:solidFill>
                  <a:srgbClr val="0D0D0D"/>
                </a:solidFill>
                <a:effectLst/>
                <a:latin typeface="Times New Roman" panose="02020603050405020304" pitchFamily="18" charset="0"/>
                <a:cs typeface="Times New Roman" panose="02020603050405020304" pitchFamily="18" charset="0"/>
              </a:rPr>
              <a:t>Deployment:</a:t>
            </a:r>
            <a:r>
              <a:rPr lang="en-IN" sz="1600" b="0" i="0" dirty="0">
                <a:solidFill>
                  <a:srgbClr val="0D0D0D"/>
                </a:solidFill>
                <a:effectLst/>
                <a:latin typeface="Times New Roman" panose="02020603050405020304" pitchFamily="18" charset="0"/>
                <a:cs typeface="Times New Roman" panose="02020603050405020304" pitchFamily="18" charset="0"/>
              </a:rPr>
              <a:t> Flask/Django for building the web app or API, and cloud platforms (like AWS, Google Cloud) for hosting.</a:t>
            </a:r>
          </a:p>
          <a:p>
            <a:pPr marL="0" lvl="0" indent="0" algn="l" rtl="0">
              <a:spcBef>
                <a:spcPts val="0"/>
              </a:spcBef>
              <a:spcAft>
                <a:spcPts val="0"/>
              </a:spcAft>
              <a:buNone/>
            </a:pPr>
            <a:endParaRPr sz="16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r>
              <a:rPr lang="en-IN" b="1" i="0" dirty="0">
                <a:solidFill>
                  <a:srgbClr val="0D0D0D"/>
                </a:solidFill>
                <a:effectLst/>
                <a:latin typeface="Times New Roman" panose="02020603050405020304" pitchFamily="18" charset="0"/>
                <a:cs typeface="Times New Roman" panose="02020603050405020304" pitchFamily="18" charset="0"/>
              </a:rPr>
              <a:t>Use Cases</a:t>
            </a:r>
            <a:br>
              <a:rPr lang="en-IN" b="1" i="0" dirty="0">
                <a:solidFill>
                  <a:srgbClr val="0D0D0D"/>
                </a:solidFill>
                <a:effectLst/>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162" name="Google Shape;162;p24"/>
          <p:cNvSpPr txBox="1">
            <a:spLocks noGrp="1"/>
          </p:cNvSpPr>
          <p:nvPr>
            <p:ph type="body" idx="1"/>
          </p:nvPr>
        </p:nvSpPr>
        <p:spPr>
          <a:xfrm>
            <a:off x="312235" y="2240200"/>
            <a:ext cx="8593872" cy="27189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Personalized News Feed:</a:t>
            </a:r>
            <a:r>
              <a:rPr lang="en-US" sz="1600" b="0" i="0" dirty="0">
                <a:solidFill>
                  <a:srgbClr val="0D0D0D"/>
                </a:solidFill>
                <a:effectLst/>
                <a:latin typeface="Times New Roman" panose="02020603050405020304" pitchFamily="18" charset="0"/>
                <a:cs typeface="Times New Roman" panose="02020603050405020304" pitchFamily="18" charset="0"/>
              </a:rPr>
              <a:t> Users get a tailored news feed that adapts to their reading habits.</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Targeted Content Delivery:</a:t>
            </a:r>
            <a:r>
              <a:rPr lang="en-US" sz="1600" b="0" i="0" dirty="0">
                <a:solidFill>
                  <a:srgbClr val="0D0D0D"/>
                </a:solidFill>
                <a:effectLst/>
                <a:latin typeface="Times New Roman" panose="02020603050405020304" pitchFamily="18" charset="0"/>
                <a:cs typeface="Times New Roman" panose="02020603050405020304" pitchFamily="18" charset="0"/>
              </a:rPr>
              <a:t> Publishers can push relevant content to different segments of their audience.</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latin typeface="Times New Roman" panose="02020603050405020304" pitchFamily="18" charset="0"/>
                <a:cs typeface="Times New Roman" panose="02020603050405020304" pitchFamily="18" charset="0"/>
              </a:rPr>
              <a:t>User Retention:</a:t>
            </a:r>
            <a:r>
              <a:rPr lang="en-US" sz="1600" b="0" i="0" dirty="0">
                <a:solidFill>
                  <a:srgbClr val="0D0D0D"/>
                </a:solidFill>
                <a:effectLst/>
                <a:latin typeface="Times New Roman" panose="02020603050405020304" pitchFamily="18" charset="0"/>
                <a:cs typeface="Times New Roman" panose="02020603050405020304" pitchFamily="18" charset="0"/>
              </a:rPr>
              <a:t> By consistently delivering relevant content, platforms can increase user engagement and retention.</a:t>
            </a:r>
          </a:p>
          <a:p>
            <a:pPr marL="457200" lvl="0" indent="-342900" algn="l" rtl="0">
              <a:lnSpc>
                <a:spcPct val="200000"/>
              </a:lnSpc>
              <a:spcBef>
                <a:spcPts val="0"/>
              </a:spcBef>
              <a:spcAft>
                <a:spcPts val="0"/>
              </a:spcAft>
              <a:buClr>
                <a:srgbClr val="000000"/>
              </a:buClr>
              <a:buSzPts val="1800"/>
              <a:buChar char="●"/>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739</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Palatino Linotype</vt:lpstr>
      <vt:lpstr>Arial</vt:lpstr>
      <vt:lpstr>Raleway</vt:lpstr>
      <vt:lpstr>Lato</vt:lpstr>
      <vt:lpstr>Streamline</vt:lpstr>
      <vt:lpstr>AI-BasedNews Recommendation System</vt:lpstr>
      <vt:lpstr>AI-Based News Recommendation System  </vt:lpstr>
      <vt:lpstr>Problem Statement</vt:lpstr>
      <vt:lpstr>Challenges in News Discovery</vt:lpstr>
      <vt:lpstr>Personalized User Experience</vt:lpstr>
      <vt:lpstr>Steps </vt:lpstr>
      <vt:lpstr>Challenges</vt:lpstr>
      <vt:lpstr>Technologies and Tools </vt:lpstr>
      <vt:lpstr>Use Cases </vt:lpstr>
      <vt:lpstr>Conclusion: </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kalamadhusiddartha</dc:creator>
  <cp:lastModifiedBy>22P31A1233</cp:lastModifiedBy>
  <cp:revision>2</cp:revision>
  <dcterms:modified xsi:type="dcterms:W3CDTF">2024-09-11T17:06:12Z</dcterms:modified>
</cp:coreProperties>
</file>