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1" r:id="rId6"/>
    <p:sldId id="262" r:id="rId7"/>
    <p:sldId id="268" r:id="rId8"/>
    <p:sldId id="270"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96782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391323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2549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4005953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4078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3229450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1331295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259713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192800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A52D-571E-4B36-BCF7-1543FF0C6544}"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283358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41A52D-571E-4B36-BCF7-1543FF0C6544}"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63515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41A52D-571E-4B36-BCF7-1543FF0C6544}"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64902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41A52D-571E-4B36-BCF7-1543FF0C6544}"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136035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1A52D-571E-4B36-BCF7-1543FF0C6544}"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347480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41A52D-571E-4B36-BCF7-1543FF0C6544}"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138985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41A52D-571E-4B36-BCF7-1543FF0C6544}"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9EDD2-4B08-40C1-B3DE-EECD9350BF58}" type="slidenum">
              <a:rPr lang="en-US" smtClean="0"/>
              <a:t>‹#›</a:t>
            </a:fld>
            <a:endParaRPr lang="en-US"/>
          </a:p>
        </p:txBody>
      </p:sp>
    </p:spTree>
    <p:extLst>
      <p:ext uri="{BB962C8B-B14F-4D97-AF65-F5344CB8AC3E}">
        <p14:creationId xmlns:p14="http://schemas.microsoft.com/office/powerpoint/2010/main" val="68855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41A52D-571E-4B36-BCF7-1543FF0C6544}" type="datetimeFigureOut">
              <a:rPr lang="en-US" smtClean="0"/>
              <a:t>11/10/2023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29EDD2-4B08-40C1-B3DE-EECD9350BF58}" type="slidenum">
              <a:rPr lang="en-US" smtClean="0"/>
              <a:t>‹#›</a:t>
            </a:fld>
            <a:endParaRPr lang="en-US"/>
          </a:p>
        </p:txBody>
      </p:sp>
    </p:spTree>
    <p:extLst>
      <p:ext uri="{BB962C8B-B14F-4D97-AF65-F5344CB8AC3E}">
        <p14:creationId xmlns:p14="http://schemas.microsoft.com/office/powerpoint/2010/main" val="22214312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4">
            <a:extLst>
              <a:ext uri="{FF2B5EF4-FFF2-40B4-BE49-F238E27FC236}">
                <a16:creationId xmlns:a16="http://schemas.microsoft.com/office/drawing/2014/main" id="{CEE8627F-172A-444D-8F1B-36EF451A9FC1}"/>
              </a:ext>
            </a:extLst>
          </p:cNvPr>
          <p:cNvPicPr>
            <a:picLocks noChangeAspect="1"/>
          </p:cNvPicPr>
          <p:nvPr/>
        </p:nvPicPr>
        <p:blipFill rotWithShape="1">
          <a:blip r:embed="rId2"/>
          <a:srcRect l="9091" t="5315" b="3776"/>
          <a:stretch/>
        </p:blipFill>
        <p:spPr>
          <a:xfrm>
            <a:off x="-3175" y="0"/>
            <a:ext cx="12191999" cy="6857990"/>
          </a:xfrm>
          <a:prstGeom prst="rect">
            <a:avLst/>
          </a:prstGeom>
        </p:spPr>
      </p:pic>
      <p:sp>
        <p:nvSpPr>
          <p:cNvPr id="57" name="Isosceles Triangle 56">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Parallelogram 58">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87FB18-02A7-42A9-8485-48908991906F}"/>
              </a:ext>
            </a:extLst>
          </p:cNvPr>
          <p:cNvSpPr>
            <a:spLocks noGrp="1"/>
          </p:cNvSpPr>
          <p:nvPr>
            <p:ph type="ctrTitle"/>
          </p:nvPr>
        </p:nvSpPr>
        <p:spPr>
          <a:xfrm>
            <a:off x="4559711" y="1312282"/>
            <a:ext cx="4896068" cy="2369131"/>
          </a:xfrm>
        </p:spPr>
        <p:txBody>
          <a:bodyPr>
            <a:normAutofit/>
          </a:bodyPr>
          <a:lstStyle/>
          <a:p>
            <a:r>
              <a:rPr lang="en-US" sz="6000" dirty="0"/>
              <a:t>WEARABLE TECHNOLOGY</a:t>
            </a:r>
          </a:p>
        </p:txBody>
      </p:sp>
      <p:sp>
        <p:nvSpPr>
          <p:cNvPr id="3" name="Subtitle 2">
            <a:extLst>
              <a:ext uri="{FF2B5EF4-FFF2-40B4-BE49-F238E27FC236}">
                <a16:creationId xmlns:a16="http://schemas.microsoft.com/office/drawing/2014/main" id="{897E7F6C-20D8-48E3-A035-0C25D4E8C896}"/>
              </a:ext>
            </a:extLst>
          </p:cNvPr>
          <p:cNvSpPr>
            <a:spLocks noGrp="1"/>
          </p:cNvSpPr>
          <p:nvPr>
            <p:ph type="subTitle" idx="1"/>
          </p:nvPr>
        </p:nvSpPr>
        <p:spPr>
          <a:xfrm>
            <a:off x="4704200" y="4220849"/>
            <a:ext cx="4573037" cy="1096899"/>
          </a:xfrm>
        </p:spPr>
        <p:txBody>
          <a:bodyPr>
            <a:normAutofit/>
          </a:bodyPr>
          <a:lstStyle/>
          <a:p>
            <a:r>
              <a:rPr lang="en-US" sz="2000" dirty="0">
                <a:solidFill>
                  <a:schemeClr val="bg1"/>
                </a:solidFill>
              </a:rPr>
              <a:t> </a:t>
            </a:r>
            <a:r>
              <a:rPr lang="en-US" sz="2000" dirty="0">
                <a:solidFill>
                  <a:schemeClr val="bg1"/>
                </a:solidFill>
                <a:latin typeface="Times New Roman" panose="02020603050405020304" pitchFamily="18" charset="0"/>
                <a:cs typeface="Times New Roman" panose="02020603050405020304" pitchFamily="18" charset="0"/>
              </a:rPr>
              <a:t>K.M.SRINIVAS</a:t>
            </a:r>
          </a:p>
          <a:p>
            <a:r>
              <a:rPr lang="en-US" sz="2000" dirty="0">
                <a:solidFill>
                  <a:schemeClr val="bg1"/>
                </a:solidFill>
                <a:latin typeface="Times New Roman" panose="02020603050405020304" pitchFamily="18" charset="0"/>
                <a:cs typeface="Times New Roman" panose="02020603050405020304" pitchFamily="18" charset="0"/>
              </a:rPr>
              <a:t>	-20P71A6238</a:t>
            </a:r>
            <a:endParaRPr lang="en-US" sz="2000" dirty="0">
              <a:solidFill>
                <a:schemeClr val="bg1"/>
              </a:solidFill>
            </a:endParaRPr>
          </a:p>
        </p:txBody>
      </p:sp>
      <p:sp>
        <p:nvSpPr>
          <p:cNvPr id="71"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579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193F-6F74-41BC-8336-0079064627A3}"/>
              </a:ext>
            </a:extLst>
          </p:cNvPr>
          <p:cNvSpPr>
            <a:spLocks noGrp="1"/>
          </p:cNvSpPr>
          <p:nvPr>
            <p:ph type="ctrTitle"/>
          </p:nvPr>
        </p:nvSpPr>
        <p:spPr>
          <a:xfrm>
            <a:off x="1233995" y="344914"/>
            <a:ext cx="9454719" cy="631629"/>
          </a:xfrm>
        </p:spPr>
        <p:txBody>
          <a:bodyPr/>
          <a:lstStyle/>
          <a:p>
            <a:pPr algn="l"/>
            <a:r>
              <a:rPr lang="en-US" sz="3200" dirty="0">
                <a:latin typeface="Times New Roman" panose="02020603050405020304" pitchFamily="18" charset="0"/>
                <a:cs typeface="Times New Roman" panose="02020603050405020304" pitchFamily="18" charset="0"/>
              </a:rPr>
              <a:t>PROS</a:t>
            </a:r>
          </a:p>
        </p:txBody>
      </p:sp>
      <p:sp>
        <p:nvSpPr>
          <p:cNvPr id="3" name="Subtitle 2">
            <a:extLst>
              <a:ext uri="{FF2B5EF4-FFF2-40B4-BE49-F238E27FC236}">
                <a16:creationId xmlns:a16="http://schemas.microsoft.com/office/drawing/2014/main" id="{63AA2CEC-DE1F-4C29-A2A3-F959E7D891B0}"/>
              </a:ext>
            </a:extLst>
          </p:cNvPr>
          <p:cNvSpPr>
            <a:spLocks noGrp="1"/>
          </p:cNvSpPr>
          <p:nvPr>
            <p:ph type="subTitle" idx="1"/>
          </p:nvPr>
        </p:nvSpPr>
        <p:spPr>
          <a:xfrm>
            <a:off x="772357" y="1251751"/>
            <a:ext cx="9916358" cy="5261335"/>
          </a:xfrm>
        </p:spPr>
        <p:txBody>
          <a:bodyPr/>
          <a:lstStyle/>
          <a:p>
            <a:pPr algn="l" fontAlgn="base"/>
            <a:r>
              <a:rPr lang="en-US" sz="2000" i="0" dirty="0">
                <a:solidFill>
                  <a:srgbClr val="4E4E4E"/>
                </a:solidFill>
                <a:effectLst/>
                <a:latin typeface="Times New Roman" panose="02020603050405020304" pitchFamily="18" charset="0"/>
                <a:cs typeface="Times New Roman" panose="02020603050405020304" pitchFamily="18" charset="0"/>
              </a:rPr>
              <a:t>Wearable technology provides us with the ability to monitor our fitness levels, track our location with GPS, and view text messages more quickly. Best of all, most of the devices that allow us to do this are hands free and portable, eliminating the need to take our devices out of our pockets.</a:t>
            </a:r>
          </a:p>
          <a:p>
            <a:pPr algn="l" fontAlgn="base"/>
            <a:r>
              <a:rPr lang="en-US" sz="2000" i="0" dirty="0">
                <a:solidFill>
                  <a:srgbClr val="4E4E4E"/>
                </a:solidFill>
                <a:effectLst/>
                <a:latin typeface="Times New Roman" panose="02020603050405020304" pitchFamily="18" charset="0"/>
                <a:cs typeface="Times New Roman" panose="02020603050405020304" pitchFamily="18" charset="0"/>
              </a:rPr>
              <a:t>Before wearables, it was possible to obtain a lot of the information listed above, but it was sometimes a hassle and required devices that weren't always convenient. Wearables are connected to our smart devices, transmitting this information to them and allowing us to view it at later times, as well as in the moment. This can help you with setting goals and tracking your progress toward them.</a:t>
            </a:r>
            <a:br>
              <a:rPr lang="en-US" sz="2000" i="0" dirty="0">
                <a:solidFill>
                  <a:srgbClr val="4E4E4E"/>
                </a:solidFill>
                <a:effectLst/>
                <a:latin typeface="Times New Roman" panose="02020603050405020304" pitchFamily="18" charset="0"/>
                <a:cs typeface="Times New Roman" panose="02020603050405020304" pitchFamily="18" charset="0"/>
              </a:rPr>
            </a:br>
            <a:endParaRPr lang="en-US" sz="2000" i="0" dirty="0">
              <a:solidFill>
                <a:srgbClr val="4E4E4E"/>
              </a:solidFill>
              <a:effectLst/>
              <a:latin typeface="Times New Roman" panose="02020603050405020304" pitchFamily="18" charset="0"/>
              <a:cs typeface="Times New Roman" panose="02020603050405020304" pitchFamily="18" charset="0"/>
            </a:endParaRPr>
          </a:p>
          <a:p>
            <a:pPr algn="l" fontAlgn="base"/>
            <a:endParaRPr lang="en-US" b="0" i="0" dirty="0">
              <a:solidFill>
                <a:srgbClr val="4E4E4E"/>
              </a:solidFill>
              <a:effectLst/>
              <a:latin typeface="source sans pro" panose="020B0604020202020204" pitchFamily="34" charset="0"/>
            </a:endParaRPr>
          </a:p>
          <a:p>
            <a:pPr algn="l"/>
            <a:r>
              <a:rPr lang="en-US" dirty="0"/>
              <a:t> </a:t>
            </a:r>
          </a:p>
        </p:txBody>
      </p:sp>
    </p:spTree>
    <p:extLst>
      <p:ext uri="{BB962C8B-B14F-4D97-AF65-F5344CB8AC3E}">
        <p14:creationId xmlns:p14="http://schemas.microsoft.com/office/powerpoint/2010/main" val="97852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BF4C7-E64D-4C09-8A45-44FE546D6C53}"/>
              </a:ext>
            </a:extLst>
          </p:cNvPr>
          <p:cNvSpPr>
            <a:spLocks noGrp="1"/>
          </p:cNvSpPr>
          <p:nvPr>
            <p:ph type="title"/>
          </p:nvPr>
        </p:nvSpPr>
        <p:spPr>
          <a:xfrm>
            <a:off x="739774" y="414662"/>
            <a:ext cx="8596668" cy="728544"/>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CONS</a:t>
            </a:r>
          </a:p>
        </p:txBody>
      </p:sp>
      <p:sp>
        <p:nvSpPr>
          <p:cNvPr id="23" name="Isosceles Triangle 22">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7" name="Straight Connector 26">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Rectangle 3">
            <a:extLst>
              <a:ext uri="{FF2B5EF4-FFF2-40B4-BE49-F238E27FC236}">
                <a16:creationId xmlns:a16="http://schemas.microsoft.com/office/drawing/2014/main" id="{452E951F-02BF-4756-811F-B8CE9E1B1365}"/>
              </a:ext>
            </a:extLst>
          </p:cNvPr>
          <p:cNvSpPr>
            <a:spLocks noChangeArrowheads="1"/>
          </p:cNvSpPr>
          <p:nvPr/>
        </p:nvSpPr>
        <p:spPr bwMode="auto">
          <a:xfrm>
            <a:off x="510666" y="1338144"/>
            <a:ext cx="9797115" cy="49606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Bef>
                <a:spcPts val="1000"/>
              </a:spcBef>
              <a:spcAft>
                <a:spcPts val="0"/>
              </a:spcAft>
              <a:buClr>
                <a:schemeClr val="accent1"/>
              </a:buClr>
              <a:buSzPct val="80000"/>
              <a:tabLst/>
            </a:pPr>
            <a:r>
              <a:rPr kumimoji="0" lang="en-US" altLang="en-US" sz="2000" i="0"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Wearables tend to have a fairly short battery life. Some devices, like the simpler </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Fitbit trackers</a:t>
            </a:r>
            <a:r>
              <a:rPr kumimoji="0" lang="en-US" altLang="en-US" sz="2000" i="0"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can last for several days. But some of the more advanced wearables, like the </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Apple Watch</a:t>
            </a:r>
            <a:r>
              <a:rPr kumimoji="0" lang="en-US" altLang="en-US" sz="2000" i="0"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will only last for a day or so. For some, it can be a hassle to remember to regularly remove your wearable to charge it. Because of this, a number of developers are looking into the possibility of wireless charging options that would eliminate the need to remove the device.</a:t>
            </a:r>
          </a:p>
          <a:p>
            <a:pPr marL="0" marR="0" lvl="0" indent="0" eaLnBrk="1" fontAlgn="base" hangingPunct="1">
              <a:lnSpc>
                <a:spcPct val="90000"/>
              </a:lnSpc>
              <a:spcBef>
                <a:spcPts val="1000"/>
              </a:spcBef>
              <a:spcAft>
                <a:spcPts val="0"/>
              </a:spcAft>
              <a:buClr>
                <a:schemeClr val="accent1"/>
              </a:buClr>
              <a:buSzPct val="80000"/>
              <a:tabLst/>
            </a:pPr>
            <a:r>
              <a:rPr kumimoji="0" lang="en-US" altLang="en-US" sz="2000" i="0"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Some wearables have been reported to measure data inaccurately on occasion. This can be especially dangerous when measuring data like heart rates. For individuals with heart conditions, this false reading could lead to overexertion and further health issues.</a:t>
            </a:r>
          </a:p>
          <a:p>
            <a:pPr marL="0" marR="0" lvl="0" indent="0" eaLnBrk="1" fontAlgn="base" hangingPunct="1">
              <a:lnSpc>
                <a:spcPct val="90000"/>
              </a:lnSpc>
              <a:spcBef>
                <a:spcPts val="1000"/>
              </a:spcBef>
              <a:spcAft>
                <a:spcPts val="0"/>
              </a:spcAft>
              <a:buClr>
                <a:schemeClr val="accent1"/>
              </a:buClr>
              <a:buSzPct val="80000"/>
              <a:tabLst/>
            </a:pPr>
            <a:r>
              <a:rPr kumimoji="0" lang="en-US" altLang="en-US" sz="2000" i="0"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Ultimately, it's up to you to decide whether a wearable device is something from which you would benefit. With their increase in popularity, it's important to weigh the pros and cons before committing to one.</a:t>
            </a:r>
          </a:p>
          <a:p>
            <a:pPr marL="0" marR="0" lvl="0" indent="0" eaLnBrk="1" fontAlgn="ctr" hangingPunct="1">
              <a:lnSpc>
                <a:spcPct val="90000"/>
              </a:lnSpc>
              <a:spcBef>
                <a:spcPts val="1000"/>
              </a:spcBef>
              <a:spcAft>
                <a:spcPts val="0"/>
              </a:spcAft>
              <a:buClr>
                <a:schemeClr val="accent1"/>
              </a:buClr>
              <a:buSzPct val="80000"/>
              <a:tabLst/>
            </a:pPr>
            <a:r>
              <a:rPr kumimoji="0" lang="en-US" altLang="en-US" sz="2000" i="0"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a:t>
            </a:r>
          </a:p>
        </p:txBody>
      </p:sp>
      <p:sp>
        <p:nvSpPr>
          <p:cNvPr id="31"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AutoShape 2" descr="Continue next lesson arrow">
            <a:extLst>
              <a:ext uri="{FF2B5EF4-FFF2-40B4-BE49-F238E27FC236}">
                <a16:creationId xmlns:a16="http://schemas.microsoft.com/office/drawing/2014/main" id="{F43737FB-7DCC-4CBD-A6A2-69F55294DB40}"/>
              </a:ext>
            </a:extLst>
          </p:cNvPr>
          <p:cNvSpPr>
            <a:spLocks noChangeAspect="1" noChangeArrowheads="1"/>
          </p:cNvSpPr>
          <p:nvPr/>
        </p:nvSpPr>
        <p:spPr bwMode="auto">
          <a:xfrm>
            <a:off x="-471488" y="17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Continue next lesson arrow">
            <a:extLst>
              <a:ext uri="{FF2B5EF4-FFF2-40B4-BE49-F238E27FC236}">
                <a16:creationId xmlns:a16="http://schemas.microsoft.com/office/drawing/2014/main" id="{5CD68ADB-7FA1-453F-B7A3-6A2491C1B909}"/>
              </a:ext>
            </a:extLst>
          </p:cNvPr>
          <p:cNvSpPr>
            <a:spLocks noChangeAspect="1" noChangeArrowheads="1"/>
          </p:cNvSpPr>
          <p:nvPr/>
        </p:nvSpPr>
        <p:spPr bwMode="auto">
          <a:xfrm>
            <a:off x="-319088" y="32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10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4FA7-1279-476B-849F-52ACC495F8D9}"/>
              </a:ext>
            </a:extLst>
          </p:cNvPr>
          <p:cNvSpPr>
            <a:spLocks noGrp="1"/>
          </p:cNvSpPr>
          <p:nvPr>
            <p:ph type="ctrTitle"/>
          </p:nvPr>
        </p:nvSpPr>
        <p:spPr>
          <a:xfrm>
            <a:off x="947774" y="291649"/>
            <a:ext cx="9057360" cy="613873"/>
          </a:xfrm>
        </p:spPr>
        <p:txBody>
          <a:bodyPr/>
          <a:lstStyle/>
          <a:p>
            <a:pPr algn="l"/>
            <a:r>
              <a:rPr lang="en-US" sz="3200" dirty="0">
                <a:latin typeface="Times New Roman" panose="02020603050405020304" pitchFamily="18" charset="0"/>
                <a:cs typeface="Times New Roman" panose="02020603050405020304" pitchFamily="18" charset="0"/>
              </a:rPr>
              <a:t>THE FUTURE OF WEARABLE TECHNOLOGY</a:t>
            </a:r>
          </a:p>
        </p:txBody>
      </p:sp>
      <p:sp>
        <p:nvSpPr>
          <p:cNvPr id="3" name="Subtitle 2">
            <a:extLst>
              <a:ext uri="{FF2B5EF4-FFF2-40B4-BE49-F238E27FC236}">
                <a16:creationId xmlns:a16="http://schemas.microsoft.com/office/drawing/2014/main" id="{74B211E1-0827-4E84-AD5E-1F6D8189B9C7}"/>
              </a:ext>
            </a:extLst>
          </p:cNvPr>
          <p:cNvSpPr>
            <a:spLocks noGrp="1"/>
          </p:cNvSpPr>
          <p:nvPr>
            <p:ph type="subTitle" idx="1"/>
          </p:nvPr>
        </p:nvSpPr>
        <p:spPr>
          <a:xfrm>
            <a:off x="928950" y="1165591"/>
            <a:ext cx="9608844" cy="5400760"/>
          </a:xfrm>
        </p:spPr>
        <p:txBody>
          <a:bodyPr/>
          <a:lstStyle/>
          <a:p>
            <a:pPr algn="l"/>
            <a:r>
              <a:rPr lang="en-US" sz="2000" i="0" dirty="0">
                <a:solidFill>
                  <a:schemeClr val="tx1"/>
                </a:solidFill>
                <a:effectLst/>
                <a:latin typeface="Times New Roman" panose="02020603050405020304" pitchFamily="18" charset="0"/>
                <a:cs typeface="Times New Roman" panose="02020603050405020304" pitchFamily="18" charset="0"/>
              </a:rPr>
              <a:t>Smartwatches, fitness trackers, and </a:t>
            </a:r>
            <a:r>
              <a:rPr lang="en-US" sz="2000" dirty="0">
                <a:solidFill>
                  <a:schemeClr val="tx1"/>
                </a:solidFill>
                <a:latin typeface="Times New Roman" panose="02020603050405020304" pitchFamily="18" charset="0"/>
                <a:cs typeface="Times New Roman" panose="02020603050405020304" pitchFamily="18" charset="0"/>
              </a:rPr>
              <a:t>VR/AR headsets</a:t>
            </a:r>
            <a:r>
              <a:rPr lang="en-US" sz="2000" i="0" dirty="0">
                <a:solidFill>
                  <a:schemeClr val="tx1"/>
                </a:solidFill>
                <a:effectLst/>
                <a:latin typeface="Times New Roman" panose="02020603050405020304" pitchFamily="18" charset="0"/>
                <a:cs typeface="Times New Roman" panose="02020603050405020304" pitchFamily="18" charset="0"/>
              </a:rPr>
              <a:t> have become more and more prevalent in our society over the past several years. It's predicted that wearables will only continue to grow in popularity, so naturally companies are finding new and innovative ways to apply them to our everyday lives. Below are just a few of the directions wearable production may be headed</a:t>
            </a:r>
            <a:r>
              <a:rPr lang="en-US" b="0" i="0" dirty="0">
                <a:solidFill>
                  <a:srgbClr val="4E4E4E"/>
                </a:solidFill>
                <a:effectLst/>
                <a:latin typeface="source sans pro" panose="020B0503030403020204" pitchFamily="34" charset="0"/>
              </a:rPr>
              <a:t>.</a:t>
            </a:r>
          </a:p>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Lower visibility</a:t>
            </a:r>
          </a:p>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Longer battery life</a:t>
            </a:r>
          </a:p>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Medical wearables</a:t>
            </a:r>
          </a:p>
          <a:p>
            <a:pPr marL="285750" indent="-285750" algn="l">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Authentication</a:t>
            </a:r>
          </a:p>
          <a:p>
            <a:pPr marL="285750" indent="-285750" algn="l">
              <a:buFont typeface="Wingdings" panose="05000000000000000000" pitchFamily="2" charset="2"/>
              <a:buChar char="Ø"/>
            </a:pPr>
            <a:endParaRPr lang="en-US" dirty="0"/>
          </a:p>
        </p:txBody>
      </p:sp>
    </p:spTree>
    <p:extLst>
      <p:ext uri="{BB962C8B-B14F-4D97-AF65-F5344CB8AC3E}">
        <p14:creationId xmlns:p14="http://schemas.microsoft.com/office/powerpoint/2010/main" val="381536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A41F-C650-4715-94FF-095B40210BE5}"/>
              </a:ext>
            </a:extLst>
          </p:cNvPr>
          <p:cNvSpPr>
            <a:spLocks noGrp="1"/>
          </p:cNvSpPr>
          <p:nvPr>
            <p:ph type="title"/>
          </p:nvPr>
        </p:nvSpPr>
        <p:spPr>
          <a:xfrm>
            <a:off x="5172750" y="2634316"/>
            <a:ext cx="5160858" cy="2221770"/>
          </a:xfrm>
        </p:spPr>
        <p:txBody>
          <a:bodyPr>
            <a:noAutofit/>
          </a:bodyPr>
          <a:lstStyle/>
          <a:p>
            <a:r>
              <a:rPr lang="en-US" sz="6600" dirty="0"/>
              <a:t>THANK YOU </a:t>
            </a:r>
          </a:p>
        </p:txBody>
      </p:sp>
      <p:pic>
        <p:nvPicPr>
          <p:cNvPr id="4098" name="Picture 2" descr="What is Wearable Technology? Examples of Wearables. | Built In">
            <a:extLst>
              <a:ext uri="{FF2B5EF4-FFF2-40B4-BE49-F238E27FC236}">
                <a16:creationId xmlns:a16="http://schemas.microsoft.com/office/drawing/2014/main" id="{CCD8E0CA-196F-440C-94F2-B91A556B22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66" r="20715" b="2"/>
          <a:stretch/>
        </p:blipFill>
        <p:spPr bwMode="auto">
          <a:xfrm>
            <a:off x="20" y="-1"/>
            <a:ext cx="5051374"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73" name="Isosceles Triangle 7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80526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Shape 5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C6579C-80A6-4051-803C-8012D3E15DD9}"/>
              </a:ext>
            </a:extLst>
          </p:cNvPr>
          <p:cNvSpPr>
            <a:spLocks noGrp="1"/>
          </p:cNvSpPr>
          <p:nvPr>
            <p:ph type="title"/>
          </p:nvPr>
        </p:nvSpPr>
        <p:spPr>
          <a:xfrm>
            <a:off x="6913119" y="65437"/>
            <a:ext cx="4224381" cy="1482306"/>
          </a:xfrm>
        </p:spPr>
        <p:txBody>
          <a:bodyPr anchor="ctr">
            <a:normAutofit fontScale="90000"/>
          </a:bodyPr>
          <a:lstStyle/>
          <a:p>
            <a:r>
              <a:rPr lang="en-US" dirty="0">
                <a:solidFill>
                  <a:srgbClr val="FFFFFF"/>
                </a:solidFill>
                <a:latin typeface="Times New Roman" panose="02020603050405020304" pitchFamily="18" charset="0"/>
                <a:cs typeface="Times New Roman" panose="02020603050405020304" pitchFamily="18" charset="0"/>
              </a:rPr>
              <a:t>WHAT IS WEARABLE TECHNOLOGY ?</a:t>
            </a:r>
          </a:p>
        </p:txBody>
      </p:sp>
      <p:pic>
        <p:nvPicPr>
          <p:cNvPr id="8" name="Picture 2" descr="Different types of wearable technology. | Download Scientific Diagram">
            <a:extLst>
              <a:ext uri="{FF2B5EF4-FFF2-40B4-BE49-F238E27FC236}">
                <a16:creationId xmlns:a16="http://schemas.microsoft.com/office/drawing/2014/main" id="{9F903BBF-4DA4-4192-9C48-C994983864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0" y="725214"/>
            <a:ext cx="4613535" cy="54443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7E51279-E036-4264-8D31-7A512C979C36}"/>
              </a:ext>
            </a:extLst>
          </p:cNvPr>
          <p:cNvSpPr>
            <a:spLocks noGrp="1"/>
          </p:cNvSpPr>
          <p:nvPr>
            <p:ph idx="1"/>
          </p:nvPr>
        </p:nvSpPr>
        <p:spPr>
          <a:xfrm>
            <a:off x="5672758" y="1812324"/>
            <a:ext cx="6299727" cy="4357248"/>
          </a:xfrm>
        </p:spPr>
        <p:txBody>
          <a:bodyPr vert="horz" numCol="1" anchor="t">
            <a:normAutofit/>
          </a:bodyPr>
          <a:lstStyle/>
          <a:p>
            <a:pPr>
              <a:lnSpc>
                <a:spcPct val="90000"/>
              </a:lnSpc>
            </a:pPr>
            <a:r>
              <a:rPr lang="en-US" sz="2400" dirty="0">
                <a:solidFill>
                  <a:srgbClr val="FFFFFF"/>
                </a:solidFill>
                <a:latin typeface="Times New Roman" panose="02020603050405020304" pitchFamily="18" charset="0"/>
                <a:ea typeface="Cambria" panose="02040503050406030204" pitchFamily="18" charset="0"/>
                <a:cs typeface="Times New Roman" panose="02020603050405020304" pitchFamily="18" charset="0"/>
              </a:rPr>
              <a:t>Wearable technology also known as “wearables”, is a category of electronic devices that can be worn as accessories, embedded in clothing, implanted in the user’s body, or even tattooed on the skin. The devices are hands-free gadgets with practical uses, powered by microprocessors and enhanced with ability to send and receive data via the internet. </a:t>
            </a:r>
          </a:p>
          <a:p>
            <a:pPr>
              <a:lnSpc>
                <a:spcPct val="90000"/>
              </a:lnSpc>
            </a:pPr>
            <a:r>
              <a:rPr lang="en-US" sz="2400" dirty="0">
                <a:solidFill>
                  <a:srgbClr val="FFFFFF"/>
                </a:solidFill>
                <a:latin typeface="Times New Roman" panose="02020603050405020304" pitchFamily="18" charset="0"/>
                <a:ea typeface="Cambria" panose="02040503050406030204" pitchFamily="18" charset="0"/>
                <a:cs typeface="Times New Roman" panose="02020603050405020304" pitchFamily="18" charset="0"/>
              </a:rPr>
              <a:t>Wearable technology is evolving into an important category of the internet of things, with life-changing application in medicine and other fields.</a:t>
            </a:r>
          </a:p>
          <a:p>
            <a:pPr>
              <a:lnSpc>
                <a:spcPct val="90000"/>
              </a:lnSpc>
            </a:pPr>
            <a:endParaRPr lang="en-US" sz="1500" dirty="0">
              <a:solidFill>
                <a:srgbClr val="FFFFFF"/>
              </a:solidFill>
            </a:endParaRPr>
          </a:p>
        </p:txBody>
      </p:sp>
    </p:spTree>
    <p:extLst>
      <p:ext uri="{BB962C8B-B14F-4D97-AF65-F5344CB8AC3E}">
        <p14:creationId xmlns:p14="http://schemas.microsoft.com/office/powerpoint/2010/main" val="426368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C381-310B-43C4-B1D6-10704642C1D4}"/>
              </a:ext>
            </a:extLst>
          </p:cNvPr>
          <p:cNvSpPr>
            <a:spLocks noGrp="1"/>
          </p:cNvSpPr>
          <p:nvPr>
            <p:ph type="title"/>
          </p:nvPr>
        </p:nvSpPr>
        <p:spPr>
          <a:xfrm>
            <a:off x="677333" y="371475"/>
            <a:ext cx="10533591" cy="733425"/>
          </a:xfrm>
        </p:spPr>
        <p:txBody>
          <a:bodyPr anchor="t">
            <a:normAutofit/>
          </a:bodyPr>
          <a:lstStyle/>
          <a:p>
            <a:r>
              <a:rPr lang="en-US" dirty="0">
                <a:latin typeface="Times New Roman" panose="02020603050405020304" pitchFamily="18" charset="0"/>
                <a:cs typeface="Times New Roman" panose="02020603050405020304" pitchFamily="18" charset="0"/>
              </a:rPr>
              <a:t>HOW WEARABLE TECHNOLOGY WORKS</a:t>
            </a:r>
          </a:p>
        </p:txBody>
      </p:sp>
      <p:sp>
        <p:nvSpPr>
          <p:cNvPr id="3" name="Content Placeholder 2">
            <a:extLst>
              <a:ext uri="{FF2B5EF4-FFF2-40B4-BE49-F238E27FC236}">
                <a16:creationId xmlns:a16="http://schemas.microsoft.com/office/drawing/2014/main" id="{48A7AB97-B6FC-45C4-97CC-02D81A5D66C5}"/>
              </a:ext>
            </a:extLst>
          </p:cNvPr>
          <p:cNvSpPr>
            <a:spLocks noGrp="1"/>
          </p:cNvSpPr>
          <p:nvPr>
            <p:ph idx="1"/>
          </p:nvPr>
        </p:nvSpPr>
        <p:spPr>
          <a:xfrm>
            <a:off x="400050" y="1104900"/>
            <a:ext cx="6343650" cy="5553075"/>
          </a:xfrm>
        </p:spPr>
        <p:txBody>
          <a:bodyPr>
            <a:normAutofit/>
          </a:bodyPr>
          <a:lstStyle/>
          <a:p>
            <a:pPr>
              <a:lnSpc>
                <a:spcPct val="90000"/>
              </a:lnSpc>
            </a:pPr>
            <a:r>
              <a:rPr lang="en-US" sz="2200" dirty="0">
                <a:latin typeface="Times New Roman" panose="02020603050405020304" pitchFamily="18" charset="0"/>
                <a:cs typeface="Times New Roman" panose="02020603050405020304" pitchFamily="18" charset="0"/>
              </a:rPr>
              <a:t>The growth of mobile networks enabled the development of wearable technology. It is technology which has devices attached to the clothes we wear.</a:t>
            </a:r>
          </a:p>
          <a:p>
            <a:pPr>
              <a:lnSpc>
                <a:spcPct val="90000"/>
              </a:lnSpc>
            </a:pPr>
            <a:r>
              <a:rPr lang="en-US" sz="2200" b="0" i="0" dirty="0">
                <a:effectLst/>
                <a:latin typeface="Times New Roman" panose="02020603050405020304" pitchFamily="18" charset="0"/>
                <a:cs typeface="Times New Roman" panose="02020603050405020304" pitchFamily="18" charset="0"/>
              </a:rPr>
              <a:t>Sensors can also be attached around a wearable device to allow them to monitor various activities in the area. Most sensors can track motion, brain activity, heart activity, and muscle activity. We can mostly see them in health-oriented devices.</a:t>
            </a:r>
          </a:p>
          <a:p>
            <a:pPr>
              <a:lnSpc>
                <a:spcPct val="90000"/>
              </a:lnSpc>
            </a:pPr>
            <a:r>
              <a:rPr lang="en-US" sz="2200" b="0" i="0" dirty="0">
                <a:effectLst/>
                <a:latin typeface="Times New Roman" panose="02020603050405020304" pitchFamily="18" charset="0"/>
                <a:cs typeface="Times New Roman" panose="02020603050405020304" pitchFamily="18" charset="0"/>
              </a:rPr>
              <a:t>Miniature computers are also inside some wearable devices, similar to how smartphones have miniature processors inside of them. These are found in smart-watches and other wearables that are supposed to help us interact with other objects in the vicinity.</a:t>
            </a:r>
          </a:p>
          <a:p>
            <a:pPr>
              <a:lnSpc>
                <a:spcPct val="90000"/>
              </a:lnSpc>
            </a:pPr>
            <a:endParaRPr lang="en-US" sz="1500" dirty="0"/>
          </a:p>
        </p:txBody>
      </p:sp>
      <p:pic>
        <p:nvPicPr>
          <p:cNvPr id="4" name="Picture 3">
            <a:extLst>
              <a:ext uri="{FF2B5EF4-FFF2-40B4-BE49-F238E27FC236}">
                <a16:creationId xmlns:a16="http://schemas.microsoft.com/office/drawing/2014/main" id="{231A0C10-5392-47D7-80A1-67EF17CBBE4B}"/>
              </a:ext>
            </a:extLst>
          </p:cNvPr>
          <p:cNvPicPr>
            <a:picLocks noChangeAspect="1"/>
          </p:cNvPicPr>
          <p:nvPr/>
        </p:nvPicPr>
        <p:blipFill rotWithShape="1">
          <a:blip r:embed="rId2"/>
          <a:srcRect l="9872" r="14222" b="2"/>
          <a:stretch/>
        </p:blipFill>
        <p:spPr>
          <a:xfrm>
            <a:off x="7677149" y="1711656"/>
            <a:ext cx="3804377" cy="3012744"/>
          </a:xfrm>
          <a:prstGeom prst="rect">
            <a:avLst/>
          </a:prstGeom>
        </p:spPr>
      </p:pic>
    </p:spTree>
    <p:extLst>
      <p:ext uri="{BB962C8B-B14F-4D97-AF65-F5344CB8AC3E}">
        <p14:creationId xmlns:p14="http://schemas.microsoft.com/office/powerpoint/2010/main" val="353275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F33AF-7BD4-49B3-8DDE-BD34EE20B50D}"/>
              </a:ext>
            </a:extLst>
          </p:cNvPr>
          <p:cNvSpPr>
            <a:spLocks noGrp="1"/>
          </p:cNvSpPr>
          <p:nvPr>
            <p:ph type="title"/>
          </p:nvPr>
        </p:nvSpPr>
        <p:spPr>
          <a:xfrm>
            <a:off x="593786" y="331076"/>
            <a:ext cx="9686802" cy="1093076"/>
          </a:xfrm>
        </p:spPr>
        <p:txBody>
          <a:bodyPr>
            <a:normAutofit fontScale="90000"/>
          </a:bodyPr>
          <a:lstStyle/>
          <a:p>
            <a:r>
              <a:rPr lang="en-US" dirty="0">
                <a:latin typeface="Times New Roman" panose="02020603050405020304" pitchFamily="18" charset="0"/>
                <a:cs typeface="Times New Roman" panose="02020603050405020304" pitchFamily="18" charset="0"/>
              </a:rPr>
              <a:t>WHAT DATA DOES WEARABLE TECHNOLOGY COLLECT</a:t>
            </a:r>
          </a:p>
        </p:txBody>
      </p:sp>
      <p:sp>
        <p:nvSpPr>
          <p:cNvPr id="75" name="Isosceles Triangle 7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79" name="Straight Connector 7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C4210898-8F8D-4A27-BA7E-0AE887CB2B58}"/>
              </a:ext>
            </a:extLst>
          </p:cNvPr>
          <p:cNvSpPr>
            <a:spLocks noGrp="1"/>
          </p:cNvSpPr>
          <p:nvPr>
            <p:ph idx="1"/>
          </p:nvPr>
        </p:nvSpPr>
        <p:spPr>
          <a:xfrm>
            <a:off x="448733" y="1561206"/>
            <a:ext cx="10369660" cy="5007822"/>
          </a:xfrm>
        </p:spPr>
        <p:txBody>
          <a:bodyPr>
            <a:normAutofit/>
          </a:bodyPr>
          <a:lstStyle/>
          <a:p>
            <a:r>
              <a:rPr lang="en-US" sz="2400" dirty="0">
                <a:latin typeface="Times New Roman" panose="02020603050405020304" pitchFamily="18" charset="0"/>
                <a:cs typeface="Times New Roman" panose="02020603050405020304" pitchFamily="18" charset="0"/>
              </a:rPr>
              <a:t>Wearables serve two main purposes: </a:t>
            </a:r>
          </a:p>
          <a:p>
            <a:pPr marL="457200" indent="-457200">
              <a:buAutoNum type="arabicPeriod"/>
            </a:pPr>
            <a:r>
              <a:rPr lang="en-US" sz="2400" dirty="0">
                <a:latin typeface="Times New Roman" panose="02020603050405020304" pitchFamily="18" charset="0"/>
                <a:cs typeface="Times New Roman" panose="02020603050405020304" pitchFamily="18" charset="0"/>
              </a:rPr>
              <a:t>To track a specific condition.</a:t>
            </a:r>
          </a:p>
          <a:p>
            <a:pPr marL="457200" indent="-457200">
              <a:buAutoNum type="arabicPeriod"/>
            </a:pPr>
            <a:r>
              <a:rPr lang="en-US" sz="2400" dirty="0">
                <a:latin typeface="Times New Roman" panose="02020603050405020304" pitchFamily="18" charset="0"/>
                <a:cs typeface="Times New Roman" panose="02020603050405020304" pitchFamily="18" charset="0"/>
              </a:rPr>
              <a:t>And to help users maintain good health.</a:t>
            </a:r>
          </a:p>
          <a:p>
            <a:r>
              <a:rPr lang="en-US" sz="2400" dirty="0">
                <a:latin typeface="Times New Roman" panose="02020603050405020304" pitchFamily="18" charset="0"/>
                <a:cs typeface="Times New Roman" panose="02020603050405020304" pitchFamily="18" charset="0"/>
              </a:rPr>
              <a:t>Wearables can collect a host of data to execute these roles. Some of the collected data include step taken, food and water intake, calories burned, sleep movement and breathing.</a:t>
            </a:r>
          </a:p>
          <a:p>
            <a:r>
              <a:rPr lang="en-US" sz="2400" dirty="0">
                <a:latin typeface="Times New Roman" panose="02020603050405020304" pitchFamily="18" charset="0"/>
                <a:cs typeface="Times New Roman" panose="02020603050405020304" pitchFamily="18" charset="0"/>
              </a:rPr>
              <a:t>Wearable technology can also collect biometric data such as heart rate(ECG &amp; HRV) and muscle bio-signals(EMG) from the human body to provide valuable information in the field of health care and wellness.</a:t>
            </a:r>
          </a:p>
          <a:p>
            <a:r>
              <a:rPr lang="en-US" sz="2400" dirty="0">
                <a:latin typeface="Times New Roman" panose="02020603050405020304" pitchFamily="18" charset="0"/>
                <a:cs typeface="Times New Roman" panose="02020603050405020304" pitchFamily="18" charset="0"/>
              </a:rPr>
              <a:t>Another increasingly popular wearable technology involves virtual reality. </a:t>
            </a:r>
          </a:p>
        </p:txBody>
      </p:sp>
      <p:sp>
        <p:nvSpPr>
          <p:cNvPr id="8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314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37">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04F06FA-7723-4400-8ABC-109099F713E4}"/>
              </a:ext>
            </a:extLst>
          </p:cNvPr>
          <p:cNvPicPr>
            <a:picLocks noChangeAspect="1"/>
          </p:cNvPicPr>
          <p:nvPr/>
        </p:nvPicPr>
        <p:blipFill>
          <a:blip r:embed="rId2"/>
          <a:stretch>
            <a:fillRect/>
          </a:stretch>
        </p:blipFill>
        <p:spPr>
          <a:xfrm>
            <a:off x="489002" y="480060"/>
            <a:ext cx="8289237" cy="5897880"/>
          </a:xfrm>
          <a:prstGeom prst="rect">
            <a:avLst/>
          </a:prstGeom>
        </p:spPr>
      </p:pic>
    </p:spTree>
    <p:extLst>
      <p:ext uri="{BB962C8B-B14F-4D97-AF65-F5344CB8AC3E}">
        <p14:creationId xmlns:p14="http://schemas.microsoft.com/office/powerpoint/2010/main" val="58911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C7AB05-B572-4289-B7A7-5E2CC475B8E9}"/>
              </a:ext>
            </a:extLst>
          </p:cNvPr>
          <p:cNvSpPr>
            <a:spLocks noGrp="1"/>
          </p:cNvSpPr>
          <p:nvPr>
            <p:ph type="ctrTitle"/>
          </p:nvPr>
        </p:nvSpPr>
        <p:spPr>
          <a:xfrm>
            <a:off x="3160450" y="609600"/>
            <a:ext cx="6826929" cy="1320800"/>
          </a:xfrm>
        </p:spPr>
        <p:txBody>
          <a:bodyPr vert="horz" lIns="91440" tIns="45720" rIns="91440" bIns="45720" rtlCol="0" anchor="ctr">
            <a:normAutofit/>
          </a:bodyPr>
          <a:lstStyle/>
          <a:p>
            <a:pPr algn="l"/>
            <a:r>
              <a:rPr lang="en-US" sz="3200" dirty="0">
                <a:latin typeface="Times New Roman" panose="02020603050405020304" pitchFamily="18" charset="0"/>
                <a:cs typeface="Times New Roman" panose="02020603050405020304" pitchFamily="18" charset="0"/>
              </a:rPr>
              <a:t>TECHNOLOGIES USED IN WEARABLE TECHNOLOGY</a:t>
            </a:r>
          </a:p>
        </p:txBody>
      </p:sp>
      <p:pic>
        <p:nvPicPr>
          <p:cNvPr id="7" name="Graphic 6" descr="Smart Phone">
            <a:extLst>
              <a:ext uri="{FF2B5EF4-FFF2-40B4-BE49-F238E27FC236}">
                <a16:creationId xmlns:a16="http://schemas.microsoft.com/office/drawing/2014/main" id="{4115AE4F-9384-4A92-8147-C78CDC5198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95" y="1611217"/>
            <a:ext cx="3251701" cy="3251701"/>
          </a:xfrm>
          <a:prstGeom prst="rect">
            <a:avLst/>
          </a:prstGeom>
        </p:spPr>
      </p:pic>
      <p:sp>
        <p:nvSpPr>
          <p:cNvPr id="3" name="Subtitle 2">
            <a:extLst>
              <a:ext uri="{FF2B5EF4-FFF2-40B4-BE49-F238E27FC236}">
                <a16:creationId xmlns:a16="http://schemas.microsoft.com/office/drawing/2014/main" id="{66E1FCE4-276F-4084-AD47-73B4A9E3E3CB}"/>
              </a:ext>
            </a:extLst>
          </p:cNvPr>
          <p:cNvSpPr>
            <a:spLocks noGrp="1"/>
          </p:cNvSpPr>
          <p:nvPr>
            <p:ph type="subTitle" idx="1"/>
          </p:nvPr>
        </p:nvSpPr>
        <p:spPr>
          <a:xfrm>
            <a:off x="3361331" y="1930400"/>
            <a:ext cx="6395228" cy="3739698"/>
          </a:xfrm>
        </p:spPr>
        <p:txBody>
          <a:bodyPr vert="horz" lIns="91440" tIns="45720" rIns="91440" bIns="45720" rtlCol="0">
            <a:normAutofit/>
          </a:bodyPr>
          <a:lstStyle/>
          <a:p>
            <a:pPr marL="285750" indent="-285750" algn="l">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Internet of Things(IoT)</a:t>
            </a:r>
          </a:p>
          <a:p>
            <a:pPr marL="285750" indent="-285750" algn="l">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Big data</a:t>
            </a:r>
          </a:p>
          <a:p>
            <a:pPr marL="285750" indent="-285750" algn="l">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Artificial intelligence(AI)</a:t>
            </a:r>
          </a:p>
          <a:p>
            <a:pPr marL="285750" indent="-285750" algn="l">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Near field communication(NFC)</a:t>
            </a:r>
          </a:p>
          <a:p>
            <a:pPr marL="285750" indent="-285750" algn="l">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WearOS(by google) for android and IOS</a:t>
            </a:r>
          </a:p>
          <a:p>
            <a:pPr algn="l">
              <a:buFont typeface="Wingdings 3" charset="2"/>
              <a:buChar cha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l">
              <a:buFont typeface="Wingdings 3" charset="2"/>
              <a:buChar cha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80890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FE07-B80A-17D4-BA84-BE113135C6AB}"/>
              </a:ext>
            </a:extLst>
          </p:cNvPr>
          <p:cNvSpPr>
            <a:spLocks noGrp="1"/>
          </p:cNvSpPr>
          <p:nvPr>
            <p:ph type="title"/>
          </p:nvPr>
        </p:nvSpPr>
        <p:spPr>
          <a:xfrm>
            <a:off x="677334" y="609600"/>
            <a:ext cx="8596668" cy="568960"/>
          </a:xfrm>
        </p:spPr>
        <p:txBody>
          <a:bodyPr>
            <a:noAutofit/>
          </a:bodyPr>
          <a:lstStyle/>
          <a:p>
            <a:r>
              <a:rPr lang="en-US" sz="4000" dirty="0"/>
              <a:t>SOURCE CODE USED IN WEARABLES</a:t>
            </a:r>
            <a:endParaRPr lang="en-IN" sz="4000" dirty="0"/>
          </a:p>
        </p:txBody>
      </p:sp>
      <p:sp>
        <p:nvSpPr>
          <p:cNvPr id="3" name="Content Placeholder 2">
            <a:extLst>
              <a:ext uri="{FF2B5EF4-FFF2-40B4-BE49-F238E27FC236}">
                <a16:creationId xmlns:a16="http://schemas.microsoft.com/office/drawing/2014/main" id="{928E9A6A-8C93-170C-AE78-901F48FDF2A2}"/>
              </a:ext>
            </a:extLst>
          </p:cNvPr>
          <p:cNvSpPr>
            <a:spLocks noGrp="1"/>
          </p:cNvSpPr>
          <p:nvPr>
            <p:ph idx="1"/>
          </p:nvPr>
        </p:nvSpPr>
        <p:spPr>
          <a:xfrm>
            <a:off x="677334" y="1666241"/>
            <a:ext cx="9553786" cy="4582159"/>
          </a:xfrm>
        </p:spPr>
        <p:txBody>
          <a:bodyPr>
            <a:normAutofit fontScale="47500" lnSpcReduction="20000"/>
          </a:bodyPr>
          <a:lstStyle/>
          <a:p>
            <a:pPr marL="0" indent="0">
              <a:buNone/>
            </a:pPr>
            <a:r>
              <a:rPr lang="en-IN" sz="5000" dirty="0"/>
              <a:t>#include &lt;iostream&gt;</a:t>
            </a:r>
          </a:p>
          <a:p>
            <a:pPr marL="0" indent="0">
              <a:buNone/>
            </a:pPr>
            <a:endParaRPr lang="en-IN" sz="5000" dirty="0"/>
          </a:p>
          <a:p>
            <a:pPr marL="0" indent="0">
              <a:buNone/>
            </a:pPr>
            <a:r>
              <a:rPr lang="en-IN" sz="5000" dirty="0"/>
              <a:t>class WearableDevice {</a:t>
            </a:r>
          </a:p>
          <a:p>
            <a:pPr marL="0" indent="0">
              <a:buNone/>
            </a:pPr>
            <a:r>
              <a:rPr lang="en-IN" sz="5000" dirty="0"/>
              <a:t>public:</a:t>
            </a:r>
          </a:p>
          <a:p>
            <a:pPr marL="0" indent="0">
              <a:buNone/>
            </a:pPr>
            <a:r>
              <a:rPr lang="en-IN" sz="5000" dirty="0"/>
              <a:t>    WearableDevice() {</a:t>
            </a:r>
          </a:p>
          <a:p>
            <a:pPr marL="0" indent="0">
              <a:buNone/>
            </a:pPr>
            <a:r>
              <a:rPr lang="en-IN" sz="5000" dirty="0"/>
              <a:t>        // Initialization code</a:t>
            </a:r>
          </a:p>
          <a:p>
            <a:pPr marL="0" indent="0">
              <a:buNone/>
            </a:pPr>
            <a:r>
              <a:rPr lang="en-IN" sz="5000" dirty="0"/>
              <a:t>    }</a:t>
            </a:r>
          </a:p>
          <a:p>
            <a:pPr marL="0" indent="0">
              <a:buNone/>
            </a:pPr>
            <a:endParaRPr lang="en-IN" sz="5000" dirty="0"/>
          </a:p>
          <a:p>
            <a:pPr marL="0" indent="0">
              <a:buNone/>
            </a:pPr>
            <a:r>
              <a:rPr lang="en-IN" sz="5000" dirty="0"/>
              <a:t>    void displayMessage() {</a:t>
            </a:r>
          </a:p>
          <a:p>
            <a:pPr marL="0" indent="0">
              <a:buNone/>
            </a:pPr>
            <a:r>
              <a:rPr lang="en-IN" sz="5000" dirty="0"/>
              <a:t>        std::cout &lt;&lt; "Hello from the wearable device!" &lt;&lt; std::endl;</a:t>
            </a:r>
          </a:p>
          <a:p>
            <a:pPr marL="0" indent="0">
              <a:buNone/>
            </a:pPr>
            <a:r>
              <a:rPr lang="en-IN" sz="5000" dirty="0"/>
              <a:t>    }</a:t>
            </a:r>
          </a:p>
          <a:p>
            <a:pPr marL="0" indent="0">
              <a:buNone/>
            </a:pPr>
            <a:endParaRPr lang="en-IN" sz="5000" dirty="0"/>
          </a:p>
        </p:txBody>
      </p:sp>
    </p:spTree>
    <p:extLst>
      <p:ext uri="{BB962C8B-B14F-4D97-AF65-F5344CB8AC3E}">
        <p14:creationId xmlns:p14="http://schemas.microsoft.com/office/powerpoint/2010/main" val="294303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511407-D2E1-9BB0-6891-BB4C96CDC8A6}"/>
              </a:ext>
            </a:extLst>
          </p:cNvPr>
          <p:cNvSpPr txBox="1"/>
          <p:nvPr/>
        </p:nvSpPr>
        <p:spPr>
          <a:xfrm>
            <a:off x="467360" y="1239520"/>
            <a:ext cx="8684260" cy="3447098"/>
          </a:xfrm>
          <a:prstGeom prst="rect">
            <a:avLst/>
          </a:prstGeom>
          <a:noFill/>
        </p:spPr>
        <p:txBody>
          <a:bodyPr wrap="square">
            <a:spAutoFit/>
          </a:bodyPr>
          <a:lstStyle/>
          <a:p>
            <a:pPr marL="0" indent="0">
              <a:buNone/>
            </a:pPr>
            <a:r>
              <a:rPr lang="en-IN" sz="1800" dirty="0"/>
              <a:t> </a:t>
            </a:r>
            <a:r>
              <a:rPr lang="en-IN" sz="2000" dirty="0"/>
              <a:t>// Add more functionality as needed</a:t>
            </a:r>
          </a:p>
          <a:p>
            <a:pPr marL="0" indent="0">
              <a:buNone/>
            </a:pPr>
            <a:r>
              <a:rPr lang="en-IN" sz="2000" dirty="0"/>
              <a:t>};</a:t>
            </a:r>
          </a:p>
          <a:p>
            <a:pPr marL="0" indent="0">
              <a:buNone/>
            </a:pPr>
            <a:endParaRPr lang="en-IN" sz="2000" dirty="0"/>
          </a:p>
          <a:p>
            <a:pPr marL="0" indent="0">
              <a:buNone/>
            </a:pPr>
            <a:r>
              <a:rPr lang="en-IN" sz="2000" dirty="0"/>
              <a:t>int main() {</a:t>
            </a:r>
          </a:p>
          <a:p>
            <a:pPr marL="0" indent="0">
              <a:buNone/>
            </a:pPr>
            <a:r>
              <a:rPr lang="en-IN" sz="2000" dirty="0"/>
              <a:t>    WearableDevice myDevice;</a:t>
            </a:r>
          </a:p>
          <a:p>
            <a:pPr marL="0" indent="0">
              <a:buNone/>
            </a:pPr>
            <a:r>
              <a:rPr lang="en-IN" sz="2000" dirty="0"/>
              <a:t>    myDevice.displayMessage();</a:t>
            </a:r>
          </a:p>
          <a:p>
            <a:pPr marL="0" indent="0">
              <a:buNone/>
            </a:pPr>
            <a:endParaRPr lang="en-IN" sz="2000" dirty="0"/>
          </a:p>
          <a:p>
            <a:pPr marL="0" indent="0">
              <a:buNone/>
            </a:pPr>
            <a:r>
              <a:rPr lang="en-IN" sz="2000" dirty="0"/>
              <a:t>    // Additional logic for the wearable device application</a:t>
            </a:r>
          </a:p>
          <a:p>
            <a:pPr marL="0" indent="0">
              <a:buNone/>
            </a:pPr>
            <a:endParaRPr lang="en-IN" sz="2000" dirty="0"/>
          </a:p>
          <a:p>
            <a:pPr marL="0" indent="0">
              <a:buNone/>
            </a:pPr>
            <a:r>
              <a:rPr lang="en-IN" sz="2000" dirty="0"/>
              <a:t>    return 0;</a:t>
            </a:r>
          </a:p>
          <a:p>
            <a:pPr marL="0" indent="0">
              <a:buNone/>
            </a:pPr>
            <a:r>
              <a:rPr lang="en-IN" sz="1800" dirty="0"/>
              <a:t>}</a:t>
            </a:r>
          </a:p>
        </p:txBody>
      </p:sp>
    </p:spTree>
    <p:extLst>
      <p:ext uri="{BB962C8B-B14F-4D97-AF65-F5344CB8AC3E}">
        <p14:creationId xmlns:p14="http://schemas.microsoft.com/office/powerpoint/2010/main" val="371527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36E5-25A5-4466-85DF-1FF10DCCF05C}"/>
              </a:ext>
            </a:extLst>
          </p:cNvPr>
          <p:cNvSpPr>
            <a:spLocks noGrp="1"/>
          </p:cNvSpPr>
          <p:nvPr>
            <p:ph type="title"/>
          </p:nvPr>
        </p:nvSpPr>
        <p:spPr>
          <a:xfrm>
            <a:off x="561924" y="315157"/>
            <a:ext cx="10490775" cy="695417"/>
          </a:xfrm>
        </p:spPr>
        <p:txBody>
          <a:bodyPr>
            <a:normAutofit/>
          </a:bodyPr>
          <a:lstStyle/>
          <a:p>
            <a:r>
              <a:rPr lang="en-US" sz="3200" dirty="0"/>
              <a:t>TYPES OF WEARABLE TECHNOLOGY</a:t>
            </a:r>
          </a:p>
        </p:txBody>
      </p:sp>
      <p:sp>
        <p:nvSpPr>
          <p:cNvPr id="3" name="Content Placeholder 2">
            <a:extLst>
              <a:ext uri="{FF2B5EF4-FFF2-40B4-BE49-F238E27FC236}">
                <a16:creationId xmlns:a16="http://schemas.microsoft.com/office/drawing/2014/main" id="{ADB5FEC1-5D2D-4709-8C07-0B123AB848E9}"/>
              </a:ext>
            </a:extLst>
          </p:cNvPr>
          <p:cNvSpPr>
            <a:spLocks noGrp="1"/>
          </p:cNvSpPr>
          <p:nvPr>
            <p:ph idx="1"/>
          </p:nvPr>
        </p:nvSpPr>
        <p:spPr>
          <a:xfrm>
            <a:off x="421879" y="1103471"/>
            <a:ext cx="10490775" cy="5577416"/>
          </a:xfrm>
        </p:spPr>
        <p:txBody>
          <a:bodyPr>
            <a:normAutofit lnSpcReduction="10000"/>
          </a:bodyPr>
          <a:lstStyle/>
          <a:p>
            <a:r>
              <a:rPr lang="en-US" dirty="0">
                <a:latin typeface="Times New Roman" panose="02020603050405020304" pitchFamily="18" charset="0"/>
                <a:cs typeface="Times New Roman" panose="02020603050405020304" pitchFamily="18" charset="0"/>
              </a:rPr>
              <a:t>Smart watches</a:t>
            </a:r>
          </a:p>
          <a:p>
            <a:r>
              <a:rPr lang="en-US" dirty="0">
                <a:latin typeface="Times New Roman" panose="02020603050405020304" pitchFamily="18" charset="0"/>
                <a:cs typeface="Times New Roman" panose="02020603050405020304" pitchFamily="18" charset="0"/>
              </a:rPr>
              <a:t>Smart glasses</a:t>
            </a:r>
          </a:p>
          <a:p>
            <a:r>
              <a:rPr lang="en-US" dirty="0">
                <a:latin typeface="Times New Roman" panose="02020603050405020304" pitchFamily="18" charset="0"/>
                <a:cs typeface="Times New Roman" panose="02020603050405020304" pitchFamily="18" charset="0"/>
              </a:rPr>
              <a:t>Smart clothing</a:t>
            </a:r>
          </a:p>
          <a:p>
            <a:r>
              <a:rPr lang="en-US" dirty="0">
                <a:latin typeface="Times New Roman" panose="02020603050405020304" pitchFamily="18" charset="0"/>
                <a:cs typeface="Times New Roman" panose="02020603050405020304" pitchFamily="18" charset="0"/>
              </a:rPr>
              <a:t>Fitness trackers</a:t>
            </a:r>
          </a:p>
          <a:p>
            <a:r>
              <a:rPr lang="en-US" dirty="0">
                <a:latin typeface="Times New Roman" panose="02020603050405020304" pitchFamily="18" charset="0"/>
                <a:cs typeface="Times New Roman" panose="02020603050405020304" pitchFamily="18" charset="0"/>
              </a:rPr>
              <a:t>Body sensors</a:t>
            </a:r>
          </a:p>
          <a:p>
            <a:r>
              <a:rPr lang="en-US" dirty="0">
                <a:latin typeface="Times New Roman" panose="02020603050405020304" pitchFamily="18" charset="0"/>
                <a:cs typeface="Times New Roman" panose="02020603050405020304" pitchFamily="18" charset="0"/>
              </a:rPr>
              <a:t>Wearable cameras </a:t>
            </a:r>
          </a:p>
          <a:p>
            <a:r>
              <a:rPr lang="en-US" dirty="0">
                <a:latin typeface="Times New Roman" panose="02020603050405020304" pitchFamily="18" charset="0"/>
                <a:cs typeface="Times New Roman" panose="02020603050405020304" pitchFamily="18" charset="0"/>
              </a:rPr>
              <a:t>Head-mounted displays</a:t>
            </a:r>
          </a:p>
          <a:p>
            <a:r>
              <a:rPr lang="en-US" dirty="0">
                <a:latin typeface="Times New Roman" panose="02020603050405020304" pitchFamily="18" charset="0"/>
                <a:cs typeface="Times New Roman" panose="02020603050405020304" pitchFamily="18" charset="0"/>
              </a:rPr>
              <a:t>Bluetooth headsets</a:t>
            </a:r>
          </a:p>
          <a:p>
            <a:r>
              <a:rPr lang="en-US" dirty="0">
                <a:latin typeface="Times New Roman" panose="02020603050405020304" pitchFamily="18" charset="0"/>
                <a:cs typeface="Times New Roman" panose="02020603050405020304" pitchFamily="18" charset="0"/>
              </a:rPr>
              <a:t>Chest straps</a:t>
            </a:r>
          </a:p>
          <a:p>
            <a:r>
              <a:rPr lang="en-US" dirty="0">
                <a:latin typeface="Times New Roman" panose="02020603050405020304" pitchFamily="18" charset="0"/>
                <a:cs typeface="Times New Roman" panose="02020603050405020304" pitchFamily="18" charset="0"/>
              </a:rPr>
              <a:t>Smart jewelry </a:t>
            </a:r>
          </a:p>
          <a:p>
            <a:r>
              <a:rPr lang="en-US" dirty="0">
                <a:latin typeface="Times New Roman" panose="02020603050405020304" pitchFamily="18" charset="0"/>
                <a:cs typeface="Times New Roman" panose="02020603050405020304" pitchFamily="18" charset="0"/>
              </a:rPr>
              <a:t>Implantable wearable </a:t>
            </a:r>
          </a:p>
          <a:p>
            <a:r>
              <a:rPr lang="en-US" dirty="0">
                <a:latin typeface="Times New Roman" panose="02020603050405020304" pitchFamily="18" charset="0"/>
                <a:cs typeface="Times New Roman" panose="02020603050405020304" pitchFamily="18" charset="0"/>
              </a:rPr>
              <a:t>Gesture control wearable</a:t>
            </a:r>
          </a:p>
          <a:p>
            <a:r>
              <a:rPr lang="en-US" dirty="0">
                <a:latin typeface="Times New Roman" panose="02020603050405020304" pitchFamily="18" charset="0"/>
                <a:cs typeface="Times New Roman" panose="02020603050405020304" pitchFamily="18" charset="0"/>
              </a:rPr>
              <a:t>Exoskeletons</a:t>
            </a:r>
          </a:p>
          <a:p>
            <a:r>
              <a:rPr lang="en-US" dirty="0">
                <a:latin typeface="Times New Roman" panose="02020603050405020304" pitchFamily="18" charset="0"/>
                <a:cs typeface="Times New Roman" panose="02020603050405020304" pitchFamily="18" charset="0"/>
              </a:rPr>
              <a:t>Location trackers</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281408-2933-4796-956C-67939725C979}"/>
              </a:ext>
            </a:extLst>
          </p:cNvPr>
          <p:cNvPicPr>
            <a:picLocks noChangeAspect="1"/>
          </p:cNvPicPr>
          <p:nvPr/>
        </p:nvPicPr>
        <p:blipFill>
          <a:blip r:embed="rId2"/>
          <a:stretch>
            <a:fillRect/>
          </a:stretch>
        </p:blipFill>
        <p:spPr>
          <a:xfrm>
            <a:off x="2560422" y="917677"/>
            <a:ext cx="2314832" cy="1533654"/>
          </a:xfrm>
          <a:prstGeom prst="rect">
            <a:avLst/>
          </a:prstGeom>
        </p:spPr>
      </p:pic>
      <p:pic>
        <p:nvPicPr>
          <p:cNvPr id="6" name="Picture 5">
            <a:extLst>
              <a:ext uri="{FF2B5EF4-FFF2-40B4-BE49-F238E27FC236}">
                <a16:creationId xmlns:a16="http://schemas.microsoft.com/office/drawing/2014/main" id="{E5EF1E77-0CEA-4ECB-8AEB-D125E23BCF6F}"/>
              </a:ext>
            </a:extLst>
          </p:cNvPr>
          <p:cNvPicPr>
            <a:picLocks noChangeAspect="1"/>
          </p:cNvPicPr>
          <p:nvPr/>
        </p:nvPicPr>
        <p:blipFill>
          <a:blip r:embed="rId3"/>
          <a:stretch>
            <a:fillRect/>
          </a:stretch>
        </p:blipFill>
        <p:spPr>
          <a:xfrm>
            <a:off x="4793086" y="986481"/>
            <a:ext cx="2743200" cy="1666875"/>
          </a:xfrm>
          <a:prstGeom prst="rect">
            <a:avLst/>
          </a:prstGeom>
        </p:spPr>
      </p:pic>
      <p:pic>
        <p:nvPicPr>
          <p:cNvPr id="7" name="Picture 6">
            <a:extLst>
              <a:ext uri="{FF2B5EF4-FFF2-40B4-BE49-F238E27FC236}">
                <a16:creationId xmlns:a16="http://schemas.microsoft.com/office/drawing/2014/main" id="{6F54AE7F-3207-4D52-B865-CA808A6687EA}"/>
              </a:ext>
            </a:extLst>
          </p:cNvPr>
          <p:cNvPicPr>
            <a:picLocks noChangeAspect="1"/>
          </p:cNvPicPr>
          <p:nvPr/>
        </p:nvPicPr>
        <p:blipFill>
          <a:blip r:embed="rId4"/>
          <a:stretch>
            <a:fillRect/>
          </a:stretch>
        </p:blipFill>
        <p:spPr>
          <a:xfrm>
            <a:off x="3728474" y="2544228"/>
            <a:ext cx="2129224" cy="1548737"/>
          </a:xfrm>
          <a:prstGeom prst="rect">
            <a:avLst/>
          </a:prstGeom>
        </p:spPr>
      </p:pic>
      <p:pic>
        <p:nvPicPr>
          <p:cNvPr id="8" name="Picture 7">
            <a:extLst>
              <a:ext uri="{FF2B5EF4-FFF2-40B4-BE49-F238E27FC236}">
                <a16:creationId xmlns:a16="http://schemas.microsoft.com/office/drawing/2014/main" id="{48BDC07D-38EE-4856-AE17-3D7F2A5673F5}"/>
              </a:ext>
            </a:extLst>
          </p:cNvPr>
          <p:cNvPicPr>
            <a:picLocks noChangeAspect="1"/>
          </p:cNvPicPr>
          <p:nvPr/>
        </p:nvPicPr>
        <p:blipFill>
          <a:blip r:embed="rId5"/>
          <a:stretch>
            <a:fillRect/>
          </a:stretch>
        </p:blipFill>
        <p:spPr>
          <a:xfrm>
            <a:off x="6205197" y="2839248"/>
            <a:ext cx="2505075" cy="1341304"/>
          </a:xfrm>
          <a:prstGeom prst="rect">
            <a:avLst/>
          </a:prstGeom>
        </p:spPr>
      </p:pic>
      <p:pic>
        <p:nvPicPr>
          <p:cNvPr id="9" name="Picture 8">
            <a:extLst>
              <a:ext uri="{FF2B5EF4-FFF2-40B4-BE49-F238E27FC236}">
                <a16:creationId xmlns:a16="http://schemas.microsoft.com/office/drawing/2014/main" id="{8ACBACD5-987E-4D92-8B9F-6D1357CA27F0}"/>
              </a:ext>
            </a:extLst>
          </p:cNvPr>
          <p:cNvPicPr>
            <a:picLocks noChangeAspect="1"/>
          </p:cNvPicPr>
          <p:nvPr/>
        </p:nvPicPr>
        <p:blipFill>
          <a:blip r:embed="rId6"/>
          <a:stretch>
            <a:fillRect/>
          </a:stretch>
        </p:blipFill>
        <p:spPr>
          <a:xfrm>
            <a:off x="7820282" y="876527"/>
            <a:ext cx="2505075" cy="1886782"/>
          </a:xfrm>
          <a:prstGeom prst="rect">
            <a:avLst/>
          </a:prstGeom>
        </p:spPr>
      </p:pic>
      <p:pic>
        <p:nvPicPr>
          <p:cNvPr id="11" name="Picture 10">
            <a:extLst>
              <a:ext uri="{FF2B5EF4-FFF2-40B4-BE49-F238E27FC236}">
                <a16:creationId xmlns:a16="http://schemas.microsoft.com/office/drawing/2014/main" id="{649D1750-9617-4E17-AF26-2D1891ECA33A}"/>
              </a:ext>
            </a:extLst>
          </p:cNvPr>
          <p:cNvPicPr>
            <a:picLocks noChangeAspect="1"/>
          </p:cNvPicPr>
          <p:nvPr/>
        </p:nvPicPr>
        <p:blipFill>
          <a:blip r:embed="rId7"/>
          <a:stretch>
            <a:fillRect/>
          </a:stretch>
        </p:blipFill>
        <p:spPr>
          <a:xfrm>
            <a:off x="9025971" y="2956589"/>
            <a:ext cx="1866900" cy="2447925"/>
          </a:xfrm>
          <a:prstGeom prst="rect">
            <a:avLst/>
          </a:prstGeom>
        </p:spPr>
      </p:pic>
      <p:pic>
        <p:nvPicPr>
          <p:cNvPr id="13" name="Picture 12">
            <a:extLst>
              <a:ext uri="{FF2B5EF4-FFF2-40B4-BE49-F238E27FC236}">
                <a16:creationId xmlns:a16="http://schemas.microsoft.com/office/drawing/2014/main" id="{52A23FC7-3BBF-4976-917F-70047081D4FE}"/>
              </a:ext>
            </a:extLst>
          </p:cNvPr>
          <p:cNvPicPr>
            <a:picLocks noChangeAspect="1"/>
          </p:cNvPicPr>
          <p:nvPr/>
        </p:nvPicPr>
        <p:blipFill>
          <a:blip r:embed="rId8"/>
          <a:stretch>
            <a:fillRect/>
          </a:stretch>
        </p:blipFill>
        <p:spPr>
          <a:xfrm>
            <a:off x="3514701" y="4180551"/>
            <a:ext cx="2143125" cy="2143125"/>
          </a:xfrm>
          <a:prstGeom prst="rect">
            <a:avLst/>
          </a:prstGeom>
        </p:spPr>
      </p:pic>
      <p:pic>
        <p:nvPicPr>
          <p:cNvPr id="14" name="Picture 13">
            <a:extLst>
              <a:ext uri="{FF2B5EF4-FFF2-40B4-BE49-F238E27FC236}">
                <a16:creationId xmlns:a16="http://schemas.microsoft.com/office/drawing/2014/main" id="{1CE3282F-51F5-4114-90A7-F42F389F31AE}"/>
              </a:ext>
            </a:extLst>
          </p:cNvPr>
          <p:cNvPicPr>
            <a:picLocks noChangeAspect="1"/>
          </p:cNvPicPr>
          <p:nvPr/>
        </p:nvPicPr>
        <p:blipFill>
          <a:blip r:embed="rId9"/>
          <a:stretch>
            <a:fillRect/>
          </a:stretch>
        </p:blipFill>
        <p:spPr>
          <a:xfrm>
            <a:off x="6033746" y="4452013"/>
            <a:ext cx="2847975" cy="1600200"/>
          </a:xfrm>
          <a:prstGeom prst="rect">
            <a:avLst/>
          </a:prstGeom>
        </p:spPr>
      </p:pic>
    </p:spTree>
    <p:extLst>
      <p:ext uri="{BB962C8B-B14F-4D97-AF65-F5344CB8AC3E}">
        <p14:creationId xmlns:p14="http://schemas.microsoft.com/office/powerpoint/2010/main" val="33698720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301</TotalTime>
  <Words>869</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source sans pro</vt:lpstr>
      <vt:lpstr>Times New Roman</vt:lpstr>
      <vt:lpstr>Trebuchet MS</vt:lpstr>
      <vt:lpstr>Wingdings</vt:lpstr>
      <vt:lpstr>Wingdings 3</vt:lpstr>
      <vt:lpstr>Facet</vt:lpstr>
      <vt:lpstr>WEARABLE TECHNOLOGY</vt:lpstr>
      <vt:lpstr>WHAT IS WEARABLE TECHNOLOGY ?</vt:lpstr>
      <vt:lpstr>HOW WEARABLE TECHNOLOGY WORKS</vt:lpstr>
      <vt:lpstr>WHAT DATA DOES WEARABLE TECHNOLOGY COLLECT</vt:lpstr>
      <vt:lpstr>PowerPoint Presentation</vt:lpstr>
      <vt:lpstr>TECHNOLOGIES USED IN WEARABLE TECHNOLOGY</vt:lpstr>
      <vt:lpstr>SOURCE CODE USED IN WEARABLES</vt:lpstr>
      <vt:lpstr>PowerPoint Presentation</vt:lpstr>
      <vt:lpstr>TYPES OF WEARABLE TECHNOLOGY</vt:lpstr>
      <vt:lpstr>PROS</vt:lpstr>
      <vt:lpstr>CONS</vt:lpstr>
      <vt:lpstr>THE FUTURE OF WEARABLE TECHNOLOGY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TECHNOLOGY</dc:title>
  <dc:creator>vamsi chithani</dc:creator>
  <cp:lastModifiedBy>SRINIVAS K M</cp:lastModifiedBy>
  <cp:revision>16</cp:revision>
  <dcterms:created xsi:type="dcterms:W3CDTF">2021-01-20T02:20:58Z</dcterms:created>
  <dcterms:modified xsi:type="dcterms:W3CDTF">2023-11-10T15:07:38Z</dcterms:modified>
</cp:coreProperties>
</file>