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72FD-B666-4EBF-B98B-3751CD43E4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dirty="0" smtClean="0"/>
              <a:t>C# introduction  (</a:t>
            </a:r>
            <a:r>
              <a:rPr lang="en-IN" dirty="0"/>
              <a:t>Anders </a:t>
            </a:r>
            <a:r>
              <a:rPr lang="en-IN" dirty="0" smtClean="0"/>
              <a:t>Hejlsberg)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74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Example: Using </a:t>
            </a:r>
            <a:r>
              <a:rPr lang="en-IN" dirty="0" smtClean="0"/>
              <a:t>namespace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19" y="1828801"/>
            <a:ext cx="9640389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2069"/>
            <a:ext cx="11521440" cy="6413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Program:</a:t>
            </a:r>
            <a:r>
              <a:rPr lang="en-US" dirty="0"/>
              <a:t> is the class name. A class is a blueprint or template from which objects are created. It can have data members and methods. Here, it has only Main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static:</a:t>
            </a:r>
            <a:r>
              <a:rPr lang="en-US" dirty="0"/>
              <a:t> is a keyword which means object is not required to access static members. So it saves memory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void:</a:t>
            </a:r>
            <a:r>
              <a:rPr lang="en-US" dirty="0"/>
              <a:t> is the return type of the method. It </a:t>
            </a:r>
            <a:r>
              <a:rPr lang="en-US" dirty="0" err="1"/>
              <a:t>does't</a:t>
            </a:r>
            <a:r>
              <a:rPr lang="en-US" dirty="0"/>
              <a:t> return any value. In such case, return statement is not 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Main:</a:t>
            </a:r>
            <a:r>
              <a:rPr lang="en-US" dirty="0"/>
              <a:t> is the method name. It is the entry point for any C# program. Whenever we run the C# program, Main() method is invoked first before any other method. It represents start up of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string[] </a:t>
            </a:r>
            <a:r>
              <a:rPr lang="en-US" b="1" dirty="0" err="1"/>
              <a:t>args</a:t>
            </a:r>
            <a:r>
              <a:rPr lang="en-US" b="1" dirty="0"/>
              <a:t>:</a:t>
            </a:r>
            <a:r>
              <a:rPr lang="en-US" dirty="0"/>
              <a:t> is used for command line arguments in C#. While running the C# program, we can pass values. These values are known as arguments which we can use in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System.Console.WriteLine</a:t>
            </a:r>
            <a:r>
              <a:rPr lang="en-US" b="1" dirty="0"/>
              <a:t>("Hello World!"):</a:t>
            </a:r>
            <a:r>
              <a:rPr lang="en-US" dirty="0"/>
              <a:t> Here, System is the namespace. Console is the class defined in System namespace. The </a:t>
            </a:r>
            <a:r>
              <a:rPr lang="en-US" dirty="0" err="1"/>
              <a:t>WriteLine</a:t>
            </a:r>
            <a:r>
              <a:rPr lang="en-US" dirty="0"/>
              <a:t>() is the static method of Console class which is used to write the text on the console.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82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C# </a:t>
            </a:r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variable is a name of memory location. It is used to store data. Its value can be changed and it can be reused many times.</a:t>
            </a:r>
          </a:p>
          <a:p>
            <a:r>
              <a:rPr lang="en-US" dirty="0"/>
              <a:t>It is a way to represent memory location through symbol so that it can be easily identified.</a:t>
            </a:r>
          </a:p>
          <a:p>
            <a:pPr marL="0" indent="0">
              <a:buNone/>
            </a:pPr>
            <a:r>
              <a:rPr lang="en-IN" u="sng" dirty="0"/>
              <a:t>Rules for defining </a:t>
            </a:r>
            <a:r>
              <a:rPr lang="en-IN" u="sng" dirty="0" smtClean="0"/>
              <a:t>variables</a:t>
            </a:r>
          </a:p>
          <a:p>
            <a:r>
              <a:rPr lang="en-US" dirty="0"/>
              <a:t>A variable can have alphabets, digits and underscore.</a:t>
            </a:r>
          </a:p>
          <a:p>
            <a:r>
              <a:rPr lang="en-US" dirty="0"/>
              <a:t>A variable name can start with alphabet and underscore only. It can't start with digit.</a:t>
            </a:r>
          </a:p>
          <a:p>
            <a:r>
              <a:rPr lang="en-US" dirty="0"/>
              <a:t>No white space is allowed within variable name.</a:t>
            </a:r>
          </a:p>
          <a:p>
            <a:r>
              <a:rPr lang="en-US" dirty="0"/>
              <a:t>A variable name must not be any reserved word or keyword e.g. char, float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4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- Data Types</a:t>
            </a:r>
          </a:p>
        </p:txBody>
      </p:sp>
      <p:pic>
        <p:nvPicPr>
          <p:cNvPr id="2050" name="Picture 2" descr="https://www.tutorialsteacher.com/Content/images/csharp/datatyp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267744"/>
            <a:ext cx="75342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9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4503" y="2"/>
          <a:ext cx="11952513" cy="6756268"/>
        </p:xfrm>
        <a:graphic>
          <a:graphicData uri="http://schemas.openxmlformats.org/drawingml/2006/table">
            <a:tbl>
              <a:tblPr/>
              <a:tblGrid>
                <a:gridCol w="1593668">
                  <a:extLst>
                    <a:ext uri="{9D8B030D-6E8A-4147-A177-3AD203B41FA5}">
                      <a16:colId xmlns:a16="http://schemas.microsoft.com/office/drawing/2014/main" val="2908402821"/>
                    </a:ext>
                  </a:extLst>
                </a:gridCol>
                <a:gridCol w="5454187">
                  <a:extLst>
                    <a:ext uri="{9D8B030D-6E8A-4147-A177-3AD203B41FA5}">
                      <a16:colId xmlns:a16="http://schemas.microsoft.com/office/drawing/2014/main" val="2502277693"/>
                    </a:ext>
                  </a:extLst>
                </a:gridCol>
                <a:gridCol w="4175547">
                  <a:extLst>
                    <a:ext uri="{9D8B030D-6E8A-4147-A177-3AD203B41FA5}">
                      <a16:colId xmlns:a16="http://schemas.microsoft.com/office/drawing/2014/main" val="630534558"/>
                    </a:ext>
                  </a:extLst>
                </a:gridCol>
                <a:gridCol w="729111">
                  <a:extLst>
                    <a:ext uri="{9D8B030D-6E8A-4147-A177-3AD203B41FA5}">
                      <a16:colId xmlns:a16="http://schemas.microsoft.com/office/drawing/2014/main" val="460823149"/>
                    </a:ext>
                  </a:extLst>
                </a:gridCol>
              </a:tblGrid>
              <a:tr h="318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Suffix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909884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255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467633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-128 to 127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74250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77629"/>
                  </a:ext>
                </a:extLst>
              </a:tr>
              <a:tr h="39182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65,535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541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32-bit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-2,147,483,648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2,147,483,647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46349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32-bit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2556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64-bit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-9,223,372,036,854,775,808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9,223,372,036,854,775,807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299943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64-bit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18,446,744,073,709,551,615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843483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32-bit Single-precision floating point type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-3.402823e38 to 3.402823e38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f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39636"/>
                  </a:ext>
                </a:extLst>
              </a:tr>
              <a:tr h="39182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64-bit double-precision floating point type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-1.79769313486232e308 to 1.79769313486232e308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11279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128-bit decimal type for financial and monetary calculations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(+ or -)1.0 x 10e-28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7.9 x 10e28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m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10536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single Unicode character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Any valid character, e.g. a,*, \x0058 (hex), or\u0058 (Unicode)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41555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logical true/false value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True or False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61655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Base type of all other types.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48417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A sequence of Unicode characters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293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Represents date and time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0:00:00am 1/1/01</a:t>
                      </a:r>
                      <a:b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11:59:59pm 12/31/9999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7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Alias vs .NET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6"/>
            <a:ext cx="10515600" cy="5499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predefined data types are alias to their .NET type (CLR class) name. The following table lists alias for predefined data types and related .NET class name.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51758" y="2246811"/>
          <a:ext cx="8451669" cy="4455870"/>
        </p:xfrm>
        <a:graphic>
          <a:graphicData uri="http://schemas.openxmlformats.org/drawingml/2006/table">
            <a:tbl>
              <a:tblPr/>
              <a:tblGrid>
                <a:gridCol w="2817223">
                  <a:extLst>
                    <a:ext uri="{9D8B030D-6E8A-4147-A177-3AD203B41FA5}">
                      <a16:colId xmlns:a16="http://schemas.microsoft.com/office/drawing/2014/main" val="1707045169"/>
                    </a:ext>
                  </a:extLst>
                </a:gridCol>
                <a:gridCol w="2817223">
                  <a:extLst>
                    <a:ext uri="{9D8B030D-6E8A-4147-A177-3AD203B41FA5}">
                      <a16:colId xmlns:a16="http://schemas.microsoft.com/office/drawing/2014/main" val="1143179317"/>
                    </a:ext>
                  </a:extLst>
                </a:gridCol>
                <a:gridCol w="2817223">
                  <a:extLst>
                    <a:ext uri="{9D8B030D-6E8A-4147-A177-3AD203B41FA5}">
                      <a16:colId xmlns:a16="http://schemas.microsoft.com/office/drawing/2014/main" val="3033633590"/>
                    </a:ext>
                  </a:extLst>
                </a:gridCol>
              </a:tblGrid>
              <a:tr h="226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dirty="0" smtClean="0">
                          <a:solidFill>
                            <a:srgbClr val="FFFFFF"/>
                          </a:solidFill>
                          <a:effectLst/>
                        </a:rPr>
                        <a:t>Alias</a:t>
                      </a:r>
                      <a:endParaRPr lang="en-IN" sz="13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dirty="0">
                          <a:solidFill>
                            <a:srgbClr val="FFFFFF"/>
                          </a:solidFill>
                          <a:effectLst/>
                        </a:rPr>
                        <a:t>.NET 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49266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28430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67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8991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System.UInt32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36691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35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System.UInt16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8938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System.Int64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4428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System.UInt64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5956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System.Single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83440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System.Double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1540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64691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System.Boolean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138397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044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2643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17631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6304"/>
          </a:xfrm>
        </p:spPr>
        <p:txBody>
          <a:bodyPr/>
          <a:lstStyle/>
          <a:p>
            <a:pPr algn="ctr"/>
            <a:r>
              <a:rPr lang="en-US" dirty="0" smtClean="0"/>
              <a:t>String Formatters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52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Time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18904" y="1825624"/>
          <a:ext cx="9888584" cy="4705806"/>
        </p:xfrm>
        <a:graphic>
          <a:graphicData uri="http://schemas.openxmlformats.org/drawingml/2006/table">
            <a:tbl>
              <a:tblPr/>
              <a:tblGrid>
                <a:gridCol w="2472146">
                  <a:extLst>
                    <a:ext uri="{9D8B030D-6E8A-4147-A177-3AD203B41FA5}">
                      <a16:colId xmlns:a16="http://schemas.microsoft.com/office/drawing/2014/main" val="1535457562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122496627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161852208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719522956"/>
                    </a:ext>
                  </a:extLst>
                </a:gridCol>
              </a:tblGrid>
              <a:tr h="248483"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CHARACTER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DESCRIPTION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USAGE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EXAMPLE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51460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d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{0:d}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/>
                          <a:latin typeface="Cambira"/>
                        </a:rPr>
                        <a:t>19-03-2021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46790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D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{0:D}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47923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{0:t}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06:49:20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9703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{0:T}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06:49:20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62005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f or F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Date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{0:f}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 06:49:00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67993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g or G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{0:g}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19-03-2021 06:49:44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23664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M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{0:M}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March 19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8531"/>
                  </a:ext>
                </a:extLst>
              </a:tr>
              <a:tr h="61736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r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RFC1123 Date Time String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{0:r}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Thu, 19 March 2021 06:49:22 GMT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1742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Sortable Date/Time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{0:s}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2021-03-19T06:49:11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5692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Universal Sortable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{0:u}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2021-03-19 06:49:49Z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96373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Universal full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{0:U}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 00:18:55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60447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Y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Year month pattern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{0:Y}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/>
                          <a:latin typeface="Cambira"/>
                        </a:rPr>
                        <a:t>March, 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38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287381"/>
            <a:ext cx="11848011" cy="6413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Short date: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C.W("{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:d</a:t>
            </a:r>
            <a:r>
              <a:rPr lang="en-US" dirty="0">
                <a:solidFill>
                  <a:srgbClr val="FF0000"/>
                </a:solidFill>
              </a:rPr>
              <a:t>}",</a:t>
            </a:r>
            <a:r>
              <a:rPr lang="en-US" dirty="0" err="1" smtClean="0">
                <a:solidFill>
                  <a:srgbClr val="FF0000"/>
                </a:solidFill>
              </a:rPr>
              <a:t>datetime,data</a:t>
            </a:r>
            <a:r>
              <a:rPr lang="en-US" dirty="0" smtClean="0">
                <a:solidFill>
                  <a:srgbClr val="FF0000"/>
                </a:solidFill>
              </a:rPr>
              <a:t>); //output :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5/12/2021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date: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C.W("{</a:t>
            </a:r>
            <a:r>
              <a:rPr lang="en-US" altLang="en-US" dirty="0">
                <a:solidFill>
                  <a:srgbClr val="FF0000"/>
                </a:solidFill>
              </a:rPr>
              <a:t>0:D}",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 //output : 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Wednesday, May 12, 2021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endParaRPr lang="en-US" altLang="en-US" sz="5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Short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C.W("{</a:t>
            </a:r>
            <a:r>
              <a:rPr lang="en-US" altLang="en-US" dirty="0">
                <a:solidFill>
                  <a:srgbClr val="FF0000"/>
                </a:solidFill>
              </a:rPr>
              <a:t>0:t}",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 //output :  6:15 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C.W(“{0:T}”,</a:t>
            </a:r>
            <a:r>
              <a:rPr lang="en-US" altLang="en-US" dirty="0" err="1" smtClean="0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//output :  6:15:24 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Date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C.W(“{0:f (or) F}”,</a:t>
            </a:r>
            <a:r>
              <a:rPr lang="en-US" altLang="en-US" dirty="0" err="1" smtClean="0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 //</a:t>
            </a:r>
            <a:r>
              <a:rPr lang="en-US" altLang="en-US" dirty="0">
                <a:solidFill>
                  <a:srgbClr val="FF0000"/>
                </a:solidFill>
              </a:rPr>
              <a:t>output </a:t>
            </a:r>
            <a:r>
              <a:rPr lang="en-US" altLang="en-US" dirty="0" smtClean="0">
                <a:solidFill>
                  <a:srgbClr val="FF0000"/>
                </a:solidFill>
              </a:rPr>
              <a:t>:Wednesday</a:t>
            </a:r>
            <a:r>
              <a:rPr lang="en-US" altLang="en-US" dirty="0">
                <a:solidFill>
                  <a:srgbClr val="FF0000"/>
                </a:solidFill>
              </a:rPr>
              <a:t>, May 12, 2021 6:20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Short Date Time: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</a:t>
            </a:r>
            <a:r>
              <a:rPr lang="en-US" altLang="en-US" dirty="0">
                <a:solidFill>
                  <a:srgbClr val="FF0000"/>
                </a:solidFill>
              </a:rPr>
              <a:t>(“{</a:t>
            </a:r>
            <a:r>
              <a:rPr lang="en-US" altLang="en-US" dirty="0" smtClean="0">
                <a:solidFill>
                  <a:srgbClr val="FF0000"/>
                </a:solidFill>
              </a:rPr>
              <a:t>0:g </a:t>
            </a:r>
            <a:r>
              <a:rPr lang="en-US" altLang="en-US" dirty="0">
                <a:solidFill>
                  <a:srgbClr val="FF0000"/>
                </a:solidFill>
              </a:rPr>
              <a:t>(or) </a:t>
            </a:r>
            <a:r>
              <a:rPr lang="en-US" altLang="en-US" dirty="0" smtClean="0">
                <a:solidFill>
                  <a:srgbClr val="FF0000"/>
                </a:solidFill>
              </a:rPr>
              <a:t>G}”,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//output : 5/12/2021 6:22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Universal Date and Time: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C.W(“{</a:t>
            </a:r>
            <a:r>
              <a:rPr lang="en-US" altLang="en-US" dirty="0" smtClean="0">
                <a:solidFill>
                  <a:srgbClr val="FF0000"/>
                </a:solidFill>
              </a:rPr>
              <a:t>0:U}”,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 //output :Wednesday, May 12, 2021 6:20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Year Month pattern: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</a:t>
            </a:r>
            <a:r>
              <a:rPr lang="en-US" altLang="en-US" dirty="0">
                <a:solidFill>
                  <a:srgbClr val="FF0000"/>
                </a:solidFill>
              </a:rPr>
              <a:t>(“{</a:t>
            </a:r>
            <a:r>
              <a:rPr lang="en-US" altLang="en-US" dirty="0" smtClean="0">
                <a:solidFill>
                  <a:srgbClr val="FF0000"/>
                </a:solidFill>
              </a:rPr>
              <a:t>0:Y}”,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 //output : </a:t>
            </a:r>
            <a:r>
              <a:rPr lang="en-US" altLang="en-US" dirty="0" smtClean="0">
                <a:solidFill>
                  <a:srgbClr val="FF0000"/>
                </a:solidFill>
              </a:rPr>
              <a:t>May </a:t>
            </a:r>
            <a:r>
              <a:rPr lang="en-US" altLang="en-US" dirty="0">
                <a:solidFill>
                  <a:srgbClr val="FF0000"/>
                </a:solidFill>
              </a:rPr>
              <a:t>2021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4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79714" y="836025"/>
          <a:ext cx="10567852" cy="5447210"/>
        </p:xfrm>
        <a:graphic>
          <a:graphicData uri="http://schemas.openxmlformats.org/drawingml/2006/table">
            <a:tbl>
              <a:tblPr/>
              <a:tblGrid>
                <a:gridCol w="2641963">
                  <a:extLst>
                    <a:ext uri="{9D8B030D-6E8A-4147-A177-3AD203B41FA5}">
                      <a16:colId xmlns:a16="http://schemas.microsoft.com/office/drawing/2014/main" val="1140863891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1033691750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1174371479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56487051"/>
                    </a:ext>
                  </a:extLst>
                </a:gridCol>
              </a:tblGrid>
              <a:tr h="82001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53785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{0:c}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$ 75,674.74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99528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Scientific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{0:e}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7.567474e+004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290424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Fixed Point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{0:f}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75674.74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6739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General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{0:g}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75674.73789621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54101"/>
                  </a:ext>
                </a:extLst>
              </a:tr>
              <a:tr h="134716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Thousand Separator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{0:n}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75,674.74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830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4E4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365760"/>
            <a:ext cx="11769635" cy="6348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is pronounced as "C-Sharp". It is an object-oriented programming language provided by Microsoft that runs on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Framework and .NET core.</a:t>
            </a:r>
          </a:p>
          <a:p>
            <a:pPr marL="0" indent="0">
              <a:buNone/>
            </a:pPr>
            <a:r>
              <a:rPr lang="en-US" dirty="0"/>
              <a:t>By the help of C# programming language, we can develop different types of secured and robust applications</a:t>
            </a:r>
            <a:r>
              <a:rPr lang="en-US" dirty="0" smtClean="0"/>
              <a:t>:</a:t>
            </a:r>
          </a:p>
          <a:p>
            <a:r>
              <a:rPr lang="en-IN" dirty="0"/>
              <a:t>Window applications</a:t>
            </a:r>
          </a:p>
          <a:p>
            <a:r>
              <a:rPr lang="en-IN" dirty="0"/>
              <a:t>Web applications</a:t>
            </a:r>
          </a:p>
          <a:p>
            <a:r>
              <a:rPr lang="en-IN" dirty="0"/>
              <a:t>Distributed applications</a:t>
            </a:r>
          </a:p>
          <a:p>
            <a:r>
              <a:rPr lang="en-IN" dirty="0"/>
              <a:t>Web service applications</a:t>
            </a:r>
          </a:p>
          <a:p>
            <a:r>
              <a:rPr lang="en-IN" dirty="0"/>
              <a:t>Database applications etc.</a:t>
            </a:r>
          </a:p>
          <a:p>
            <a:pPr marL="0" indent="0">
              <a:buNone/>
            </a:pPr>
            <a:r>
              <a:rPr lang="en-US" dirty="0"/>
              <a:t>C# programming language is influenced by C++, Java, Eiffel, Modula-3, Pascal etc.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32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operator is a symbol that tells the compiler to perform specific mathematical or logical manipulations</a:t>
            </a:r>
            <a:r>
              <a:rPr lang="en-US" dirty="0" smtClean="0"/>
              <a:t>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33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variable </a:t>
            </a:r>
            <a:r>
              <a:rPr lang="en-US" b="1" dirty="0"/>
              <a:t>A</a:t>
            </a:r>
            <a:r>
              <a:rPr lang="en-US" dirty="0"/>
              <a:t> holds 10 and variable </a:t>
            </a:r>
            <a:r>
              <a:rPr lang="en-US" b="1" dirty="0"/>
              <a:t>B</a:t>
            </a:r>
            <a:r>
              <a:rPr lang="en-US" dirty="0"/>
              <a:t> holds 20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84673"/>
              </p:ext>
            </p:extLst>
          </p:nvPr>
        </p:nvGraphicFramePr>
        <p:xfrm>
          <a:off x="1233055" y="2410689"/>
          <a:ext cx="9448800" cy="4447312"/>
        </p:xfrm>
        <a:graphic>
          <a:graphicData uri="http://schemas.openxmlformats.org/drawingml/2006/table">
            <a:tbl>
              <a:tblPr/>
              <a:tblGrid>
                <a:gridCol w="970572">
                  <a:extLst>
                    <a:ext uri="{9D8B030D-6E8A-4147-A177-3AD203B41FA5}">
                      <a16:colId xmlns:a16="http://schemas.microsoft.com/office/drawing/2014/main" val="2666026918"/>
                    </a:ext>
                  </a:extLst>
                </a:gridCol>
                <a:gridCol w="4938496">
                  <a:extLst>
                    <a:ext uri="{9D8B030D-6E8A-4147-A177-3AD203B41FA5}">
                      <a16:colId xmlns:a16="http://schemas.microsoft.com/office/drawing/2014/main" val="2226477388"/>
                    </a:ext>
                  </a:extLst>
                </a:gridCol>
                <a:gridCol w="3539732">
                  <a:extLst>
                    <a:ext uri="{9D8B030D-6E8A-4147-A177-3AD203B41FA5}">
                      <a16:colId xmlns:a16="http://schemas.microsoft.com/office/drawing/2014/main" val="3111686566"/>
                    </a:ext>
                  </a:extLst>
                </a:gridCol>
              </a:tblGrid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Operator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Example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1451"/>
                  </a:ext>
                </a:extLst>
              </a:tr>
              <a:tr h="3718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Adds two operands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+ B = 30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722968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-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Subtracts second operand from the first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- B = -10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11816"/>
                  </a:ext>
                </a:extLst>
              </a:tr>
              <a:tr h="3718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*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Multiplies both operands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* B = 200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23094"/>
                  </a:ext>
                </a:extLst>
              </a:tr>
              <a:tr h="6489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/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Divides numerator by de-numerator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B / A = 2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426403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%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B % A = 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45284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++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Increment operator increases integer value by one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A++ = 11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926663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--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Decrement operator decreases integer value by one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A-- = 9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1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4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operators compares the relationship between the two operands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489"/>
              </p:ext>
            </p:extLst>
          </p:nvPr>
        </p:nvGraphicFramePr>
        <p:xfrm>
          <a:off x="277092" y="2337548"/>
          <a:ext cx="11665527" cy="4422848"/>
        </p:xfrm>
        <a:graphic>
          <a:graphicData uri="http://schemas.openxmlformats.org/drawingml/2006/table">
            <a:tbl>
              <a:tblPr/>
              <a:tblGrid>
                <a:gridCol w="1198271">
                  <a:extLst>
                    <a:ext uri="{9D8B030D-6E8A-4147-A177-3AD203B41FA5}">
                      <a16:colId xmlns:a16="http://schemas.microsoft.com/office/drawing/2014/main" val="1503396838"/>
                    </a:ext>
                  </a:extLst>
                </a:gridCol>
                <a:gridCol w="6097090">
                  <a:extLst>
                    <a:ext uri="{9D8B030D-6E8A-4147-A177-3AD203B41FA5}">
                      <a16:colId xmlns:a16="http://schemas.microsoft.com/office/drawing/2014/main" val="816242553"/>
                    </a:ext>
                  </a:extLst>
                </a:gridCol>
                <a:gridCol w="4370166">
                  <a:extLst>
                    <a:ext uri="{9D8B030D-6E8A-4147-A177-3AD203B41FA5}">
                      <a16:colId xmlns:a16="http://schemas.microsoft.com/office/drawing/2014/main" val="852089073"/>
                    </a:ext>
                  </a:extLst>
                </a:gridCol>
              </a:tblGrid>
              <a:tr h="388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Description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Example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44371"/>
                  </a:ext>
                </a:extLst>
              </a:tr>
              <a:tr h="540404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==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==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526530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!=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!=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81848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&gt;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541199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&lt;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94757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&gt;=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(A &gt;=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213575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(A &lt;=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11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10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Logical operators will works on between the two conditions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38104"/>
              </p:ext>
            </p:extLst>
          </p:nvPr>
        </p:nvGraphicFramePr>
        <p:xfrm>
          <a:off x="471054" y="2341418"/>
          <a:ext cx="11319163" cy="3747755"/>
        </p:xfrm>
        <a:graphic>
          <a:graphicData uri="http://schemas.openxmlformats.org/drawingml/2006/table">
            <a:tbl>
              <a:tblPr/>
              <a:tblGrid>
                <a:gridCol w="1162694">
                  <a:extLst>
                    <a:ext uri="{9D8B030D-6E8A-4147-A177-3AD203B41FA5}">
                      <a16:colId xmlns:a16="http://schemas.microsoft.com/office/drawing/2014/main" val="694617247"/>
                    </a:ext>
                  </a:extLst>
                </a:gridCol>
                <a:gridCol w="5916058">
                  <a:extLst>
                    <a:ext uri="{9D8B030D-6E8A-4147-A177-3AD203B41FA5}">
                      <a16:colId xmlns:a16="http://schemas.microsoft.com/office/drawing/2014/main" val="4075988388"/>
                    </a:ext>
                  </a:extLst>
                </a:gridCol>
                <a:gridCol w="4240411">
                  <a:extLst>
                    <a:ext uri="{9D8B030D-6E8A-4147-A177-3AD203B41FA5}">
                      <a16:colId xmlns:a16="http://schemas.microsoft.com/office/drawing/2014/main" val="2194285923"/>
                    </a:ext>
                  </a:extLst>
                </a:gridCol>
              </a:tblGrid>
              <a:tr h="629185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50559"/>
                  </a:ext>
                </a:extLst>
              </a:tr>
              <a:tr h="8753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AND operator. If both the operands are non zero then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(A &amp;&amp; B) is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79466"/>
                  </a:ext>
                </a:extLst>
              </a:tr>
              <a:tr h="8753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OR Operator. If any of the two operands is non zero then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(A ||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589188"/>
                  </a:ext>
                </a:extLst>
              </a:tr>
              <a:tr h="136779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!(A &amp;&amp;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8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1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Bitwise operator works on bits and perform bit by bit </a:t>
            </a:r>
            <a:r>
              <a:rPr lang="en-US" dirty="0" smtClean="0"/>
              <a:t>operation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03180"/>
              </p:ext>
            </p:extLst>
          </p:nvPr>
        </p:nvGraphicFramePr>
        <p:xfrm>
          <a:off x="838200" y="2934494"/>
          <a:ext cx="10411690" cy="3521725"/>
        </p:xfrm>
        <a:graphic>
          <a:graphicData uri="http://schemas.openxmlformats.org/drawingml/2006/table">
            <a:tbl>
              <a:tblPr/>
              <a:tblGrid>
                <a:gridCol w="2096798">
                  <a:extLst>
                    <a:ext uri="{9D8B030D-6E8A-4147-A177-3AD203B41FA5}">
                      <a16:colId xmlns:a16="http://schemas.microsoft.com/office/drawing/2014/main" val="4209077506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801759401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4250657540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667908190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853364921"/>
                    </a:ext>
                  </a:extLst>
                </a:gridCol>
              </a:tblGrid>
              <a:tr h="704345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&amp;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|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^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3038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5956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68634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64441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6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46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05992"/>
              </p:ext>
            </p:extLst>
          </p:nvPr>
        </p:nvGraphicFramePr>
        <p:xfrm>
          <a:off x="1343891" y="554183"/>
          <a:ext cx="10169236" cy="5622780"/>
        </p:xfrm>
        <a:graphic>
          <a:graphicData uri="http://schemas.openxmlformats.org/drawingml/2006/table">
            <a:tbl>
              <a:tblPr/>
              <a:tblGrid>
                <a:gridCol w="1044573">
                  <a:extLst>
                    <a:ext uri="{9D8B030D-6E8A-4147-A177-3AD203B41FA5}">
                      <a16:colId xmlns:a16="http://schemas.microsoft.com/office/drawing/2014/main" val="2074874619"/>
                    </a:ext>
                  </a:extLst>
                </a:gridCol>
                <a:gridCol w="5315039">
                  <a:extLst>
                    <a:ext uri="{9D8B030D-6E8A-4147-A177-3AD203B41FA5}">
                      <a16:colId xmlns:a16="http://schemas.microsoft.com/office/drawing/2014/main" val="1871181590"/>
                    </a:ext>
                  </a:extLst>
                </a:gridCol>
                <a:gridCol w="3809624">
                  <a:extLst>
                    <a:ext uri="{9D8B030D-6E8A-4147-A177-3AD203B41FA5}">
                      <a16:colId xmlns:a16="http://schemas.microsoft.com/office/drawing/2014/main" val="3133965452"/>
                    </a:ext>
                  </a:extLst>
                </a:gridCol>
              </a:tblGrid>
              <a:tr h="5550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Example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92472"/>
                  </a:ext>
                </a:extLst>
              </a:tr>
              <a:tr h="77222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&amp;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(A &amp; B) = 12, which is </a:t>
                      </a:r>
                      <a:r>
                        <a:rPr lang="en-US" sz="1600" dirty="0" smtClean="0">
                          <a:effectLst/>
                        </a:rPr>
                        <a:t>0000 1100</a:t>
                      </a:r>
                      <a:endParaRPr lang="en-US" sz="16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28783"/>
                  </a:ext>
                </a:extLst>
              </a:tr>
              <a:tr h="55503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|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| B) = 61, which is 0011 1101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218969"/>
                  </a:ext>
                </a:extLst>
              </a:tr>
              <a:tr h="77222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^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^ B) = 49, which is 0011 0001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775149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~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(~A ) = -61, which is 1100 0011 in 2's complement due to a signed binary number.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612110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&lt;&lt;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&lt;&lt; 2 = 240, which is 1111 0000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818770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&gt;&gt;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&gt;&gt; 2 = 15, which is 0000 1111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9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96639"/>
              </p:ext>
            </p:extLst>
          </p:nvPr>
        </p:nvGraphicFramePr>
        <p:xfrm>
          <a:off x="512619" y="1255916"/>
          <a:ext cx="11416146" cy="5602080"/>
        </p:xfrm>
        <a:graphic>
          <a:graphicData uri="http://schemas.openxmlformats.org/drawingml/2006/table">
            <a:tbl>
              <a:tblPr/>
              <a:tblGrid>
                <a:gridCol w="1172654">
                  <a:extLst>
                    <a:ext uri="{9D8B030D-6E8A-4147-A177-3AD203B41FA5}">
                      <a16:colId xmlns:a16="http://schemas.microsoft.com/office/drawing/2014/main" val="3700441963"/>
                    </a:ext>
                  </a:extLst>
                </a:gridCol>
                <a:gridCol w="5966750">
                  <a:extLst>
                    <a:ext uri="{9D8B030D-6E8A-4147-A177-3AD203B41FA5}">
                      <a16:colId xmlns:a16="http://schemas.microsoft.com/office/drawing/2014/main" val="1462974934"/>
                    </a:ext>
                  </a:extLst>
                </a:gridCol>
                <a:gridCol w="4276742">
                  <a:extLst>
                    <a:ext uri="{9D8B030D-6E8A-4147-A177-3AD203B41FA5}">
                      <a16:colId xmlns:a16="http://schemas.microsoft.com/office/drawing/2014/main" val="2944267789"/>
                    </a:ext>
                  </a:extLst>
                </a:gridCol>
              </a:tblGrid>
              <a:tr h="3285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36980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= A + B assigns value of A + B into C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7561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+=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Add AND assignment operator, It adds right operand to the left operand and assign the result to left operand</a:t>
                      </a:r>
                      <a:endParaRPr lang="en-US" sz="1800" dirty="0">
                        <a:effectLst/>
                      </a:endParaRP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+= A is equivalent to C = C +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85674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-=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-= A is equivalent to C = C -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700393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*=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*= A is equivalent to C = C *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514718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/=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/= A is equivalent to C = C /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999272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%=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Modulus AND assignment operator, It takes modulus using two operands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%= A is equivalent to C = C %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281334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&lt;&lt;=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Left shift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&lt;&lt;= 2 is same as C = C &lt;&lt;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666496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&gt;&gt;=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Right shift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&gt;&gt;= 2 is same as C = C &gt;&gt;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82077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&amp;=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Bitwise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&amp;= 2 is same as C = C &amp;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73267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^=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bitwise exclusive OR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^= 2 is same as C = C ^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716024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|=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bitwise inclusive OR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 |= 2 is same as C = C |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67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842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Miscellaneous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65439"/>
              </p:ext>
            </p:extLst>
          </p:nvPr>
        </p:nvGraphicFramePr>
        <p:xfrm>
          <a:off x="512618" y="1801245"/>
          <a:ext cx="11166764" cy="4447154"/>
        </p:xfrm>
        <a:graphic>
          <a:graphicData uri="http://schemas.openxmlformats.org/drawingml/2006/table">
            <a:tbl>
              <a:tblPr/>
              <a:tblGrid>
                <a:gridCol w="1147039">
                  <a:extLst>
                    <a:ext uri="{9D8B030D-6E8A-4147-A177-3AD203B41FA5}">
                      <a16:colId xmlns:a16="http://schemas.microsoft.com/office/drawing/2014/main" val="2054938550"/>
                    </a:ext>
                  </a:extLst>
                </a:gridCol>
                <a:gridCol w="4723103">
                  <a:extLst>
                    <a:ext uri="{9D8B030D-6E8A-4147-A177-3AD203B41FA5}">
                      <a16:colId xmlns:a16="http://schemas.microsoft.com/office/drawing/2014/main" val="4090627695"/>
                    </a:ext>
                  </a:extLst>
                </a:gridCol>
                <a:gridCol w="5296622">
                  <a:extLst>
                    <a:ext uri="{9D8B030D-6E8A-4147-A177-3AD203B41FA5}">
                      <a16:colId xmlns:a16="http://schemas.microsoft.com/office/drawing/2014/main" val="2905450309"/>
                    </a:ext>
                  </a:extLst>
                </a:gridCol>
              </a:tblGrid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11226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err="1">
                          <a:effectLst/>
                        </a:rPr>
                        <a:t>sizeof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size of a data type.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sizeof(int), returns 4.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78216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typeof()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type of a class.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typeof(StreamReader);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97755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Returns the address of an variable.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&amp;a; returns actual address of the variable.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23227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*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</a:rPr>
                        <a:t>Pointer to a variable.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*a; creates pointer named 'a' to a variable.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9719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? :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</a:rPr>
                        <a:t>Conditional Expression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80722"/>
                  </a:ext>
                </a:extLst>
              </a:tr>
              <a:tr h="704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is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Determines whether an object is of a certain type.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If( Ford is Car) // checks if Ford is an object of the Car class.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74852"/>
                  </a:ext>
                </a:extLst>
              </a:tr>
              <a:tr h="704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as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Cast without raising an exception if the cast fails.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Object </a:t>
                      </a:r>
                      <a:r>
                        <a:rPr lang="en-US" sz="1800" dirty="0" err="1">
                          <a:effectLst/>
                        </a:rPr>
                        <a:t>obj</a:t>
                      </a:r>
                      <a:r>
                        <a:rPr lang="en-US" sz="1800" dirty="0">
                          <a:effectLst/>
                        </a:rPr>
                        <a:t> = new </a:t>
                      </a:r>
                      <a:r>
                        <a:rPr lang="en-US" sz="1800" dirty="0" err="1">
                          <a:effectLst/>
                        </a:rPr>
                        <a:t>StringReader</a:t>
                      </a:r>
                      <a:r>
                        <a:rPr lang="en-US" sz="1800" dirty="0">
                          <a:effectLst/>
                        </a:rPr>
                        <a:t>("Hello");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r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obj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as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89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3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in C#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higher the precedence of operator is, the higher it appears in the </a:t>
            </a:r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6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54872"/>
              </p:ext>
            </p:extLst>
          </p:nvPr>
        </p:nvGraphicFramePr>
        <p:xfrm>
          <a:off x="234950" y="1"/>
          <a:ext cx="11777664" cy="692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88">
                  <a:extLst>
                    <a:ext uri="{9D8B030D-6E8A-4147-A177-3AD203B41FA5}">
                      <a16:colId xmlns:a16="http://schemas.microsoft.com/office/drawing/2014/main" val="4226146663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1168549719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774821717"/>
                    </a:ext>
                  </a:extLst>
                </a:gridCol>
              </a:tblGrid>
              <a:tr h="434047"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Category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Operators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Associativity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85350853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Postfix Increment and Decrement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++, --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302969545"/>
                  </a:ext>
                </a:extLst>
              </a:tr>
              <a:tr h="642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Prefix Increment, Decrement and Unary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++, --, +, -, !, ~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84612595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Multiplicative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*, /, %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425063800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Additive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+, -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1524218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Shift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&lt;&lt;, &gt;&gt;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533252788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Relational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&lt;, &lt;=, &gt;, &gt;=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514465756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Equality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==, !=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09988518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18518808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XOR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890399885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225767326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Logical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&amp;&amp;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29423466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Logical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||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759343808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Ternary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? :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112687870"/>
                  </a:ext>
                </a:extLst>
              </a:tr>
              <a:tr h="64283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Assignment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=, +=, -=, *=, /=, %=, &amp;=, |=, ^=, &lt;&lt;=, &gt;&gt;=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1122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2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java and </a:t>
            </a:r>
            <a:r>
              <a:rPr lang="en-US" dirty="0" err="1" smtClean="0"/>
              <a:t>c#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289374"/>
              </p:ext>
            </p:extLst>
          </p:nvPr>
        </p:nvGraphicFramePr>
        <p:xfrm>
          <a:off x="1008017" y="1786436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29089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542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6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programming language is designed to be run on a Java platform, by the help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Runtime Environment (JRE).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programming language is designed to be run on 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Language Runtime (CLR).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java, built-in data types that are passed by value are called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 types.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C#, built-in data types that are passed by value are called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types.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in Java are direct specialization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in C# are specialization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7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supports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supports structures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7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2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</a:t>
            </a:r>
          </a:p>
          <a:p>
            <a:r>
              <a:rPr lang="en-US" dirty="0" smtClean="0"/>
              <a:t>If-else</a:t>
            </a:r>
          </a:p>
          <a:p>
            <a:r>
              <a:rPr lang="en-US" dirty="0" smtClean="0"/>
              <a:t>Nested if</a:t>
            </a:r>
          </a:p>
          <a:p>
            <a:r>
              <a:rPr lang="en-US" dirty="0" smtClean="0"/>
              <a:t>If- </a:t>
            </a:r>
            <a:r>
              <a:rPr lang="en-US" dirty="0" err="1" smtClean="0"/>
              <a:t>elseif</a:t>
            </a:r>
            <a:endParaRPr lang="en-US" dirty="0" smtClean="0"/>
          </a:p>
          <a:p>
            <a:r>
              <a:rPr lang="en-US" dirty="0" smtClean="0"/>
              <a:t>switch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65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415636"/>
            <a:ext cx="11471563" cy="6096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C if else statement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62" y="1160318"/>
            <a:ext cx="4191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0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sted if-else Statement with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21" y="1717964"/>
            <a:ext cx="7561352" cy="43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68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554182"/>
            <a:ext cx="10827327" cy="562278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IF-ELSE-IF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988641"/>
            <a:ext cx="8492836" cy="504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738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the algorithm for switch statement in c? - Quor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73" y="418444"/>
            <a:ext cx="5818909" cy="621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22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365125"/>
            <a:ext cx="11693236" cy="1325563"/>
          </a:xfrm>
        </p:spPr>
        <p:txBody>
          <a:bodyPr/>
          <a:lstStyle/>
          <a:p>
            <a:pPr algn="ctr"/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57746"/>
            <a:ext cx="11693236" cy="5195454"/>
          </a:xfrm>
        </p:spPr>
        <p:txBody>
          <a:bodyPr/>
          <a:lstStyle/>
          <a:p>
            <a:r>
              <a:rPr lang="en-US" dirty="0" smtClean="0"/>
              <a:t>Methods with return type</a:t>
            </a:r>
          </a:p>
          <a:p>
            <a:r>
              <a:rPr lang="en-US" dirty="0" smtClean="0"/>
              <a:t>Methods without return type</a:t>
            </a:r>
          </a:p>
          <a:p>
            <a:r>
              <a:rPr lang="en-US" dirty="0" smtClean="0"/>
              <a:t>Methods without return type and with arguments</a:t>
            </a:r>
          </a:p>
          <a:p>
            <a:r>
              <a:rPr lang="en-US" dirty="0"/>
              <a:t>Methods </a:t>
            </a:r>
            <a:r>
              <a:rPr lang="en-US" dirty="0" smtClean="0"/>
              <a:t>with </a:t>
            </a:r>
            <a:r>
              <a:rPr lang="en-US" dirty="0"/>
              <a:t>return type and with </a:t>
            </a:r>
            <a:r>
              <a:rPr lang="en-US" dirty="0" smtClean="0"/>
              <a:t>arguments</a:t>
            </a:r>
          </a:p>
          <a:p>
            <a:pPr marL="0" indent="0">
              <a:buNone/>
            </a:pPr>
            <a:r>
              <a:rPr lang="en-US" dirty="0" err="1" smtClean="0"/>
              <a:t>Syn</a:t>
            </a:r>
            <a:r>
              <a:rPr lang="en-US" dirty="0" smtClean="0"/>
              <a:t>: [Access Modifier] [return Type] [Name](arguments…)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293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collection of similar data types</a:t>
            </a:r>
          </a:p>
          <a:p>
            <a:r>
              <a:rPr lang="en-US" dirty="0" smtClean="0"/>
              <a:t>In this we can store the number of elements</a:t>
            </a:r>
          </a:p>
          <a:p>
            <a:r>
              <a:rPr lang="en-US" dirty="0" smtClean="0"/>
              <a:t>Array index starts with the 0</a:t>
            </a:r>
          </a:p>
          <a:p>
            <a:r>
              <a:rPr lang="en-US" dirty="0" smtClean="0"/>
              <a:t>Arrays can be represented by []</a:t>
            </a:r>
            <a:endParaRPr lang="en-IN" dirty="0" smtClean="0"/>
          </a:p>
          <a:p>
            <a:pPr marL="0" indent="0">
              <a:buNone/>
            </a:pPr>
            <a:r>
              <a:rPr lang="en-US" dirty="0" err="1" smtClean="0"/>
              <a:t>Syn</a:t>
            </a:r>
            <a:r>
              <a:rPr lang="en-US" dirty="0" smtClean="0"/>
              <a:t> : datatype[] name = new datatype[]{….};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multidimentional</a:t>
            </a:r>
            <a:r>
              <a:rPr lang="en-US" dirty="0" smtClean="0"/>
              <a:t> array</a:t>
            </a:r>
          </a:p>
          <a:p>
            <a:pPr marL="0" indent="0">
              <a:buNone/>
            </a:pPr>
            <a:r>
              <a:rPr lang="en-US" dirty="0" smtClean="0"/>
              <a:t>Datatype[,] name = new datatype[1,3];</a:t>
            </a:r>
          </a:p>
        </p:txBody>
      </p:sp>
    </p:spTree>
    <p:extLst>
      <p:ext uri="{BB962C8B-B14F-4D97-AF65-F5344CB8AC3E}">
        <p14:creationId xmlns:p14="http://schemas.microsoft.com/office/powerpoint/2010/main" val="65087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8655"/>
            <a:ext cx="11049000" cy="58583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Arrays can be</a:t>
            </a:r>
          </a:p>
          <a:p>
            <a:r>
              <a:rPr lang="en-US" dirty="0" smtClean="0"/>
              <a:t>Single </a:t>
            </a:r>
            <a:r>
              <a:rPr lang="en-US" dirty="0" err="1" smtClean="0"/>
              <a:t>dimentional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2D Array</a:t>
            </a:r>
          </a:p>
          <a:p>
            <a:r>
              <a:rPr lang="en-US" dirty="0" smtClean="0"/>
              <a:t>3D Array</a:t>
            </a:r>
          </a:p>
          <a:p>
            <a:r>
              <a:rPr lang="en-US" dirty="0" smtClean="0"/>
              <a:t>Jagged Array (different column elements for each row)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90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as arrays it can store the continuous elements but we need not worry about the size of the list</a:t>
            </a:r>
          </a:p>
          <a:p>
            <a:pPr marL="0" indent="0">
              <a:buNone/>
            </a:pPr>
            <a:r>
              <a:rPr lang="en-US" dirty="0" err="1" smtClean="0"/>
              <a:t>Syn</a:t>
            </a:r>
            <a:r>
              <a:rPr lang="en-US" dirty="0" smtClean="0"/>
              <a:t> : List&lt;Type&gt; name = new List&lt;Type&gt;();</a:t>
            </a:r>
          </a:p>
          <a:p>
            <a:pPr marL="0" indent="0">
              <a:buNone/>
            </a:pPr>
            <a:r>
              <a:rPr lang="en-US" dirty="0" smtClean="0"/>
              <a:t>There are set of methods that can be provided by the List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714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Dictionary each value have the keys</a:t>
            </a:r>
          </a:p>
          <a:p>
            <a:r>
              <a:rPr lang="en-US" dirty="0" smtClean="0"/>
              <a:t>The duplication of the keys will not be supported</a:t>
            </a:r>
          </a:p>
          <a:p>
            <a:r>
              <a:rPr lang="en-US" dirty="0" smtClean="0"/>
              <a:t>We can access the values by using keys</a:t>
            </a:r>
          </a:p>
          <a:p>
            <a:pPr marL="0" indent="0">
              <a:buNone/>
            </a:pPr>
            <a:r>
              <a:rPr lang="en-US" dirty="0" err="1" smtClean="0"/>
              <a:t>Syn</a:t>
            </a:r>
            <a:r>
              <a:rPr lang="en-US" dirty="0" smtClean="0"/>
              <a:t> : Dictionary&lt;</a:t>
            </a:r>
            <a:r>
              <a:rPr lang="en-US" dirty="0" err="1" smtClean="0"/>
              <a:t>KayType,ValueType</a:t>
            </a:r>
            <a:r>
              <a:rPr lang="en-US" dirty="0" smtClean="0"/>
              <a:t>&gt; name = new Dictionary&lt;&gt;();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33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Modern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Type Safe</a:t>
            </a:r>
          </a:p>
          <a:p>
            <a:r>
              <a:rPr lang="en-US" dirty="0" smtClean="0"/>
              <a:t>Structured Programming language</a:t>
            </a:r>
          </a:p>
          <a:p>
            <a:r>
              <a:rPr lang="en-IN" b="1" dirty="0" smtClean="0">
                <a:latin typeface="+mj-lt"/>
              </a:rPr>
              <a:t>Fast Speed</a:t>
            </a:r>
            <a:endParaRPr lang="en-IN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35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is a user defined  type</a:t>
            </a:r>
          </a:p>
          <a:p>
            <a:r>
              <a:rPr lang="en-US" dirty="0" smtClean="0"/>
              <a:t>In structure can consists of structure members and member functions and </a:t>
            </a:r>
            <a:r>
              <a:rPr lang="en-US" dirty="0" err="1" smtClean="0"/>
              <a:t>constructures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Structure is a value type</a:t>
            </a:r>
          </a:p>
          <a:p>
            <a:r>
              <a:rPr lang="en-US" dirty="0" smtClean="0"/>
              <a:t>It can do same tasks as class do</a:t>
            </a:r>
          </a:p>
          <a:p>
            <a:r>
              <a:rPr lang="en-US" dirty="0" smtClean="0"/>
              <a:t>All the value types are constructed under the structures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562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304800"/>
            <a:ext cx="11346872" cy="6317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Syn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struct</a:t>
            </a:r>
            <a:r>
              <a:rPr lang="en-US" dirty="0" smtClean="0"/>
              <a:t> Demo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variables;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methods()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Initilization</a:t>
            </a:r>
            <a:r>
              <a:rPr lang="en-US" dirty="0" smtClean="0"/>
              <a:t> of structure</a:t>
            </a:r>
          </a:p>
          <a:p>
            <a:pPr marL="0" indent="0">
              <a:buNone/>
            </a:pPr>
            <a:r>
              <a:rPr lang="en-US" dirty="0" smtClean="0"/>
              <a:t>Demo d;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pPr marL="0" indent="0">
              <a:buNone/>
            </a:pPr>
            <a:r>
              <a:rPr lang="en-US" smtClean="0"/>
              <a:t>Demo d = new Demo();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72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Pointers are missing in </a:t>
            </a:r>
            <a:r>
              <a:rPr lang="en-US" dirty="0" err="1" smtClean="0"/>
              <a:t>c#</a:t>
            </a:r>
            <a:r>
              <a:rPr lang="en-US" dirty="0" smtClean="0"/>
              <a:t> (</a:t>
            </a:r>
            <a:r>
              <a:rPr lang="en-US" sz="1800" dirty="0"/>
              <a:t>pointer types are not tracked by the default garbage </a:t>
            </a:r>
            <a:r>
              <a:rPr lang="en-US" sz="1800" dirty="0" smtClean="0"/>
              <a:t>collection</a:t>
            </a:r>
            <a:r>
              <a:rPr lang="en-US" dirty="0" smtClean="0"/>
              <a:t>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Integer values  of 0 and 1 are no longer accepted as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values.Boolean</a:t>
            </a:r>
            <a:r>
              <a:rPr lang="en-US" dirty="0"/>
              <a:t> values are pure true or false values in C# so no more errors of "="operator and "=="</a:t>
            </a:r>
            <a:r>
              <a:rPr lang="en-US" dirty="0" smtClean="0"/>
              <a:t>operator.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will easy to learn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develop</a:t>
            </a:r>
          </a:p>
        </p:txBody>
      </p:sp>
    </p:spTree>
    <p:extLst>
      <p:ext uri="{BB962C8B-B14F-4D97-AF65-F5344CB8AC3E}">
        <p14:creationId xmlns:p14="http://schemas.microsoft.com/office/powerpoint/2010/main" val="316882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not a developed language it is developing language</a:t>
            </a:r>
          </a:p>
          <a:p>
            <a:r>
              <a:rPr lang="en-US" dirty="0" smtClean="0"/>
              <a:t>Each and every </a:t>
            </a:r>
            <a:r>
              <a:rPr lang="en-US" dirty="0" err="1" smtClean="0"/>
              <a:t>updation</a:t>
            </a:r>
            <a:r>
              <a:rPr lang="en-US" dirty="0" smtClean="0"/>
              <a:t> the C# community add the new features that they are very trending in the present situation</a:t>
            </a:r>
          </a:p>
          <a:p>
            <a:r>
              <a:rPr lang="en-US" dirty="0" smtClean="0"/>
              <a:t>The confusion concepts that will be discarded or manage in a meaningful manner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1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an object-oriented programming language, thereby providing re-usability of existing code and reducing code </a:t>
            </a:r>
            <a:r>
              <a:rPr lang="en-US" dirty="0" smtClean="0"/>
              <a:t>redundancy</a:t>
            </a:r>
          </a:p>
          <a:p>
            <a:r>
              <a:rPr lang="en-US" dirty="0"/>
              <a:t> It supports major object-oriented programming features such </a:t>
            </a:r>
            <a:r>
              <a:rPr lang="en-US" dirty="0" smtClean="0"/>
              <a:t>as, </a:t>
            </a:r>
            <a:r>
              <a:rPr lang="en-US" dirty="0"/>
              <a:t>inheritance, </a:t>
            </a:r>
            <a:r>
              <a:rPr lang="en-US" dirty="0" smtClean="0"/>
              <a:t>polymorphism, classes, objects, generics etc.</a:t>
            </a:r>
          </a:p>
          <a:p>
            <a:r>
              <a:rPr lang="en-US" dirty="0"/>
              <a:t>(</a:t>
            </a:r>
            <a:r>
              <a:rPr lang="en-US" dirty="0" err="1"/>
              <a:t>int,float</a:t>
            </a:r>
            <a:r>
              <a:rPr lang="en-US" dirty="0"/>
              <a:t>, double) are not objects in java but C# has introduces structures(</a:t>
            </a:r>
            <a:r>
              <a:rPr lang="en-US" dirty="0" err="1"/>
              <a:t>structs</a:t>
            </a:r>
            <a:r>
              <a:rPr lang="en-US" dirty="0"/>
              <a:t>) which enable the primitive types to become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03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not use an uninitialized variable</a:t>
            </a:r>
            <a:r>
              <a:rPr lang="en-US" dirty="0" smtClean="0"/>
              <a:t>.</a:t>
            </a:r>
          </a:p>
          <a:p>
            <a:r>
              <a:rPr lang="en-US" dirty="0"/>
              <a:t>It enforces overflow checking in arithmetic operations.</a:t>
            </a:r>
          </a:p>
          <a:p>
            <a:r>
              <a:rPr lang="en-US" dirty="0"/>
              <a:t>Dynamically allocated objects and arrays are initialized to zero.</a:t>
            </a:r>
          </a:p>
          <a:p>
            <a:r>
              <a:rPr lang="en-US" dirty="0"/>
              <a:t>It supports automatic garbage </a:t>
            </a:r>
            <a:r>
              <a:rPr lang="en-US" dirty="0" smtClean="0"/>
              <a:t>collection.</a:t>
            </a:r>
          </a:p>
          <a:p>
            <a:r>
              <a:rPr lang="en-US" altLang="en-US" sz="2400" dirty="0" smtClean="0">
                <a:latin typeface="Verdana" panose="020B0604030504040204" pitchFamily="34" charset="0"/>
              </a:rPr>
              <a:t>In </a:t>
            </a:r>
            <a:r>
              <a:rPr lang="en-US" altLang="en-US" sz="2400" dirty="0">
                <a:latin typeface="Verdana" panose="020B0604030504040204" pitchFamily="34" charset="0"/>
              </a:rPr>
              <a:t>C# we cannot perform unsafe casts like convert double to a </a:t>
            </a:r>
            <a:r>
              <a:rPr lang="en-US" altLang="en-US" sz="2400" dirty="0" err="1">
                <a:latin typeface="Verdana" panose="020B0604030504040204" pitchFamily="34" charset="0"/>
              </a:rPr>
              <a:t>boolean</a:t>
            </a:r>
            <a:r>
              <a:rPr lang="en-US" altLang="en-US" dirty="0">
                <a:solidFill>
                  <a:srgbClr val="212121"/>
                </a:solidFill>
                <a:latin typeface="Verdana" panose="020B0604030504040204" pitchFamily="34" charset="0"/>
              </a:rPr>
              <a:t>.</a:t>
            </a:r>
            <a:endParaRPr lang="en-US" altLang="en-US" dirty="0">
              <a:solidFill>
                <a:srgbClr val="212121"/>
              </a:solidFill>
              <a:latin typeface="open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1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Structured Programming Language: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c#</a:t>
            </a:r>
            <a:r>
              <a:rPr lang="en-US" dirty="0" smtClean="0"/>
              <a:t> we can break our project into sub parts called as methods</a:t>
            </a:r>
          </a:p>
          <a:p>
            <a:r>
              <a:rPr lang="en-US" dirty="0" smtClean="0"/>
              <a:t>It is very easy to maintain and update</a:t>
            </a:r>
          </a:p>
          <a:p>
            <a:r>
              <a:rPr lang="en-US" dirty="0" smtClean="0"/>
              <a:t>If one module is not working it will effect the entire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82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2359</Words>
  <Application>Microsoft Office PowerPoint</Application>
  <PresentationFormat>Widescreen</PresentationFormat>
  <Paragraphs>555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Cambira</vt:lpstr>
      <vt:lpstr>Consolas</vt:lpstr>
      <vt:lpstr>Helvetica Neue</vt:lpstr>
      <vt:lpstr>open sans</vt:lpstr>
      <vt:lpstr>Segoe UI</vt:lpstr>
      <vt:lpstr>Verdana</vt:lpstr>
      <vt:lpstr>Office Theme</vt:lpstr>
      <vt:lpstr>C# introduction  (Anders Hejlsberg)</vt:lpstr>
      <vt:lpstr>PowerPoint Presentation</vt:lpstr>
      <vt:lpstr>Difference between java and c#</vt:lpstr>
      <vt:lpstr>Features of C#</vt:lpstr>
      <vt:lpstr>Simple</vt:lpstr>
      <vt:lpstr>Modern </vt:lpstr>
      <vt:lpstr>Object Oriented</vt:lpstr>
      <vt:lpstr>Type Safe</vt:lpstr>
      <vt:lpstr>Structured Programming Language:</vt:lpstr>
      <vt:lpstr>C# Example: Using namespace</vt:lpstr>
      <vt:lpstr>PowerPoint Presentation</vt:lpstr>
      <vt:lpstr>C# Variable</vt:lpstr>
      <vt:lpstr>C# - Data Types</vt:lpstr>
      <vt:lpstr>PowerPoint Presentation</vt:lpstr>
      <vt:lpstr>Alias vs .NET Type</vt:lpstr>
      <vt:lpstr>String Formatters</vt:lpstr>
      <vt:lpstr>Data and Time</vt:lpstr>
      <vt:lpstr>PowerPoint Presentation</vt:lpstr>
      <vt:lpstr>PowerPoint Presentation</vt:lpstr>
      <vt:lpstr>Operators</vt:lpstr>
      <vt:lpstr>Arithmetic  Operators</vt:lpstr>
      <vt:lpstr>Relational Operators</vt:lpstr>
      <vt:lpstr>Logical Operators</vt:lpstr>
      <vt:lpstr>Bitwise Operators</vt:lpstr>
      <vt:lpstr>PowerPoint Presentation</vt:lpstr>
      <vt:lpstr>Assignment Operators</vt:lpstr>
      <vt:lpstr>Miscellaneous Operators</vt:lpstr>
      <vt:lpstr>Operator Precedence in C# </vt:lpstr>
      <vt:lpstr>PowerPoint Presentation</vt:lpstr>
      <vt:lpstr>Branching Control Statements</vt:lpstr>
      <vt:lpstr>PowerPoint Presentation</vt:lpstr>
      <vt:lpstr>PowerPoint Presentation</vt:lpstr>
      <vt:lpstr>PowerPoint Presentation</vt:lpstr>
      <vt:lpstr>PowerPoint Presentation</vt:lpstr>
      <vt:lpstr>Methods</vt:lpstr>
      <vt:lpstr>Arrays</vt:lpstr>
      <vt:lpstr>PowerPoint Presentation</vt:lpstr>
      <vt:lpstr>List</vt:lpstr>
      <vt:lpstr>Dictionary</vt:lpstr>
      <vt:lpstr>Structures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introduction</dc:title>
  <dc:creator>Madhu Gangumolu</dc:creator>
  <cp:lastModifiedBy>Madhu Gangumolu</cp:lastModifiedBy>
  <cp:revision>30</cp:revision>
  <dcterms:created xsi:type="dcterms:W3CDTF">2021-05-14T04:11:50Z</dcterms:created>
  <dcterms:modified xsi:type="dcterms:W3CDTF">2021-05-19T13:47:06Z</dcterms:modified>
</cp:coreProperties>
</file>