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74" r:id="rId10"/>
    <p:sldId id="275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23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31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81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8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74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1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92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1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68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33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C72FD-B666-4EBF-B98B-3751CD43E48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6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pPr algn="ctr"/>
            <a:r>
              <a:rPr lang="en-US" dirty="0" smtClean="0"/>
              <a:t>C# introduction(</a:t>
            </a:r>
            <a:r>
              <a:rPr lang="en-IN" dirty="0"/>
              <a:t>Anders </a:t>
            </a:r>
            <a:r>
              <a:rPr lang="en-IN" dirty="0" smtClean="0"/>
              <a:t>Hejlsberg)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74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oriented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Component-oriented programming is a technique of developing software applications by combining pre-existing and new </a:t>
            </a:r>
            <a:r>
              <a:rPr lang="en-US" dirty="0" smtClean="0"/>
              <a:t>components</a:t>
            </a:r>
          </a:p>
          <a:p>
            <a:r>
              <a:rPr lang="en-US" dirty="0"/>
              <a:t>C# supports component-oriented programming through the concepts of properties, methods, events, and attributes (or metadata), allowing self-contained and self-describing components of functionality called assemblies.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4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C# Example: Using </a:t>
            </a:r>
            <a:r>
              <a:rPr lang="en-IN" dirty="0" smtClean="0"/>
              <a:t>namespace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719" y="1828801"/>
            <a:ext cx="9640389" cy="437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4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222069"/>
            <a:ext cx="11521440" cy="64138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Program:</a:t>
            </a:r>
            <a:r>
              <a:rPr lang="en-US" dirty="0"/>
              <a:t> is the class name. A class is a blueprint or template from which objects are created. It can have data members and methods. Here, it has only Main method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static:</a:t>
            </a:r>
            <a:r>
              <a:rPr lang="en-US" dirty="0"/>
              <a:t> is a keyword which means object is not required to access static members. So it saves memory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void:</a:t>
            </a:r>
            <a:r>
              <a:rPr lang="en-US" dirty="0"/>
              <a:t> is the return type of the method. It </a:t>
            </a:r>
            <a:r>
              <a:rPr lang="en-US" dirty="0" err="1"/>
              <a:t>does't</a:t>
            </a:r>
            <a:r>
              <a:rPr lang="en-US" dirty="0"/>
              <a:t> return any value. In such case, return statement is not required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Main:</a:t>
            </a:r>
            <a:r>
              <a:rPr lang="en-US" dirty="0"/>
              <a:t> is the method name. It is the entry point for any C# program. Whenever we run the C# program, Main() method is invoked first before any other method. It represents start up of the program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string[] </a:t>
            </a:r>
            <a:r>
              <a:rPr lang="en-US" b="1" dirty="0" err="1"/>
              <a:t>args</a:t>
            </a:r>
            <a:r>
              <a:rPr lang="en-US" b="1" dirty="0"/>
              <a:t>:</a:t>
            </a:r>
            <a:r>
              <a:rPr lang="en-US" dirty="0"/>
              <a:t> is used for command line arguments in C#. While running the C# program, we can pass values. These values are known as arguments which we can use in the program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/>
              <a:t>System.Console.WriteLine</a:t>
            </a:r>
            <a:r>
              <a:rPr lang="en-US" b="1" dirty="0"/>
              <a:t>("Hello World!"):</a:t>
            </a:r>
            <a:r>
              <a:rPr lang="en-US" dirty="0"/>
              <a:t> Here, System is the namespace. Console is the class defined in System namespace. The </a:t>
            </a:r>
            <a:r>
              <a:rPr lang="en-US" dirty="0" err="1"/>
              <a:t>WriteLine</a:t>
            </a:r>
            <a:r>
              <a:rPr lang="en-US" dirty="0"/>
              <a:t>() is the static method of Console class which is used to write the text on the console.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82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C# </a:t>
            </a:r>
            <a:r>
              <a:rPr lang="en-IN" dirty="0" smtClean="0"/>
              <a:t>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variable is a name of memory location. It is used to store data. Its value can be changed and it can be reused many times.</a:t>
            </a:r>
          </a:p>
          <a:p>
            <a:r>
              <a:rPr lang="en-US" dirty="0"/>
              <a:t>It is a way to represent memory location through symbol so that it can be easily identified.</a:t>
            </a:r>
          </a:p>
          <a:p>
            <a:pPr marL="0" indent="0">
              <a:buNone/>
            </a:pPr>
            <a:r>
              <a:rPr lang="en-IN" u="sng" dirty="0"/>
              <a:t>Rules for defining </a:t>
            </a:r>
            <a:r>
              <a:rPr lang="en-IN" u="sng" dirty="0" smtClean="0"/>
              <a:t>variables</a:t>
            </a:r>
          </a:p>
          <a:p>
            <a:r>
              <a:rPr lang="en-US" dirty="0"/>
              <a:t>A variable can have alphabets, digits and underscore.</a:t>
            </a:r>
          </a:p>
          <a:p>
            <a:r>
              <a:rPr lang="en-US" dirty="0"/>
              <a:t>A variable name can start with alphabet and underscore only. It can't start with digit.</a:t>
            </a:r>
          </a:p>
          <a:p>
            <a:r>
              <a:rPr lang="en-US" dirty="0"/>
              <a:t>No white space is allowed within variable name.</a:t>
            </a:r>
          </a:p>
          <a:p>
            <a:r>
              <a:rPr lang="en-US" dirty="0"/>
              <a:t>A variable name must not be any reserved word or keyword e.g. char, float etc.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643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C# - Data Types</a:t>
            </a:r>
          </a:p>
        </p:txBody>
      </p:sp>
      <p:pic>
        <p:nvPicPr>
          <p:cNvPr id="2050" name="Picture 2" descr="https://www.tutorialsteacher.com/Content/images/csharp/datatyp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2267744"/>
            <a:ext cx="75342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892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4503" y="2"/>
          <a:ext cx="11952513" cy="6756268"/>
        </p:xfrm>
        <a:graphic>
          <a:graphicData uri="http://schemas.openxmlformats.org/drawingml/2006/table">
            <a:tbl>
              <a:tblPr/>
              <a:tblGrid>
                <a:gridCol w="1593668">
                  <a:extLst>
                    <a:ext uri="{9D8B030D-6E8A-4147-A177-3AD203B41FA5}">
                      <a16:colId xmlns:a16="http://schemas.microsoft.com/office/drawing/2014/main" val="2908402821"/>
                    </a:ext>
                  </a:extLst>
                </a:gridCol>
                <a:gridCol w="5454187">
                  <a:extLst>
                    <a:ext uri="{9D8B030D-6E8A-4147-A177-3AD203B41FA5}">
                      <a16:colId xmlns:a16="http://schemas.microsoft.com/office/drawing/2014/main" val="2502277693"/>
                    </a:ext>
                  </a:extLst>
                </a:gridCol>
                <a:gridCol w="4175547">
                  <a:extLst>
                    <a:ext uri="{9D8B030D-6E8A-4147-A177-3AD203B41FA5}">
                      <a16:colId xmlns:a16="http://schemas.microsoft.com/office/drawing/2014/main" val="630534558"/>
                    </a:ext>
                  </a:extLst>
                </a:gridCol>
                <a:gridCol w="729111">
                  <a:extLst>
                    <a:ext uri="{9D8B030D-6E8A-4147-A177-3AD203B41FA5}">
                      <a16:colId xmlns:a16="http://schemas.microsoft.com/office/drawing/2014/main" val="460823149"/>
                    </a:ext>
                  </a:extLst>
                </a:gridCol>
              </a:tblGrid>
              <a:tr h="31836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Type</a:t>
                      </a:r>
                    </a:p>
                  </a:txBody>
                  <a:tcPr marL="19169" marR="19169" marT="9584" marB="9584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9169" marR="19169" marT="9584" marB="9584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Range</a:t>
                      </a:r>
                    </a:p>
                  </a:txBody>
                  <a:tcPr marL="19169" marR="19169" marT="9584" marB="9584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Suffix</a:t>
                      </a:r>
                    </a:p>
                  </a:txBody>
                  <a:tcPr marL="19169" marR="19169" marT="9584" marB="9584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909884"/>
                  </a:ext>
                </a:extLst>
              </a:tr>
              <a:tr h="244893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byte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8-bit unsigned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0 to 255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467633"/>
                  </a:ext>
                </a:extLst>
              </a:tr>
              <a:tr h="31836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sbyte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8-bit 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-128 to 127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74250"/>
                  </a:ext>
                </a:extLst>
              </a:tr>
              <a:tr h="31836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16-bit 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-32,768 to 32,767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077629"/>
                  </a:ext>
                </a:extLst>
              </a:tr>
              <a:tr h="391828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16-bit unsigned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0 to 65,535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65412"/>
                  </a:ext>
                </a:extLst>
              </a:tr>
              <a:tr h="63072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int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32-bit 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-2,147,483,648</a:t>
                      </a:r>
                      <a:b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to</a:t>
                      </a:r>
                      <a:b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2,147,483,647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446349"/>
                  </a:ext>
                </a:extLst>
              </a:tr>
              <a:tr h="244893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uint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32-bit unsigned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0 to 4,294,967,295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u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625562"/>
                  </a:ext>
                </a:extLst>
              </a:tr>
              <a:tr h="63072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long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64-bit 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-9,223,372,036,854,775,808</a:t>
                      </a:r>
                      <a:b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to</a:t>
                      </a:r>
                      <a:b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9,223,372,036,854,775,807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l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299943"/>
                  </a:ext>
                </a:extLst>
              </a:tr>
              <a:tr h="31836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ulong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64-bit unsigned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0 to 18,446,744,073,709,551,615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ul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843483"/>
                  </a:ext>
                </a:extLst>
              </a:tr>
              <a:tr h="244893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float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32-bit Single-precision floating point type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-3.402823e38 to 3.402823e38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f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339636"/>
                  </a:ext>
                </a:extLst>
              </a:tr>
              <a:tr h="391828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double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64-bit double-precision floating point type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-1.79769313486232e308 to 1.79769313486232e308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d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211279"/>
                  </a:ext>
                </a:extLst>
              </a:tr>
              <a:tr h="63072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decimal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128-bit decimal type for financial and monetary calculations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(+ or -)1.0 x 10e-28</a:t>
                      </a:r>
                      <a:b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to</a:t>
                      </a:r>
                      <a:b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7.9 x 10e28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m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810536"/>
                  </a:ext>
                </a:extLst>
              </a:tr>
              <a:tr h="426593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char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16-bit single Unicode character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Any valid character, e.g. a,*, \x0058 (hex), or\u0058 (Unicode)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41555"/>
                  </a:ext>
                </a:extLst>
              </a:tr>
              <a:tr h="244893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bool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8-bit logical true/false value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True or False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261655"/>
                  </a:ext>
                </a:extLst>
              </a:tr>
              <a:tr h="31836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Base type of all other types.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448417"/>
                  </a:ext>
                </a:extLst>
              </a:tr>
              <a:tr h="31836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string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A sequence of Unicode characters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82932"/>
                  </a:ext>
                </a:extLst>
              </a:tr>
              <a:tr h="63072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DateTime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Represents date and time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0:00:00am 1/1/01</a:t>
                      </a:r>
                      <a:b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to</a:t>
                      </a:r>
                      <a:b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11:59:59pm 12/31/9999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276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Alias vs .NET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536"/>
            <a:ext cx="10515600" cy="54994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predefined data types are alias to their .NET type (CLR class) name. The following table lists alias for predefined data types and related .NET class name.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651758" y="2246811"/>
          <a:ext cx="8451669" cy="4455870"/>
        </p:xfrm>
        <a:graphic>
          <a:graphicData uri="http://schemas.openxmlformats.org/drawingml/2006/table">
            <a:tbl>
              <a:tblPr/>
              <a:tblGrid>
                <a:gridCol w="2817223">
                  <a:extLst>
                    <a:ext uri="{9D8B030D-6E8A-4147-A177-3AD203B41FA5}">
                      <a16:colId xmlns:a16="http://schemas.microsoft.com/office/drawing/2014/main" val="1707045169"/>
                    </a:ext>
                  </a:extLst>
                </a:gridCol>
                <a:gridCol w="2817223">
                  <a:extLst>
                    <a:ext uri="{9D8B030D-6E8A-4147-A177-3AD203B41FA5}">
                      <a16:colId xmlns:a16="http://schemas.microsoft.com/office/drawing/2014/main" val="1143179317"/>
                    </a:ext>
                  </a:extLst>
                </a:gridCol>
                <a:gridCol w="2817223">
                  <a:extLst>
                    <a:ext uri="{9D8B030D-6E8A-4147-A177-3AD203B41FA5}">
                      <a16:colId xmlns:a16="http://schemas.microsoft.com/office/drawing/2014/main" val="3033633590"/>
                    </a:ext>
                  </a:extLst>
                </a:gridCol>
              </a:tblGrid>
              <a:tr h="226679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dirty="0" smtClean="0">
                          <a:solidFill>
                            <a:srgbClr val="FFFFFF"/>
                          </a:solidFill>
                          <a:effectLst/>
                        </a:rPr>
                        <a:t>Alias</a:t>
                      </a:r>
                      <a:endParaRPr lang="en-IN" sz="13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dirty="0">
                          <a:solidFill>
                            <a:srgbClr val="FFFFFF"/>
                          </a:solidFill>
                          <a:effectLst/>
                        </a:rPr>
                        <a:t>.NET Type</a:t>
                      </a: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>
                          <a:solidFill>
                            <a:srgbClr val="FFFFFF"/>
                          </a:solidFill>
                          <a:effectLst/>
                        </a:rPr>
                        <a:t>Type</a:t>
                      </a: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549266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byte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System.Byte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328430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sbyte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System.SByte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7678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int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System.Int32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189918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uint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System.UInt32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366912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short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System.Int16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7358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System.UInt16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489382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long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System.Int64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244282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ulong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System.UInt64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655956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float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 err="1">
                          <a:solidFill>
                            <a:srgbClr val="414141"/>
                          </a:solidFill>
                          <a:effectLst/>
                        </a:rPr>
                        <a:t>System.Single</a:t>
                      </a:r>
                      <a:endParaRPr lang="en-IN" sz="13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083440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double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 err="1">
                          <a:solidFill>
                            <a:srgbClr val="414141"/>
                          </a:solidFill>
                          <a:effectLst/>
                        </a:rPr>
                        <a:t>System.Double</a:t>
                      </a:r>
                      <a:endParaRPr lang="en-IN" sz="13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815408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char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System.Char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564691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bool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System.Boolean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138397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System.Object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Class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62044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string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System.String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Class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226432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decimal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System.Decimal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817631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DateTime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System.DateTime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 err="1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  <a:endParaRPr lang="en-IN" sz="13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06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6304"/>
          </a:xfrm>
        </p:spPr>
        <p:txBody>
          <a:bodyPr/>
          <a:lstStyle/>
          <a:p>
            <a:pPr algn="ctr"/>
            <a:r>
              <a:rPr lang="en-US" dirty="0" smtClean="0"/>
              <a:t>String Formatters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521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Time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18904" y="1825624"/>
          <a:ext cx="9888584" cy="4705806"/>
        </p:xfrm>
        <a:graphic>
          <a:graphicData uri="http://schemas.openxmlformats.org/drawingml/2006/table">
            <a:tbl>
              <a:tblPr/>
              <a:tblGrid>
                <a:gridCol w="2472146">
                  <a:extLst>
                    <a:ext uri="{9D8B030D-6E8A-4147-A177-3AD203B41FA5}">
                      <a16:colId xmlns:a16="http://schemas.microsoft.com/office/drawing/2014/main" val="1535457562"/>
                    </a:ext>
                  </a:extLst>
                </a:gridCol>
                <a:gridCol w="2472146">
                  <a:extLst>
                    <a:ext uri="{9D8B030D-6E8A-4147-A177-3AD203B41FA5}">
                      <a16:colId xmlns:a16="http://schemas.microsoft.com/office/drawing/2014/main" val="122496627"/>
                    </a:ext>
                  </a:extLst>
                </a:gridCol>
                <a:gridCol w="2472146">
                  <a:extLst>
                    <a:ext uri="{9D8B030D-6E8A-4147-A177-3AD203B41FA5}">
                      <a16:colId xmlns:a16="http://schemas.microsoft.com/office/drawing/2014/main" val="161852208"/>
                    </a:ext>
                  </a:extLst>
                </a:gridCol>
                <a:gridCol w="2472146">
                  <a:extLst>
                    <a:ext uri="{9D8B030D-6E8A-4147-A177-3AD203B41FA5}">
                      <a16:colId xmlns:a16="http://schemas.microsoft.com/office/drawing/2014/main" val="719522956"/>
                    </a:ext>
                  </a:extLst>
                </a:gridCol>
              </a:tblGrid>
              <a:tr h="248483">
                <a:tc>
                  <a:txBody>
                    <a:bodyPr/>
                    <a:lstStyle/>
                    <a:p>
                      <a:pPr algn="l"/>
                      <a:r>
                        <a:rPr lang="en-IN" sz="1100" b="1" i="0">
                          <a:effectLst/>
                          <a:latin typeface="Helvetica Neue"/>
                        </a:rPr>
                        <a:t>CHARACTER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43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1" i="0">
                          <a:effectLst/>
                          <a:latin typeface="Helvetica Neue"/>
                        </a:rPr>
                        <a:t>DESCRIPTION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43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1" i="0">
                          <a:effectLst/>
                          <a:latin typeface="Helvetica Neue"/>
                        </a:rPr>
                        <a:t>USAGE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43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1" i="0">
                          <a:effectLst/>
                          <a:latin typeface="Helvetica Neue"/>
                        </a:rPr>
                        <a:t>EXAMPLE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051460"/>
                  </a:ext>
                </a:extLst>
              </a:tr>
              <a:tr h="248483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d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Short Date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{0:d}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19-03-2021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746790"/>
                  </a:ext>
                </a:extLst>
              </a:tr>
              <a:tr h="248483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D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Long Date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{0:D}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19 March 2021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647923"/>
                  </a:ext>
                </a:extLst>
              </a:tr>
              <a:tr h="248483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t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Short Time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{0:t}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06:49:20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79703"/>
                  </a:ext>
                </a:extLst>
              </a:tr>
              <a:tr h="248483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T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Long Time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{0:T}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06:49:20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462005"/>
                  </a:ext>
                </a:extLst>
              </a:tr>
              <a:tr h="432924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f or F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Long Date Time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{0:f}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19 March 2021 06:49:00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167993"/>
                  </a:ext>
                </a:extLst>
              </a:tr>
              <a:tr h="432924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g or G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Short Date Time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{0:g}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19-03-2021 06:49:44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323664"/>
                  </a:ext>
                </a:extLst>
              </a:tr>
              <a:tr h="248483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M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Short Date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{0:M}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March 19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8531"/>
                  </a:ext>
                </a:extLst>
              </a:tr>
              <a:tr h="617364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r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RFC1123 Date Time String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{0:r}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  <a:latin typeface="Cambira"/>
                        </a:rPr>
                        <a:t>Thu, 19 March 2021 06:49:22 GMT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61742"/>
                  </a:ext>
                </a:extLst>
              </a:tr>
              <a:tr h="432924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s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Sortable Date/Time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{0:s}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2021-03-19T06:49:11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875692"/>
                  </a:ext>
                </a:extLst>
              </a:tr>
              <a:tr h="432924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u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Universal Sortable Date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{0:u}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2021-03-19 06:49:49Z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396373"/>
                  </a:ext>
                </a:extLst>
              </a:tr>
              <a:tr h="432924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U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Universal full date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{0:U}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19 March 2021 00:18:55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460447"/>
                  </a:ext>
                </a:extLst>
              </a:tr>
              <a:tr h="432924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Y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Year month pattern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{0:Y}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effectLst/>
                          <a:latin typeface="Cambira"/>
                        </a:rPr>
                        <a:t>March, 2021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37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382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287381"/>
            <a:ext cx="11848011" cy="64138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Short date: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C.W("{</a:t>
            </a:r>
            <a:r>
              <a:rPr lang="en-US" dirty="0">
                <a:solidFill>
                  <a:srgbClr val="FF0000"/>
                </a:solidFill>
              </a:rPr>
              <a:t>0:d}",</a:t>
            </a:r>
            <a:r>
              <a:rPr lang="en-US" dirty="0" err="1">
                <a:solidFill>
                  <a:srgbClr val="FF0000"/>
                </a:solidFill>
              </a:rPr>
              <a:t>datetime</a:t>
            </a:r>
            <a:r>
              <a:rPr lang="en-US" dirty="0" smtClean="0">
                <a:solidFill>
                  <a:srgbClr val="FF0000"/>
                </a:solidFill>
              </a:rPr>
              <a:t>); //output : 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5/12/2021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Long date: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latin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C.W("{</a:t>
            </a:r>
            <a:r>
              <a:rPr lang="en-US" altLang="en-US" dirty="0">
                <a:solidFill>
                  <a:srgbClr val="FF0000"/>
                </a:solidFill>
              </a:rPr>
              <a:t>0:D}",</a:t>
            </a:r>
            <a:r>
              <a:rPr lang="en-US" altLang="en-US" dirty="0" err="1">
                <a:solidFill>
                  <a:srgbClr val="FF0000"/>
                </a:solidFill>
              </a:rPr>
              <a:t>datetime</a:t>
            </a:r>
            <a:r>
              <a:rPr lang="en-US" altLang="en-US" dirty="0" smtClean="0">
                <a:solidFill>
                  <a:srgbClr val="FF0000"/>
                </a:solidFill>
              </a:rPr>
              <a:t>);</a:t>
            </a:r>
            <a:r>
              <a:rPr lang="en-US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 //output : 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Wednesday, May 12, 2021</a:t>
            </a:r>
            <a:r>
              <a:rPr lang="en-US" altLang="en-US" sz="3600" dirty="0">
                <a:solidFill>
                  <a:srgbClr val="FF0000"/>
                </a:solidFill>
              </a:rPr>
              <a:t> </a:t>
            </a:r>
            <a:endParaRPr lang="en-US" altLang="en-US" sz="54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Short Time: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/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C.W("{</a:t>
            </a:r>
            <a:r>
              <a:rPr lang="en-US" altLang="en-US" dirty="0">
                <a:solidFill>
                  <a:srgbClr val="FF0000"/>
                </a:solidFill>
              </a:rPr>
              <a:t>0:t}",</a:t>
            </a:r>
            <a:r>
              <a:rPr lang="en-US" altLang="en-US" dirty="0" err="1">
                <a:solidFill>
                  <a:srgbClr val="FF0000"/>
                </a:solidFill>
              </a:rPr>
              <a:t>datetime</a:t>
            </a:r>
            <a:r>
              <a:rPr lang="en-US" altLang="en-US" dirty="0" smtClean="0">
                <a:solidFill>
                  <a:srgbClr val="FF0000"/>
                </a:solidFill>
              </a:rPr>
              <a:t>);  //output :  6:15 AM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Long time: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C.W(“{0:T}”,</a:t>
            </a:r>
            <a:r>
              <a:rPr lang="en-US" altLang="en-US" dirty="0" err="1" smtClean="0">
                <a:solidFill>
                  <a:srgbClr val="FF0000"/>
                </a:solidFill>
              </a:rPr>
              <a:t>datetime</a:t>
            </a:r>
            <a:r>
              <a:rPr lang="en-US" altLang="en-US" dirty="0" smtClean="0">
                <a:solidFill>
                  <a:srgbClr val="FF0000"/>
                </a:solidFill>
              </a:rPr>
              <a:t>); //output :  6:15:24 AM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Long Date Time: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C.W(“{0:f (or) F}”,</a:t>
            </a:r>
            <a:r>
              <a:rPr lang="en-US" altLang="en-US" dirty="0" err="1" smtClean="0">
                <a:solidFill>
                  <a:srgbClr val="FF0000"/>
                </a:solidFill>
              </a:rPr>
              <a:t>datetime</a:t>
            </a:r>
            <a:r>
              <a:rPr lang="en-US" altLang="en-US" dirty="0" smtClean="0">
                <a:solidFill>
                  <a:srgbClr val="FF0000"/>
                </a:solidFill>
              </a:rPr>
              <a:t>);  //</a:t>
            </a:r>
            <a:r>
              <a:rPr lang="en-US" altLang="en-US" dirty="0">
                <a:solidFill>
                  <a:srgbClr val="FF0000"/>
                </a:solidFill>
              </a:rPr>
              <a:t>output </a:t>
            </a:r>
            <a:r>
              <a:rPr lang="en-US" altLang="en-US" dirty="0" smtClean="0">
                <a:solidFill>
                  <a:srgbClr val="FF0000"/>
                </a:solidFill>
              </a:rPr>
              <a:t>:Wednesday</a:t>
            </a:r>
            <a:r>
              <a:rPr lang="en-US" altLang="en-US" dirty="0">
                <a:solidFill>
                  <a:srgbClr val="FF0000"/>
                </a:solidFill>
              </a:rPr>
              <a:t>, May 12, 2021 6:20 </a:t>
            </a:r>
            <a:r>
              <a:rPr lang="en-US" altLang="en-US" dirty="0" smtClean="0">
                <a:solidFill>
                  <a:srgbClr val="FF0000"/>
                </a:solidFill>
              </a:rPr>
              <a:t>AM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Short Date Time: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C.W</a:t>
            </a:r>
            <a:r>
              <a:rPr lang="en-US" altLang="en-US" dirty="0">
                <a:solidFill>
                  <a:srgbClr val="FF0000"/>
                </a:solidFill>
              </a:rPr>
              <a:t>(“{</a:t>
            </a:r>
            <a:r>
              <a:rPr lang="en-US" altLang="en-US" dirty="0" smtClean="0">
                <a:solidFill>
                  <a:srgbClr val="FF0000"/>
                </a:solidFill>
              </a:rPr>
              <a:t>0:g </a:t>
            </a:r>
            <a:r>
              <a:rPr lang="en-US" altLang="en-US" dirty="0">
                <a:solidFill>
                  <a:srgbClr val="FF0000"/>
                </a:solidFill>
              </a:rPr>
              <a:t>(or) </a:t>
            </a:r>
            <a:r>
              <a:rPr lang="en-US" altLang="en-US" dirty="0" smtClean="0">
                <a:solidFill>
                  <a:srgbClr val="FF0000"/>
                </a:solidFill>
              </a:rPr>
              <a:t>G}”,</a:t>
            </a:r>
            <a:r>
              <a:rPr lang="en-US" altLang="en-US" dirty="0" err="1">
                <a:solidFill>
                  <a:srgbClr val="FF0000"/>
                </a:solidFill>
              </a:rPr>
              <a:t>datetime</a:t>
            </a:r>
            <a:r>
              <a:rPr lang="en-US" altLang="en-US" dirty="0">
                <a:solidFill>
                  <a:srgbClr val="FF0000"/>
                </a:solidFill>
              </a:rPr>
              <a:t>); //output : 5/12/2021 6:22 </a:t>
            </a:r>
            <a:r>
              <a:rPr lang="en-US" altLang="en-US" dirty="0" smtClean="0">
                <a:solidFill>
                  <a:srgbClr val="FF0000"/>
                </a:solidFill>
              </a:rPr>
              <a:t>AM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Universal Date and Time: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FF0000"/>
                </a:solidFill>
              </a:rPr>
              <a:t>C.W(“{</a:t>
            </a:r>
            <a:r>
              <a:rPr lang="en-US" altLang="en-US" dirty="0" smtClean="0">
                <a:solidFill>
                  <a:srgbClr val="FF0000"/>
                </a:solidFill>
              </a:rPr>
              <a:t>0:U}”,</a:t>
            </a:r>
            <a:r>
              <a:rPr lang="en-US" altLang="en-US" dirty="0" err="1">
                <a:solidFill>
                  <a:srgbClr val="FF0000"/>
                </a:solidFill>
              </a:rPr>
              <a:t>datetime</a:t>
            </a:r>
            <a:r>
              <a:rPr lang="en-US" altLang="en-US" dirty="0">
                <a:solidFill>
                  <a:srgbClr val="FF0000"/>
                </a:solidFill>
              </a:rPr>
              <a:t>);  //output :Wednesday, May 12, 2021 6:20 </a:t>
            </a:r>
            <a:r>
              <a:rPr lang="en-US" altLang="en-US" dirty="0" smtClean="0">
                <a:solidFill>
                  <a:srgbClr val="FF0000"/>
                </a:solidFill>
              </a:rPr>
              <a:t>AM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Year Month pattern: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C.W</a:t>
            </a:r>
            <a:r>
              <a:rPr lang="en-US" altLang="en-US" dirty="0">
                <a:solidFill>
                  <a:srgbClr val="FF0000"/>
                </a:solidFill>
              </a:rPr>
              <a:t>(“{</a:t>
            </a:r>
            <a:r>
              <a:rPr lang="en-US" altLang="en-US" dirty="0" smtClean="0">
                <a:solidFill>
                  <a:srgbClr val="FF0000"/>
                </a:solidFill>
              </a:rPr>
              <a:t>0:Y}”,</a:t>
            </a:r>
            <a:r>
              <a:rPr lang="en-US" altLang="en-US" dirty="0" err="1">
                <a:solidFill>
                  <a:srgbClr val="FF0000"/>
                </a:solidFill>
              </a:rPr>
              <a:t>datetime</a:t>
            </a:r>
            <a:r>
              <a:rPr lang="en-US" altLang="en-US" dirty="0">
                <a:solidFill>
                  <a:srgbClr val="FF0000"/>
                </a:solidFill>
              </a:rPr>
              <a:t>);  //output : </a:t>
            </a:r>
            <a:r>
              <a:rPr lang="en-US" altLang="en-US" dirty="0" smtClean="0">
                <a:solidFill>
                  <a:srgbClr val="FF0000"/>
                </a:solidFill>
              </a:rPr>
              <a:t>May </a:t>
            </a:r>
            <a:r>
              <a:rPr lang="en-US" altLang="en-US" dirty="0">
                <a:solidFill>
                  <a:srgbClr val="FF0000"/>
                </a:solidFill>
              </a:rPr>
              <a:t>2021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4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365760"/>
            <a:ext cx="11769635" cy="63485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C# is pronounced as "C-Sharp". It is an object-oriented programming language provided by Microsoft that runs on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smtClean="0"/>
              <a:t>Framework and .NET core.</a:t>
            </a:r>
          </a:p>
          <a:p>
            <a:pPr marL="0" indent="0">
              <a:buNone/>
            </a:pPr>
            <a:r>
              <a:rPr lang="en-US" dirty="0"/>
              <a:t>By the help of C# programming language, we can develop different types of secured and robust applications</a:t>
            </a:r>
            <a:r>
              <a:rPr lang="en-US" dirty="0" smtClean="0"/>
              <a:t>:</a:t>
            </a:r>
          </a:p>
          <a:p>
            <a:r>
              <a:rPr lang="en-IN" dirty="0"/>
              <a:t>Window applications</a:t>
            </a:r>
          </a:p>
          <a:p>
            <a:r>
              <a:rPr lang="en-IN" dirty="0"/>
              <a:t>Web applications</a:t>
            </a:r>
          </a:p>
          <a:p>
            <a:r>
              <a:rPr lang="en-IN" dirty="0"/>
              <a:t>Distributed applications</a:t>
            </a:r>
          </a:p>
          <a:p>
            <a:r>
              <a:rPr lang="en-IN" dirty="0"/>
              <a:t>Web service applications</a:t>
            </a:r>
          </a:p>
          <a:p>
            <a:r>
              <a:rPr lang="en-IN" dirty="0"/>
              <a:t>Database applications etc.</a:t>
            </a:r>
          </a:p>
          <a:p>
            <a:pPr marL="0" indent="0">
              <a:buNone/>
            </a:pPr>
            <a:r>
              <a:rPr lang="en-US" dirty="0"/>
              <a:t>C# programming language is influenced by C++, Java, Eiffel, Modula-3, Pascal etc. languages.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321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79714" y="836025"/>
          <a:ext cx="10567852" cy="5447210"/>
        </p:xfrm>
        <a:graphic>
          <a:graphicData uri="http://schemas.openxmlformats.org/drawingml/2006/table">
            <a:tbl>
              <a:tblPr/>
              <a:tblGrid>
                <a:gridCol w="2641963">
                  <a:extLst>
                    <a:ext uri="{9D8B030D-6E8A-4147-A177-3AD203B41FA5}">
                      <a16:colId xmlns:a16="http://schemas.microsoft.com/office/drawing/2014/main" val="1140863891"/>
                    </a:ext>
                  </a:extLst>
                </a:gridCol>
                <a:gridCol w="2641963">
                  <a:extLst>
                    <a:ext uri="{9D8B030D-6E8A-4147-A177-3AD203B41FA5}">
                      <a16:colId xmlns:a16="http://schemas.microsoft.com/office/drawing/2014/main" val="1033691750"/>
                    </a:ext>
                  </a:extLst>
                </a:gridCol>
                <a:gridCol w="2641963">
                  <a:extLst>
                    <a:ext uri="{9D8B030D-6E8A-4147-A177-3AD203B41FA5}">
                      <a16:colId xmlns:a16="http://schemas.microsoft.com/office/drawing/2014/main" val="1174371479"/>
                    </a:ext>
                  </a:extLst>
                </a:gridCol>
                <a:gridCol w="2641963">
                  <a:extLst>
                    <a:ext uri="{9D8B030D-6E8A-4147-A177-3AD203B41FA5}">
                      <a16:colId xmlns:a16="http://schemas.microsoft.com/office/drawing/2014/main" val="56487051"/>
                    </a:ext>
                  </a:extLst>
                </a:gridCol>
              </a:tblGrid>
              <a:tr h="820010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</a:rPr>
                        <a:t>Character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9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Usage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9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9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853785"/>
                  </a:ext>
                </a:extLst>
              </a:tr>
              <a:tr h="82001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Currency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{0:c}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$ 75,674.74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99528"/>
                  </a:ext>
                </a:extLst>
              </a:tr>
              <a:tr h="82001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Scientific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{0:e}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7.567474e+004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290424"/>
                  </a:ext>
                </a:extLst>
              </a:tr>
              <a:tr h="82001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Fixed Point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{0:f}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75674.74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296739"/>
                  </a:ext>
                </a:extLst>
              </a:tr>
              <a:tr h="82001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General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{0:g}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75674.73789621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654101"/>
                  </a:ext>
                </a:extLst>
              </a:tr>
              <a:tr h="134716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Thousand Separator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{0:n}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75,674.74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98304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4E4E4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85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operator is a symbol that tells the compiler to perform specific mathematical or logical manipulations</a:t>
            </a:r>
            <a:r>
              <a:rPr lang="en-US" dirty="0" smtClean="0"/>
              <a:t>.</a:t>
            </a:r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Relational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Bitwise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 err="1"/>
              <a:t>Misc</a:t>
            </a:r>
            <a:r>
              <a:rPr lang="en-US" dirty="0"/>
              <a:t> Operators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339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variable </a:t>
            </a:r>
            <a:r>
              <a:rPr lang="en-US" b="1" dirty="0"/>
              <a:t>A</a:t>
            </a:r>
            <a:r>
              <a:rPr lang="en-US" dirty="0"/>
              <a:t> holds 10 and variable </a:t>
            </a:r>
            <a:r>
              <a:rPr lang="en-US" b="1" dirty="0"/>
              <a:t>B</a:t>
            </a:r>
            <a:r>
              <a:rPr lang="en-US" dirty="0"/>
              <a:t> holds 20 </a:t>
            </a:r>
            <a:r>
              <a:rPr lang="en-US" dirty="0" smtClean="0"/>
              <a:t>then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984673"/>
              </p:ext>
            </p:extLst>
          </p:nvPr>
        </p:nvGraphicFramePr>
        <p:xfrm>
          <a:off x="1233055" y="2410689"/>
          <a:ext cx="9448800" cy="4447312"/>
        </p:xfrm>
        <a:graphic>
          <a:graphicData uri="http://schemas.openxmlformats.org/drawingml/2006/table">
            <a:tbl>
              <a:tblPr/>
              <a:tblGrid>
                <a:gridCol w="970572">
                  <a:extLst>
                    <a:ext uri="{9D8B030D-6E8A-4147-A177-3AD203B41FA5}">
                      <a16:colId xmlns:a16="http://schemas.microsoft.com/office/drawing/2014/main" val="2666026918"/>
                    </a:ext>
                  </a:extLst>
                </a:gridCol>
                <a:gridCol w="4938496">
                  <a:extLst>
                    <a:ext uri="{9D8B030D-6E8A-4147-A177-3AD203B41FA5}">
                      <a16:colId xmlns:a16="http://schemas.microsoft.com/office/drawing/2014/main" val="2226477388"/>
                    </a:ext>
                  </a:extLst>
                </a:gridCol>
                <a:gridCol w="3539732">
                  <a:extLst>
                    <a:ext uri="{9D8B030D-6E8A-4147-A177-3AD203B41FA5}">
                      <a16:colId xmlns:a16="http://schemas.microsoft.com/office/drawing/2014/main" val="3111686566"/>
                    </a:ext>
                  </a:extLst>
                </a:gridCol>
              </a:tblGrid>
              <a:tr h="6109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Operator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Description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Example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1451"/>
                  </a:ext>
                </a:extLst>
              </a:tr>
              <a:tr h="37187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+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Adds two operands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A + B = 30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722968"/>
                  </a:ext>
                </a:extLst>
              </a:tr>
              <a:tr h="6109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-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Subtracts second operand from the first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A - B = -10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111816"/>
                  </a:ext>
                </a:extLst>
              </a:tr>
              <a:tr h="37187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*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Multiplies both operands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A * B = 200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923094"/>
                  </a:ext>
                </a:extLst>
              </a:tr>
              <a:tr h="64890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/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Divides numerator by de-numerator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B / A = 2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426403"/>
                  </a:ext>
                </a:extLst>
              </a:tr>
              <a:tr h="6109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%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Modulus Operator and remainder of after an integer division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B % A = 0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45284"/>
                  </a:ext>
                </a:extLst>
              </a:tr>
              <a:tr h="6109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++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Increment operator increases integer value by one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A++ = 11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926663"/>
                  </a:ext>
                </a:extLst>
              </a:tr>
              <a:tr h="6109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--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Decrement operator decreases integer value by one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A-- = 9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15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742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operators compares the relationship between the two operands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2489"/>
              </p:ext>
            </p:extLst>
          </p:nvPr>
        </p:nvGraphicFramePr>
        <p:xfrm>
          <a:off x="277092" y="2337548"/>
          <a:ext cx="11665527" cy="4422848"/>
        </p:xfrm>
        <a:graphic>
          <a:graphicData uri="http://schemas.openxmlformats.org/drawingml/2006/table">
            <a:tbl>
              <a:tblPr/>
              <a:tblGrid>
                <a:gridCol w="1198271">
                  <a:extLst>
                    <a:ext uri="{9D8B030D-6E8A-4147-A177-3AD203B41FA5}">
                      <a16:colId xmlns:a16="http://schemas.microsoft.com/office/drawing/2014/main" val="1503396838"/>
                    </a:ext>
                  </a:extLst>
                </a:gridCol>
                <a:gridCol w="6097090">
                  <a:extLst>
                    <a:ext uri="{9D8B030D-6E8A-4147-A177-3AD203B41FA5}">
                      <a16:colId xmlns:a16="http://schemas.microsoft.com/office/drawing/2014/main" val="816242553"/>
                    </a:ext>
                  </a:extLst>
                </a:gridCol>
                <a:gridCol w="4370166">
                  <a:extLst>
                    <a:ext uri="{9D8B030D-6E8A-4147-A177-3AD203B41FA5}">
                      <a16:colId xmlns:a16="http://schemas.microsoft.com/office/drawing/2014/main" val="852089073"/>
                    </a:ext>
                  </a:extLst>
                </a:gridCol>
              </a:tblGrid>
              <a:tr h="3881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</a:rPr>
                        <a:t>Operator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</a:rPr>
                        <a:t>Description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</a:rPr>
                        <a:t>Example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044371"/>
                  </a:ext>
                </a:extLst>
              </a:tr>
              <a:tr h="540404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==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Checks if the values of two operands are equal or not, if yes then condition becomes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(A == B) is not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526530"/>
                  </a:ext>
                </a:extLst>
              </a:tr>
              <a:tr h="69267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!=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Checks if the values of two operands are equal or not, if values are not equal then condition becomes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(A != B) is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81848"/>
                  </a:ext>
                </a:extLst>
              </a:tr>
              <a:tr h="692670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&gt;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Checks if the value of left operand is greater than the value of right operand, if yes then condition becomes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(A &gt; B) is not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541199"/>
                  </a:ext>
                </a:extLst>
              </a:tr>
              <a:tr h="692670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Checks if the value of left operand is less than the value of right operand, if yes then condition becomes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(A &lt; B) is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194757"/>
                  </a:ext>
                </a:extLst>
              </a:tr>
              <a:tr h="69267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&gt;=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Checks if the value of left operand is greater than or equal to the value of right operand, if yes then condition becomes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(A &gt;= B) is not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213575"/>
                  </a:ext>
                </a:extLst>
              </a:tr>
              <a:tr h="692670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&lt;=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Checks if the value of left operand is less than or equal to the value of right operand, if yes then condition becomes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(A &lt;= B) is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117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510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Logical operators will works on between the two conditions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38104"/>
              </p:ext>
            </p:extLst>
          </p:nvPr>
        </p:nvGraphicFramePr>
        <p:xfrm>
          <a:off x="471054" y="2341418"/>
          <a:ext cx="11319163" cy="3747755"/>
        </p:xfrm>
        <a:graphic>
          <a:graphicData uri="http://schemas.openxmlformats.org/drawingml/2006/table">
            <a:tbl>
              <a:tblPr/>
              <a:tblGrid>
                <a:gridCol w="1162694">
                  <a:extLst>
                    <a:ext uri="{9D8B030D-6E8A-4147-A177-3AD203B41FA5}">
                      <a16:colId xmlns:a16="http://schemas.microsoft.com/office/drawing/2014/main" val="694617247"/>
                    </a:ext>
                  </a:extLst>
                </a:gridCol>
                <a:gridCol w="5916058">
                  <a:extLst>
                    <a:ext uri="{9D8B030D-6E8A-4147-A177-3AD203B41FA5}">
                      <a16:colId xmlns:a16="http://schemas.microsoft.com/office/drawing/2014/main" val="4075988388"/>
                    </a:ext>
                  </a:extLst>
                </a:gridCol>
                <a:gridCol w="4240411">
                  <a:extLst>
                    <a:ext uri="{9D8B030D-6E8A-4147-A177-3AD203B41FA5}">
                      <a16:colId xmlns:a16="http://schemas.microsoft.com/office/drawing/2014/main" val="2194285923"/>
                    </a:ext>
                  </a:extLst>
                </a:gridCol>
              </a:tblGrid>
              <a:tr h="629185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850559"/>
                  </a:ext>
                </a:extLst>
              </a:tr>
              <a:tr h="87538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&amp;&amp;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Called Logical AND operator. If both the operands are non zero then condition becomes true.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(A &amp;&amp; B) is false.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079466"/>
                  </a:ext>
                </a:extLst>
              </a:tr>
              <a:tr h="87538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||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Called Logical OR Operator. If any of the two operands is non zero then condition becomes true.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(A || B) is true.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589188"/>
                  </a:ext>
                </a:extLst>
              </a:tr>
              <a:tr h="1367794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!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Called Logical NOT Operator. Use to reverses the logical state of its operand. If a condition is true then Logical NOT operator will make false.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!(A &amp;&amp; B) is true.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489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610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Bitwise operator works on bits and perform bit by bit </a:t>
            </a:r>
            <a:r>
              <a:rPr lang="en-US" dirty="0" smtClean="0"/>
              <a:t>operation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203180"/>
              </p:ext>
            </p:extLst>
          </p:nvPr>
        </p:nvGraphicFramePr>
        <p:xfrm>
          <a:off x="838200" y="2934494"/>
          <a:ext cx="10411690" cy="3521725"/>
        </p:xfrm>
        <a:graphic>
          <a:graphicData uri="http://schemas.openxmlformats.org/drawingml/2006/table">
            <a:tbl>
              <a:tblPr/>
              <a:tblGrid>
                <a:gridCol w="2096798">
                  <a:extLst>
                    <a:ext uri="{9D8B030D-6E8A-4147-A177-3AD203B41FA5}">
                      <a16:colId xmlns:a16="http://schemas.microsoft.com/office/drawing/2014/main" val="4209077506"/>
                    </a:ext>
                  </a:extLst>
                </a:gridCol>
                <a:gridCol w="2078723">
                  <a:extLst>
                    <a:ext uri="{9D8B030D-6E8A-4147-A177-3AD203B41FA5}">
                      <a16:colId xmlns:a16="http://schemas.microsoft.com/office/drawing/2014/main" val="2801759401"/>
                    </a:ext>
                  </a:extLst>
                </a:gridCol>
                <a:gridCol w="2078723">
                  <a:extLst>
                    <a:ext uri="{9D8B030D-6E8A-4147-A177-3AD203B41FA5}">
                      <a16:colId xmlns:a16="http://schemas.microsoft.com/office/drawing/2014/main" val="4250657540"/>
                    </a:ext>
                  </a:extLst>
                </a:gridCol>
                <a:gridCol w="2078723">
                  <a:extLst>
                    <a:ext uri="{9D8B030D-6E8A-4147-A177-3AD203B41FA5}">
                      <a16:colId xmlns:a16="http://schemas.microsoft.com/office/drawing/2014/main" val="2667908190"/>
                    </a:ext>
                  </a:extLst>
                </a:gridCol>
                <a:gridCol w="2078723">
                  <a:extLst>
                    <a:ext uri="{9D8B030D-6E8A-4147-A177-3AD203B41FA5}">
                      <a16:colId xmlns:a16="http://schemas.microsoft.com/office/drawing/2014/main" val="2853364921"/>
                    </a:ext>
                  </a:extLst>
                </a:gridCol>
              </a:tblGrid>
              <a:tr h="704345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p &amp; 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p | 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p ^ 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73038"/>
                  </a:ext>
                </a:extLst>
              </a:tr>
              <a:tr h="70434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15956"/>
                  </a:ext>
                </a:extLst>
              </a:tr>
              <a:tr h="70434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468634"/>
                  </a:ext>
                </a:extLst>
              </a:tr>
              <a:tr h="70434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264441"/>
                  </a:ext>
                </a:extLst>
              </a:tr>
              <a:tr h="70434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466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463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505992"/>
              </p:ext>
            </p:extLst>
          </p:nvPr>
        </p:nvGraphicFramePr>
        <p:xfrm>
          <a:off x="1343891" y="554183"/>
          <a:ext cx="10169236" cy="5622780"/>
        </p:xfrm>
        <a:graphic>
          <a:graphicData uri="http://schemas.openxmlformats.org/drawingml/2006/table">
            <a:tbl>
              <a:tblPr/>
              <a:tblGrid>
                <a:gridCol w="1044573">
                  <a:extLst>
                    <a:ext uri="{9D8B030D-6E8A-4147-A177-3AD203B41FA5}">
                      <a16:colId xmlns:a16="http://schemas.microsoft.com/office/drawing/2014/main" val="2074874619"/>
                    </a:ext>
                  </a:extLst>
                </a:gridCol>
                <a:gridCol w="5315039">
                  <a:extLst>
                    <a:ext uri="{9D8B030D-6E8A-4147-A177-3AD203B41FA5}">
                      <a16:colId xmlns:a16="http://schemas.microsoft.com/office/drawing/2014/main" val="1871181590"/>
                    </a:ext>
                  </a:extLst>
                </a:gridCol>
                <a:gridCol w="3809624">
                  <a:extLst>
                    <a:ext uri="{9D8B030D-6E8A-4147-A177-3AD203B41FA5}">
                      <a16:colId xmlns:a16="http://schemas.microsoft.com/office/drawing/2014/main" val="3133965452"/>
                    </a:ext>
                  </a:extLst>
                </a:gridCol>
              </a:tblGrid>
              <a:tr h="5550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</a:rPr>
                        <a:t>Operator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Description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Example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92472"/>
                  </a:ext>
                </a:extLst>
              </a:tr>
              <a:tr h="77222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&amp;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Binary AND Operator copies a bit to the result if it exists in both operands.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(A &amp; B) = 12, which is 0000 1100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328783"/>
                  </a:ext>
                </a:extLst>
              </a:tr>
              <a:tr h="55503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|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Binary OR Operator copies a bit if it exists in either operand.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(A | B) = 61, which is 0011 1101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218969"/>
                  </a:ext>
                </a:extLst>
              </a:tr>
              <a:tr h="77222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^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Binary XOR Operator copies the bit if it is set in one operand but not both.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(A ^ B) = 49, which is 0011 0001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775149"/>
                  </a:ext>
                </a:extLst>
              </a:tr>
              <a:tr h="989416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~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Binary Ones Complement Operator is unary and has the effect of 'flipping' bits.</a:t>
                      </a:r>
                    </a:p>
                  </a:txBody>
                  <a:tcPr marL="46688" marR="4668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(~A ) = -61, which is 1100 0011 in 2's complement due to a signed binary number.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612110"/>
                  </a:ext>
                </a:extLst>
              </a:tr>
              <a:tr h="989416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&lt;&lt;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Binary Left Shift Operator. The left operands value is moved left by the number of bits specified by the right operand.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A &lt;&lt; 2 = 240, which is 1111 0000</a:t>
                      </a:r>
                    </a:p>
                  </a:txBody>
                  <a:tcPr marL="46688" marR="4668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818770"/>
                  </a:ext>
                </a:extLst>
              </a:tr>
              <a:tr h="989416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&gt;&gt;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Binary Right Shift Operator. The left operands value is moved right by the number of bits specified by the right operand.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A &gt;&gt; 2 = 15, which is 0000 1111</a:t>
                      </a:r>
                    </a:p>
                  </a:txBody>
                  <a:tcPr marL="46688" marR="4668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9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24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996639"/>
              </p:ext>
            </p:extLst>
          </p:nvPr>
        </p:nvGraphicFramePr>
        <p:xfrm>
          <a:off x="512619" y="1255916"/>
          <a:ext cx="11416146" cy="5602080"/>
        </p:xfrm>
        <a:graphic>
          <a:graphicData uri="http://schemas.openxmlformats.org/drawingml/2006/table">
            <a:tbl>
              <a:tblPr/>
              <a:tblGrid>
                <a:gridCol w="1172654">
                  <a:extLst>
                    <a:ext uri="{9D8B030D-6E8A-4147-A177-3AD203B41FA5}">
                      <a16:colId xmlns:a16="http://schemas.microsoft.com/office/drawing/2014/main" val="3700441963"/>
                    </a:ext>
                  </a:extLst>
                </a:gridCol>
                <a:gridCol w="5966750">
                  <a:extLst>
                    <a:ext uri="{9D8B030D-6E8A-4147-A177-3AD203B41FA5}">
                      <a16:colId xmlns:a16="http://schemas.microsoft.com/office/drawing/2014/main" val="1462974934"/>
                    </a:ext>
                  </a:extLst>
                </a:gridCol>
                <a:gridCol w="4276742">
                  <a:extLst>
                    <a:ext uri="{9D8B030D-6E8A-4147-A177-3AD203B41FA5}">
                      <a16:colId xmlns:a16="http://schemas.microsoft.com/office/drawing/2014/main" val="2944267789"/>
                    </a:ext>
                  </a:extLst>
                </a:gridCol>
              </a:tblGrid>
              <a:tr h="32857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Operator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Description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Example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536980"/>
                  </a:ext>
                </a:extLst>
              </a:tr>
              <a:tr h="601984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Simple assignment operator, Assigns values from right side operands to left side operand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C = A + B assigns value of A + B into C</a:t>
                      </a:r>
                    </a:p>
                  </a:txBody>
                  <a:tcPr marL="27680" marR="27680" marT="27680" marB="276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437561"/>
                  </a:ext>
                </a:extLst>
              </a:tr>
              <a:tr h="601984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+=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Add AND assignment operator, It adds right operand to the left operand and assign the result to left operand</a:t>
                      </a:r>
                      <a:endParaRPr lang="en-US" sz="1800" dirty="0">
                        <a:effectLst/>
                      </a:endParaRP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C += A is equivalent to C = C + A</a:t>
                      </a:r>
                    </a:p>
                  </a:txBody>
                  <a:tcPr marL="27680" marR="27680" marT="27680" marB="276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385674"/>
                  </a:ext>
                </a:extLst>
              </a:tr>
              <a:tr h="601984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-=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Subtract AND assignment operator, It subtracts right operand from the left operand and assign the result to left operand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C -= A is equivalent to C = C - A</a:t>
                      </a:r>
                    </a:p>
                  </a:txBody>
                  <a:tcPr marL="27680" marR="27680" marT="27680" marB="276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700393"/>
                  </a:ext>
                </a:extLst>
              </a:tr>
              <a:tr h="601984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*=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Multiply AND assignment operator, It multiplies right operand with the left operand and assign the result to left operand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C *= A is equivalent to C = C * A</a:t>
                      </a:r>
                    </a:p>
                  </a:txBody>
                  <a:tcPr marL="27680" marR="27680" marT="27680" marB="276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514718"/>
                  </a:ext>
                </a:extLst>
              </a:tr>
              <a:tr h="601984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/=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Divide AND assignment operator, It divides left operand with the right operand and assign the result to left operand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C /= A is equivalent to C = C / A</a:t>
                      </a:r>
                    </a:p>
                  </a:txBody>
                  <a:tcPr marL="27680" marR="27680" marT="27680" marB="276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999272"/>
                  </a:ext>
                </a:extLst>
              </a:tr>
              <a:tr h="601984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%=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Modulus AND assignment operator, It takes modulus using two operands and assign the result to left operand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C %= A is equivalent to C = C % A</a:t>
                      </a:r>
                    </a:p>
                  </a:txBody>
                  <a:tcPr marL="27680" marR="27680" marT="27680" marB="276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281334"/>
                  </a:ext>
                </a:extLst>
              </a:tr>
              <a:tr h="328579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&lt;&lt;=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Left shift AND assignment operator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 &lt;&lt;= 2 is same as C = C &lt;&lt; 2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666496"/>
                  </a:ext>
                </a:extLst>
              </a:tr>
              <a:tr h="328579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&gt;&gt;=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Right shift AND assignment operator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 &gt;&gt;= 2 is same as C = C &gt;&gt; 2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082077"/>
                  </a:ext>
                </a:extLst>
              </a:tr>
              <a:tr h="328579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&amp;=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Bitwise AND assignment operator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 &amp;= 2 is same as C = C &amp; 2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773267"/>
                  </a:ext>
                </a:extLst>
              </a:tr>
              <a:tr h="328579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^=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bitwise exclusive OR and assignment operator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 ^= 2 is same as C = C ^ 2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716024"/>
                  </a:ext>
                </a:extLst>
              </a:tr>
              <a:tr h="328579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|=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bitwise inclusive OR and assignment operator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 |= 2 is same as C = C | 2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679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842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Miscellaneous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765439"/>
              </p:ext>
            </p:extLst>
          </p:nvPr>
        </p:nvGraphicFramePr>
        <p:xfrm>
          <a:off x="512618" y="1801245"/>
          <a:ext cx="11166764" cy="4447154"/>
        </p:xfrm>
        <a:graphic>
          <a:graphicData uri="http://schemas.openxmlformats.org/drawingml/2006/table">
            <a:tbl>
              <a:tblPr/>
              <a:tblGrid>
                <a:gridCol w="1147039">
                  <a:extLst>
                    <a:ext uri="{9D8B030D-6E8A-4147-A177-3AD203B41FA5}">
                      <a16:colId xmlns:a16="http://schemas.microsoft.com/office/drawing/2014/main" val="2054938550"/>
                    </a:ext>
                  </a:extLst>
                </a:gridCol>
                <a:gridCol w="4723103">
                  <a:extLst>
                    <a:ext uri="{9D8B030D-6E8A-4147-A177-3AD203B41FA5}">
                      <a16:colId xmlns:a16="http://schemas.microsoft.com/office/drawing/2014/main" val="4090627695"/>
                    </a:ext>
                  </a:extLst>
                </a:gridCol>
                <a:gridCol w="5296622">
                  <a:extLst>
                    <a:ext uri="{9D8B030D-6E8A-4147-A177-3AD203B41FA5}">
                      <a16:colId xmlns:a16="http://schemas.microsoft.com/office/drawing/2014/main" val="2905450309"/>
                    </a:ext>
                  </a:extLst>
                </a:gridCol>
              </a:tblGrid>
              <a:tr h="5063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Operator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Description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Example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211226"/>
                  </a:ext>
                </a:extLst>
              </a:tr>
              <a:tr h="5063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 err="1">
                          <a:effectLst/>
                        </a:rPr>
                        <a:t>sizeof</a:t>
                      </a:r>
                      <a:r>
                        <a:rPr lang="en-IN" sz="1800" dirty="0">
                          <a:effectLst/>
                        </a:rPr>
                        <a:t>()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Returns the size of a data type.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sizeof(int), returns 4.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78216"/>
                  </a:ext>
                </a:extLst>
              </a:tr>
              <a:tr h="5063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typeof()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Returns the type of a class.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typeof(StreamReader);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977552"/>
                  </a:ext>
                </a:extLst>
              </a:tr>
              <a:tr h="5063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&amp;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Returns the address of an variable.</a:t>
                      </a:r>
                    </a:p>
                  </a:txBody>
                  <a:tcPr marL="53853" marR="53853" marT="53853" marB="5385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&amp;a; returns actual address of the variable.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232272"/>
                  </a:ext>
                </a:extLst>
              </a:tr>
              <a:tr h="5063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*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800">
                          <a:effectLst/>
                        </a:rPr>
                        <a:t>Pointer to a variable.</a:t>
                      </a:r>
                    </a:p>
                  </a:txBody>
                  <a:tcPr marL="53853" marR="53853" marT="53853" marB="5385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*a; creates pointer named 'a' to a variable.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097192"/>
                  </a:ext>
                </a:extLst>
              </a:tr>
              <a:tr h="5063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? :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800">
                          <a:effectLst/>
                        </a:rPr>
                        <a:t>Conditional Expression</a:t>
                      </a:r>
                    </a:p>
                  </a:txBody>
                  <a:tcPr marL="53853" marR="53853" marT="53853" marB="5385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If Condition is true ? Then value X : Otherwise value Y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780722"/>
                  </a:ext>
                </a:extLst>
              </a:tr>
              <a:tr h="704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is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Determines whether an object is of a certain type.</a:t>
                      </a:r>
                    </a:p>
                  </a:txBody>
                  <a:tcPr marL="53853" marR="53853" marT="53853" marB="5385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If( Ford is Car) // checks if Ford is an object of the Car class.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974852"/>
                  </a:ext>
                </a:extLst>
              </a:tr>
              <a:tr h="704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as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Cast without raising an exception if the cast fails.</a:t>
                      </a:r>
                    </a:p>
                  </a:txBody>
                  <a:tcPr marL="53853" marR="53853" marT="53853" marB="5385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Object </a:t>
                      </a:r>
                      <a:r>
                        <a:rPr lang="en-US" sz="1800" dirty="0" err="1">
                          <a:effectLst/>
                        </a:rPr>
                        <a:t>obj</a:t>
                      </a:r>
                      <a:r>
                        <a:rPr lang="en-US" sz="1800" dirty="0">
                          <a:effectLst/>
                        </a:rPr>
                        <a:t> = new </a:t>
                      </a:r>
                      <a:r>
                        <a:rPr lang="en-US" sz="1800" dirty="0" err="1">
                          <a:effectLst/>
                        </a:rPr>
                        <a:t>StringReader</a:t>
                      </a:r>
                      <a:r>
                        <a:rPr lang="en-US" sz="1800" dirty="0">
                          <a:effectLst/>
                        </a:rPr>
                        <a:t>("Hello");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StringReader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 r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obj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 as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StringReader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89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338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Precedence in C#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5345"/>
            <a:ext cx="10515600" cy="49716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higher the precedence of operator is, the higher it appears in the </a:t>
            </a:r>
            <a:r>
              <a:rPr lang="en-US" dirty="0" smtClean="0"/>
              <a:t>table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16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java and </a:t>
            </a:r>
            <a:r>
              <a:rPr lang="en-US" dirty="0" err="1" smtClean="0"/>
              <a:t>c#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289374"/>
              </p:ext>
            </p:extLst>
          </p:nvPr>
        </p:nvGraphicFramePr>
        <p:xfrm>
          <a:off x="1008017" y="1786436"/>
          <a:ext cx="105156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029089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3542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C#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6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programming language is designed to be run on a Java platform, by the help of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Runtime Environment (JRE).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 programming language is designed to be run on the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Language Runtime (CLR).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7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java, built-in data types that are passed by value are called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primitive types.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C#, built-in data types that are passed by value are called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types.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78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 in Java are direct specialization of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 in C# are specialization of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7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doesn't support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statement.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 supports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statement.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9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doesn't support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 supports structures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76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020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54872"/>
              </p:ext>
            </p:extLst>
          </p:nvPr>
        </p:nvGraphicFramePr>
        <p:xfrm>
          <a:off x="234950" y="1"/>
          <a:ext cx="11777664" cy="6928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888">
                  <a:extLst>
                    <a:ext uri="{9D8B030D-6E8A-4147-A177-3AD203B41FA5}">
                      <a16:colId xmlns:a16="http://schemas.microsoft.com/office/drawing/2014/main" val="4226146663"/>
                    </a:ext>
                  </a:extLst>
                </a:gridCol>
                <a:gridCol w="3925888">
                  <a:extLst>
                    <a:ext uri="{9D8B030D-6E8A-4147-A177-3AD203B41FA5}">
                      <a16:colId xmlns:a16="http://schemas.microsoft.com/office/drawing/2014/main" val="1168549719"/>
                    </a:ext>
                  </a:extLst>
                </a:gridCol>
                <a:gridCol w="3925888">
                  <a:extLst>
                    <a:ext uri="{9D8B030D-6E8A-4147-A177-3AD203B41FA5}">
                      <a16:colId xmlns:a16="http://schemas.microsoft.com/office/drawing/2014/main" val="774821717"/>
                    </a:ext>
                  </a:extLst>
                </a:gridCol>
              </a:tblGrid>
              <a:tr h="434047">
                <a:tc>
                  <a:txBody>
                    <a:bodyPr/>
                    <a:lstStyle/>
                    <a:p>
                      <a:pPr algn="l"/>
                      <a:r>
                        <a:rPr lang="en-IN" sz="1200" b="0">
                          <a:effectLst/>
                        </a:rPr>
                        <a:t>Category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0">
                          <a:effectLst/>
                        </a:rPr>
                        <a:t>Operators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0">
                          <a:effectLst/>
                        </a:rPr>
                        <a:t>Associativity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785350853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Postfix Increment and Decrement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++, --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302969545"/>
                  </a:ext>
                </a:extLst>
              </a:tr>
              <a:tr h="64283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Prefix Increment, Decrement and Unary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++, --, +, -, !, ~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Right to Left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846125952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Multiplicative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*, /, %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425063800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Additive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+, -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15242187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Shift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&lt;&lt;, &gt;&gt;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533252788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Relational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&lt;, &lt;=, &gt;, &gt;=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514465756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Equality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==, !=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099885182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Bitwise AND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&amp;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4185188087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Bitwise XOR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^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890399885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Bitwise OR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|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225767326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Logical AND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&amp;&amp;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294234667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Logical OR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||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759343808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Ternary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? :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Right to Left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112687870"/>
                  </a:ext>
                </a:extLst>
              </a:tr>
              <a:tr h="64283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Assignment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=, +=, -=, *=, /=, %=, &amp;=, |=, ^=, &lt;&lt;=, &gt;&gt;=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Right to Left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011220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24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C#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Modern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Type Safe</a:t>
            </a:r>
          </a:p>
          <a:p>
            <a:r>
              <a:rPr lang="en-US" dirty="0" smtClean="0"/>
              <a:t>Structured Programming language</a:t>
            </a:r>
          </a:p>
          <a:p>
            <a:r>
              <a:rPr lang="en-US" dirty="0" smtClean="0"/>
              <a:t>Component oriented</a:t>
            </a:r>
            <a:endParaRPr lang="en-US" dirty="0"/>
          </a:p>
          <a:p>
            <a:r>
              <a:rPr lang="en-IN" b="1" dirty="0" smtClean="0">
                <a:latin typeface="+mj-lt"/>
              </a:rPr>
              <a:t>Fast </a:t>
            </a:r>
            <a:r>
              <a:rPr lang="en-IN" b="1" dirty="0">
                <a:latin typeface="+mj-lt"/>
              </a:rPr>
              <a:t>Speed: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53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Pointers are missing in </a:t>
            </a:r>
            <a:r>
              <a:rPr lang="en-US" dirty="0" err="1" smtClean="0"/>
              <a:t>c#</a:t>
            </a:r>
            <a:r>
              <a:rPr lang="en-US" dirty="0" smtClean="0"/>
              <a:t> (</a:t>
            </a:r>
            <a:r>
              <a:rPr lang="en-US" sz="1800" dirty="0"/>
              <a:t>pointer types are not tracked by the default garbage </a:t>
            </a:r>
            <a:r>
              <a:rPr lang="en-US" sz="1800" dirty="0" smtClean="0"/>
              <a:t>collection</a:t>
            </a:r>
            <a:r>
              <a:rPr lang="en-US" dirty="0" smtClean="0"/>
              <a:t>)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Integer values  of 0 and 1 are no longer accepted as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values.Boolean</a:t>
            </a:r>
            <a:r>
              <a:rPr lang="en-US" dirty="0"/>
              <a:t> values are pure true or false values in C# so no more errors of "="operator and "=="operator.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"==" is used for comparison operation and "=" is used for assignment operation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will easy to learn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Easy to develop</a:t>
            </a:r>
          </a:p>
        </p:txBody>
      </p:sp>
    </p:spTree>
    <p:extLst>
      <p:ext uri="{BB962C8B-B14F-4D97-AF65-F5344CB8AC3E}">
        <p14:creationId xmlns:p14="http://schemas.microsoft.com/office/powerpoint/2010/main" val="316882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is not a developed language it is developing language</a:t>
            </a:r>
          </a:p>
          <a:p>
            <a:r>
              <a:rPr lang="en-US" dirty="0" smtClean="0"/>
              <a:t>Each and every </a:t>
            </a:r>
            <a:r>
              <a:rPr lang="en-US" dirty="0" err="1" smtClean="0"/>
              <a:t>updation</a:t>
            </a:r>
            <a:r>
              <a:rPr lang="en-US" dirty="0" smtClean="0"/>
              <a:t> the C# community add the new features that they are very trending in the present situation</a:t>
            </a:r>
          </a:p>
          <a:p>
            <a:r>
              <a:rPr lang="en-US" dirty="0" smtClean="0"/>
              <a:t>The confusion concepts that will be discarded or manage in a meaningful manner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15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is an object-oriented programming language, thereby providing re-usability of existing code and reducing code </a:t>
            </a:r>
            <a:r>
              <a:rPr lang="en-US" dirty="0" smtClean="0"/>
              <a:t>redundancy</a:t>
            </a:r>
          </a:p>
          <a:p>
            <a:r>
              <a:rPr lang="en-US" dirty="0"/>
              <a:t> It supports major object-oriented programming features such </a:t>
            </a:r>
            <a:r>
              <a:rPr lang="en-US" dirty="0" smtClean="0"/>
              <a:t>as, </a:t>
            </a:r>
            <a:r>
              <a:rPr lang="en-US" dirty="0"/>
              <a:t>inheritance, </a:t>
            </a:r>
            <a:r>
              <a:rPr lang="en-US" dirty="0" smtClean="0"/>
              <a:t>polymorphism, classes, objects, generics etc.</a:t>
            </a:r>
          </a:p>
          <a:p>
            <a:r>
              <a:rPr lang="en-US" dirty="0"/>
              <a:t>(</a:t>
            </a:r>
            <a:r>
              <a:rPr lang="en-US" dirty="0" err="1"/>
              <a:t>int,float</a:t>
            </a:r>
            <a:r>
              <a:rPr lang="en-US" dirty="0"/>
              <a:t>, double) are not objects in java but C# has introduces structures(</a:t>
            </a:r>
            <a:r>
              <a:rPr lang="en-US" dirty="0" err="1"/>
              <a:t>structs</a:t>
            </a:r>
            <a:r>
              <a:rPr lang="en-US" dirty="0"/>
              <a:t>) which enable the primitive types to become objects.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03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Safe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can not use an uninitialized variable</a:t>
            </a:r>
            <a:r>
              <a:rPr lang="en-US" dirty="0" smtClean="0"/>
              <a:t>.</a:t>
            </a:r>
          </a:p>
          <a:p>
            <a:r>
              <a:rPr lang="en-US" dirty="0"/>
              <a:t>It enforces overflow checking in arithmetic operations.</a:t>
            </a:r>
          </a:p>
          <a:p>
            <a:r>
              <a:rPr lang="en-US" dirty="0"/>
              <a:t>Dynamically allocated objects and arrays are initialized to zero.</a:t>
            </a:r>
          </a:p>
          <a:p>
            <a:r>
              <a:rPr lang="en-US" dirty="0"/>
              <a:t>It supports automatic garbage </a:t>
            </a:r>
            <a:r>
              <a:rPr lang="en-US" dirty="0" smtClean="0"/>
              <a:t>collection.</a:t>
            </a:r>
          </a:p>
          <a:p>
            <a:r>
              <a:rPr lang="en-US" altLang="en-US" sz="2400" dirty="0" smtClean="0">
                <a:latin typeface="Verdana" panose="020B0604030504040204" pitchFamily="34" charset="0"/>
              </a:rPr>
              <a:t>In </a:t>
            </a:r>
            <a:r>
              <a:rPr lang="en-US" altLang="en-US" sz="2400" dirty="0">
                <a:latin typeface="Verdana" panose="020B0604030504040204" pitchFamily="34" charset="0"/>
              </a:rPr>
              <a:t>C# we cannot perform unsafe casts like convert double to a </a:t>
            </a:r>
            <a:r>
              <a:rPr lang="en-US" altLang="en-US" sz="2400" dirty="0" err="1">
                <a:latin typeface="Verdana" panose="020B0604030504040204" pitchFamily="34" charset="0"/>
              </a:rPr>
              <a:t>boolean</a:t>
            </a:r>
            <a:r>
              <a:rPr lang="en-US" altLang="en-US" dirty="0">
                <a:solidFill>
                  <a:srgbClr val="212121"/>
                </a:solidFill>
                <a:latin typeface="Verdana" panose="020B0604030504040204" pitchFamily="34" charset="0"/>
              </a:rPr>
              <a:t>.</a:t>
            </a:r>
            <a:endParaRPr lang="en-US" altLang="en-US" dirty="0">
              <a:solidFill>
                <a:srgbClr val="212121"/>
              </a:solidFill>
              <a:latin typeface="open san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1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Structured Programming Language: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c#</a:t>
            </a:r>
            <a:r>
              <a:rPr lang="en-US" dirty="0" smtClean="0"/>
              <a:t> we can break our project into sub parts called as methods</a:t>
            </a:r>
          </a:p>
          <a:p>
            <a:r>
              <a:rPr lang="en-US" dirty="0" smtClean="0"/>
              <a:t>It is very easy to maintain and update</a:t>
            </a:r>
          </a:p>
          <a:p>
            <a:r>
              <a:rPr lang="en-US" dirty="0" smtClean="0"/>
              <a:t>If one module is not working it will effect the entire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82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2165</Words>
  <Application>Microsoft Office PowerPoint</Application>
  <PresentationFormat>Widescreen</PresentationFormat>
  <Paragraphs>506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Cambira</vt:lpstr>
      <vt:lpstr>Consolas</vt:lpstr>
      <vt:lpstr>Helvetica Neue</vt:lpstr>
      <vt:lpstr>open sans</vt:lpstr>
      <vt:lpstr>Segoe UI</vt:lpstr>
      <vt:lpstr>Verdana</vt:lpstr>
      <vt:lpstr>Office Theme</vt:lpstr>
      <vt:lpstr>C# introduction(Anders Hejlsberg)</vt:lpstr>
      <vt:lpstr>PowerPoint Presentation</vt:lpstr>
      <vt:lpstr>Difference between java and c#</vt:lpstr>
      <vt:lpstr>Features of C#</vt:lpstr>
      <vt:lpstr>Simple</vt:lpstr>
      <vt:lpstr>Modern </vt:lpstr>
      <vt:lpstr>Object Oriented</vt:lpstr>
      <vt:lpstr>Type Safe</vt:lpstr>
      <vt:lpstr>Structured Programming Language:</vt:lpstr>
      <vt:lpstr>Component oriented</vt:lpstr>
      <vt:lpstr>C# Example: Using namespace</vt:lpstr>
      <vt:lpstr>PowerPoint Presentation</vt:lpstr>
      <vt:lpstr>C# Variable</vt:lpstr>
      <vt:lpstr>C# - Data Types</vt:lpstr>
      <vt:lpstr>PowerPoint Presentation</vt:lpstr>
      <vt:lpstr>Alias vs .NET Type</vt:lpstr>
      <vt:lpstr>String Formatters</vt:lpstr>
      <vt:lpstr>Data and Time</vt:lpstr>
      <vt:lpstr>PowerPoint Presentation</vt:lpstr>
      <vt:lpstr>PowerPoint Presentation</vt:lpstr>
      <vt:lpstr>Operators</vt:lpstr>
      <vt:lpstr>Arithmetic  Operators</vt:lpstr>
      <vt:lpstr>Relational Operators</vt:lpstr>
      <vt:lpstr>Logical Operators</vt:lpstr>
      <vt:lpstr>Bitwise Operators</vt:lpstr>
      <vt:lpstr>PowerPoint Presentation</vt:lpstr>
      <vt:lpstr>Assignment Operators</vt:lpstr>
      <vt:lpstr>Miscellaneous Operators</vt:lpstr>
      <vt:lpstr>Operator Precedence in C#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introduction</dc:title>
  <dc:creator>Madhu Gangumolu</dc:creator>
  <cp:lastModifiedBy>Madhu Gangumolu</cp:lastModifiedBy>
  <cp:revision>15</cp:revision>
  <dcterms:created xsi:type="dcterms:W3CDTF">2021-05-14T04:11:50Z</dcterms:created>
  <dcterms:modified xsi:type="dcterms:W3CDTF">2021-05-14T10:21:45Z</dcterms:modified>
</cp:coreProperties>
</file>