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72" r:id="rId8"/>
    <p:sldId id="273" r:id="rId9"/>
    <p:sldId id="274" r:id="rId10"/>
    <p:sldId id="260" r:id="rId11"/>
    <p:sldId id="261" r:id="rId12"/>
    <p:sldId id="262" r:id="rId13"/>
    <p:sldId id="263" r:id="rId14"/>
    <p:sldId id="264" r:id="rId15"/>
    <p:sldId id="265" r:id="rId16"/>
    <p:sldId id="266" r:id="rId17"/>
    <p:sldId id="267" r:id="rId18"/>
    <p:sldId id="268" r:id="rId19"/>
    <p:sldId id="269"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69" d="100"/>
          <a:sy n="69" d="100"/>
        </p:scale>
        <p:origin x="7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BC72FD-B666-4EBF-B98B-3751CD43E481}"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298123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BC72FD-B666-4EBF-B98B-3751CD43E481}"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30033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BC72FD-B666-4EBF-B98B-3751CD43E481}"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284181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BC72FD-B666-4EBF-B98B-3751CD43E481}"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226289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BC72FD-B666-4EBF-B98B-3751CD43E481}"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299474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BC72FD-B666-4EBF-B98B-3751CD43E481}"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16071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BC72FD-B666-4EBF-B98B-3751CD43E481}"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209592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BBC72FD-B666-4EBF-B98B-3751CD43E481}"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3797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C72FD-B666-4EBF-B98B-3751CD43E481}"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426641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BC72FD-B666-4EBF-B98B-3751CD43E481}"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199868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BC72FD-B666-4EBF-B98B-3751CD43E481}"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EC38C2-DC02-47CC-867C-5773C4AD0283}" type="slidenum">
              <a:rPr lang="en-IN" smtClean="0"/>
              <a:t>‹#›</a:t>
            </a:fld>
            <a:endParaRPr lang="en-IN"/>
          </a:p>
        </p:txBody>
      </p:sp>
    </p:spTree>
    <p:extLst>
      <p:ext uri="{BB962C8B-B14F-4D97-AF65-F5344CB8AC3E}">
        <p14:creationId xmlns:p14="http://schemas.microsoft.com/office/powerpoint/2010/main" val="410033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C72FD-B666-4EBF-B98B-3751CD43E481}" type="datetimeFigureOut">
              <a:rPr lang="en-IN" smtClean="0"/>
              <a:t>26-05-2021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C38C2-DC02-47CC-867C-5773C4AD0283}" type="slidenum">
              <a:rPr lang="en-IN" smtClean="0"/>
              <a:t>‹#›</a:t>
            </a:fld>
            <a:endParaRPr lang="en-IN"/>
          </a:p>
        </p:txBody>
      </p:sp>
    </p:spTree>
    <p:extLst>
      <p:ext uri="{BB962C8B-B14F-4D97-AF65-F5344CB8AC3E}">
        <p14:creationId xmlns:p14="http://schemas.microsoft.com/office/powerpoint/2010/main" val="208562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lstStyle/>
          <a:p>
            <a:pPr algn="ctr"/>
            <a:r>
              <a:rPr lang="en-US" dirty="0" smtClean="0"/>
              <a:t>C# introduction  (</a:t>
            </a:r>
            <a:r>
              <a:rPr lang="en-IN" dirty="0"/>
              <a:t>Anders </a:t>
            </a:r>
            <a:r>
              <a:rPr lang="en-IN" dirty="0" smtClean="0"/>
              <a:t>Hejlsberg)</a:t>
            </a:r>
            <a:endParaRPr lang="en-IN" dirty="0"/>
          </a:p>
        </p:txBody>
      </p:sp>
    </p:spTree>
    <p:extLst>
      <p:ext uri="{BB962C8B-B14F-4D97-AF65-F5344CB8AC3E}">
        <p14:creationId xmlns:p14="http://schemas.microsoft.com/office/powerpoint/2010/main" val="73774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Example: Using </a:t>
            </a:r>
            <a:r>
              <a:rPr lang="en-IN" dirty="0" smtClean="0"/>
              <a:t>namespace</a:t>
            </a:r>
            <a:endParaRPr lang="en-IN" dirty="0"/>
          </a:p>
        </p:txBody>
      </p:sp>
      <p:pic>
        <p:nvPicPr>
          <p:cNvPr id="4" name="Content Placeholder 3"/>
          <p:cNvPicPr>
            <a:picLocks noGrp="1" noChangeAspect="1"/>
          </p:cNvPicPr>
          <p:nvPr>
            <p:ph idx="1"/>
          </p:nvPr>
        </p:nvPicPr>
        <p:blipFill>
          <a:blip r:embed="rId2"/>
          <a:stretch>
            <a:fillRect/>
          </a:stretch>
        </p:blipFill>
        <p:spPr>
          <a:xfrm>
            <a:off x="1188719" y="1828801"/>
            <a:ext cx="9640389" cy="4376056"/>
          </a:xfrm>
          <a:prstGeom prst="rect">
            <a:avLst/>
          </a:prstGeom>
        </p:spPr>
      </p:pic>
    </p:spTree>
    <p:extLst>
      <p:ext uri="{BB962C8B-B14F-4D97-AF65-F5344CB8AC3E}">
        <p14:creationId xmlns:p14="http://schemas.microsoft.com/office/powerpoint/2010/main" val="11739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22069"/>
            <a:ext cx="11521440" cy="6413862"/>
          </a:xfrm>
        </p:spPr>
        <p:txBody>
          <a:bodyPr>
            <a:normAutofit lnSpcReduction="10000"/>
          </a:bodyPr>
          <a:lstStyle/>
          <a:p>
            <a:pPr marL="0" indent="0">
              <a:buNone/>
            </a:pPr>
            <a:r>
              <a:rPr lang="en-US" b="1" dirty="0"/>
              <a:t>Program:</a:t>
            </a:r>
            <a:r>
              <a:rPr lang="en-US" dirty="0"/>
              <a:t> is the class name. A class is a blueprint or template from which objects are created. It can have data members and methods. Here, it has only Main method</a:t>
            </a:r>
            <a:r>
              <a:rPr lang="en-US" dirty="0" smtClean="0"/>
              <a:t>.</a:t>
            </a:r>
          </a:p>
          <a:p>
            <a:pPr marL="0" indent="0">
              <a:buNone/>
            </a:pPr>
            <a:r>
              <a:rPr lang="en-US" b="1" dirty="0"/>
              <a:t>static:</a:t>
            </a:r>
            <a:r>
              <a:rPr lang="en-US" dirty="0"/>
              <a:t> is a keyword which means object is not required to access static members. So it saves memory</a:t>
            </a:r>
            <a:r>
              <a:rPr lang="en-US" dirty="0" smtClean="0"/>
              <a:t>.</a:t>
            </a:r>
          </a:p>
          <a:p>
            <a:pPr marL="0" indent="0">
              <a:buNone/>
            </a:pPr>
            <a:r>
              <a:rPr lang="en-US" b="1" dirty="0"/>
              <a:t>void:</a:t>
            </a:r>
            <a:r>
              <a:rPr lang="en-US" dirty="0"/>
              <a:t> is the return type of the method. It </a:t>
            </a:r>
            <a:r>
              <a:rPr lang="en-US" dirty="0" err="1"/>
              <a:t>does't</a:t>
            </a:r>
            <a:r>
              <a:rPr lang="en-US" dirty="0"/>
              <a:t> return any value. In such case, return statement is not required</a:t>
            </a:r>
            <a:r>
              <a:rPr lang="en-US" dirty="0" smtClean="0"/>
              <a:t>.</a:t>
            </a:r>
          </a:p>
          <a:p>
            <a:pPr marL="0" indent="0">
              <a:buNone/>
            </a:pPr>
            <a:r>
              <a:rPr lang="en-US" b="1" dirty="0"/>
              <a:t>Main:</a:t>
            </a:r>
            <a:r>
              <a:rPr lang="en-US" dirty="0"/>
              <a:t> is the method name. It is the entry point for any C# program. Whenever we run the C# program, Main() method is invoked first before any other method. It represents start up of the program</a:t>
            </a:r>
            <a:r>
              <a:rPr lang="en-US" dirty="0" smtClean="0"/>
              <a:t>.</a:t>
            </a:r>
          </a:p>
          <a:p>
            <a:pPr marL="0" indent="0">
              <a:buNone/>
            </a:pPr>
            <a:r>
              <a:rPr lang="en-US" b="1" dirty="0"/>
              <a:t>string[] </a:t>
            </a:r>
            <a:r>
              <a:rPr lang="en-US" b="1" dirty="0" err="1"/>
              <a:t>args</a:t>
            </a:r>
            <a:r>
              <a:rPr lang="en-US" b="1" dirty="0"/>
              <a:t>:</a:t>
            </a:r>
            <a:r>
              <a:rPr lang="en-US" dirty="0"/>
              <a:t> is used for command line arguments in C#. While running the C# program, we can pass values. These values are known as arguments which we can use in the program</a:t>
            </a:r>
            <a:r>
              <a:rPr lang="en-US" dirty="0" smtClean="0"/>
              <a:t>.</a:t>
            </a:r>
          </a:p>
          <a:p>
            <a:pPr marL="0" indent="0">
              <a:buNone/>
            </a:pPr>
            <a:r>
              <a:rPr lang="en-US" b="1" dirty="0" err="1"/>
              <a:t>System.Console.WriteLine</a:t>
            </a:r>
            <a:r>
              <a:rPr lang="en-US" b="1" dirty="0"/>
              <a:t>("Hello World!"):</a:t>
            </a:r>
            <a:r>
              <a:rPr lang="en-US" dirty="0"/>
              <a:t> Here, System is the namespace. Console is the class defined in System namespace. The </a:t>
            </a:r>
            <a:r>
              <a:rPr lang="en-US" dirty="0" err="1"/>
              <a:t>WriteLine</a:t>
            </a:r>
            <a:r>
              <a:rPr lang="en-US" dirty="0"/>
              <a:t>() is the static method of Console class which is used to write the text on the console.</a:t>
            </a:r>
            <a:endParaRPr lang="en-IN" dirty="0"/>
          </a:p>
        </p:txBody>
      </p:sp>
    </p:spTree>
    <p:extLst>
      <p:ext uri="{BB962C8B-B14F-4D97-AF65-F5344CB8AC3E}">
        <p14:creationId xmlns:p14="http://schemas.microsoft.com/office/powerpoint/2010/main" val="199082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 </a:t>
            </a:r>
            <a:r>
              <a:rPr lang="en-IN" dirty="0" smtClean="0"/>
              <a:t>Variable</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variable is a name of memory location. It is used to store data. Its value can be changed and it can be reused many times.</a:t>
            </a:r>
          </a:p>
          <a:p>
            <a:r>
              <a:rPr lang="en-US" dirty="0"/>
              <a:t>It is a way to represent memory location through symbol so that it can be easily identified.</a:t>
            </a:r>
          </a:p>
          <a:p>
            <a:pPr marL="0" indent="0">
              <a:buNone/>
            </a:pPr>
            <a:r>
              <a:rPr lang="en-IN" u="sng" dirty="0"/>
              <a:t>Rules for defining </a:t>
            </a:r>
            <a:r>
              <a:rPr lang="en-IN" u="sng" dirty="0" smtClean="0"/>
              <a:t>variables</a:t>
            </a:r>
          </a:p>
          <a:p>
            <a:r>
              <a:rPr lang="en-US" dirty="0"/>
              <a:t>A variable can have alphabets, digits and underscore.</a:t>
            </a:r>
          </a:p>
          <a:p>
            <a:r>
              <a:rPr lang="en-US" dirty="0"/>
              <a:t>A variable name can start with alphabet and underscore only. It can't start with digit.</a:t>
            </a:r>
          </a:p>
          <a:p>
            <a:r>
              <a:rPr lang="en-US" dirty="0"/>
              <a:t>No white space is allowed within variable name.</a:t>
            </a:r>
          </a:p>
          <a:p>
            <a:r>
              <a:rPr lang="en-US" dirty="0"/>
              <a:t>A variable name must not be any reserved word or keyword e.g. char, float etc.</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4864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 Data Types</a:t>
            </a:r>
          </a:p>
        </p:txBody>
      </p:sp>
      <p:pic>
        <p:nvPicPr>
          <p:cNvPr id="2050" name="Picture 2" descr="https://www.tutorialsteacher.com/Content/images/csharp/datatyp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8862" y="2267744"/>
            <a:ext cx="75342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89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04503" y="2"/>
          <a:ext cx="11952513" cy="6756268"/>
        </p:xfrm>
        <a:graphic>
          <a:graphicData uri="http://schemas.openxmlformats.org/drawingml/2006/table">
            <a:tbl>
              <a:tblPr/>
              <a:tblGrid>
                <a:gridCol w="1593668">
                  <a:extLst>
                    <a:ext uri="{9D8B030D-6E8A-4147-A177-3AD203B41FA5}">
                      <a16:colId xmlns:a16="http://schemas.microsoft.com/office/drawing/2014/main" val="2908402821"/>
                    </a:ext>
                  </a:extLst>
                </a:gridCol>
                <a:gridCol w="5454187">
                  <a:extLst>
                    <a:ext uri="{9D8B030D-6E8A-4147-A177-3AD203B41FA5}">
                      <a16:colId xmlns:a16="http://schemas.microsoft.com/office/drawing/2014/main" val="2502277693"/>
                    </a:ext>
                  </a:extLst>
                </a:gridCol>
                <a:gridCol w="4175547">
                  <a:extLst>
                    <a:ext uri="{9D8B030D-6E8A-4147-A177-3AD203B41FA5}">
                      <a16:colId xmlns:a16="http://schemas.microsoft.com/office/drawing/2014/main" val="630534558"/>
                    </a:ext>
                  </a:extLst>
                </a:gridCol>
                <a:gridCol w="729111">
                  <a:extLst>
                    <a:ext uri="{9D8B030D-6E8A-4147-A177-3AD203B41FA5}">
                      <a16:colId xmlns:a16="http://schemas.microsoft.com/office/drawing/2014/main" val="460823149"/>
                    </a:ext>
                  </a:extLst>
                </a:gridCol>
              </a:tblGrid>
              <a:tr h="318360">
                <a:tc>
                  <a:txBody>
                    <a:bodyPr/>
                    <a:lstStyle/>
                    <a:p>
                      <a:pPr algn="l" fontAlgn="b"/>
                      <a:r>
                        <a:rPr lang="en-IN" sz="1400" b="0">
                          <a:solidFill>
                            <a:srgbClr val="FFFFFF"/>
                          </a:solidFill>
                          <a:effectLst/>
                        </a:rPr>
                        <a:t>Type</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0">
                          <a:solidFill>
                            <a:srgbClr val="FFFFFF"/>
                          </a:solidFill>
                          <a:effectLst/>
                        </a:rPr>
                        <a:t>Description</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ctr" fontAlgn="b"/>
                      <a:r>
                        <a:rPr lang="en-IN" sz="1400" b="0">
                          <a:solidFill>
                            <a:srgbClr val="FFFFFF"/>
                          </a:solidFill>
                          <a:effectLst/>
                        </a:rPr>
                        <a:t>Range</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0">
                          <a:solidFill>
                            <a:srgbClr val="FFFFFF"/>
                          </a:solidFill>
                          <a:effectLst/>
                        </a:rPr>
                        <a:t>Suffix</a:t>
                      </a:r>
                    </a:p>
                  </a:txBody>
                  <a:tcPr marL="19169" marR="19169" marT="9584" marB="9584"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024909884"/>
                  </a:ext>
                </a:extLst>
              </a:tr>
              <a:tr h="244893">
                <a:tc>
                  <a:txBody>
                    <a:bodyPr/>
                    <a:lstStyle/>
                    <a:p>
                      <a:pPr fontAlgn="t"/>
                      <a:r>
                        <a:rPr lang="en-IN" sz="1400" dirty="0">
                          <a:solidFill>
                            <a:srgbClr val="414141"/>
                          </a:solidFill>
                          <a:effectLst/>
                        </a:rPr>
                        <a:t>byte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8-bit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0 to 255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00467633"/>
                  </a:ext>
                </a:extLst>
              </a:tr>
              <a:tr h="318360">
                <a:tc>
                  <a:txBody>
                    <a:bodyPr/>
                    <a:lstStyle/>
                    <a:p>
                      <a:pPr fontAlgn="t"/>
                      <a:r>
                        <a:rPr lang="en-IN" sz="1400">
                          <a:solidFill>
                            <a:srgbClr val="414141"/>
                          </a:solidFill>
                          <a:effectLst/>
                        </a:rPr>
                        <a:t>sbyte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8-bit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-128 to 127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669174250"/>
                  </a:ext>
                </a:extLst>
              </a:tr>
              <a:tr h="318360">
                <a:tc>
                  <a:txBody>
                    <a:bodyPr/>
                    <a:lstStyle/>
                    <a:p>
                      <a:pPr fontAlgn="t"/>
                      <a:r>
                        <a:rPr lang="en-IN" sz="1400">
                          <a:solidFill>
                            <a:srgbClr val="414141"/>
                          </a:solidFill>
                          <a:effectLst/>
                        </a:rPr>
                        <a:t>short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16-bit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-32,768 to 32,767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58077629"/>
                  </a:ext>
                </a:extLst>
              </a:tr>
              <a:tr h="391828">
                <a:tc>
                  <a:txBody>
                    <a:bodyPr/>
                    <a:lstStyle/>
                    <a:p>
                      <a:pPr fontAlgn="t"/>
                      <a:r>
                        <a:rPr lang="en-IN" sz="1400">
                          <a:solidFill>
                            <a:srgbClr val="414141"/>
                          </a:solidFill>
                          <a:effectLst/>
                        </a:rPr>
                        <a:t>ushort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16-bit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0 to 65,535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634965412"/>
                  </a:ext>
                </a:extLst>
              </a:tr>
              <a:tr h="630720">
                <a:tc>
                  <a:txBody>
                    <a:bodyPr/>
                    <a:lstStyle/>
                    <a:p>
                      <a:pPr fontAlgn="t"/>
                      <a:r>
                        <a:rPr lang="en-IN" sz="1400">
                          <a:solidFill>
                            <a:srgbClr val="414141"/>
                          </a:solidFill>
                          <a:effectLst/>
                        </a:rPr>
                        <a:t>int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dirty="0">
                          <a:solidFill>
                            <a:srgbClr val="414141"/>
                          </a:solidFill>
                          <a:effectLst/>
                        </a:rPr>
                        <a:t>32-bit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-2,147,483,648</a:t>
                      </a:r>
                      <a:br>
                        <a:rPr lang="en-IN" sz="1400">
                          <a:solidFill>
                            <a:srgbClr val="414141"/>
                          </a:solidFill>
                          <a:effectLst/>
                        </a:rPr>
                      </a:br>
                      <a:r>
                        <a:rPr lang="en-IN" sz="1400">
                          <a:solidFill>
                            <a:srgbClr val="414141"/>
                          </a:solidFill>
                          <a:effectLst/>
                        </a:rPr>
                        <a:t>to</a:t>
                      </a:r>
                      <a:br>
                        <a:rPr lang="en-IN" sz="1400">
                          <a:solidFill>
                            <a:srgbClr val="414141"/>
                          </a:solidFill>
                          <a:effectLst/>
                        </a:rPr>
                      </a:br>
                      <a:r>
                        <a:rPr lang="en-IN" sz="1400">
                          <a:solidFill>
                            <a:srgbClr val="414141"/>
                          </a:solidFill>
                          <a:effectLst/>
                        </a:rPr>
                        <a:t>2,147,483,647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8446349"/>
                  </a:ext>
                </a:extLst>
              </a:tr>
              <a:tr h="244893">
                <a:tc>
                  <a:txBody>
                    <a:bodyPr/>
                    <a:lstStyle/>
                    <a:p>
                      <a:pPr fontAlgn="t"/>
                      <a:r>
                        <a:rPr lang="en-IN" sz="1400">
                          <a:solidFill>
                            <a:srgbClr val="414141"/>
                          </a:solidFill>
                          <a:effectLst/>
                        </a:rPr>
                        <a:t>uint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32-bit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0 to 4,294,967,295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u</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622625562"/>
                  </a:ext>
                </a:extLst>
              </a:tr>
              <a:tr h="630720">
                <a:tc>
                  <a:txBody>
                    <a:bodyPr/>
                    <a:lstStyle/>
                    <a:p>
                      <a:pPr fontAlgn="t"/>
                      <a:r>
                        <a:rPr lang="en-IN" sz="1400">
                          <a:solidFill>
                            <a:srgbClr val="414141"/>
                          </a:solidFill>
                          <a:effectLst/>
                        </a:rPr>
                        <a:t>long</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dirty="0">
                          <a:solidFill>
                            <a:srgbClr val="414141"/>
                          </a:solidFill>
                          <a:effectLst/>
                        </a:rPr>
                        <a:t>64-bit 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-9,223,372,036,854,775,808</a:t>
                      </a:r>
                      <a:br>
                        <a:rPr lang="en-IN" sz="1400">
                          <a:solidFill>
                            <a:srgbClr val="414141"/>
                          </a:solidFill>
                          <a:effectLst/>
                        </a:rPr>
                      </a:br>
                      <a:r>
                        <a:rPr lang="en-IN" sz="1400">
                          <a:solidFill>
                            <a:srgbClr val="414141"/>
                          </a:solidFill>
                          <a:effectLst/>
                        </a:rPr>
                        <a:t>to</a:t>
                      </a:r>
                      <a:br>
                        <a:rPr lang="en-IN" sz="1400">
                          <a:solidFill>
                            <a:srgbClr val="414141"/>
                          </a:solidFill>
                          <a:effectLst/>
                        </a:rPr>
                      </a:br>
                      <a:r>
                        <a:rPr lang="en-IN" sz="1400">
                          <a:solidFill>
                            <a:srgbClr val="414141"/>
                          </a:solidFill>
                          <a:effectLst/>
                        </a:rPr>
                        <a:t>9,223,372,036,854,775,807</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8299943"/>
                  </a:ext>
                </a:extLst>
              </a:tr>
              <a:tr h="318360">
                <a:tc>
                  <a:txBody>
                    <a:bodyPr/>
                    <a:lstStyle/>
                    <a:p>
                      <a:pPr fontAlgn="t"/>
                      <a:r>
                        <a:rPr lang="en-IN" sz="1400">
                          <a:solidFill>
                            <a:srgbClr val="414141"/>
                          </a:solidFill>
                          <a:effectLst/>
                        </a:rPr>
                        <a:t>ulong</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64-bit unsigned integer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0 to 18,446,744,073,709,551,615</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ul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185843483"/>
                  </a:ext>
                </a:extLst>
              </a:tr>
              <a:tr h="244893">
                <a:tc>
                  <a:txBody>
                    <a:bodyPr/>
                    <a:lstStyle/>
                    <a:p>
                      <a:pPr fontAlgn="t"/>
                      <a:r>
                        <a:rPr lang="en-IN" sz="1400">
                          <a:solidFill>
                            <a:srgbClr val="414141"/>
                          </a:solidFill>
                          <a:effectLst/>
                        </a:rPr>
                        <a:t>float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32-bit Single-precision floating point type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-3.402823e38 to 3.402823e38</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f</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98339636"/>
                  </a:ext>
                </a:extLst>
              </a:tr>
              <a:tr h="391828">
                <a:tc>
                  <a:txBody>
                    <a:bodyPr/>
                    <a:lstStyle/>
                    <a:p>
                      <a:pPr fontAlgn="t"/>
                      <a:r>
                        <a:rPr lang="en-IN" sz="1400">
                          <a:solidFill>
                            <a:srgbClr val="414141"/>
                          </a:solidFill>
                          <a:effectLst/>
                        </a:rPr>
                        <a:t>double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64-bit double-precision floating point type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-1.79769313486232e308 to 1.79769313486232e308</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d</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40211279"/>
                  </a:ext>
                </a:extLst>
              </a:tr>
              <a:tr h="630720">
                <a:tc>
                  <a:txBody>
                    <a:bodyPr/>
                    <a:lstStyle/>
                    <a:p>
                      <a:pPr fontAlgn="t"/>
                      <a:r>
                        <a:rPr lang="en-IN" sz="1400" dirty="0">
                          <a:solidFill>
                            <a:srgbClr val="414141"/>
                          </a:solidFill>
                          <a:effectLst/>
                        </a:rPr>
                        <a:t>decimal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128-bit decimal type for financial and monetary calculations</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 or -)1.0 x 10e-28</a:t>
                      </a:r>
                      <a:br>
                        <a:rPr lang="en-IN" sz="1400">
                          <a:solidFill>
                            <a:srgbClr val="414141"/>
                          </a:solidFill>
                          <a:effectLst/>
                        </a:rPr>
                      </a:br>
                      <a:r>
                        <a:rPr lang="en-IN" sz="1400">
                          <a:solidFill>
                            <a:srgbClr val="414141"/>
                          </a:solidFill>
                          <a:effectLst/>
                        </a:rPr>
                        <a:t>to</a:t>
                      </a:r>
                      <a:br>
                        <a:rPr lang="en-IN" sz="1400">
                          <a:solidFill>
                            <a:srgbClr val="414141"/>
                          </a:solidFill>
                          <a:effectLst/>
                        </a:rPr>
                      </a:br>
                      <a:r>
                        <a:rPr lang="en-IN" sz="1400">
                          <a:solidFill>
                            <a:srgbClr val="414141"/>
                          </a:solidFill>
                          <a:effectLst/>
                        </a:rPr>
                        <a:t>7.9 x 10e28</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dirty="0">
                          <a:solidFill>
                            <a:srgbClr val="414141"/>
                          </a:solidFill>
                          <a:effectLst/>
                        </a:rPr>
                        <a:t>m</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94810536"/>
                  </a:ext>
                </a:extLst>
              </a:tr>
              <a:tr h="426593">
                <a:tc>
                  <a:txBody>
                    <a:bodyPr/>
                    <a:lstStyle/>
                    <a:p>
                      <a:pPr fontAlgn="t"/>
                      <a:r>
                        <a:rPr lang="en-IN" sz="1400">
                          <a:solidFill>
                            <a:srgbClr val="414141"/>
                          </a:solidFill>
                          <a:effectLst/>
                        </a:rPr>
                        <a:t>char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16-bit single Unicode character</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Any valid character, e.g. a,*, \x0058 (hex), or\u0058 (Unicode)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984741555"/>
                  </a:ext>
                </a:extLst>
              </a:tr>
              <a:tr h="244893">
                <a:tc>
                  <a:txBody>
                    <a:bodyPr/>
                    <a:lstStyle/>
                    <a:p>
                      <a:pPr fontAlgn="t"/>
                      <a:r>
                        <a:rPr lang="en-IN" sz="1400">
                          <a:solidFill>
                            <a:srgbClr val="414141"/>
                          </a:solidFill>
                          <a:effectLst/>
                        </a:rPr>
                        <a:t>bool</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8-bit logical true/false value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400">
                          <a:solidFill>
                            <a:srgbClr val="414141"/>
                          </a:solidFill>
                          <a:effectLst/>
                        </a:rPr>
                        <a:t>True or False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11261655"/>
                  </a:ext>
                </a:extLst>
              </a:tr>
              <a:tr h="318360">
                <a:tc>
                  <a:txBody>
                    <a:bodyPr/>
                    <a:lstStyle/>
                    <a:p>
                      <a:pPr fontAlgn="t"/>
                      <a:r>
                        <a:rPr lang="en-IN" sz="1400">
                          <a:solidFill>
                            <a:srgbClr val="414141"/>
                          </a:solidFill>
                          <a:effectLst/>
                        </a:rPr>
                        <a:t>object</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Base type of all other types.</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08448417"/>
                  </a:ext>
                </a:extLst>
              </a:tr>
              <a:tr h="318360">
                <a:tc>
                  <a:txBody>
                    <a:bodyPr/>
                    <a:lstStyle/>
                    <a:p>
                      <a:pPr fontAlgn="t"/>
                      <a:r>
                        <a:rPr lang="en-IN" sz="1400">
                          <a:solidFill>
                            <a:srgbClr val="414141"/>
                          </a:solidFill>
                          <a:effectLst/>
                        </a:rPr>
                        <a:t>string</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A sequence of Unicode characters</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IN" sz="140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60582932"/>
                  </a:ext>
                </a:extLst>
              </a:tr>
              <a:tr h="630720">
                <a:tc>
                  <a:txBody>
                    <a:bodyPr/>
                    <a:lstStyle/>
                    <a:p>
                      <a:pPr fontAlgn="t"/>
                      <a:r>
                        <a:rPr lang="en-IN" sz="1400">
                          <a:solidFill>
                            <a:srgbClr val="414141"/>
                          </a:solidFill>
                          <a:effectLst/>
                        </a:rPr>
                        <a:t>DateTime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400">
                          <a:solidFill>
                            <a:srgbClr val="414141"/>
                          </a:solidFill>
                          <a:effectLst/>
                        </a:rPr>
                        <a:t>Represents date and time</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0:00:00am 1/1/01</a:t>
                      </a:r>
                      <a:br>
                        <a:rPr lang="en-US" sz="1400">
                          <a:solidFill>
                            <a:srgbClr val="414141"/>
                          </a:solidFill>
                          <a:effectLst/>
                        </a:rPr>
                      </a:br>
                      <a:r>
                        <a:rPr lang="en-US" sz="1400">
                          <a:solidFill>
                            <a:srgbClr val="414141"/>
                          </a:solidFill>
                          <a:effectLst/>
                        </a:rPr>
                        <a:t>to</a:t>
                      </a:r>
                      <a:br>
                        <a:rPr lang="en-US" sz="1400">
                          <a:solidFill>
                            <a:srgbClr val="414141"/>
                          </a:solidFill>
                          <a:effectLst/>
                        </a:rPr>
                      </a:br>
                      <a:r>
                        <a:rPr lang="en-US" sz="1400">
                          <a:solidFill>
                            <a:srgbClr val="414141"/>
                          </a:solidFill>
                          <a:effectLst/>
                        </a:rPr>
                        <a:t>11:59:59pm 12/31/9999</a:t>
                      </a: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endParaRPr lang="en-IN" sz="1400" dirty="0">
                        <a:solidFill>
                          <a:srgbClr val="414141"/>
                        </a:solidFill>
                        <a:effectLst/>
                      </a:endParaRPr>
                    </a:p>
                  </a:txBody>
                  <a:tcPr marL="19169" marR="19169" marT="9584" marB="9584">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820276096"/>
                  </a:ext>
                </a:extLst>
              </a:tr>
            </a:tbl>
          </a:graphicData>
        </a:graphic>
      </p:graphicFrame>
    </p:spTree>
    <p:extLst>
      <p:ext uri="{BB962C8B-B14F-4D97-AF65-F5344CB8AC3E}">
        <p14:creationId xmlns:p14="http://schemas.microsoft.com/office/powerpoint/2010/main" val="234281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Alias vs .NET Type</a:t>
            </a:r>
          </a:p>
        </p:txBody>
      </p:sp>
      <p:sp>
        <p:nvSpPr>
          <p:cNvPr id="3" name="Content Placeholder 2"/>
          <p:cNvSpPr>
            <a:spLocks noGrp="1"/>
          </p:cNvSpPr>
          <p:nvPr>
            <p:ph idx="1"/>
          </p:nvPr>
        </p:nvSpPr>
        <p:spPr>
          <a:xfrm>
            <a:off x="838200" y="1358536"/>
            <a:ext cx="10515600" cy="5499463"/>
          </a:xfrm>
        </p:spPr>
        <p:txBody>
          <a:bodyPr/>
          <a:lstStyle/>
          <a:p>
            <a:pPr marL="0" indent="0">
              <a:buNone/>
            </a:pPr>
            <a:r>
              <a:rPr lang="en-US" dirty="0"/>
              <a:t>The predefined data types are alias to their .NET type (CLR class) name. The following table lists alias for predefined data types and related .NET class name.</a:t>
            </a:r>
            <a:endParaRPr lang="en-IN" dirty="0"/>
          </a:p>
        </p:txBody>
      </p:sp>
      <p:graphicFrame>
        <p:nvGraphicFramePr>
          <p:cNvPr id="4" name="Table 3"/>
          <p:cNvGraphicFramePr>
            <a:graphicFrameLocks noGrp="1"/>
          </p:cNvGraphicFramePr>
          <p:nvPr>
            <p:extLst/>
          </p:nvPr>
        </p:nvGraphicFramePr>
        <p:xfrm>
          <a:off x="2651758" y="2246811"/>
          <a:ext cx="8451669" cy="4455870"/>
        </p:xfrm>
        <a:graphic>
          <a:graphicData uri="http://schemas.openxmlformats.org/drawingml/2006/table">
            <a:tbl>
              <a:tblPr/>
              <a:tblGrid>
                <a:gridCol w="2817223">
                  <a:extLst>
                    <a:ext uri="{9D8B030D-6E8A-4147-A177-3AD203B41FA5}">
                      <a16:colId xmlns:a16="http://schemas.microsoft.com/office/drawing/2014/main" val="1707045169"/>
                    </a:ext>
                  </a:extLst>
                </a:gridCol>
                <a:gridCol w="2817223">
                  <a:extLst>
                    <a:ext uri="{9D8B030D-6E8A-4147-A177-3AD203B41FA5}">
                      <a16:colId xmlns:a16="http://schemas.microsoft.com/office/drawing/2014/main" val="1143179317"/>
                    </a:ext>
                  </a:extLst>
                </a:gridCol>
                <a:gridCol w="2817223">
                  <a:extLst>
                    <a:ext uri="{9D8B030D-6E8A-4147-A177-3AD203B41FA5}">
                      <a16:colId xmlns:a16="http://schemas.microsoft.com/office/drawing/2014/main" val="3033633590"/>
                    </a:ext>
                  </a:extLst>
                </a:gridCol>
              </a:tblGrid>
              <a:tr h="226679">
                <a:tc>
                  <a:txBody>
                    <a:bodyPr/>
                    <a:lstStyle/>
                    <a:p>
                      <a:pPr algn="l" fontAlgn="b"/>
                      <a:r>
                        <a:rPr lang="en-IN" sz="1300" b="0" dirty="0" smtClean="0">
                          <a:solidFill>
                            <a:srgbClr val="FFFFFF"/>
                          </a:solidFill>
                          <a:effectLst/>
                        </a:rPr>
                        <a:t>Alias</a:t>
                      </a:r>
                      <a:endParaRPr lang="en-IN" sz="1300" b="0" dirty="0">
                        <a:solidFill>
                          <a:srgbClr val="FFFFFF"/>
                        </a:solidFill>
                        <a:effectLst/>
                      </a:endParaRPr>
                    </a:p>
                  </a:txBody>
                  <a:tcPr marL="63990" marR="63990" marT="31995" marB="31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300" b="0" dirty="0">
                          <a:solidFill>
                            <a:srgbClr val="FFFFFF"/>
                          </a:solidFill>
                          <a:effectLst/>
                        </a:rPr>
                        <a:t>.NET Type</a:t>
                      </a:r>
                    </a:p>
                  </a:txBody>
                  <a:tcPr marL="63990" marR="63990" marT="31995" marB="31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300" b="0">
                          <a:solidFill>
                            <a:srgbClr val="FFFFFF"/>
                          </a:solidFill>
                          <a:effectLst/>
                        </a:rPr>
                        <a:t>Type</a:t>
                      </a:r>
                    </a:p>
                  </a:txBody>
                  <a:tcPr marL="63990" marR="63990" marT="31995" marB="3199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988549266"/>
                  </a:ext>
                </a:extLst>
              </a:tr>
              <a:tr h="226679">
                <a:tc>
                  <a:txBody>
                    <a:bodyPr/>
                    <a:lstStyle/>
                    <a:p>
                      <a:pPr fontAlgn="t"/>
                      <a:r>
                        <a:rPr lang="en-IN" sz="1300">
                          <a:solidFill>
                            <a:srgbClr val="414141"/>
                          </a:solidFill>
                          <a:effectLst/>
                        </a:rPr>
                        <a:t>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1328430"/>
                  </a:ext>
                </a:extLst>
              </a:tr>
              <a:tr h="226679">
                <a:tc>
                  <a:txBody>
                    <a:bodyPr/>
                    <a:lstStyle/>
                    <a:p>
                      <a:pPr fontAlgn="t"/>
                      <a:r>
                        <a:rPr lang="en-IN" sz="1300">
                          <a:solidFill>
                            <a:srgbClr val="414141"/>
                          </a:solidFill>
                          <a:effectLst/>
                        </a:rPr>
                        <a:t>sbyte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System.SByte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1237678"/>
                  </a:ext>
                </a:extLst>
              </a:tr>
              <a:tr h="226679">
                <a:tc>
                  <a:txBody>
                    <a:bodyPr/>
                    <a:lstStyle/>
                    <a:p>
                      <a:pPr fontAlgn="t"/>
                      <a:r>
                        <a:rPr lang="en-IN" sz="1300" dirty="0" err="1">
                          <a:solidFill>
                            <a:srgbClr val="414141"/>
                          </a:solidFill>
                          <a:effectLst/>
                        </a:rPr>
                        <a:t>int</a:t>
                      </a:r>
                      <a:endParaRPr lang="en-IN" sz="1300" dirty="0">
                        <a:solidFill>
                          <a:srgbClr val="414141"/>
                        </a:solidFill>
                        <a:effectLst/>
                      </a:endParaRP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System.Int32</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64189918"/>
                  </a:ext>
                </a:extLst>
              </a:tr>
              <a:tr h="226679">
                <a:tc>
                  <a:txBody>
                    <a:bodyPr/>
                    <a:lstStyle/>
                    <a:p>
                      <a:pPr fontAlgn="t"/>
                      <a:r>
                        <a:rPr lang="en-IN" sz="1300">
                          <a:solidFill>
                            <a:srgbClr val="414141"/>
                          </a:solidFill>
                          <a:effectLst/>
                        </a:rPr>
                        <a:t>uint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System.UInt32</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90366912"/>
                  </a:ext>
                </a:extLst>
              </a:tr>
              <a:tr h="226679">
                <a:tc>
                  <a:txBody>
                    <a:bodyPr/>
                    <a:lstStyle/>
                    <a:p>
                      <a:pPr fontAlgn="t"/>
                      <a:r>
                        <a:rPr lang="en-IN" sz="1300">
                          <a:solidFill>
                            <a:srgbClr val="414141"/>
                          </a:solidFill>
                          <a:effectLst/>
                        </a:rPr>
                        <a:t>short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System.Int16</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497358"/>
                  </a:ext>
                </a:extLst>
              </a:tr>
              <a:tr h="226679">
                <a:tc>
                  <a:txBody>
                    <a:bodyPr/>
                    <a:lstStyle/>
                    <a:p>
                      <a:pPr fontAlgn="t"/>
                      <a:r>
                        <a:rPr lang="en-IN" sz="1300">
                          <a:solidFill>
                            <a:srgbClr val="414141"/>
                          </a:solidFill>
                          <a:effectLst/>
                        </a:rPr>
                        <a:t>ushort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System.UInt16</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68489382"/>
                  </a:ext>
                </a:extLst>
              </a:tr>
              <a:tr h="226679">
                <a:tc>
                  <a:txBody>
                    <a:bodyPr/>
                    <a:lstStyle/>
                    <a:p>
                      <a:pPr fontAlgn="t"/>
                      <a:r>
                        <a:rPr lang="en-IN" sz="1300">
                          <a:solidFill>
                            <a:srgbClr val="414141"/>
                          </a:solidFill>
                          <a:effectLst/>
                        </a:rPr>
                        <a:t>long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dirty="0">
                          <a:solidFill>
                            <a:srgbClr val="414141"/>
                          </a:solidFill>
                          <a:effectLst/>
                        </a:rPr>
                        <a:t>System.Int64</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28244282"/>
                  </a:ext>
                </a:extLst>
              </a:tr>
              <a:tr h="226679">
                <a:tc>
                  <a:txBody>
                    <a:bodyPr/>
                    <a:lstStyle/>
                    <a:p>
                      <a:pPr fontAlgn="t"/>
                      <a:r>
                        <a:rPr lang="en-IN" sz="1300">
                          <a:solidFill>
                            <a:srgbClr val="414141"/>
                          </a:solidFill>
                          <a:effectLst/>
                        </a:rPr>
                        <a:t>ulong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dirty="0">
                          <a:solidFill>
                            <a:srgbClr val="414141"/>
                          </a:solidFill>
                          <a:effectLst/>
                        </a:rPr>
                        <a:t>System.UInt64</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070655956"/>
                  </a:ext>
                </a:extLst>
              </a:tr>
              <a:tr h="226679">
                <a:tc>
                  <a:txBody>
                    <a:bodyPr/>
                    <a:lstStyle/>
                    <a:p>
                      <a:pPr fontAlgn="t"/>
                      <a:r>
                        <a:rPr lang="en-IN" sz="1300">
                          <a:solidFill>
                            <a:srgbClr val="414141"/>
                          </a:solidFill>
                          <a:effectLst/>
                        </a:rPr>
                        <a:t>float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dirty="0" err="1">
                          <a:solidFill>
                            <a:srgbClr val="414141"/>
                          </a:solidFill>
                          <a:effectLst/>
                        </a:rPr>
                        <a:t>System.Single</a:t>
                      </a:r>
                      <a:endParaRPr lang="en-IN" sz="1300" dirty="0">
                        <a:solidFill>
                          <a:srgbClr val="414141"/>
                        </a:solidFill>
                        <a:effectLst/>
                      </a:endParaRP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16083440"/>
                  </a:ext>
                </a:extLst>
              </a:tr>
              <a:tr h="226679">
                <a:tc>
                  <a:txBody>
                    <a:bodyPr/>
                    <a:lstStyle/>
                    <a:p>
                      <a:pPr fontAlgn="t"/>
                      <a:r>
                        <a:rPr lang="en-IN" sz="1300">
                          <a:solidFill>
                            <a:srgbClr val="414141"/>
                          </a:solidFill>
                          <a:effectLst/>
                        </a:rPr>
                        <a:t>double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dirty="0" err="1">
                          <a:solidFill>
                            <a:srgbClr val="414141"/>
                          </a:solidFill>
                          <a:effectLst/>
                        </a:rPr>
                        <a:t>System.Double</a:t>
                      </a:r>
                      <a:endParaRPr lang="en-IN" sz="1300" dirty="0">
                        <a:solidFill>
                          <a:srgbClr val="414141"/>
                        </a:solidFill>
                        <a:effectLst/>
                      </a:endParaRP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242815408"/>
                  </a:ext>
                </a:extLst>
              </a:tr>
              <a:tr h="226679">
                <a:tc>
                  <a:txBody>
                    <a:bodyPr/>
                    <a:lstStyle/>
                    <a:p>
                      <a:pPr fontAlgn="t"/>
                      <a:r>
                        <a:rPr lang="en-IN" sz="1300">
                          <a:solidFill>
                            <a:srgbClr val="414141"/>
                          </a:solidFill>
                          <a:effectLst/>
                        </a:rPr>
                        <a:t>char</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System.Char</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9564691"/>
                  </a:ext>
                </a:extLst>
              </a:tr>
              <a:tr h="226679">
                <a:tc>
                  <a:txBody>
                    <a:bodyPr/>
                    <a:lstStyle/>
                    <a:p>
                      <a:pPr fontAlgn="t"/>
                      <a:r>
                        <a:rPr lang="en-IN" sz="1300">
                          <a:solidFill>
                            <a:srgbClr val="414141"/>
                          </a:solidFill>
                          <a:effectLst/>
                        </a:rPr>
                        <a:t>bool</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System.Boolean</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165138397"/>
                  </a:ext>
                </a:extLst>
              </a:tr>
              <a:tr h="226679">
                <a:tc>
                  <a:txBody>
                    <a:bodyPr/>
                    <a:lstStyle/>
                    <a:p>
                      <a:pPr fontAlgn="t"/>
                      <a:r>
                        <a:rPr lang="en-IN" sz="1300">
                          <a:solidFill>
                            <a:srgbClr val="414141"/>
                          </a:solidFill>
                          <a:effectLst/>
                        </a:rPr>
                        <a:t>object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System.Object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Class</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0462044"/>
                  </a:ext>
                </a:extLst>
              </a:tr>
              <a:tr h="226679">
                <a:tc>
                  <a:txBody>
                    <a:bodyPr/>
                    <a:lstStyle/>
                    <a:p>
                      <a:pPr fontAlgn="t"/>
                      <a:r>
                        <a:rPr lang="en-IN" sz="1300">
                          <a:solidFill>
                            <a:srgbClr val="414141"/>
                          </a:solidFill>
                          <a:effectLst/>
                        </a:rPr>
                        <a:t>string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System.String</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Class</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193226432"/>
                  </a:ext>
                </a:extLst>
              </a:tr>
              <a:tr h="226679">
                <a:tc>
                  <a:txBody>
                    <a:bodyPr/>
                    <a:lstStyle/>
                    <a:p>
                      <a:pPr fontAlgn="t"/>
                      <a:r>
                        <a:rPr lang="en-IN" sz="1300">
                          <a:solidFill>
                            <a:srgbClr val="414141"/>
                          </a:solidFill>
                          <a:effectLst/>
                        </a:rPr>
                        <a:t>decimal</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System.Decimal</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IN" sz="1300">
                          <a:solidFill>
                            <a:srgbClr val="414141"/>
                          </a:solidFill>
                          <a:effectLst/>
                        </a:rPr>
                        <a:t>struct</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79817631"/>
                  </a:ext>
                </a:extLst>
              </a:tr>
              <a:tr h="226679">
                <a:tc>
                  <a:txBody>
                    <a:bodyPr/>
                    <a:lstStyle/>
                    <a:p>
                      <a:pPr fontAlgn="t"/>
                      <a:r>
                        <a:rPr lang="en-IN" sz="1300">
                          <a:solidFill>
                            <a:srgbClr val="414141"/>
                          </a:solidFill>
                          <a:effectLst/>
                        </a:rPr>
                        <a:t>DateTime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a:solidFill>
                            <a:srgbClr val="414141"/>
                          </a:solidFill>
                          <a:effectLst/>
                        </a:rPr>
                        <a:t>System.DateTime</a:t>
                      </a: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IN" sz="1300" dirty="0" err="1">
                          <a:solidFill>
                            <a:srgbClr val="414141"/>
                          </a:solidFill>
                          <a:effectLst/>
                        </a:rPr>
                        <a:t>struct</a:t>
                      </a:r>
                      <a:endParaRPr lang="en-IN" sz="1300" dirty="0">
                        <a:solidFill>
                          <a:srgbClr val="414141"/>
                        </a:solidFill>
                        <a:effectLst/>
                      </a:endParaRPr>
                    </a:p>
                  </a:txBody>
                  <a:tcPr marL="63990" marR="63990" marT="31995" marB="3199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58706323"/>
                  </a:ext>
                </a:extLst>
              </a:tr>
            </a:tbl>
          </a:graphicData>
        </a:graphic>
      </p:graphicFrame>
    </p:spTree>
    <p:extLst>
      <p:ext uri="{BB962C8B-B14F-4D97-AF65-F5344CB8AC3E}">
        <p14:creationId xmlns:p14="http://schemas.microsoft.com/office/powerpoint/2010/main" val="342041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66304"/>
          </a:xfrm>
        </p:spPr>
        <p:txBody>
          <a:bodyPr/>
          <a:lstStyle/>
          <a:p>
            <a:pPr algn="ctr"/>
            <a:r>
              <a:rPr lang="en-US" dirty="0" smtClean="0"/>
              <a:t>String Formatters</a:t>
            </a:r>
            <a:endParaRPr lang="en-IN" dirty="0"/>
          </a:p>
        </p:txBody>
      </p:sp>
    </p:spTree>
    <p:extLst>
      <p:ext uri="{BB962C8B-B14F-4D97-AF65-F5344CB8AC3E}">
        <p14:creationId xmlns:p14="http://schemas.microsoft.com/office/powerpoint/2010/main" val="373852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Time</a:t>
            </a:r>
            <a:endParaRPr lang="en-IN" dirty="0"/>
          </a:p>
        </p:txBody>
      </p:sp>
      <p:graphicFrame>
        <p:nvGraphicFramePr>
          <p:cNvPr id="4" name="Content Placeholder 3"/>
          <p:cNvGraphicFramePr>
            <a:graphicFrameLocks noGrp="1"/>
          </p:cNvGraphicFramePr>
          <p:nvPr>
            <p:ph idx="1"/>
            <p:extLst/>
          </p:nvPr>
        </p:nvGraphicFramePr>
        <p:xfrm>
          <a:off x="1018904" y="1825624"/>
          <a:ext cx="9888584" cy="4705806"/>
        </p:xfrm>
        <a:graphic>
          <a:graphicData uri="http://schemas.openxmlformats.org/drawingml/2006/table">
            <a:tbl>
              <a:tblPr/>
              <a:tblGrid>
                <a:gridCol w="2472146">
                  <a:extLst>
                    <a:ext uri="{9D8B030D-6E8A-4147-A177-3AD203B41FA5}">
                      <a16:colId xmlns:a16="http://schemas.microsoft.com/office/drawing/2014/main" val="1535457562"/>
                    </a:ext>
                  </a:extLst>
                </a:gridCol>
                <a:gridCol w="2472146">
                  <a:extLst>
                    <a:ext uri="{9D8B030D-6E8A-4147-A177-3AD203B41FA5}">
                      <a16:colId xmlns:a16="http://schemas.microsoft.com/office/drawing/2014/main" val="122496627"/>
                    </a:ext>
                  </a:extLst>
                </a:gridCol>
                <a:gridCol w="2472146">
                  <a:extLst>
                    <a:ext uri="{9D8B030D-6E8A-4147-A177-3AD203B41FA5}">
                      <a16:colId xmlns:a16="http://schemas.microsoft.com/office/drawing/2014/main" val="161852208"/>
                    </a:ext>
                  </a:extLst>
                </a:gridCol>
                <a:gridCol w="2472146">
                  <a:extLst>
                    <a:ext uri="{9D8B030D-6E8A-4147-A177-3AD203B41FA5}">
                      <a16:colId xmlns:a16="http://schemas.microsoft.com/office/drawing/2014/main" val="719522956"/>
                    </a:ext>
                  </a:extLst>
                </a:gridCol>
              </a:tblGrid>
              <a:tr h="248483">
                <a:tc>
                  <a:txBody>
                    <a:bodyPr/>
                    <a:lstStyle/>
                    <a:p>
                      <a:pPr algn="l"/>
                      <a:r>
                        <a:rPr lang="en-IN" sz="1100" b="1" i="0">
                          <a:effectLst/>
                          <a:latin typeface="Helvetica Neue"/>
                        </a:rPr>
                        <a:t>CHARACTER</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tc>
                  <a:txBody>
                    <a:bodyPr/>
                    <a:lstStyle/>
                    <a:p>
                      <a:pPr algn="l"/>
                      <a:r>
                        <a:rPr lang="en-IN" sz="1100" b="1" i="0">
                          <a:effectLst/>
                          <a:latin typeface="Helvetica Neue"/>
                        </a:rPr>
                        <a:t>DESCRIPTION</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tc>
                  <a:txBody>
                    <a:bodyPr/>
                    <a:lstStyle/>
                    <a:p>
                      <a:pPr algn="l"/>
                      <a:r>
                        <a:rPr lang="en-IN" sz="1100" b="1" i="0">
                          <a:effectLst/>
                          <a:latin typeface="Helvetica Neue"/>
                        </a:rPr>
                        <a:t>USAGE</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tc>
                  <a:txBody>
                    <a:bodyPr/>
                    <a:lstStyle/>
                    <a:p>
                      <a:pPr algn="l"/>
                      <a:r>
                        <a:rPr lang="en-IN" sz="1100" b="1" i="0">
                          <a:effectLst/>
                          <a:latin typeface="Helvetica Neue"/>
                        </a:rPr>
                        <a:t>EXAMPLE</a:t>
                      </a:r>
                    </a:p>
                  </a:txBody>
                  <a:tcPr marL="59218" marR="59218" marT="29609" marB="29609" anchor="ctr">
                    <a:lnL w="9525" cap="flat" cmpd="sng" algn="ctr">
                      <a:solidFill>
                        <a:srgbClr val="D9DCDD"/>
                      </a:solidFill>
                      <a:prstDash val="solid"/>
                      <a:round/>
                      <a:headEnd type="none" w="med" len="med"/>
                      <a:tailEnd type="none" w="med" len="med"/>
                    </a:lnL>
                    <a:lnR w="9525" cap="flat" cmpd="sng" algn="ctr">
                      <a:solidFill>
                        <a:srgbClr val="D9DCDD"/>
                      </a:solidFill>
                      <a:prstDash val="solid"/>
                      <a:round/>
                      <a:headEnd type="none" w="med" len="med"/>
                      <a:tailEnd type="none" w="med" len="med"/>
                    </a:lnR>
                    <a:lnT w="9525" cap="flat" cmpd="sng" algn="ctr">
                      <a:solidFill>
                        <a:srgbClr val="D9DC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843D"/>
                    </a:solidFill>
                  </a:tcPr>
                </a:tc>
                <a:extLst>
                  <a:ext uri="{0D108BD9-81ED-4DB2-BD59-A6C34878D82A}">
                    <a16:rowId xmlns:a16="http://schemas.microsoft.com/office/drawing/2014/main" val="3528051460"/>
                  </a:ext>
                </a:extLst>
              </a:tr>
              <a:tr h="248483">
                <a:tc>
                  <a:txBody>
                    <a:bodyPr/>
                    <a:lstStyle/>
                    <a:p>
                      <a:r>
                        <a:rPr lang="en-IN" sz="1100" b="0">
                          <a:effectLst/>
                          <a:latin typeface="Cambira"/>
                        </a:rPr>
                        <a:t>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Short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dirty="0">
                          <a:effectLst/>
                          <a:latin typeface="Cambira"/>
                        </a:rPr>
                        <a:t>19-03-2021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4280746790"/>
                  </a:ext>
                </a:extLst>
              </a:tr>
              <a:tr h="248483">
                <a:tc>
                  <a:txBody>
                    <a:bodyPr/>
                    <a:lstStyle/>
                    <a:p>
                      <a:r>
                        <a:rPr lang="en-IN" sz="1100" b="0">
                          <a:effectLst/>
                          <a:latin typeface="Cambira"/>
                        </a:rPr>
                        <a:t>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Long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{0:D}</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19 March 2021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3925647923"/>
                  </a:ext>
                </a:extLst>
              </a:tr>
              <a:tr h="248483">
                <a:tc>
                  <a:txBody>
                    <a:bodyPr/>
                    <a:lstStyle/>
                    <a:p>
                      <a:r>
                        <a:rPr lang="en-IN" sz="1100" b="0">
                          <a:effectLst/>
                          <a:latin typeface="Cambira"/>
                        </a:rPr>
                        <a:t>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Short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06:49:20</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276179703"/>
                  </a:ext>
                </a:extLst>
              </a:tr>
              <a:tr h="248483">
                <a:tc>
                  <a:txBody>
                    <a:bodyPr/>
                    <a:lstStyle/>
                    <a:p>
                      <a:r>
                        <a:rPr lang="en-IN" sz="1100" b="0">
                          <a:effectLst/>
                          <a:latin typeface="Cambira"/>
                        </a:rPr>
                        <a:t>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Long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06:49:20</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666462005"/>
                  </a:ext>
                </a:extLst>
              </a:tr>
              <a:tr h="432924">
                <a:tc>
                  <a:txBody>
                    <a:bodyPr/>
                    <a:lstStyle/>
                    <a:p>
                      <a:r>
                        <a:rPr lang="en-IN" sz="1100" b="0">
                          <a:effectLst/>
                          <a:latin typeface="Cambira"/>
                        </a:rPr>
                        <a:t>f or F</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Long Date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{0:f}</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19 March 2021 06:49:00</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212167993"/>
                  </a:ext>
                </a:extLst>
              </a:tr>
              <a:tr h="432924">
                <a:tc>
                  <a:txBody>
                    <a:bodyPr/>
                    <a:lstStyle/>
                    <a:p>
                      <a:r>
                        <a:rPr lang="en-IN" sz="1100" b="0">
                          <a:effectLst/>
                          <a:latin typeface="Cambira"/>
                        </a:rPr>
                        <a:t>g or G</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Short Date 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{0:g}</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19-03-2021 06:49:44</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724323664"/>
                  </a:ext>
                </a:extLst>
              </a:tr>
              <a:tr h="248483">
                <a:tc>
                  <a:txBody>
                    <a:bodyPr/>
                    <a:lstStyle/>
                    <a:p>
                      <a:r>
                        <a:rPr lang="en-IN" sz="1100" b="0">
                          <a:effectLst/>
                          <a:latin typeface="Cambira"/>
                        </a:rPr>
                        <a:t>M</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Short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{0:M}</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March 19</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43328531"/>
                  </a:ext>
                </a:extLst>
              </a:tr>
              <a:tr h="617364">
                <a:tc>
                  <a:txBody>
                    <a:bodyPr/>
                    <a:lstStyle/>
                    <a:p>
                      <a:r>
                        <a:rPr lang="en-IN" sz="1100" b="0">
                          <a:effectLst/>
                          <a:latin typeface="Cambira"/>
                        </a:rPr>
                        <a:t>r</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RFC1123 Date Time String</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{0:r}</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US" sz="1100" b="0">
                          <a:effectLst/>
                          <a:latin typeface="Cambira"/>
                        </a:rPr>
                        <a:t>Thu, 19 March 2021 06:49:22 GMT</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241461742"/>
                  </a:ext>
                </a:extLst>
              </a:tr>
              <a:tr h="432924">
                <a:tc>
                  <a:txBody>
                    <a:bodyPr/>
                    <a:lstStyle/>
                    <a:p>
                      <a:r>
                        <a:rPr lang="en-IN" sz="1100" b="0">
                          <a:effectLst/>
                          <a:latin typeface="Cambira"/>
                        </a:rPr>
                        <a:t>s</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Sortable Date/Time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{0:s}</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2021-03-19T06:49:11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722875692"/>
                  </a:ext>
                </a:extLst>
              </a:tr>
              <a:tr h="432924">
                <a:tc>
                  <a:txBody>
                    <a:bodyPr/>
                    <a:lstStyle/>
                    <a:p>
                      <a:r>
                        <a:rPr lang="en-IN" sz="1100" b="0">
                          <a:effectLst/>
                          <a:latin typeface="Cambira"/>
                        </a:rPr>
                        <a:t>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Universal Sortable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2021-03-19 06:49:49Z</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2200396373"/>
                  </a:ext>
                </a:extLst>
              </a:tr>
              <a:tr h="432924">
                <a:tc>
                  <a:txBody>
                    <a:bodyPr/>
                    <a:lstStyle/>
                    <a:p>
                      <a:r>
                        <a:rPr lang="en-IN" sz="1100" b="0">
                          <a:effectLst/>
                          <a:latin typeface="Cambira"/>
                        </a:rPr>
                        <a:t>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Universal full date</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{0:U}</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r>
                        <a:rPr lang="en-IN" sz="1100" b="0">
                          <a:effectLst/>
                          <a:latin typeface="Cambira"/>
                        </a:rPr>
                        <a:t>19 March 2021 00:18:55</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3007460447"/>
                  </a:ext>
                </a:extLst>
              </a:tr>
              <a:tr h="432924">
                <a:tc>
                  <a:txBody>
                    <a:bodyPr/>
                    <a:lstStyle/>
                    <a:p>
                      <a:r>
                        <a:rPr lang="en-IN" sz="1100" b="0">
                          <a:effectLst/>
                          <a:latin typeface="Cambira"/>
                        </a:rPr>
                        <a:t>Y</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Year month pattern</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a:effectLst/>
                          <a:latin typeface="Cambira"/>
                        </a:rPr>
                        <a:t>{0:Y}</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tc>
                  <a:txBody>
                    <a:bodyPr/>
                    <a:lstStyle/>
                    <a:p>
                      <a:r>
                        <a:rPr lang="en-IN" sz="1100" b="0" dirty="0">
                          <a:effectLst/>
                          <a:latin typeface="Cambira"/>
                        </a:rPr>
                        <a:t>March, 2021</a:t>
                      </a:r>
                    </a:p>
                  </a:txBody>
                  <a:tcPr marL="59218" marR="59218" marT="29609" marB="2960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4071379534"/>
                  </a:ext>
                </a:extLst>
              </a:tr>
            </a:tbl>
          </a:graphicData>
        </a:graphic>
      </p:graphicFrame>
    </p:spTree>
    <p:extLst>
      <p:ext uri="{BB962C8B-B14F-4D97-AF65-F5344CB8AC3E}">
        <p14:creationId xmlns:p14="http://schemas.microsoft.com/office/powerpoint/2010/main" val="1116382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287381"/>
            <a:ext cx="11848011" cy="6413863"/>
          </a:xfrm>
        </p:spPr>
        <p:txBody>
          <a:bodyPr>
            <a:normAutofit lnSpcReduction="10000"/>
          </a:bodyPr>
          <a:lstStyle/>
          <a:p>
            <a:pPr marL="0" indent="0">
              <a:buNone/>
            </a:pPr>
            <a:r>
              <a:rPr lang="en-US" dirty="0" smtClean="0"/>
              <a:t>Short date:</a:t>
            </a:r>
          </a:p>
          <a:p>
            <a:pPr marL="0" lvl="0" indent="0" eaLnBrk="0" fontAlgn="base" hangingPunct="0">
              <a:lnSpc>
                <a:spcPct val="100000"/>
              </a:lnSpc>
              <a:spcBef>
                <a:spcPct val="0"/>
              </a:spcBef>
              <a:spcAft>
                <a:spcPct val="0"/>
              </a:spcAft>
              <a:buNone/>
            </a:pPr>
            <a:r>
              <a:rPr lang="en-US" dirty="0"/>
              <a:t>	</a:t>
            </a:r>
            <a:r>
              <a:rPr lang="en-US" dirty="0" smtClean="0">
                <a:solidFill>
                  <a:srgbClr val="FF0000"/>
                </a:solidFill>
              </a:rPr>
              <a:t>C.W("{</a:t>
            </a:r>
            <a:r>
              <a:rPr lang="en-US" dirty="0">
                <a:solidFill>
                  <a:srgbClr val="FF0000"/>
                </a:solidFill>
              </a:rPr>
              <a:t>1</a:t>
            </a:r>
            <a:r>
              <a:rPr lang="en-US" dirty="0" smtClean="0">
                <a:solidFill>
                  <a:srgbClr val="FF0000"/>
                </a:solidFill>
              </a:rPr>
              <a:t>:d</a:t>
            </a:r>
            <a:r>
              <a:rPr lang="en-US" dirty="0">
                <a:solidFill>
                  <a:srgbClr val="FF0000"/>
                </a:solidFill>
              </a:rPr>
              <a:t>}",</a:t>
            </a:r>
            <a:r>
              <a:rPr lang="en-US" dirty="0" err="1" smtClean="0">
                <a:solidFill>
                  <a:srgbClr val="FF0000"/>
                </a:solidFill>
              </a:rPr>
              <a:t>datetime,data</a:t>
            </a:r>
            <a:r>
              <a:rPr lang="en-US" dirty="0" smtClean="0">
                <a:solidFill>
                  <a:srgbClr val="FF0000"/>
                </a:solidFill>
              </a:rPr>
              <a:t>); //output : </a:t>
            </a:r>
            <a:r>
              <a:rPr lang="en-US" altLang="en-US" dirty="0" smtClean="0">
                <a:solidFill>
                  <a:srgbClr val="FF0000"/>
                </a:solidFill>
                <a:latin typeface="Consolas" panose="020B0609020204030204" pitchFamily="49" charset="0"/>
              </a:rPr>
              <a:t>5/12/2021</a:t>
            </a:r>
          </a:p>
          <a:p>
            <a:pPr marL="0" lvl="0" indent="0" eaLnBrk="0" fontAlgn="base" hangingPunct="0">
              <a:lnSpc>
                <a:spcPct val="100000"/>
              </a:lnSpc>
              <a:spcBef>
                <a:spcPct val="0"/>
              </a:spcBef>
              <a:spcAft>
                <a:spcPct val="0"/>
              </a:spcAft>
              <a:buNone/>
            </a:pPr>
            <a:r>
              <a:rPr lang="en-US" altLang="en-US" dirty="0" smtClean="0"/>
              <a:t>Long date: </a:t>
            </a:r>
          </a:p>
          <a:p>
            <a:pPr marL="0" indent="0" eaLnBrk="0" fontAlgn="base" hangingPunct="0">
              <a:lnSpc>
                <a:spcPct val="100000"/>
              </a:lnSpc>
              <a:spcBef>
                <a:spcPct val="0"/>
              </a:spcBef>
              <a:spcAft>
                <a:spcPct val="0"/>
              </a:spcAft>
              <a:buNone/>
            </a:pPr>
            <a:r>
              <a:rPr lang="en-US" altLang="en-US" sz="4400" dirty="0">
                <a:latin typeface="Arial" panose="020B0604020202020204" pitchFamily="34" charset="0"/>
              </a:rPr>
              <a:t>	</a:t>
            </a:r>
            <a:r>
              <a:rPr lang="en-US" altLang="en-US" dirty="0" smtClean="0">
                <a:solidFill>
                  <a:srgbClr val="FF0000"/>
                </a:solidFill>
              </a:rPr>
              <a:t>C.W("{</a:t>
            </a:r>
            <a:r>
              <a:rPr lang="en-US" altLang="en-US" dirty="0">
                <a:solidFill>
                  <a:srgbClr val="FF0000"/>
                </a:solidFill>
              </a:rPr>
              <a:t>0:D}",</a:t>
            </a:r>
            <a:r>
              <a:rPr lang="en-US" altLang="en-US" dirty="0" err="1">
                <a:solidFill>
                  <a:srgbClr val="FF0000"/>
                </a:solidFill>
              </a:rPr>
              <a:t>datetime</a:t>
            </a:r>
            <a:r>
              <a:rPr lang="en-US" altLang="en-US" dirty="0" smtClean="0">
                <a:solidFill>
                  <a:srgbClr val="FF0000"/>
                </a:solidFill>
              </a:rPr>
              <a:t>);</a:t>
            </a:r>
            <a:r>
              <a:rPr lang="en-US" altLang="en-US" dirty="0" smtClean="0">
                <a:solidFill>
                  <a:srgbClr val="FF0000"/>
                </a:solidFill>
                <a:latin typeface="Arial" panose="020B0604020202020204" pitchFamily="34" charset="0"/>
              </a:rPr>
              <a:t> //output :  </a:t>
            </a:r>
            <a:r>
              <a:rPr lang="en-US" altLang="en-US" dirty="0">
                <a:solidFill>
                  <a:srgbClr val="FF0000"/>
                </a:solidFill>
                <a:latin typeface="Consolas" panose="020B0609020204030204" pitchFamily="49" charset="0"/>
              </a:rPr>
              <a:t>Wednesday, May 12, 2021</a:t>
            </a:r>
            <a:r>
              <a:rPr lang="en-US" altLang="en-US" sz="3600" dirty="0">
                <a:solidFill>
                  <a:srgbClr val="FF0000"/>
                </a:solidFill>
              </a:rPr>
              <a:t> </a:t>
            </a:r>
            <a:endParaRPr lang="en-US" altLang="en-US" sz="5400" dirty="0" smtClean="0">
              <a:solidFill>
                <a:srgbClr val="FF0000"/>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smtClean="0"/>
              <a:t>Short Time:</a:t>
            </a:r>
          </a:p>
          <a:p>
            <a:pPr marL="0" lvl="0" indent="0" eaLnBrk="0" fontAlgn="base" hangingPunct="0">
              <a:lnSpc>
                <a:spcPct val="100000"/>
              </a:lnSpc>
              <a:spcBef>
                <a:spcPct val="0"/>
              </a:spcBef>
              <a:spcAft>
                <a:spcPct val="0"/>
              </a:spcAft>
              <a:buNone/>
            </a:pPr>
            <a:r>
              <a:rPr lang="en-US" altLang="en-US" sz="1200" dirty="0"/>
              <a:t>	</a:t>
            </a:r>
            <a:r>
              <a:rPr lang="en-US" altLang="en-US" dirty="0" smtClean="0">
                <a:solidFill>
                  <a:srgbClr val="FF0000"/>
                </a:solidFill>
              </a:rPr>
              <a:t>C.W("{</a:t>
            </a:r>
            <a:r>
              <a:rPr lang="en-US" altLang="en-US" dirty="0">
                <a:solidFill>
                  <a:srgbClr val="FF0000"/>
                </a:solidFill>
              </a:rPr>
              <a:t>0:t}",</a:t>
            </a:r>
            <a:r>
              <a:rPr lang="en-US" altLang="en-US" dirty="0" err="1">
                <a:solidFill>
                  <a:srgbClr val="FF0000"/>
                </a:solidFill>
              </a:rPr>
              <a:t>datetime</a:t>
            </a:r>
            <a:r>
              <a:rPr lang="en-US" altLang="en-US" dirty="0" smtClean="0">
                <a:solidFill>
                  <a:srgbClr val="FF0000"/>
                </a:solidFill>
              </a:rPr>
              <a:t>);  //output :  6:15 AM</a:t>
            </a:r>
          </a:p>
          <a:p>
            <a:pPr marL="0" lvl="0" indent="0" eaLnBrk="0" fontAlgn="base" hangingPunct="0">
              <a:lnSpc>
                <a:spcPct val="100000"/>
              </a:lnSpc>
              <a:spcBef>
                <a:spcPct val="0"/>
              </a:spcBef>
              <a:spcAft>
                <a:spcPct val="0"/>
              </a:spcAft>
              <a:buNone/>
            </a:pPr>
            <a:r>
              <a:rPr lang="en-US" altLang="en-US" dirty="0" smtClean="0"/>
              <a:t>Long time:</a:t>
            </a:r>
          </a:p>
          <a:p>
            <a:pPr marL="0" lv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C.W(“{0:T}”,</a:t>
            </a:r>
            <a:r>
              <a:rPr lang="en-US" altLang="en-US" dirty="0" err="1" smtClean="0">
                <a:solidFill>
                  <a:srgbClr val="FF0000"/>
                </a:solidFill>
              </a:rPr>
              <a:t>datetime</a:t>
            </a:r>
            <a:r>
              <a:rPr lang="en-US" altLang="en-US" dirty="0" smtClean="0">
                <a:solidFill>
                  <a:srgbClr val="FF0000"/>
                </a:solidFill>
              </a:rPr>
              <a:t>); //output :  6:15:24 AM</a:t>
            </a:r>
          </a:p>
          <a:p>
            <a:pPr marL="0" lvl="0" indent="0" eaLnBrk="0" fontAlgn="base" hangingPunct="0">
              <a:lnSpc>
                <a:spcPct val="100000"/>
              </a:lnSpc>
              <a:spcBef>
                <a:spcPct val="0"/>
              </a:spcBef>
              <a:spcAft>
                <a:spcPct val="0"/>
              </a:spcAft>
              <a:buNone/>
            </a:pPr>
            <a:r>
              <a:rPr lang="en-US" altLang="en-US" dirty="0" smtClean="0"/>
              <a:t>Long Date Time:</a:t>
            </a:r>
          </a:p>
          <a:p>
            <a:pPr marL="0" lv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C.W(“{0:f (or) F}”,</a:t>
            </a:r>
            <a:r>
              <a:rPr lang="en-US" altLang="en-US" dirty="0" err="1" smtClean="0">
                <a:solidFill>
                  <a:srgbClr val="FF0000"/>
                </a:solidFill>
              </a:rPr>
              <a:t>datetime</a:t>
            </a:r>
            <a:r>
              <a:rPr lang="en-US" altLang="en-US" dirty="0" smtClean="0">
                <a:solidFill>
                  <a:srgbClr val="FF0000"/>
                </a:solidFill>
              </a:rPr>
              <a:t>);  //</a:t>
            </a:r>
            <a:r>
              <a:rPr lang="en-US" altLang="en-US" dirty="0">
                <a:solidFill>
                  <a:srgbClr val="FF0000"/>
                </a:solidFill>
              </a:rPr>
              <a:t>output </a:t>
            </a:r>
            <a:r>
              <a:rPr lang="en-US" altLang="en-US" dirty="0" smtClean="0">
                <a:solidFill>
                  <a:srgbClr val="FF0000"/>
                </a:solidFill>
              </a:rPr>
              <a:t>:Wednesday</a:t>
            </a:r>
            <a:r>
              <a:rPr lang="en-US" altLang="en-US" dirty="0">
                <a:solidFill>
                  <a:srgbClr val="FF0000"/>
                </a:solidFill>
              </a:rPr>
              <a:t>, May 12, 2021 6:20 </a:t>
            </a:r>
            <a:r>
              <a:rPr lang="en-US" altLang="en-US" dirty="0" smtClean="0">
                <a:solidFill>
                  <a:srgbClr val="FF0000"/>
                </a:solidFill>
              </a:rPr>
              <a:t>AM</a:t>
            </a:r>
          </a:p>
          <a:p>
            <a:pPr marL="0" lvl="0" indent="0" eaLnBrk="0" fontAlgn="base" hangingPunct="0">
              <a:lnSpc>
                <a:spcPct val="100000"/>
              </a:lnSpc>
              <a:spcBef>
                <a:spcPct val="0"/>
              </a:spcBef>
              <a:spcAft>
                <a:spcPct val="0"/>
              </a:spcAft>
              <a:buNone/>
            </a:pPr>
            <a:r>
              <a:rPr lang="en-US" altLang="en-US" dirty="0" smtClean="0"/>
              <a:t>Short Date Time: </a:t>
            </a:r>
          </a:p>
          <a:p>
            <a:pPr marL="0" lv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a:t>
            </a:r>
            <a:r>
              <a:rPr lang="en-US" altLang="en-US" dirty="0">
                <a:solidFill>
                  <a:srgbClr val="FF0000"/>
                </a:solidFill>
              </a:rPr>
              <a:t>(“{</a:t>
            </a:r>
            <a:r>
              <a:rPr lang="en-US" altLang="en-US" dirty="0" smtClean="0">
                <a:solidFill>
                  <a:srgbClr val="FF0000"/>
                </a:solidFill>
              </a:rPr>
              <a:t>0:g </a:t>
            </a:r>
            <a:r>
              <a:rPr lang="en-US" altLang="en-US" dirty="0">
                <a:solidFill>
                  <a:srgbClr val="FF0000"/>
                </a:solidFill>
              </a:rPr>
              <a:t>(or) </a:t>
            </a:r>
            <a:r>
              <a:rPr lang="en-US" altLang="en-US" dirty="0" smtClean="0">
                <a:solidFill>
                  <a:srgbClr val="FF0000"/>
                </a:solidFill>
              </a:rPr>
              <a:t>G}”,</a:t>
            </a:r>
            <a:r>
              <a:rPr lang="en-US" altLang="en-US" dirty="0" err="1">
                <a:solidFill>
                  <a:srgbClr val="FF0000"/>
                </a:solidFill>
              </a:rPr>
              <a:t>datetime</a:t>
            </a:r>
            <a:r>
              <a:rPr lang="en-US" altLang="en-US" dirty="0">
                <a:solidFill>
                  <a:srgbClr val="FF0000"/>
                </a:solidFill>
              </a:rPr>
              <a:t>); //output : 5/12/2021 6:22 </a:t>
            </a:r>
            <a:r>
              <a:rPr lang="en-US" altLang="en-US" dirty="0" smtClean="0">
                <a:solidFill>
                  <a:srgbClr val="FF0000"/>
                </a:solidFill>
              </a:rPr>
              <a:t>AM</a:t>
            </a:r>
          </a:p>
          <a:p>
            <a:pPr marL="0" lvl="0" indent="0" eaLnBrk="0" fontAlgn="base" hangingPunct="0">
              <a:lnSpc>
                <a:spcPct val="100000"/>
              </a:lnSpc>
              <a:spcBef>
                <a:spcPct val="0"/>
              </a:spcBef>
              <a:spcAft>
                <a:spcPct val="0"/>
              </a:spcAft>
              <a:buNone/>
            </a:pPr>
            <a:r>
              <a:rPr lang="en-US" altLang="en-US" dirty="0" smtClean="0"/>
              <a:t>Universal Date and Time:</a:t>
            </a:r>
          </a:p>
          <a:p>
            <a:pPr marL="0" indent="0" eaLnBrk="0" fontAlgn="base" hangingPunct="0">
              <a:lnSpc>
                <a:spcPct val="100000"/>
              </a:lnSpc>
              <a:spcBef>
                <a:spcPct val="0"/>
              </a:spcBef>
              <a:spcAft>
                <a:spcPct val="0"/>
              </a:spcAft>
              <a:buNone/>
            </a:pPr>
            <a:r>
              <a:rPr lang="en-US" altLang="en-US" dirty="0"/>
              <a:t>	</a:t>
            </a:r>
            <a:r>
              <a:rPr lang="en-US" altLang="en-US" dirty="0">
                <a:solidFill>
                  <a:srgbClr val="FF0000"/>
                </a:solidFill>
              </a:rPr>
              <a:t>C.W(“{</a:t>
            </a:r>
            <a:r>
              <a:rPr lang="en-US" altLang="en-US" dirty="0" smtClean="0">
                <a:solidFill>
                  <a:srgbClr val="FF0000"/>
                </a:solidFill>
              </a:rPr>
              <a:t>0:U}”,</a:t>
            </a:r>
            <a:r>
              <a:rPr lang="en-US" altLang="en-US" dirty="0" err="1">
                <a:solidFill>
                  <a:srgbClr val="FF0000"/>
                </a:solidFill>
              </a:rPr>
              <a:t>datetime</a:t>
            </a:r>
            <a:r>
              <a:rPr lang="en-US" altLang="en-US" dirty="0">
                <a:solidFill>
                  <a:srgbClr val="FF0000"/>
                </a:solidFill>
              </a:rPr>
              <a:t>);  //output :Wednesday, May 12, 2021 6:20 </a:t>
            </a:r>
            <a:r>
              <a:rPr lang="en-US" altLang="en-US" dirty="0" smtClean="0">
                <a:solidFill>
                  <a:srgbClr val="FF0000"/>
                </a:solidFill>
              </a:rPr>
              <a:t>AM</a:t>
            </a:r>
          </a:p>
          <a:p>
            <a:pPr marL="0" indent="0" eaLnBrk="0" fontAlgn="base" hangingPunct="0">
              <a:lnSpc>
                <a:spcPct val="100000"/>
              </a:lnSpc>
              <a:spcBef>
                <a:spcPct val="0"/>
              </a:spcBef>
              <a:spcAft>
                <a:spcPct val="0"/>
              </a:spcAft>
              <a:buNone/>
            </a:pPr>
            <a:r>
              <a:rPr lang="en-US" altLang="en-US" dirty="0" smtClean="0"/>
              <a:t>Year Month pattern:</a:t>
            </a:r>
          </a:p>
          <a:p>
            <a:pPr marL="0" indent="0" eaLnBrk="0" fontAlgn="base" hangingPunct="0">
              <a:lnSpc>
                <a:spcPct val="100000"/>
              </a:lnSpc>
              <a:spcBef>
                <a:spcPct val="0"/>
              </a:spcBef>
              <a:spcAft>
                <a:spcPct val="0"/>
              </a:spcAft>
              <a:buNone/>
            </a:pPr>
            <a:r>
              <a:rPr lang="en-US" altLang="en-US" dirty="0"/>
              <a:t>	</a:t>
            </a:r>
            <a:r>
              <a:rPr lang="en-US" altLang="en-US" dirty="0" smtClean="0">
                <a:solidFill>
                  <a:srgbClr val="FF0000"/>
                </a:solidFill>
              </a:rPr>
              <a:t>C.W</a:t>
            </a:r>
            <a:r>
              <a:rPr lang="en-US" altLang="en-US" dirty="0">
                <a:solidFill>
                  <a:srgbClr val="FF0000"/>
                </a:solidFill>
              </a:rPr>
              <a:t>(“{</a:t>
            </a:r>
            <a:r>
              <a:rPr lang="en-US" altLang="en-US" dirty="0" smtClean="0">
                <a:solidFill>
                  <a:srgbClr val="FF0000"/>
                </a:solidFill>
              </a:rPr>
              <a:t>0:Y}”,</a:t>
            </a:r>
            <a:r>
              <a:rPr lang="en-US" altLang="en-US" dirty="0" err="1">
                <a:solidFill>
                  <a:srgbClr val="FF0000"/>
                </a:solidFill>
              </a:rPr>
              <a:t>datetime</a:t>
            </a:r>
            <a:r>
              <a:rPr lang="en-US" altLang="en-US" dirty="0">
                <a:solidFill>
                  <a:srgbClr val="FF0000"/>
                </a:solidFill>
              </a:rPr>
              <a:t>);  //output : </a:t>
            </a:r>
            <a:r>
              <a:rPr lang="en-US" altLang="en-US" dirty="0" smtClean="0">
                <a:solidFill>
                  <a:srgbClr val="FF0000"/>
                </a:solidFill>
              </a:rPr>
              <a:t>May </a:t>
            </a:r>
            <a:r>
              <a:rPr lang="en-US" altLang="en-US" dirty="0">
                <a:solidFill>
                  <a:srgbClr val="FF0000"/>
                </a:solidFill>
              </a:rPr>
              <a:t>2021</a:t>
            </a:r>
          </a:p>
          <a:p>
            <a:pPr marL="0" lvl="0" indent="0" eaLnBrk="0" fontAlgn="base" hangingPunct="0">
              <a:lnSpc>
                <a:spcPct val="100000"/>
              </a:lnSpc>
              <a:spcBef>
                <a:spcPct val="0"/>
              </a:spcBef>
              <a:spcAft>
                <a:spcPct val="0"/>
              </a:spcAft>
              <a:buNone/>
            </a:pPr>
            <a:endParaRPr lang="en-US" altLang="en-US" dirty="0"/>
          </a:p>
        </p:txBody>
      </p:sp>
      <p:sp>
        <p:nvSpPr>
          <p:cNvPr id="10"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24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79714" y="836025"/>
          <a:ext cx="10567852" cy="5447210"/>
        </p:xfrm>
        <a:graphic>
          <a:graphicData uri="http://schemas.openxmlformats.org/drawingml/2006/table">
            <a:tbl>
              <a:tblPr/>
              <a:tblGrid>
                <a:gridCol w="2641963">
                  <a:extLst>
                    <a:ext uri="{9D8B030D-6E8A-4147-A177-3AD203B41FA5}">
                      <a16:colId xmlns:a16="http://schemas.microsoft.com/office/drawing/2014/main" val="1140863891"/>
                    </a:ext>
                  </a:extLst>
                </a:gridCol>
                <a:gridCol w="2641963">
                  <a:extLst>
                    <a:ext uri="{9D8B030D-6E8A-4147-A177-3AD203B41FA5}">
                      <a16:colId xmlns:a16="http://schemas.microsoft.com/office/drawing/2014/main" val="1033691750"/>
                    </a:ext>
                  </a:extLst>
                </a:gridCol>
                <a:gridCol w="2641963">
                  <a:extLst>
                    <a:ext uri="{9D8B030D-6E8A-4147-A177-3AD203B41FA5}">
                      <a16:colId xmlns:a16="http://schemas.microsoft.com/office/drawing/2014/main" val="1174371479"/>
                    </a:ext>
                  </a:extLst>
                </a:gridCol>
                <a:gridCol w="2641963">
                  <a:extLst>
                    <a:ext uri="{9D8B030D-6E8A-4147-A177-3AD203B41FA5}">
                      <a16:colId xmlns:a16="http://schemas.microsoft.com/office/drawing/2014/main" val="56487051"/>
                    </a:ext>
                  </a:extLst>
                </a:gridCol>
              </a:tblGrid>
              <a:tr h="820010">
                <a:tc>
                  <a:txBody>
                    <a:bodyPr/>
                    <a:lstStyle/>
                    <a:p>
                      <a:pPr algn="l" fontAlgn="b"/>
                      <a:r>
                        <a:rPr lang="en-IN" dirty="0">
                          <a:solidFill>
                            <a:srgbClr val="FFFFFF"/>
                          </a:solidFill>
                          <a:effectLst/>
                        </a:rPr>
                        <a:t>Character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90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dirty="0">
                          <a:solidFill>
                            <a:srgbClr val="FFFFFF"/>
                          </a:solidFill>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90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a:solidFill>
                            <a:srgbClr val="FFFFFF"/>
                          </a:solidFill>
                          <a:effectLst/>
                        </a:rPr>
                        <a:t>Usage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92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IN">
                          <a:solidFill>
                            <a:srgbClr val="FFFFFF"/>
                          </a:solidFill>
                          <a:effectLst/>
                        </a:rPr>
                        <a:t>Example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95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961853785"/>
                  </a:ext>
                </a:extLst>
              </a:tr>
              <a:tr h="820010">
                <a:tc>
                  <a:txBody>
                    <a:bodyPr/>
                    <a:lstStyle/>
                    <a:p>
                      <a:pPr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Currency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{0:c}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$ 75,674.74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65199528"/>
                  </a:ext>
                </a:extLst>
              </a:tr>
              <a:tr h="820010">
                <a:tc>
                  <a:txBody>
                    <a:bodyPr/>
                    <a:lstStyle/>
                    <a:p>
                      <a:pPr fontAlgn="t"/>
                      <a:r>
                        <a:rPr lang="en-IN" dirty="0">
                          <a:effectLst/>
                        </a:rPr>
                        <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Scientific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7.567474e+004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1290424"/>
                  </a:ext>
                </a:extLst>
              </a:tr>
              <a:tr h="820010">
                <a:tc>
                  <a:txBody>
                    <a:bodyPr/>
                    <a:lstStyle/>
                    <a:p>
                      <a:pPr fontAlgn="t"/>
                      <a:r>
                        <a:rPr lang="en-IN">
                          <a:effectLst/>
                        </a:rPr>
                        <a:t>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Fixed Point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{0:f}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75674.74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00296739"/>
                  </a:ext>
                </a:extLst>
              </a:tr>
              <a:tr h="820010">
                <a:tc>
                  <a:txBody>
                    <a:bodyPr/>
                    <a:lstStyle/>
                    <a:p>
                      <a:pPr fontAlgn="t"/>
                      <a:r>
                        <a:rPr lang="en-IN">
                          <a:effectLst/>
                        </a:rPr>
                        <a:t>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General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75674.73789621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2654101"/>
                  </a:ext>
                </a:extLst>
              </a:tr>
              <a:tr h="1347160">
                <a:tc>
                  <a:txBody>
                    <a:bodyPr/>
                    <a:lstStyle/>
                    <a:p>
                      <a:pPr fontAlgn="t"/>
                      <a:r>
                        <a:rPr lang="en-IN">
                          <a:effectLst/>
                        </a:rPr>
                        <a:t>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Thousand Separator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{0:n}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75,674.74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50983043"/>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E4E4E"/>
                </a:solidFill>
                <a:effectLst/>
                <a:latin typeface="Segoe UI" panose="020B0502040204020203" pitchFamily="34" charset="0"/>
                <a:cs typeface="Segoe UI" panose="020B0502040204020203" pitchFamily="34"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8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365760"/>
            <a:ext cx="11769635" cy="6348549"/>
          </a:xfrm>
        </p:spPr>
        <p:txBody>
          <a:bodyPr/>
          <a:lstStyle/>
          <a:p>
            <a:pPr marL="0" indent="0">
              <a:buNone/>
            </a:pPr>
            <a:r>
              <a:rPr lang="en-US" dirty="0"/>
              <a:t>C# is pronounced as "C-Sharp". It is an object-oriented programming language provided by Microsoft that runs on </a:t>
            </a:r>
            <a:r>
              <a:rPr lang="en-US" dirty="0" err="1"/>
              <a:t>.Net</a:t>
            </a:r>
            <a:r>
              <a:rPr lang="en-US" dirty="0"/>
              <a:t> </a:t>
            </a:r>
            <a:r>
              <a:rPr lang="en-US" dirty="0" smtClean="0"/>
              <a:t>Framework and .NET core.</a:t>
            </a:r>
          </a:p>
          <a:p>
            <a:pPr marL="0" indent="0">
              <a:buNone/>
            </a:pPr>
            <a:r>
              <a:rPr lang="en-US" dirty="0"/>
              <a:t>By the help of C# programming language, we can develop different types of secured and robust applications</a:t>
            </a:r>
            <a:r>
              <a:rPr lang="en-US" dirty="0" smtClean="0"/>
              <a:t>:</a:t>
            </a:r>
          </a:p>
          <a:p>
            <a:r>
              <a:rPr lang="en-IN" dirty="0"/>
              <a:t>Window applications</a:t>
            </a:r>
          </a:p>
          <a:p>
            <a:r>
              <a:rPr lang="en-IN" dirty="0"/>
              <a:t>Web applications</a:t>
            </a:r>
          </a:p>
          <a:p>
            <a:r>
              <a:rPr lang="en-IN" dirty="0"/>
              <a:t>Distributed applications</a:t>
            </a:r>
          </a:p>
          <a:p>
            <a:r>
              <a:rPr lang="en-IN" dirty="0"/>
              <a:t>Web service applications</a:t>
            </a:r>
          </a:p>
          <a:p>
            <a:r>
              <a:rPr lang="en-IN" dirty="0"/>
              <a:t>Database applications etc.</a:t>
            </a:r>
          </a:p>
          <a:p>
            <a:pPr marL="0" indent="0">
              <a:buNone/>
            </a:pPr>
            <a:r>
              <a:rPr lang="en-US" dirty="0"/>
              <a:t>C# programming language is influenced by C++, Java, Eiffel, Modula-3, Pascal etc. languages.</a:t>
            </a:r>
            <a:endParaRPr lang="en-IN" dirty="0"/>
          </a:p>
        </p:txBody>
      </p:sp>
    </p:spTree>
    <p:extLst>
      <p:ext uri="{BB962C8B-B14F-4D97-AF65-F5344CB8AC3E}">
        <p14:creationId xmlns:p14="http://schemas.microsoft.com/office/powerpoint/2010/main" val="417432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IN" dirty="0"/>
          </a:p>
        </p:txBody>
      </p:sp>
      <p:sp>
        <p:nvSpPr>
          <p:cNvPr id="3" name="Content Placeholder 2"/>
          <p:cNvSpPr>
            <a:spLocks noGrp="1"/>
          </p:cNvSpPr>
          <p:nvPr>
            <p:ph idx="1"/>
          </p:nvPr>
        </p:nvSpPr>
        <p:spPr/>
        <p:txBody>
          <a:bodyPr/>
          <a:lstStyle/>
          <a:p>
            <a:pPr marL="0" indent="0">
              <a:buNone/>
            </a:pPr>
            <a:r>
              <a:rPr lang="en-US" dirty="0"/>
              <a:t>An operator is a symbol that tells the compiler to perform specific mathematical or logical manipulations</a:t>
            </a:r>
            <a:r>
              <a:rPr lang="en-US" dirty="0" smtClean="0"/>
              <a:t>.</a:t>
            </a:r>
          </a:p>
          <a:p>
            <a:r>
              <a:rPr lang="en-US" dirty="0"/>
              <a:t>Arithmetic Operators</a:t>
            </a:r>
          </a:p>
          <a:p>
            <a:r>
              <a:rPr lang="en-US" dirty="0"/>
              <a:t>Relational Operators</a:t>
            </a:r>
          </a:p>
          <a:p>
            <a:r>
              <a:rPr lang="en-US" dirty="0"/>
              <a:t>Logical Operators</a:t>
            </a:r>
          </a:p>
          <a:p>
            <a:r>
              <a:rPr lang="en-US" dirty="0"/>
              <a:t>Bitwise Operators</a:t>
            </a:r>
          </a:p>
          <a:p>
            <a:r>
              <a:rPr lang="en-US" dirty="0"/>
              <a:t>Assignment Operators</a:t>
            </a:r>
          </a:p>
          <a:p>
            <a:r>
              <a:rPr lang="en-US" dirty="0" err="1"/>
              <a:t>Misc</a:t>
            </a:r>
            <a:r>
              <a:rPr lang="en-US" dirty="0"/>
              <a:t> Operators</a:t>
            </a:r>
          </a:p>
          <a:p>
            <a:pPr marL="0" indent="0">
              <a:buNone/>
            </a:pPr>
            <a:endParaRPr lang="en-IN" dirty="0"/>
          </a:p>
        </p:txBody>
      </p:sp>
    </p:spTree>
    <p:extLst>
      <p:ext uri="{BB962C8B-B14F-4D97-AF65-F5344CB8AC3E}">
        <p14:creationId xmlns:p14="http://schemas.microsoft.com/office/powerpoint/2010/main" val="54433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IN" dirty="0"/>
          </a:p>
        </p:txBody>
      </p:sp>
      <p:sp>
        <p:nvSpPr>
          <p:cNvPr id="3" name="Content Placeholder 2"/>
          <p:cNvSpPr>
            <a:spLocks noGrp="1"/>
          </p:cNvSpPr>
          <p:nvPr>
            <p:ph idx="1"/>
          </p:nvPr>
        </p:nvSpPr>
        <p:spPr/>
        <p:txBody>
          <a:bodyPr/>
          <a:lstStyle/>
          <a:p>
            <a:pPr marL="0" indent="0">
              <a:buNone/>
            </a:pPr>
            <a:r>
              <a:rPr lang="en-US" dirty="0"/>
              <a:t>Assume variable </a:t>
            </a:r>
            <a:r>
              <a:rPr lang="en-US" b="1" dirty="0"/>
              <a:t>A</a:t>
            </a:r>
            <a:r>
              <a:rPr lang="en-US" dirty="0"/>
              <a:t> holds 10 and variable </a:t>
            </a:r>
            <a:r>
              <a:rPr lang="en-US" b="1" dirty="0"/>
              <a:t>B</a:t>
            </a:r>
            <a:r>
              <a:rPr lang="en-US" dirty="0"/>
              <a:t> holds 20 </a:t>
            </a:r>
            <a:r>
              <a:rPr lang="en-US" dirty="0" smtClean="0"/>
              <a:t>then</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53984673"/>
              </p:ext>
            </p:extLst>
          </p:nvPr>
        </p:nvGraphicFramePr>
        <p:xfrm>
          <a:off x="1233055" y="2410689"/>
          <a:ext cx="9448800" cy="4447312"/>
        </p:xfrm>
        <a:graphic>
          <a:graphicData uri="http://schemas.openxmlformats.org/drawingml/2006/table">
            <a:tbl>
              <a:tblPr/>
              <a:tblGrid>
                <a:gridCol w="970572">
                  <a:extLst>
                    <a:ext uri="{9D8B030D-6E8A-4147-A177-3AD203B41FA5}">
                      <a16:colId xmlns:a16="http://schemas.microsoft.com/office/drawing/2014/main" val="2666026918"/>
                    </a:ext>
                  </a:extLst>
                </a:gridCol>
                <a:gridCol w="4938496">
                  <a:extLst>
                    <a:ext uri="{9D8B030D-6E8A-4147-A177-3AD203B41FA5}">
                      <a16:colId xmlns:a16="http://schemas.microsoft.com/office/drawing/2014/main" val="2226477388"/>
                    </a:ext>
                  </a:extLst>
                </a:gridCol>
                <a:gridCol w="3539732">
                  <a:extLst>
                    <a:ext uri="{9D8B030D-6E8A-4147-A177-3AD203B41FA5}">
                      <a16:colId xmlns:a16="http://schemas.microsoft.com/office/drawing/2014/main" val="3111686566"/>
                    </a:ext>
                  </a:extLst>
                </a:gridCol>
              </a:tblGrid>
              <a:tr h="610933">
                <a:tc>
                  <a:txBody>
                    <a:bodyPr/>
                    <a:lstStyle/>
                    <a:p>
                      <a:pPr algn="ctr" fontAlgn="t"/>
                      <a:r>
                        <a:rPr lang="en-IN" sz="1500">
                          <a:effectLst/>
                        </a:rPr>
                        <a:t>Operator</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a:effectLst/>
                        </a:rPr>
                        <a:t>Description</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a:effectLst/>
                        </a:rPr>
                        <a:t>Example</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5141451"/>
                  </a:ext>
                </a:extLst>
              </a:tr>
              <a:tr h="371872">
                <a:tc>
                  <a:txBody>
                    <a:bodyPr/>
                    <a:lstStyle/>
                    <a:p>
                      <a:pPr algn="ctr" fontAlgn="t"/>
                      <a:r>
                        <a:rPr lang="en-IN"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a:effectLst/>
                        </a:rPr>
                        <a:t>Adds two operands</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a:effectLst/>
                        </a:rPr>
                        <a:t>A + B = 30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59722968"/>
                  </a:ext>
                </a:extLst>
              </a:tr>
              <a:tr h="610933">
                <a:tc>
                  <a:txBody>
                    <a:bodyPr/>
                    <a:lstStyle/>
                    <a:p>
                      <a:pPr algn="ctr" fontAlgn="t"/>
                      <a:r>
                        <a:rPr lang="en-IN"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Subtracts second operand from the first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a:effectLst/>
                        </a:rPr>
                        <a:t>A - B = -10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60111816"/>
                  </a:ext>
                </a:extLst>
              </a:tr>
              <a:tr h="371872">
                <a:tc>
                  <a:txBody>
                    <a:bodyPr/>
                    <a:lstStyle/>
                    <a:p>
                      <a:pPr algn="ctr" fontAlgn="t"/>
                      <a:r>
                        <a:rPr lang="en-IN"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a:effectLst/>
                        </a:rPr>
                        <a:t>Multiplies both operands</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a:effectLst/>
                        </a:rPr>
                        <a:t>A * B = 200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8923094"/>
                  </a:ext>
                </a:extLst>
              </a:tr>
              <a:tr h="648903">
                <a:tc>
                  <a:txBody>
                    <a:bodyPr/>
                    <a:lstStyle/>
                    <a:p>
                      <a:pPr algn="ctr" fontAlgn="t"/>
                      <a:r>
                        <a:rPr lang="en-IN"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a:effectLst/>
                        </a:rPr>
                        <a:t>Divides numerator by de-numerator</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a:effectLst/>
                        </a:rPr>
                        <a:t>B / A = 2</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3426403"/>
                  </a:ext>
                </a:extLst>
              </a:tr>
              <a:tr h="610933">
                <a:tc>
                  <a:txBody>
                    <a:bodyPr/>
                    <a:lstStyle/>
                    <a:p>
                      <a:pPr algn="ctr" fontAlgn="t"/>
                      <a:r>
                        <a:rPr lang="en-IN" sz="1500" dirty="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Modulus Operator and remainder of after an integer division</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dirty="0">
                          <a:effectLst/>
                        </a:rPr>
                        <a:t>B % A = 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0945284"/>
                  </a:ext>
                </a:extLst>
              </a:tr>
              <a:tr h="610933">
                <a:tc>
                  <a:txBody>
                    <a:bodyPr/>
                    <a:lstStyle/>
                    <a:p>
                      <a:pPr algn="ctr" fontAlgn="t"/>
                      <a:r>
                        <a:rPr lang="en-IN" sz="1500" dirty="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Increment operator increases integer value by one</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dirty="0">
                          <a:effectLst/>
                        </a:rPr>
                        <a:t>A++ = 11</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31926663"/>
                  </a:ext>
                </a:extLst>
              </a:tr>
              <a:tr h="610933">
                <a:tc>
                  <a:txBody>
                    <a:bodyPr/>
                    <a:lstStyle/>
                    <a:p>
                      <a:pPr algn="ctr" fontAlgn="t"/>
                      <a:r>
                        <a:rPr lang="en-IN" sz="1500" dirty="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Decrement operator decreases integer value by one</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500" dirty="0">
                          <a:effectLst/>
                        </a:rPr>
                        <a:t>A-- = 9</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3715912"/>
                  </a:ext>
                </a:extLst>
              </a:tr>
            </a:tbl>
          </a:graphicData>
        </a:graphic>
      </p:graphicFrame>
    </p:spTree>
    <p:extLst>
      <p:ext uri="{BB962C8B-B14F-4D97-AF65-F5344CB8AC3E}">
        <p14:creationId xmlns:p14="http://schemas.microsoft.com/office/powerpoint/2010/main" val="4189742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Relational Operators</a:t>
            </a:r>
          </a:p>
        </p:txBody>
      </p:sp>
      <p:sp>
        <p:nvSpPr>
          <p:cNvPr id="3" name="Content Placeholder 2"/>
          <p:cNvSpPr>
            <a:spLocks noGrp="1"/>
          </p:cNvSpPr>
          <p:nvPr>
            <p:ph idx="1"/>
          </p:nvPr>
        </p:nvSpPr>
        <p:spPr/>
        <p:txBody>
          <a:bodyPr/>
          <a:lstStyle/>
          <a:p>
            <a:pPr marL="0" indent="0">
              <a:buNone/>
            </a:pPr>
            <a:r>
              <a:rPr lang="en-US" dirty="0" smtClean="0"/>
              <a:t>This operators compares the relationship between the two operands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102489"/>
              </p:ext>
            </p:extLst>
          </p:nvPr>
        </p:nvGraphicFramePr>
        <p:xfrm>
          <a:off x="277092" y="2337548"/>
          <a:ext cx="11665527" cy="4422848"/>
        </p:xfrm>
        <a:graphic>
          <a:graphicData uri="http://schemas.openxmlformats.org/drawingml/2006/table">
            <a:tbl>
              <a:tblPr/>
              <a:tblGrid>
                <a:gridCol w="1198271">
                  <a:extLst>
                    <a:ext uri="{9D8B030D-6E8A-4147-A177-3AD203B41FA5}">
                      <a16:colId xmlns:a16="http://schemas.microsoft.com/office/drawing/2014/main" val="1503396838"/>
                    </a:ext>
                  </a:extLst>
                </a:gridCol>
                <a:gridCol w="6097090">
                  <a:extLst>
                    <a:ext uri="{9D8B030D-6E8A-4147-A177-3AD203B41FA5}">
                      <a16:colId xmlns:a16="http://schemas.microsoft.com/office/drawing/2014/main" val="816242553"/>
                    </a:ext>
                  </a:extLst>
                </a:gridCol>
                <a:gridCol w="4370166">
                  <a:extLst>
                    <a:ext uri="{9D8B030D-6E8A-4147-A177-3AD203B41FA5}">
                      <a16:colId xmlns:a16="http://schemas.microsoft.com/office/drawing/2014/main" val="852089073"/>
                    </a:ext>
                  </a:extLst>
                </a:gridCol>
              </a:tblGrid>
              <a:tr h="388138">
                <a:tc>
                  <a:txBody>
                    <a:bodyPr/>
                    <a:lstStyle/>
                    <a:p>
                      <a:pPr algn="ctr" fontAlgn="t"/>
                      <a:r>
                        <a:rPr lang="en-IN" sz="1600" dirty="0">
                          <a:effectLst/>
                        </a:rPr>
                        <a:t>Operator</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Description</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Example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79044371"/>
                  </a:ext>
                </a:extLst>
              </a:tr>
              <a:tr h="540404">
                <a:tc>
                  <a:txBody>
                    <a:bodyPr/>
                    <a:lstStyle/>
                    <a:p>
                      <a:pPr fontAlgn="t"/>
                      <a:r>
                        <a:rPr lang="en-IN" sz="1600" dirty="0">
                          <a:effectLst/>
                        </a:rPr>
                        <a:t>==</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the values of two operands are equal or not, if yes then condition becomes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 B) is not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4526530"/>
                  </a:ext>
                </a:extLst>
              </a:tr>
              <a:tr h="692670">
                <a:tc>
                  <a:txBody>
                    <a:bodyPr/>
                    <a:lstStyle/>
                    <a:p>
                      <a:pPr fontAlgn="t"/>
                      <a:r>
                        <a:rPr lang="en-IN" sz="1600" dirty="0">
                          <a:effectLst/>
                        </a:rPr>
                        <a:t>!=</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values of two operands are equal or not, if values are not equal then condition becomes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(A != B) is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94381848"/>
                  </a:ext>
                </a:extLst>
              </a:tr>
              <a:tr h="692670">
                <a:tc>
                  <a:txBody>
                    <a:bodyPr/>
                    <a:lstStyle/>
                    <a:p>
                      <a:pPr fontAlgn="t"/>
                      <a:r>
                        <a:rPr lang="en-IN" sz="1600">
                          <a:effectLst/>
                        </a:rPr>
                        <a:t>&gt;</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 of left operand is greater than the value of right operand, if yes then condition becomes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&gt; B) is not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73541199"/>
                  </a:ext>
                </a:extLst>
              </a:tr>
              <a:tr h="692670">
                <a:tc>
                  <a:txBody>
                    <a:bodyPr/>
                    <a:lstStyle/>
                    <a:p>
                      <a:pPr fontAlgn="t"/>
                      <a:r>
                        <a:rPr lang="en-IN" sz="1600">
                          <a:effectLst/>
                        </a:rPr>
                        <a:t>&lt;</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 of left operand is less than the value of right operand, if yes then condition becomes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(A &lt; B) is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34194757"/>
                  </a:ext>
                </a:extLst>
              </a:tr>
              <a:tr h="692670">
                <a:tc>
                  <a:txBody>
                    <a:bodyPr/>
                    <a:lstStyle/>
                    <a:p>
                      <a:pPr fontAlgn="t"/>
                      <a:r>
                        <a:rPr lang="en-IN" sz="1600" dirty="0">
                          <a:effectLst/>
                        </a:rPr>
                        <a:t>&gt;=</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 of left operand is greater than or equal to the value of right operand, if yes then condition becomes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&gt;= B) is not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5213575"/>
                  </a:ext>
                </a:extLst>
              </a:tr>
              <a:tr h="692670">
                <a:tc>
                  <a:txBody>
                    <a:bodyPr/>
                    <a:lstStyle/>
                    <a:p>
                      <a:pPr fontAlgn="t"/>
                      <a:r>
                        <a:rPr lang="en-IN" sz="1600">
                          <a:effectLst/>
                        </a:rPr>
                        <a:t>&lt;=</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 of left operand is less than or equal to the value of right operand, if yes then condition becomes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(A &lt;= B) is true.</a:t>
                      </a:r>
                    </a:p>
                  </a:txBody>
                  <a:tcPr marL="41840" marR="41840" marT="41840" marB="418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5117438"/>
                  </a:ext>
                </a:extLst>
              </a:tr>
            </a:tbl>
          </a:graphicData>
        </a:graphic>
      </p:graphicFrame>
    </p:spTree>
    <p:extLst>
      <p:ext uri="{BB962C8B-B14F-4D97-AF65-F5344CB8AC3E}">
        <p14:creationId xmlns:p14="http://schemas.microsoft.com/office/powerpoint/2010/main" val="345051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Logical Operators</a:t>
            </a:r>
          </a:p>
        </p:txBody>
      </p:sp>
      <p:sp>
        <p:nvSpPr>
          <p:cNvPr id="3" name="Content Placeholder 2"/>
          <p:cNvSpPr>
            <a:spLocks noGrp="1"/>
          </p:cNvSpPr>
          <p:nvPr>
            <p:ph idx="1"/>
          </p:nvPr>
        </p:nvSpPr>
        <p:spPr/>
        <p:txBody>
          <a:bodyPr/>
          <a:lstStyle/>
          <a:p>
            <a:pPr marL="0" indent="0">
              <a:buNone/>
            </a:pPr>
            <a:r>
              <a:rPr lang="en-US" dirty="0" smtClean="0"/>
              <a:t>Logical operators will works on between the two conditions</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93138104"/>
              </p:ext>
            </p:extLst>
          </p:nvPr>
        </p:nvGraphicFramePr>
        <p:xfrm>
          <a:off x="471054" y="2341418"/>
          <a:ext cx="11319163" cy="3747755"/>
        </p:xfrm>
        <a:graphic>
          <a:graphicData uri="http://schemas.openxmlformats.org/drawingml/2006/table">
            <a:tbl>
              <a:tblPr/>
              <a:tblGrid>
                <a:gridCol w="1162694">
                  <a:extLst>
                    <a:ext uri="{9D8B030D-6E8A-4147-A177-3AD203B41FA5}">
                      <a16:colId xmlns:a16="http://schemas.microsoft.com/office/drawing/2014/main" val="694617247"/>
                    </a:ext>
                  </a:extLst>
                </a:gridCol>
                <a:gridCol w="5916058">
                  <a:extLst>
                    <a:ext uri="{9D8B030D-6E8A-4147-A177-3AD203B41FA5}">
                      <a16:colId xmlns:a16="http://schemas.microsoft.com/office/drawing/2014/main" val="4075988388"/>
                    </a:ext>
                  </a:extLst>
                </a:gridCol>
                <a:gridCol w="4240411">
                  <a:extLst>
                    <a:ext uri="{9D8B030D-6E8A-4147-A177-3AD203B41FA5}">
                      <a16:colId xmlns:a16="http://schemas.microsoft.com/office/drawing/2014/main" val="2194285923"/>
                    </a:ext>
                  </a:extLst>
                </a:gridCol>
              </a:tblGrid>
              <a:tr h="629185">
                <a:tc>
                  <a:txBody>
                    <a:bodyPr/>
                    <a:lstStyle/>
                    <a:p>
                      <a:pPr algn="ctr" fontAlgn="t"/>
                      <a:r>
                        <a:rPr lang="en-IN">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42850559"/>
                  </a:ext>
                </a:extLst>
              </a:tr>
              <a:tr h="875388">
                <a:tc>
                  <a:txBody>
                    <a:bodyPr/>
                    <a:lstStyle/>
                    <a:p>
                      <a:pPr fontAlgn="t"/>
                      <a:r>
                        <a:rPr lang="en-IN">
                          <a:effectLst/>
                        </a:rPr>
                        <a:t>&amp;&amp;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Called Logical AND operator. If both the operands are non zero then condition becomes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(A &amp;&amp; 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6079466"/>
                  </a:ext>
                </a:extLst>
              </a:tr>
              <a:tr h="875388">
                <a:tc>
                  <a:txBody>
                    <a:bodyPr/>
                    <a:lstStyle/>
                    <a:p>
                      <a:pP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Called Logical OR Operator. If any of the two operands is non zero then condition becomes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 ||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7589188"/>
                  </a:ext>
                </a:extLst>
              </a:tr>
              <a:tr h="1367794">
                <a:tc>
                  <a:txBody>
                    <a:bodyPr/>
                    <a:lstStyle/>
                    <a:p>
                      <a:pP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Called Logical NOT Operator. Use to reverses the logical state of its operand. If a condition is true then Logical NOT operator will make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!(A &amp;&amp;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7489611"/>
                  </a:ext>
                </a:extLst>
              </a:tr>
            </a:tbl>
          </a:graphicData>
        </a:graphic>
      </p:graphicFrame>
    </p:spTree>
    <p:extLst>
      <p:ext uri="{BB962C8B-B14F-4D97-AF65-F5344CB8AC3E}">
        <p14:creationId xmlns:p14="http://schemas.microsoft.com/office/powerpoint/2010/main" val="3599610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Bitwise Operators</a:t>
            </a:r>
          </a:p>
        </p:txBody>
      </p:sp>
      <p:sp>
        <p:nvSpPr>
          <p:cNvPr id="3" name="Content Placeholder 2"/>
          <p:cNvSpPr>
            <a:spLocks noGrp="1"/>
          </p:cNvSpPr>
          <p:nvPr>
            <p:ph idx="1"/>
          </p:nvPr>
        </p:nvSpPr>
        <p:spPr/>
        <p:txBody>
          <a:bodyPr/>
          <a:lstStyle/>
          <a:p>
            <a:pPr marL="0" indent="0">
              <a:buNone/>
            </a:pPr>
            <a:r>
              <a:rPr lang="en-US" dirty="0"/>
              <a:t>Bitwise operator works on bits and perform bit by bit </a:t>
            </a:r>
            <a:r>
              <a:rPr lang="en-US" dirty="0" smtClean="0"/>
              <a:t>operation</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57203180"/>
              </p:ext>
            </p:extLst>
          </p:nvPr>
        </p:nvGraphicFramePr>
        <p:xfrm>
          <a:off x="838200" y="2934494"/>
          <a:ext cx="10411690" cy="3521725"/>
        </p:xfrm>
        <a:graphic>
          <a:graphicData uri="http://schemas.openxmlformats.org/drawingml/2006/table">
            <a:tbl>
              <a:tblPr/>
              <a:tblGrid>
                <a:gridCol w="2096798">
                  <a:extLst>
                    <a:ext uri="{9D8B030D-6E8A-4147-A177-3AD203B41FA5}">
                      <a16:colId xmlns:a16="http://schemas.microsoft.com/office/drawing/2014/main" val="4209077506"/>
                    </a:ext>
                  </a:extLst>
                </a:gridCol>
                <a:gridCol w="2078723">
                  <a:extLst>
                    <a:ext uri="{9D8B030D-6E8A-4147-A177-3AD203B41FA5}">
                      <a16:colId xmlns:a16="http://schemas.microsoft.com/office/drawing/2014/main" val="2801759401"/>
                    </a:ext>
                  </a:extLst>
                </a:gridCol>
                <a:gridCol w="2078723">
                  <a:extLst>
                    <a:ext uri="{9D8B030D-6E8A-4147-A177-3AD203B41FA5}">
                      <a16:colId xmlns:a16="http://schemas.microsoft.com/office/drawing/2014/main" val="4250657540"/>
                    </a:ext>
                  </a:extLst>
                </a:gridCol>
                <a:gridCol w="2078723">
                  <a:extLst>
                    <a:ext uri="{9D8B030D-6E8A-4147-A177-3AD203B41FA5}">
                      <a16:colId xmlns:a16="http://schemas.microsoft.com/office/drawing/2014/main" val="2667908190"/>
                    </a:ext>
                  </a:extLst>
                </a:gridCol>
                <a:gridCol w="2078723">
                  <a:extLst>
                    <a:ext uri="{9D8B030D-6E8A-4147-A177-3AD203B41FA5}">
                      <a16:colId xmlns:a16="http://schemas.microsoft.com/office/drawing/2014/main" val="2853364921"/>
                    </a:ext>
                  </a:extLst>
                </a:gridCol>
              </a:tblGrid>
              <a:tr h="704345">
                <a:tc>
                  <a:txBody>
                    <a:bodyPr/>
                    <a:lstStyle/>
                    <a:p>
                      <a:pPr algn="ctr" fontAlgn="t"/>
                      <a:r>
                        <a:rPr lang="en-IN" dirty="0">
                          <a:effectLst/>
                        </a:rPr>
                        <a:t>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p &amp; 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p | 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p ^ 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82273038"/>
                  </a:ext>
                </a:extLst>
              </a:tr>
              <a:tr h="704345">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1815956"/>
                  </a:ext>
                </a:extLst>
              </a:tr>
              <a:tr h="704345">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45468634"/>
                  </a:ext>
                </a:extLst>
              </a:tr>
              <a:tr h="704345">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4264441"/>
                  </a:ext>
                </a:extLst>
              </a:tr>
              <a:tr h="704345">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1466424"/>
                  </a:ext>
                </a:extLst>
              </a:tr>
            </a:tbl>
          </a:graphicData>
        </a:graphic>
      </p:graphicFrame>
    </p:spTree>
    <p:extLst>
      <p:ext uri="{BB962C8B-B14F-4D97-AF65-F5344CB8AC3E}">
        <p14:creationId xmlns:p14="http://schemas.microsoft.com/office/powerpoint/2010/main" val="1998463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98505992"/>
              </p:ext>
            </p:extLst>
          </p:nvPr>
        </p:nvGraphicFramePr>
        <p:xfrm>
          <a:off x="1343891" y="554183"/>
          <a:ext cx="10169236" cy="5622780"/>
        </p:xfrm>
        <a:graphic>
          <a:graphicData uri="http://schemas.openxmlformats.org/drawingml/2006/table">
            <a:tbl>
              <a:tblPr/>
              <a:tblGrid>
                <a:gridCol w="1044573">
                  <a:extLst>
                    <a:ext uri="{9D8B030D-6E8A-4147-A177-3AD203B41FA5}">
                      <a16:colId xmlns:a16="http://schemas.microsoft.com/office/drawing/2014/main" val="2074874619"/>
                    </a:ext>
                  </a:extLst>
                </a:gridCol>
                <a:gridCol w="5315039">
                  <a:extLst>
                    <a:ext uri="{9D8B030D-6E8A-4147-A177-3AD203B41FA5}">
                      <a16:colId xmlns:a16="http://schemas.microsoft.com/office/drawing/2014/main" val="1871181590"/>
                    </a:ext>
                  </a:extLst>
                </a:gridCol>
                <a:gridCol w="3809624">
                  <a:extLst>
                    <a:ext uri="{9D8B030D-6E8A-4147-A177-3AD203B41FA5}">
                      <a16:colId xmlns:a16="http://schemas.microsoft.com/office/drawing/2014/main" val="3133965452"/>
                    </a:ext>
                  </a:extLst>
                </a:gridCol>
              </a:tblGrid>
              <a:tr h="555038">
                <a:tc>
                  <a:txBody>
                    <a:bodyPr/>
                    <a:lstStyle/>
                    <a:p>
                      <a:pPr algn="ctr" fontAlgn="t"/>
                      <a:r>
                        <a:rPr lang="en-IN" sz="1600" dirty="0">
                          <a:effectLst/>
                        </a:rPr>
                        <a:t>Operator</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769392472"/>
                  </a:ext>
                </a:extLst>
              </a:tr>
              <a:tr h="772228">
                <a:tc>
                  <a:txBody>
                    <a:bodyPr/>
                    <a:lstStyle/>
                    <a:p>
                      <a:pPr fontAlgn="t"/>
                      <a:r>
                        <a:rPr lang="en-IN" sz="1600">
                          <a:effectLst/>
                        </a:rPr>
                        <a:t>&amp;</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Binary AND Operator copies a bit to the result if it exists in both operands.</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&amp; B) = 12, which is </a:t>
                      </a:r>
                      <a:r>
                        <a:rPr lang="en-US" sz="1600" dirty="0" smtClean="0">
                          <a:effectLst/>
                        </a:rPr>
                        <a:t>0000 1100</a:t>
                      </a:r>
                      <a:endParaRPr lang="en-US" sz="1600" dirty="0">
                        <a:effectLst/>
                      </a:endParaRP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01328783"/>
                  </a:ext>
                </a:extLst>
              </a:tr>
              <a:tr h="555038">
                <a:tc>
                  <a:txBody>
                    <a:bodyPr/>
                    <a:lstStyle/>
                    <a:p>
                      <a:pPr fontAlgn="t"/>
                      <a:r>
                        <a:rPr lang="en-IN" sz="1600">
                          <a:effectLst/>
                        </a:rPr>
                        <a: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Binary OR Operator copies a bit if it exists in either operand.</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 B) = 61, which is 0011 1101</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88218969"/>
                  </a:ext>
                </a:extLst>
              </a:tr>
              <a:tr h="772228">
                <a:tc>
                  <a:txBody>
                    <a:bodyPr/>
                    <a:lstStyle/>
                    <a:p>
                      <a:pPr fontAlgn="t"/>
                      <a:r>
                        <a:rPr lang="en-IN" sz="1600">
                          <a:effectLst/>
                        </a:rPr>
                        <a: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Binary XOR Operator copies the bit if it is set in one operand but not both.</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 B) = 49, which is 0011 0001</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3775149"/>
                  </a:ext>
                </a:extLst>
              </a:tr>
              <a:tr h="989416">
                <a:tc>
                  <a:txBody>
                    <a:bodyPr/>
                    <a:lstStyle/>
                    <a:p>
                      <a:pPr fontAlgn="t"/>
                      <a:r>
                        <a:rPr lang="en-IN" sz="1600" dirty="0">
                          <a:effectLst/>
                        </a:rPr>
                        <a: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dirty="0">
                          <a:effectLst/>
                        </a:rPr>
                        <a:t>Binary Ones Complement Operator is unary and has the effect of 'flipping' bits.</a:t>
                      </a:r>
                    </a:p>
                  </a:txBody>
                  <a:tcPr marL="46688" marR="46688" marT="46688" marB="4668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 ) = -61, which is 1100 0011 in 2's complement due to a signed binary number.</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60612110"/>
                  </a:ext>
                </a:extLst>
              </a:tr>
              <a:tr h="989416">
                <a:tc>
                  <a:txBody>
                    <a:bodyPr/>
                    <a:lstStyle/>
                    <a:p>
                      <a:pPr fontAlgn="t"/>
                      <a:r>
                        <a:rPr lang="en-IN" sz="1600">
                          <a:effectLst/>
                        </a:rPr>
                        <a:t>&lt;&lt;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Binary Left Shift Operator. The left operands value is moved left by the number of bits specified by the right operand.</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dirty="0">
                          <a:effectLst/>
                        </a:rPr>
                        <a:t>A &lt;&lt; 2 = 240, which is 1111 0000</a:t>
                      </a:r>
                    </a:p>
                  </a:txBody>
                  <a:tcPr marL="46688" marR="46688" marT="46688" marB="4668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98818770"/>
                  </a:ext>
                </a:extLst>
              </a:tr>
              <a:tr h="989416">
                <a:tc>
                  <a:txBody>
                    <a:bodyPr/>
                    <a:lstStyle/>
                    <a:p>
                      <a:pPr fontAlgn="t"/>
                      <a:r>
                        <a:rPr lang="en-IN" sz="1600">
                          <a:effectLst/>
                        </a:rPr>
                        <a:t>&gt;&gt;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Binary Right Shift Operator. The left operands value is moved right by the number of bits specified by the right operand.</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dirty="0">
                          <a:effectLst/>
                        </a:rPr>
                        <a:t>A &gt;&gt; 2 = 15, which is 0000 1111</a:t>
                      </a:r>
                    </a:p>
                  </a:txBody>
                  <a:tcPr marL="46688" marR="46688" marT="46688" marB="4668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18595926"/>
                  </a:ext>
                </a:extLst>
              </a:tr>
            </a:tbl>
          </a:graphicData>
        </a:graphic>
      </p:graphicFrame>
    </p:spTree>
    <p:extLst>
      <p:ext uri="{BB962C8B-B14F-4D97-AF65-F5344CB8AC3E}">
        <p14:creationId xmlns:p14="http://schemas.microsoft.com/office/powerpoint/2010/main" val="299024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Assignment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4996639"/>
              </p:ext>
            </p:extLst>
          </p:nvPr>
        </p:nvGraphicFramePr>
        <p:xfrm>
          <a:off x="512619" y="1255916"/>
          <a:ext cx="11416146" cy="5602080"/>
        </p:xfrm>
        <a:graphic>
          <a:graphicData uri="http://schemas.openxmlformats.org/drawingml/2006/table">
            <a:tbl>
              <a:tblPr/>
              <a:tblGrid>
                <a:gridCol w="1172654">
                  <a:extLst>
                    <a:ext uri="{9D8B030D-6E8A-4147-A177-3AD203B41FA5}">
                      <a16:colId xmlns:a16="http://schemas.microsoft.com/office/drawing/2014/main" val="3700441963"/>
                    </a:ext>
                  </a:extLst>
                </a:gridCol>
                <a:gridCol w="5966750">
                  <a:extLst>
                    <a:ext uri="{9D8B030D-6E8A-4147-A177-3AD203B41FA5}">
                      <a16:colId xmlns:a16="http://schemas.microsoft.com/office/drawing/2014/main" val="1462974934"/>
                    </a:ext>
                  </a:extLst>
                </a:gridCol>
                <a:gridCol w="4276742">
                  <a:extLst>
                    <a:ext uri="{9D8B030D-6E8A-4147-A177-3AD203B41FA5}">
                      <a16:colId xmlns:a16="http://schemas.microsoft.com/office/drawing/2014/main" val="2944267789"/>
                    </a:ext>
                  </a:extLst>
                </a:gridCol>
              </a:tblGrid>
              <a:tr h="328579">
                <a:tc>
                  <a:txBody>
                    <a:bodyPr/>
                    <a:lstStyle/>
                    <a:p>
                      <a:pPr algn="ctr" fontAlgn="t"/>
                      <a:r>
                        <a:rPr lang="en-IN" sz="1800">
                          <a:effectLst/>
                        </a:rPr>
                        <a:t>Operator</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Description</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Example</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04536980"/>
                  </a:ext>
                </a:extLst>
              </a:tr>
              <a:tr h="601984">
                <a:tc>
                  <a:txBody>
                    <a:bodyPr/>
                    <a:lstStyle/>
                    <a:p>
                      <a:pPr fontAlgn="t"/>
                      <a:r>
                        <a:rPr lang="en-IN" sz="1800" dirty="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Simple assignment operator, Assigns values from right side operands to left side operand</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 = A + B assigns value of A + B into C</a:t>
                      </a:r>
                    </a:p>
                  </a:txBody>
                  <a:tcPr marL="27680" marR="27680" marT="27680" marB="276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7437561"/>
                  </a:ext>
                </a:extLst>
              </a:tr>
              <a:tr h="601984">
                <a:tc>
                  <a:txBody>
                    <a:bodyPr/>
                    <a:lstStyle/>
                    <a:p>
                      <a:pPr fontAlgn="t"/>
                      <a:r>
                        <a:rPr lang="en-IN" sz="180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effectLst/>
                        </a:rPr>
                        <a:t>Add AND assignment operator, It adds right operand to the left operand and assign the result to left operand</a:t>
                      </a:r>
                      <a:endParaRPr lang="en-US" sz="1800" dirty="0">
                        <a:effectLst/>
                      </a:endParaRP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 += A is equivalent to C = C + A</a:t>
                      </a:r>
                    </a:p>
                  </a:txBody>
                  <a:tcPr marL="27680" marR="27680" marT="27680" marB="276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93385674"/>
                  </a:ext>
                </a:extLst>
              </a:tr>
              <a:tr h="601984">
                <a:tc>
                  <a:txBody>
                    <a:bodyPr/>
                    <a:lstStyle/>
                    <a:p>
                      <a:pPr fontAlgn="t"/>
                      <a:r>
                        <a:rPr lang="en-IN" sz="1800" dirty="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Subtract AND assignment operator, It subtracts right operand from the left operand and assign the result to left operand</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 -= A is equivalent to C = C - A</a:t>
                      </a:r>
                    </a:p>
                  </a:txBody>
                  <a:tcPr marL="27680" marR="27680" marT="27680" marB="276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17700393"/>
                  </a:ext>
                </a:extLst>
              </a:tr>
              <a:tr h="601984">
                <a:tc>
                  <a:txBody>
                    <a:bodyPr/>
                    <a:lstStyle/>
                    <a:p>
                      <a:pPr fontAlgn="t"/>
                      <a:r>
                        <a:rPr lang="en-IN" sz="180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Multiply AND assignment operator, It multiplies right operand with the left operand and assign the result to left operand</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 *= A is equivalent to C = C * A</a:t>
                      </a:r>
                    </a:p>
                  </a:txBody>
                  <a:tcPr marL="27680" marR="27680" marT="27680" marB="276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3514718"/>
                  </a:ext>
                </a:extLst>
              </a:tr>
              <a:tr h="601984">
                <a:tc>
                  <a:txBody>
                    <a:bodyPr/>
                    <a:lstStyle/>
                    <a:p>
                      <a:pPr fontAlgn="t"/>
                      <a:r>
                        <a:rPr lang="en-IN" sz="180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Divide AND assignment operator, It divides left operand with the right operand and assign the result to left operand</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 /= A is equivalent to C = C / A</a:t>
                      </a:r>
                    </a:p>
                  </a:txBody>
                  <a:tcPr marL="27680" marR="27680" marT="27680" marB="276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02999272"/>
                  </a:ext>
                </a:extLst>
              </a:tr>
              <a:tr h="601984">
                <a:tc>
                  <a:txBody>
                    <a:bodyPr/>
                    <a:lstStyle/>
                    <a:p>
                      <a:pPr fontAlgn="t"/>
                      <a:r>
                        <a:rPr lang="en-IN" sz="180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Modulus AND assignment operator, It takes modulus using two operands and assign the result to left operand</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 %= A is equivalent to C = C % A</a:t>
                      </a:r>
                    </a:p>
                  </a:txBody>
                  <a:tcPr marL="27680" marR="27680" marT="27680" marB="276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75281334"/>
                  </a:ext>
                </a:extLst>
              </a:tr>
              <a:tr h="328579">
                <a:tc>
                  <a:txBody>
                    <a:bodyPr/>
                    <a:lstStyle/>
                    <a:p>
                      <a:pPr fontAlgn="t"/>
                      <a:r>
                        <a:rPr lang="en-IN" sz="1800">
                          <a:effectLst/>
                        </a:rPr>
                        <a:t>&lt;&lt;=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Left shift AND assignment operator</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 &lt;&lt;= 2 is same as C = C &lt;&lt; 2</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48666496"/>
                  </a:ext>
                </a:extLst>
              </a:tr>
              <a:tr h="328579">
                <a:tc>
                  <a:txBody>
                    <a:bodyPr/>
                    <a:lstStyle/>
                    <a:p>
                      <a:pPr fontAlgn="t"/>
                      <a:r>
                        <a:rPr lang="en-IN" sz="1800">
                          <a:effectLst/>
                        </a:rPr>
                        <a:t>&gt;&gt;=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Right shift AND assignment operator</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 &gt;&gt;= 2 is same as C = C &gt;&gt; 2</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29082077"/>
                  </a:ext>
                </a:extLst>
              </a:tr>
              <a:tr h="328579">
                <a:tc>
                  <a:txBody>
                    <a:bodyPr/>
                    <a:lstStyle/>
                    <a:p>
                      <a:pPr fontAlgn="t"/>
                      <a:r>
                        <a:rPr lang="en-IN" sz="1800">
                          <a:effectLst/>
                        </a:rPr>
                        <a:t>&amp;=</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Bitwise AND assignment operator</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 &amp;= 2 is same as C = C &amp; 2</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0773267"/>
                  </a:ext>
                </a:extLst>
              </a:tr>
              <a:tr h="328579">
                <a:tc>
                  <a:txBody>
                    <a:bodyPr/>
                    <a:lstStyle/>
                    <a:p>
                      <a:pPr fontAlgn="t"/>
                      <a:r>
                        <a:rPr lang="en-IN" sz="180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bitwise exclusive OR and assignment operator</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 ^= 2 is same as C = C ^ 2</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91716024"/>
                  </a:ext>
                </a:extLst>
              </a:tr>
              <a:tr h="328579">
                <a:tc>
                  <a:txBody>
                    <a:bodyPr/>
                    <a:lstStyle/>
                    <a:p>
                      <a:pPr fontAlgn="t"/>
                      <a:r>
                        <a:rPr lang="en-IN" sz="1800">
                          <a:effectLst/>
                        </a:rPr>
                        <a:t>|=</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bitwise inclusive OR and assignment operator</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C |= 2 is same as C = C | 2</a:t>
                      </a:r>
                    </a:p>
                  </a:txBody>
                  <a:tcPr marL="27680" marR="27680" marT="27680" marB="276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68679698"/>
                  </a:ext>
                </a:extLst>
              </a:tr>
            </a:tbl>
          </a:graphicData>
        </a:graphic>
      </p:graphicFrame>
    </p:spTree>
    <p:extLst>
      <p:ext uri="{BB962C8B-B14F-4D97-AF65-F5344CB8AC3E}">
        <p14:creationId xmlns:p14="http://schemas.microsoft.com/office/powerpoint/2010/main" val="405584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Miscellaneous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9765439"/>
              </p:ext>
            </p:extLst>
          </p:nvPr>
        </p:nvGraphicFramePr>
        <p:xfrm>
          <a:off x="512618" y="1801245"/>
          <a:ext cx="11166764" cy="4447154"/>
        </p:xfrm>
        <a:graphic>
          <a:graphicData uri="http://schemas.openxmlformats.org/drawingml/2006/table">
            <a:tbl>
              <a:tblPr/>
              <a:tblGrid>
                <a:gridCol w="1147039">
                  <a:extLst>
                    <a:ext uri="{9D8B030D-6E8A-4147-A177-3AD203B41FA5}">
                      <a16:colId xmlns:a16="http://schemas.microsoft.com/office/drawing/2014/main" val="2054938550"/>
                    </a:ext>
                  </a:extLst>
                </a:gridCol>
                <a:gridCol w="4723103">
                  <a:extLst>
                    <a:ext uri="{9D8B030D-6E8A-4147-A177-3AD203B41FA5}">
                      <a16:colId xmlns:a16="http://schemas.microsoft.com/office/drawing/2014/main" val="4090627695"/>
                    </a:ext>
                  </a:extLst>
                </a:gridCol>
                <a:gridCol w="5296622">
                  <a:extLst>
                    <a:ext uri="{9D8B030D-6E8A-4147-A177-3AD203B41FA5}">
                      <a16:colId xmlns:a16="http://schemas.microsoft.com/office/drawing/2014/main" val="2905450309"/>
                    </a:ext>
                  </a:extLst>
                </a:gridCol>
              </a:tblGrid>
              <a:tr h="506359">
                <a:tc>
                  <a:txBody>
                    <a:bodyPr/>
                    <a:lstStyle/>
                    <a:p>
                      <a:pPr algn="ctr" fontAlgn="t"/>
                      <a:r>
                        <a:rPr lang="en-IN" sz="1800">
                          <a:effectLst/>
                        </a:rPr>
                        <a:t>Operator</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Description</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Example</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911211226"/>
                  </a:ext>
                </a:extLst>
              </a:tr>
              <a:tr h="506359">
                <a:tc>
                  <a:txBody>
                    <a:bodyPr/>
                    <a:lstStyle/>
                    <a:p>
                      <a:pPr algn="ctr" fontAlgn="t"/>
                      <a:r>
                        <a:rPr lang="en-IN" sz="1800" dirty="0" err="1">
                          <a:effectLst/>
                        </a:rPr>
                        <a:t>sizeof</a:t>
                      </a:r>
                      <a:r>
                        <a:rPr lang="en-IN" sz="1800" dirty="0">
                          <a:effectLst/>
                        </a:rPr>
                        <a:t>()</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Returns the size of a data type.</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sizeof(int), returns 4.</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4078216"/>
                  </a:ext>
                </a:extLst>
              </a:tr>
              <a:tr h="506359">
                <a:tc>
                  <a:txBody>
                    <a:bodyPr/>
                    <a:lstStyle/>
                    <a:p>
                      <a:pPr algn="ctr" fontAlgn="t"/>
                      <a:r>
                        <a:rPr lang="en-IN" sz="1800">
                          <a:effectLst/>
                        </a:rPr>
                        <a:t>typeof()</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Returns the type of a class.</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typeof(StreamReader);</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2977552"/>
                  </a:ext>
                </a:extLst>
              </a:tr>
              <a:tr h="506359">
                <a:tc>
                  <a:txBody>
                    <a:bodyPr/>
                    <a:lstStyle/>
                    <a:p>
                      <a:pPr algn="ctr" fontAlgn="t"/>
                      <a:r>
                        <a:rPr lang="en-IN" sz="1800" dirty="0">
                          <a:effectLst/>
                        </a:rPr>
                        <a:t>&amp;</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Returns the address of an variable.</a:t>
                      </a:r>
                    </a:p>
                  </a:txBody>
                  <a:tcPr marL="53853" marR="53853" marT="53853" marB="538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&amp;a; returns actual address of the variable.</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74232272"/>
                  </a:ext>
                </a:extLst>
              </a:tr>
              <a:tr h="506359">
                <a:tc>
                  <a:txBody>
                    <a:bodyPr/>
                    <a:lstStyle/>
                    <a:p>
                      <a:pPr algn="ctr" fontAlgn="t"/>
                      <a:r>
                        <a:rPr lang="en-IN" sz="1800" dirty="0">
                          <a:effectLst/>
                        </a:rPr>
                        <a:t>*</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a:effectLst/>
                        </a:rPr>
                        <a:t>Pointer to a variable.</a:t>
                      </a:r>
                    </a:p>
                  </a:txBody>
                  <a:tcPr marL="53853" marR="53853" marT="53853" marB="538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*a; creates pointer named 'a' to a variable.</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48097192"/>
                  </a:ext>
                </a:extLst>
              </a:tr>
              <a:tr h="506359">
                <a:tc>
                  <a:txBody>
                    <a:bodyPr/>
                    <a:lstStyle/>
                    <a:p>
                      <a:pPr algn="ctr" fontAlgn="t"/>
                      <a:r>
                        <a:rPr lang="en-IN" sz="1800" dirty="0">
                          <a:effectLst/>
                        </a:rPr>
                        <a:t>? :</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a:effectLst/>
                        </a:rPr>
                        <a:t>Conditional Expression</a:t>
                      </a:r>
                    </a:p>
                  </a:txBody>
                  <a:tcPr marL="53853" marR="53853" marT="53853" marB="538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If Condition is true ? Then value X : Otherwise value Y</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780722"/>
                  </a:ext>
                </a:extLst>
              </a:tr>
              <a:tr h="704500">
                <a:tc>
                  <a:txBody>
                    <a:bodyPr/>
                    <a:lstStyle/>
                    <a:p>
                      <a:pPr algn="ctr" fontAlgn="t"/>
                      <a:r>
                        <a:rPr lang="en-IN" sz="1800" dirty="0">
                          <a:effectLst/>
                        </a:rPr>
                        <a:t>is</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Determines whether an object is of a certain type.</a:t>
                      </a:r>
                    </a:p>
                  </a:txBody>
                  <a:tcPr marL="53853" marR="53853" marT="53853" marB="538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If( Ford is Car) // checks if Ford is an object of the Car class.</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54974852"/>
                  </a:ext>
                </a:extLst>
              </a:tr>
              <a:tr h="704500">
                <a:tc>
                  <a:txBody>
                    <a:bodyPr/>
                    <a:lstStyle/>
                    <a:p>
                      <a:pPr algn="ctr" fontAlgn="t"/>
                      <a:r>
                        <a:rPr lang="en-IN" sz="1800" dirty="0">
                          <a:effectLst/>
                        </a:rPr>
                        <a:t>as</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a:effectLst/>
                        </a:rPr>
                        <a:t>Cast without raising an exception if the cast fails.</a:t>
                      </a:r>
                    </a:p>
                  </a:txBody>
                  <a:tcPr marL="53853" marR="53853" marT="53853" marB="538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effectLst/>
                        </a:rPr>
                        <a:t>Object </a:t>
                      </a:r>
                      <a:r>
                        <a:rPr lang="en-US" sz="1800" dirty="0" err="1">
                          <a:effectLst/>
                        </a:rPr>
                        <a:t>obj</a:t>
                      </a:r>
                      <a:r>
                        <a:rPr lang="en-US" sz="1800" dirty="0">
                          <a:effectLst/>
                        </a:rPr>
                        <a:t> = new </a:t>
                      </a:r>
                      <a:r>
                        <a:rPr lang="en-US" sz="1800" dirty="0" err="1">
                          <a:effectLst/>
                        </a:rPr>
                        <a:t>StringReader</a:t>
                      </a:r>
                      <a:r>
                        <a:rPr lang="en-US" sz="1800" dirty="0">
                          <a:effectLst/>
                        </a:rPr>
                        <a:t>("Hello");</a:t>
                      </a:r>
                      <a:r>
                        <a:rPr lang="en-US" sz="1800" dirty="0" err="1">
                          <a:solidFill>
                            <a:srgbClr val="000000"/>
                          </a:solidFill>
                          <a:effectLst/>
                        </a:rPr>
                        <a:t>StringReader</a:t>
                      </a:r>
                      <a:r>
                        <a:rPr lang="en-US" sz="1800" dirty="0">
                          <a:solidFill>
                            <a:srgbClr val="000000"/>
                          </a:solidFill>
                          <a:effectLst/>
                        </a:rPr>
                        <a:t> r = </a:t>
                      </a:r>
                      <a:r>
                        <a:rPr lang="en-US" sz="1800" dirty="0" err="1">
                          <a:solidFill>
                            <a:srgbClr val="000000"/>
                          </a:solidFill>
                          <a:effectLst/>
                        </a:rPr>
                        <a:t>obj</a:t>
                      </a:r>
                      <a:r>
                        <a:rPr lang="en-US" sz="1800" dirty="0">
                          <a:solidFill>
                            <a:srgbClr val="000000"/>
                          </a:solidFill>
                          <a:effectLst/>
                        </a:rPr>
                        <a:t> as </a:t>
                      </a:r>
                      <a:r>
                        <a:rPr lang="en-US" sz="1800" dirty="0" err="1">
                          <a:solidFill>
                            <a:srgbClr val="000000"/>
                          </a:solidFill>
                          <a:effectLst/>
                        </a:rPr>
                        <a:t>StringReader</a:t>
                      </a:r>
                      <a:r>
                        <a:rPr lang="en-US" sz="1800" dirty="0">
                          <a:solidFill>
                            <a:srgbClr val="000000"/>
                          </a:solidFill>
                          <a:effectLst/>
                        </a:rPr>
                        <a:t>;</a:t>
                      </a:r>
                    </a:p>
                  </a:txBody>
                  <a:tcPr marL="53853" marR="53853" marT="53853" marB="538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24897565"/>
                  </a:ext>
                </a:extLst>
              </a:tr>
            </a:tbl>
          </a:graphicData>
        </a:graphic>
      </p:graphicFrame>
    </p:spTree>
    <p:extLst>
      <p:ext uri="{BB962C8B-B14F-4D97-AF65-F5344CB8AC3E}">
        <p14:creationId xmlns:p14="http://schemas.microsoft.com/office/powerpoint/2010/main" val="3237338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Operator Precedence in C#</a:t>
            </a:r>
            <a:br>
              <a:rPr lang="en-IN" dirty="0"/>
            </a:br>
            <a:endParaRPr lang="en-IN" dirty="0"/>
          </a:p>
        </p:txBody>
      </p:sp>
      <p:sp>
        <p:nvSpPr>
          <p:cNvPr id="3" name="Content Placeholder 2"/>
          <p:cNvSpPr>
            <a:spLocks noGrp="1"/>
          </p:cNvSpPr>
          <p:nvPr>
            <p:ph idx="1"/>
          </p:nvPr>
        </p:nvSpPr>
        <p:spPr>
          <a:xfrm>
            <a:off x="838200" y="1205345"/>
            <a:ext cx="10515600" cy="4971618"/>
          </a:xfrm>
        </p:spPr>
        <p:txBody>
          <a:bodyPr/>
          <a:lstStyle/>
          <a:p>
            <a:pPr marL="0" indent="0">
              <a:buNone/>
            </a:pPr>
            <a:r>
              <a:rPr lang="en-US" dirty="0"/>
              <a:t>The higher the precedence of operator is, the higher it appears in the </a:t>
            </a:r>
            <a:r>
              <a:rPr lang="en-US" dirty="0" smtClean="0"/>
              <a:t>table</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21316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4554872"/>
              </p:ext>
            </p:extLst>
          </p:nvPr>
        </p:nvGraphicFramePr>
        <p:xfrm>
          <a:off x="234950" y="1"/>
          <a:ext cx="11777664" cy="6928289"/>
        </p:xfrm>
        <a:graphic>
          <a:graphicData uri="http://schemas.openxmlformats.org/drawingml/2006/table">
            <a:tbl>
              <a:tblPr firstRow="1" bandRow="1">
                <a:tableStyleId>{5C22544A-7EE6-4342-B048-85BDC9FD1C3A}</a:tableStyleId>
              </a:tblPr>
              <a:tblGrid>
                <a:gridCol w="3925888">
                  <a:extLst>
                    <a:ext uri="{9D8B030D-6E8A-4147-A177-3AD203B41FA5}">
                      <a16:colId xmlns:a16="http://schemas.microsoft.com/office/drawing/2014/main" val="4226146663"/>
                    </a:ext>
                  </a:extLst>
                </a:gridCol>
                <a:gridCol w="3925888">
                  <a:extLst>
                    <a:ext uri="{9D8B030D-6E8A-4147-A177-3AD203B41FA5}">
                      <a16:colId xmlns:a16="http://schemas.microsoft.com/office/drawing/2014/main" val="1168549719"/>
                    </a:ext>
                  </a:extLst>
                </a:gridCol>
                <a:gridCol w="3925888">
                  <a:extLst>
                    <a:ext uri="{9D8B030D-6E8A-4147-A177-3AD203B41FA5}">
                      <a16:colId xmlns:a16="http://schemas.microsoft.com/office/drawing/2014/main" val="774821717"/>
                    </a:ext>
                  </a:extLst>
                </a:gridCol>
              </a:tblGrid>
              <a:tr h="434047">
                <a:tc>
                  <a:txBody>
                    <a:bodyPr/>
                    <a:lstStyle/>
                    <a:p>
                      <a:pPr algn="l"/>
                      <a:r>
                        <a:rPr lang="en-IN" sz="1200" b="0">
                          <a:effectLst/>
                        </a:rPr>
                        <a:t>Category</a:t>
                      </a:r>
                    </a:p>
                  </a:txBody>
                  <a:tcPr marL="228600" marR="228600" marT="114300" marB="114300" anchor="ctr"/>
                </a:tc>
                <a:tc>
                  <a:txBody>
                    <a:bodyPr/>
                    <a:lstStyle/>
                    <a:p>
                      <a:pPr algn="l"/>
                      <a:r>
                        <a:rPr lang="en-IN" sz="1200" b="0">
                          <a:effectLst/>
                        </a:rPr>
                        <a:t>Operators</a:t>
                      </a:r>
                    </a:p>
                  </a:txBody>
                  <a:tcPr marL="228600" marR="228600" marT="114300" marB="114300" anchor="ctr"/>
                </a:tc>
                <a:tc>
                  <a:txBody>
                    <a:bodyPr/>
                    <a:lstStyle/>
                    <a:p>
                      <a:pPr algn="l"/>
                      <a:r>
                        <a:rPr lang="en-IN" sz="1200" b="0">
                          <a:effectLst/>
                        </a:rPr>
                        <a:t>Associativity</a:t>
                      </a:r>
                    </a:p>
                  </a:txBody>
                  <a:tcPr marL="228600" marR="228600" marT="114300" marB="114300" anchor="ctr"/>
                </a:tc>
                <a:extLst>
                  <a:ext uri="{0D108BD9-81ED-4DB2-BD59-A6C34878D82A}">
                    <a16:rowId xmlns:a16="http://schemas.microsoft.com/office/drawing/2014/main" val="3785350853"/>
                  </a:ext>
                </a:extLst>
              </a:tr>
              <a:tr h="434047">
                <a:tc>
                  <a:txBody>
                    <a:bodyPr/>
                    <a:lstStyle/>
                    <a:p>
                      <a:r>
                        <a:rPr lang="en-IN" sz="1200">
                          <a:effectLst/>
                        </a:rPr>
                        <a:t>Postfix Increment and Decrement</a:t>
                      </a:r>
                    </a:p>
                  </a:txBody>
                  <a:tcPr marL="228600" marR="228600" marT="114300" marB="114300" anchor="ctr"/>
                </a:tc>
                <a:tc>
                  <a:txBody>
                    <a:bodyPr/>
                    <a:lstStyle/>
                    <a:p>
                      <a:r>
                        <a:rPr lang="en-IN" sz="1200">
                          <a:effectLst/>
                        </a:rPr>
                        <a:t>++, --</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2302969545"/>
                  </a:ext>
                </a:extLst>
              </a:tr>
              <a:tr h="642839">
                <a:tc>
                  <a:txBody>
                    <a:bodyPr/>
                    <a:lstStyle/>
                    <a:p>
                      <a:r>
                        <a:rPr lang="en-US" sz="1200">
                          <a:effectLst/>
                        </a:rPr>
                        <a:t>Prefix Increment, Decrement and Unary</a:t>
                      </a:r>
                    </a:p>
                  </a:txBody>
                  <a:tcPr marL="228600" marR="228600" marT="114300" marB="114300" anchor="ctr"/>
                </a:tc>
                <a:tc>
                  <a:txBody>
                    <a:bodyPr/>
                    <a:lstStyle/>
                    <a:p>
                      <a:r>
                        <a:rPr lang="en-IN" sz="1200">
                          <a:effectLst/>
                        </a:rPr>
                        <a:t>++, --, +, -, !, ~</a:t>
                      </a:r>
                    </a:p>
                  </a:txBody>
                  <a:tcPr marL="228600" marR="228600" marT="114300" marB="114300" anchor="ctr"/>
                </a:tc>
                <a:tc>
                  <a:txBody>
                    <a:bodyPr/>
                    <a:lstStyle/>
                    <a:p>
                      <a:r>
                        <a:rPr lang="en-IN" sz="1200">
                          <a:effectLst/>
                        </a:rPr>
                        <a:t>Right to Left</a:t>
                      </a:r>
                    </a:p>
                  </a:txBody>
                  <a:tcPr marL="228600" marR="228600" marT="114300" marB="114300" anchor="ctr"/>
                </a:tc>
                <a:extLst>
                  <a:ext uri="{0D108BD9-81ED-4DB2-BD59-A6C34878D82A}">
                    <a16:rowId xmlns:a16="http://schemas.microsoft.com/office/drawing/2014/main" val="2846125952"/>
                  </a:ext>
                </a:extLst>
              </a:tr>
              <a:tr h="434047">
                <a:tc>
                  <a:txBody>
                    <a:bodyPr/>
                    <a:lstStyle/>
                    <a:p>
                      <a:r>
                        <a:rPr lang="en-IN" sz="1200">
                          <a:effectLst/>
                        </a:rPr>
                        <a:t>Multiplicative</a:t>
                      </a:r>
                    </a:p>
                  </a:txBody>
                  <a:tcPr marL="228600" marR="228600" marT="114300" marB="114300" anchor="ctr"/>
                </a:tc>
                <a:tc>
                  <a:txBody>
                    <a:bodyPr/>
                    <a:lstStyle/>
                    <a:p>
                      <a:r>
                        <a:rPr lang="en-IN" sz="1200">
                          <a:effectLst/>
                        </a:rPr>
                        <a:t>*, /, %</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3425063800"/>
                  </a:ext>
                </a:extLst>
              </a:tr>
              <a:tr h="434047">
                <a:tc>
                  <a:txBody>
                    <a:bodyPr/>
                    <a:lstStyle/>
                    <a:p>
                      <a:r>
                        <a:rPr lang="en-IN" sz="1200">
                          <a:effectLst/>
                        </a:rPr>
                        <a:t>Additive</a:t>
                      </a:r>
                    </a:p>
                  </a:txBody>
                  <a:tcPr marL="228600" marR="228600" marT="114300" marB="114300" anchor="ctr"/>
                </a:tc>
                <a:tc>
                  <a:txBody>
                    <a:bodyPr/>
                    <a:lstStyle/>
                    <a:p>
                      <a:r>
                        <a:rPr lang="en-IN" sz="1200">
                          <a:effectLst/>
                        </a:rPr>
                        <a:t>+, -</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115242187"/>
                  </a:ext>
                </a:extLst>
              </a:tr>
              <a:tr h="434047">
                <a:tc>
                  <a:txBody>
                    <a:bodyPr/>
                    <a:lstStyle/>
                    <a:p>
                      <a:r>
                        <a:rPr lang="en-IN" sz="1200">
                          <a:effectLst/>
                        </a:rPr>
                        <a:t>Shift</a:t>
                      </a:r>
                    </a:p>
                  </a:txBody>
                  <a:tcPr marL="228600" marR="228600" marT="114300" marB="114300" anchor="ctr"/>
                </a:tc>
                <a:tc>
                  <a:txBody>
                    <a:bodyPr/>
                    <a:lstStyle/>
                    <a:p>
                      <a:r>
                        <a:rPr lang="en-IN" sz="1200">
                          <a:effectLst/>
                        </a:rPr>
                        <a:t>&lt;&lt;, &gt;&gt;</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1533252788"/>
                  </a:ext>
                </a:extLst>
              </a:tr>
              <a:tr h="434047">
                <a:tc>
                  <a:txBody>
                    <a:bodyPr/>
                    <a:lstStyle/>
                    <a:p>
                      <a:r>
                        <a:rPr lang="en-IN" sz="1200">
                          <a:effectLst/>
                        </a:rPr>
                        <a:t>Relational</a:t>
                      </a:r>
                    </a:p>
                  </a:txBody>
                  <a:tcPr marL="228600" marR="228600" marT="114300" marB="114300" anchor="ctr"/>
                </a:tc>
                <a:tc>
                  <a:txBody>
                    <a:bodyPr/>
                    <a:lstStyle/>
                    <a:p>
                      <a:r>
                        <a:rPr lang="en-IN" sz="1200">
                          <a:effectLst/>
                        </a:rPr>
                        <a:t>&lt;, &lt;=, &gt;, &gt;=</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3514465756"/>
                  </a:ext>
                </a:extLst>
              </a:tr>
              <a:tr h="434047">
                <a:tc>
                  <a:txBody>
                    <a:bodyPr/>
                    <a:lstStyle/>
                    <a:p>
                      <a:r>
                        <a:rPr lang="en-IN" sz="1200">
                          <a:effectLst/>
                        </a:rPr>
                        <a:t>Equality</a:t>
                      </a:r>
                    </a:p>
                  </a:txBody>
                  <a:tcPr marL="228600" marR="228600" marT="114300" marB="114300" anchor="ctr"/>
                </a:tc>
                <a:tc>
                  <a:txBody>
                    <a:bodyPr/>
                    <a:lstStyle/>
                    <a:p>
                      <a:r>
                        <a:rPr lang="en-IN" sz="1200">
                          <a:effectLst/>
                        </a:rPr>
                        <a:t>==, !=</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3099885182"/>
                  </a:ext>
                </a:extLst>
              </a:tr>
              <a:tr h="434047">
                <a:tc>
                  <a:txBody>
                    <a:bodyPr/>
                    <a:lstStyle/>
                    <a:p>
                      <a:r>
                        <a:rPr lang="en-IN" sz="1200">
                          <a:effectLst/>
                        </a:rPr>
                        <a:t>Bitwise AND</a:t>
                      </a:r>
                    </a:p>
                  </a:txBody>
                  <a:tcPr marL="228600" marR="228600" marT="114300" marB="114300" anchor="ctr"/>
                </a:tc>
                <a:tc>
                  <a:txBody>
                    <a:bodyPr/>
                    <a:lstStyle/>
                    <a:p>
                      <a:r>
                        <a:rPr lang="en-IN" sz="1200">
                          <a:effectLst/>
                        </a:rPr>
                        <a:t>&amp;</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4185188087"/>
                  </a:ext>
                </a:extLst>
              </a:tr>
              <a:tr h="434047">
                <a:tc>
                  <a:txBody>
                    <a:bodyPr/>
                    <a:lstStyle/>
                    <a:p>
                      <a:r>
                        <a:rPr lang="en-IN" sz="1200">
                          <a:effectLst/>
                        </a:rPr>
                        <a:t>Bitwise XOR</a:t>
                      </a:r>
                    </a:p>
                  </a:txBody>
                  <a:tcPr marL="228600" marR="228600" marT="114300" marB="114300" anchor="ctr"/>
                </a:tc>
                <a:tc>
                  <a:txBody>
                    <a:bodyPr/>
                    <a:lstStyle/>
                    <a:p>
                      <a:r>
                        <a:rPr lang="en-IN" sz="1200">
                          <a:effectLst/>
                        </a:rPr>
                        <a:t>^</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2890399885"/>
                  </a:ext>
                </a:extLst>
              </a:tr>
              <a:tr h="434047">
                <a:tc>
                  <a:txBody>
                    <a:bodyPr/>
                    <a:lstStyle/>
                    <a:p>
                      <a:r>
                        <a:rPr lang="en-IN" sz="1200">
                          <a:effectLst/>
                        </a:rPr>
                        <a:t>Bitwise OR</a:t>
                      </a:r>
                    </a:p>
                  </a:txBody>
                  <a:tcPr marL="228600" marR="228600" marT="114300" marB="114300" anchor="ctr"/>
                </a:tc>
                <a:tc>
                  <a:txBody>
                    <a:bodyPr/>
                    <a:lstStyle/>
                    <a:p>
                      <a:r>
                        <a:rPr lang="en-IN" sz="1200">
                          <a:effectLst/>
                        </a:rPr>
                        <a:t>|</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3225767326"/>
                  </a:ext>
                </a:extLst>
              </a:tr>
              <a:tr h="434047">
                <a:tc>
                  <a:txBody>
                    <a:bodyPr/>
                    <a:lstStyle/>
                    <a:p>
                      <a:r>
                        <a:rPr lang="en-IN" sz="1200">
                          <a:effectLst/>
                        </a:rPr>
                        <a:t>Logical AND</a:t>
                      </a:r>
                    </a:p>
                  </a:txBody>
                  <a:tcPr marL="228600" marR="228600" marT="114300" marB="114300" anchor="ctr"/>
                </a:tc>
                <a:tc>
                  <a:txBody>
                    <a:bodyPr/>
                    <a:lstStyle/>
                    <a:p>
                      <a:r>
                        <a:rPr lang="en-IN" sz="1200">
                          <a:effectLst/>
                        </a:rPr>
                        <a:t>&amp;&amp;</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3294234667"/>
                  </a:ext>
                </a:extLst>
              </a:tr>
              <a:tr h="434047">
                <a:tc>
                  <a:txBody>
                    <a:bodyPr/>
                    <a:lstStyle/>
                    <a:p>
                      <a:r>
                        <a:rPr lang="en-IN" sz="1200">
                          <a:effectLst/>
                        </a:rPr>
                        <a:t>Logical OR</a:t>
                      </a:r>
                    </a:p>
                  </a:txBody>
                  <a:tcPr marL="228600" marR="228600" marT="114300" marB="114300" anchor="ctr"/>
                </a:tc>
                <a:tc>
                  <a:txBody>
                    <a:bodyPr/>
                    <a:lstStyle/>
                    <a:p>
                      <a:r>
                        <a:rPr lang="en-IN" sz="1200">
                          <a:effectLst/>
                        </a:rPr>
                        <a:t>||</a:t>
                      </a:r>
                    </a:p>
                  </a:txBody>
                  <a:tcPr marL="228600" marR="228600" marT="114300" marB="114300" anchor="ctr"/>
                </a:tc>
                <a:tc>
                  <a:txBody>
                    <a:bodyPr/>
                    <a:lstStyle/>
                    <a:p>
                      <a:r>
                        <a:rPr lang="en-IN" sz="1200">
                          <a:effectLst/>
                        </a:rPr>
                        <a:t>Left to Right</a:t>
                      </a:r>
                    </a:p>
                  </a:txBody>
                  <a:tcPr marL="228600" marR="228600" marT="114300" marB="114300" anchor="ctr"/>
                </a:tc>
                <a:extLst>
                  <a:ext uri="{0D108BD9-81ED-4DB2-BD59-A6C34878D82A}">
                    <a16:rowId xmlns:a16="http://schemas.microsoft.com/office/drawing/2014/main" val="759343808"/>
                  </a:ext>
                </a:extLst>
              </a:tr>
              <a:tr h="434047">
                <a:tc>
                  <a:txBody>
                    <a:bodyPr/>
                    <a:lstStyle/>
                    <a:p>
                      <a:r>
                        <a:rPr lang="en-IN" sz="1200">
                          <a:effectLst/>
                        </a:rPr>
                        <a:t>Ternary</a:t>
                      </a:r>
                    </a:p>
                  </a:txBody>
                  <a:tcPr marL="228600" marR="228600" marT="114300" marB="114300" anchor="ctr"/>
                </a:tc>
                <a:tc>
                  <a:txBody>
                    <a:bodyPr/>
                    <a:lstStyle/>
                    <a:p>
                      <a:r>
                        <a:rPr lang="en-IN" sz="1200">
                          <a:effectLst/>
                        </a:rPr>
                        <a:t>? :</a:t>
                      </a:r>
                    </a:p>
                  </a:txBody>
                  <a:tcPr marL="228600" marR="228600" marT="114300" marB="114300" anchor="ctr"/>
                </a:tc>
                <a:tc>
                  <a:txBody>
                    <a:bodyPr/>
                    <a:lstStyle/>
                    <a:p>
                      <a:r>
                        <a:rPr lang="en-IN" sz="1200">
                          <a:effectLst/>
                        </a:rPr>
                        <a:t>Right to Left</a:t>
                      </a:r>
                    </a:p>
                  </a:txBody>
                  <a:tcPr marL="228600" marR="228600" marT="114300" marB="114300" anchor="ctr"/>
                </a:tc>
                <a:extLst>
                  <a:ext uri="{0D108BD9-81ED-4DB2-BD59-A6C34878D82A}">
                    <a16:rowId xmlns:a16="http://schemas.microsoft.com/office/drawing/2014/main" val="2112687870"/>
                  </a:ext>
                </a:extLst>
              </a:tr>
              <a:tr h="642839">
                <a:tc>
                  <a:txBody>
                    <a:bodyPr/>
                    <a:lstStyle/>
                    <a:p>
                      <a:r>
                        <a:rPr lang="en-IN" sz="1200">
                          <a:effectLst/>
                        </a:rPr>
                        <a:t>Assignment</a:t>
                      </a:r>
                    </a:p>
                  </a:txBody>
                  <a:tcPr marL="228600" marR="228600" marT="114300" marB="114300" anchor="ctr"/>
                </a:tc>
                <a:tc>
                  <a:txBody>
                    <a:bodyPr/>
                    <a:lstStyle/>
                    <a:p>
                      <a:r>
                        <a:rPr lang="en-IN" sz="1200">
                          <a:effectLst/>
                        </a:rPr>
                        <a:t>=, +=, -=, *=, /=, %=, &amp;=, |=, ^=, &lt;&lt;=, &gt;&gt;=</a:t>
                      </a:r>
                    </a:p>
                  </a:txBody>
                  <a:tcPr marL="228600" marR="228600" marT="114300" marB="114300" anchor="ctr"/>
                </a:tc>
                <a:tc>
                  <a:txBody>
                    <a:bodyPr/>
                    <a:lstStyle/>
                    <a:p>
                      <a:r>
                        <a:rPr lang="en-IN" sz="1200" dirty="0">
                          <a:effectLst/>
                        </a:rPr>
                        <a:t>Right to Left</a:t>
                      </a:r>
                    </a:p>
                  </a:txBody>
                  <a:tcPr marL="228600" marR="228600" marT="114300" marB="114300" anchor="ctr"/>
                </a:tc>
                <a:extLst>
                  <a:ext uri="{0D108BD9-81ED-4DB2-BD59-A6C34878D82A}">
                    <a16:rowId xmlns:a16="http://schemas.microsoft.com/office/drawing/2014/main" val="1011220778"/>
                  </a:ext>
                </a:extLst>
              </a:tr>
            </a:tbl>
          </a:graphicData>
        </a:graphic>
      </p:graphicFrame>
    </p:spTree>
    <p:extLst>
      <p:ext uri="{BB962C8B-B14F-4D97-AF65-F5344CB8AC3E}">
        <p14:creationId xmlns:p14="http://schemas.microsoft.com/office/powerpoint/2010/main" val="366224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java and </a:t>
            </a:r>
            <a:r>
              <a:rPr lang="en-US" dirty="0" err="1" smtClean="0"/>
              <a:t>c#</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8289374"/>
              </p:ext>
            </p:extLst>
          </p:nvPr>
        </p:nvGraphicFramePr>
        <p:xfrm>
          <a:off x="1008017" y="1786436"/>
          <a:ext cx="10515600" cy="3037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02908970"/>
                    </a:ext>
                  </a:extLst>
                </a:gridCol>
                <a:gridCol w="5257800">
                  <a:extLst>
                    <a:ext uri="{9D8B030D-6E8A-4147-A177-3AD203B41FA5}">
                      <a16:colId xmlns:a16="http://schemas.microsoft.com/office/drawing/2014/main" val="2235425998"/>
                    </a:ext>
                  </a:extLst>
                </a:gridCol>
              </a:tblGrid>
              <a:tr h="370840">
                <a:tc>
                  <a:txBody>
                    <a:bodyPr/>
                    <a:lstStyle/>
                    <a:p>
                      <a:pPr algn="ctr"/>
                      <a:r>
                        <a:rPr lang="en-US" dirty="0" smtClean="0"/>
                        <a:t>Java</a:t>
                      </a:r>
                      <a:endParaRPr lang="en-IN" dirty="0"/>
                    </a:p>
                  </a:txBody>
                  <a:tcPr/>
                </a:tc>
                <a:tc>
                  <a:txBody>
                    <a:bodyPr/>
                    <a:lstStyle/>
                    <a:p>
                      <a:pPr algn="ctr"/>
                      <a:r>
                        <a:rPr lang="en-US" dirty="0" smtClean="0"/>
                        <a:t>C#</a:t>
                      </a:r>
                      <a:endParaRPr lang="en-IN" dirty="0"/>
                    </a:p>
                  </a:txBody>
                  <a:tcPr/>
                </a:tc>
                <a:extLst>
                  <a:ext uri="{0D108BD9-81ED-4DB2-BD59-A6C34878D82A}">
                    <a16:rowId xmlns:a16="http://schemas.microsoft.com/office/drawing/2014/main" val="2000964758"/>
                  </a:ext>
                </a:extLst>
              </a:tr>
              <a:tr h="370840">
                <a:tc>
                  <a:txBody>
                    <a:bodyPr/>
                    <a:lstStyle/>
                    <a:p>
                      <a:r>
                        <a:rPr lang="en-US" sz="1800" b="0" i="0" kern="1200" dirty="0" smtClean="0">
                          <a:solidFill>
                            <a:schemeClr val="dk1"/>
                          </a:solidFill>
                          <a:effectLst/>
                          <a:latin typeface="+mn-lt"/>
                          <a:ea typeface="+mn-ea"/>
                          <a:cs typeface="+mn-cs"/>
                        </a:rPr>
                        <a:t>Java programming language is designed to be run on a Java platform, by the help of </a:t>
                      </a:r>
                      <a:r>
                        <a:rPr lang="en-US" sz="1800" b="1" i="0" kern="1200" dirty="0" smtClean="0">
                          <a:solidFill>
                            <a:schemeClr val="dk1"/>
                          </a:solidFill>
                          <a:effectLst/>
                          <a:latin typeface="+mn-lt"/>
                          <a:ea typeface="+mn-ea"/>
                          <a:cs typeface="+mn-cs"/>
                        </a:rPr>
                        <a:t>Java Runtime Environment (JRE).</a:t>
                      </a:r>
                      <a:endParaRPr lang="en-IN" dirty="0"/>
                    </a:p>
                  </a:txBody>
                  <a:tcPr/>
                </a:tc>
                <a:tc>
                  <a:txBody>
                    <a:bodyPr/>
                    <a:lstStyle/>
                    <a:p>
                      <a:r>
                        <a:rPr lang="en-US" sz="1800" b="0" i="0" kern="1200" dirty="0" smtClean="0">
                          <a:solidFill>
                            <a:schemeClr val="dk1"/>
                          </a:solidFill>
                          <a:effectLst/>
                          <a:latin typeface="+mn-lt"/>
                          <a:ea typeface="+mn-ea"/>
                          <a:cs typeface="+mn-cs"/>
                        </a:rPr>
                        <a:t>C# programming language is designed to be run on the </a:t>
                      </a:r>
                      <a:r>
                        <a:rPr lang="en-US" sz="1800" b="1" i="0" kern="1200" dirty="0" smtClean="0">
                          <a:solidFill>
                            <a:schemeClr val="dk1"/>
                          </a:solidFill>
                          <a:effectLst/>
                          <a:latin typeface="+mn-lt"/>
                          <a:ea typeface="+mn-ea"/>
                          <a:cs typeface="+mn-cs"/>
                        </a:rPr>
                        <a:t>Common Language Runtime (CLR).</a:t>
                      </a:r>
                      <a:endParaRPr lang="en-IN" dirty="0"/>
                    </a:p>
                  </a:txBody>
                  <a:tcPr/>
                </a:tc>
                <a:extLst>
                  <a:ext uri="{0D108BD9-81ED-4DB2-BD59-A6C34878D82A}">
                    <a16:rowId xmlns:a16="http://schemas.microsoft.com/office/drawing/2014/main" val="3962076107"/>
                  </a:ext>
                </a:extLst>
              </a:tr>
              <a:tr h="370840">
                <a:tc>
                  <a:txBody>
                    <a:bodyPr/>
                    <a:lstStyle/>
                    <a:p>
                      <a:r>
                        <a:rPr lang="en-US" sz="1800" b="0" i="0" kern="1200" dirty="0" smtClean="0">
                          <a:solidFill>
                            <a:schemeClr val="dk1"/>
                          </a:solidFill>
                          <a:effectLst/>
                          <a:latin typeface="+mn-lt"/>
                          <a:ea typeface="+mn-ea"/>
                          <a:cs typeface="+mn-cs"/>
                        </a:rPr>
                        <a:t>In java, built-in data types that are passed by value are called </a:t>
                      </a:r>
                      <a:r>
                        <a:rPr lang="en-US" sz="1800" b="1" i="0" kern="1200" dirty="0" smtClean="0">
                          <a:solidFill>
                            <a:schemeClr val="dk1"/>
                          </a:solidFill>
                          <a:effectLst/>
                          <a:latin typeface="+mn-lt"/>
                          <a:ea typeface="+mn-ea"/>
                          <a:cs typeface="+mn-cs"/>
                        </a:rPr>
                        <a:t>primitive types.</a:t>
                      </a:r>
                      <a:endParaRPr lang="en-IN" dirty="0"/>
                    </a:p>
                  </a:txBody>
                  <a:tcPr/>
                </a:tc>
                <a:tc>
                  <a:txBody>
                    <a:bodyPr/>
                    <a:lstStyle/>
                    <a:p>
                      <a:r>
                        <a:rPr lang="en-US" sz="1800" b="0" i="0" kern="1200" dirty="0" smtClean="0">
                          <a:solidFill>
                            <a:schemeClr val="dk1"/>
                          </a:solidFill>
                          <a:effectLst/>
                          <a:latin typeface="+mn-lt"/>
                          <a:ea typeface="+mn-ea"/>
                          <a:cs typeface="+mn-cs"/>
                        </a:rPr>
                        <a:t>In C#, built-in data types that are passed by value are called </a:t>
                      </a:r>
                      <a:r>
                        <a:rPr lang="en-US" sz="1800" b="1" i="0" kern="1200" dirty="0" smtClean="0">
                          <a:solidFill>
                            <a:schemeClr val="dk1"/>
                          </a:solidFill>
                          <a:effectLst/>
                          <a:latin typeface="+mn-lt"/>
                          <a:ea typeface="+mn-ea"/>
                          <a:cs typeface="+mn-cs"/>
                        </a:rPr>
                        <a:t>simple types.</a:t>
                      </a:r>
                      <a:endParaRPr lang="en-IN" dirty="0"/>
                    </a:p>
                  </a:txBody>
                  <a:tcPr/>
                </a:tc>
                <a:extLst>
                  <a:ext uri="{0D108BD9-81ED-4DB2-BD59-A6C34878D82A}">
                    <a16:rowId xmlns:a16="http://schemas.microsoft.com/office/drawing/2014/main" val="1807789645"/>
                  </a:ext>
                </a:extLst>
              </a:tr>
              <a:tr h="370840">
                <a:tc>
                  <a:txBody>
                    <a:bodyPr/>
                    <a:lstStyle/>
                    <a:p>
                      <a:r>
                        <a:rPr lang="en-US" sz="1800" b="0" i="0" kern="1200" dirty="0" smtClean="0">
                          <a:solidFill>
                            <a:schemeClr val="dk1"/>
                          </a:solidFill>
                          <a:effectLst/>
                          <a:latin typeface="+mn-lt"/>
                          <a:ea typeface="+mn-ea"/>
                          <a:cs typeface="+mn-cs"/>
                        </a:rPr>
                        <a:t>Arrays in Java are direct specialization of </a:t>
                      </a:r>
                      <a:r>
                        <a:rPr lang="en-US" sz="1800" b="1" i="0" kern="1200" dirty="0" smtClean="0">
                          <a:solidFill>
                            <a:schemeClr val="dk1"/>
                          </a:solidFill>
                          <a:effectLst/>
                          <a:latin typeface="+mn-lt"/>
                          <a:ea typeface="+mn-ea"/>
                          <a:cs typeface="+mn-cs"/>
                        </a:rPr>
                        <a:t>Object.</a:t>
                      </a:r>
                      <a:endParaRPr lang="en-IN" dirty="0"/>
                    </a:p>
                  </a:txBody>
                  <a:tcPr/>
                </a:tc>
                <a:tc>
                  <a:txBody>
                    <a:bodyPr/>
                    <a:lstStyle/>
                    <a:p>
                      <a:r>
                        <a:rPr lang="en-US" sz="1800" b="0" i="0" kern="1200" dirty="0" smtClean="0">
                          <a:solidFill>
                            <a:schemeClr val="dk1"/>
                          </a:solidFill>
                          <a:effectLst/>
                          <a:latin typeface="+mn-lt"/>
                          <a:ea typeface="+mn-ea"/>
                          <a:cs typeface="+mn-cs"/>
                        </a:rPr>
                        <a:t>Arrays in C# are specialization of </a:t>
                      </a:r>
                      <a:r>
                        <a:rPr lang="en-US" sz="1800" b="1" i="0" kern="1200" dirty="0" smtClean="0">
                          <a:solidFill>
                            <a:schemeClr val="dk1"/>
                          </a:solidFill>
                          <a:effectLst/>
                          <a:latin typeface="+mn-lt"/>
                          <a:ea typeface="+mn-ea"/>
                          <a:cs typeface="+mn-cs"/>
                        </a:rPr>
                        <a:t>System.</a:t>
                      </a:r>
                      <a:endParaRPr lang="en-IN" dirty="0"/>
                    </a:p>
                  </a:txBody>
                  <a:tcPr/>
                </a:tc>
                <a:extLst>
                  <a:ext uri="{0D108BD9-81ED-4DB2-BD59-A6C34878D82A}">
                    <a16:rowId xmlns:a16="http://schemas.microsoft.com/office/drawing/2014/main" val="1586776312"/>
                  </a:ext>
                </a:extLst>
              </a:tr>
              <a:tr h="370840">
                <a:tc>
                  <a:txBody>
                    <a:bodyPr/>
                    <a:lstStyle/>
                    <a:p>
                      <a:r>
                        <a:rPr lang="en-US" sz="1800" b="0" i="0" kern="1200" dirty="0" smtClean="0">
                          <a:solidFill>
                            <a:schemeClr val="dk1"/>
                          </a:solidFill>
                          <a:effectLst/>
                          <a:latin typeface="+mn-lt"/>
                          <a:ea typeface="+mn-ea"/>
                          <a:cs typeface="+mn-cs"/>
                        </a:rPr>
                        <a:t>Java doesn't support </a:t>
                      </a:r>
                      <a:r>
                        <a:rPr lang="en-US" sz="1800" b="0" i="0" kern="1200" dirty="0" err="1" smtClean="0">
                          <a:solidFill>
                            <a:schemeClr val="dk1"/>
                          </a:solidFill>
                          <a:effectLst/>
                          <a:latin typeface="+mn-lt"/>
                          <a:ea typeface="+mn-ea"/>
                          <a:cs typeface="+mn-cs"/>
                        </a:rPr>
                        <a:t>goto</a:t>
                      </a:r>
                      <a:r>
                        <a:rPr lang="en-US" sz="1800" b="0" i="0" kern="1200" dirty="0" smtClean="0">
                          <a:solidFill>
                            <a:schemeClr val="dk1"/>
                          </a:solidFill>
                          <a:effectLst/>
                          <a:latin typeface="+mn-lt"/>
                          <a:ea typeface="+mn-ea"/>
                          <a:cs typeface="+mn-cs"/>
                        </a:rPr>
                        <a:t> statement.</a:t>
                      </a:r>
                      <a:endParaRPr lang="en-IN" dirty="0"/>
                    </a:p>
                  </a:txBody>
                  <a:tcPr/>
                </a:tc>
                <a:tc>
                  <a:txBody>
                    <a:bodyPr/>
                    <a:lstStyle/>
                    <a:p>
                      <a:r>
                        <a:rPr lang="en-IN" sz="1800" b="0" i="0" kern="1200" dirty="0" smtClean="0">
                          <a:solidFill>
                            <a:schemeClr val="dk1"/>
                          </a:solidFill>
                          <a:effectLst/>
                          <a:latin typeface="+mn-lt"/>
                          <a:ea typeface="+mn-ea"/>
                          <a:cs typeface="+mn-cs"/>
                        </a:rPr>
                        <a:t>C# supports </a:t>
                      </a:r>
                      <a:r>
                        <a:rPr lang="en-IN" sz="1800" b="0" i="0" kern="1200" dirty="0" err="1" smtClean="0">
                          <a:solidFill>
                            <a:schemeClr val="dk1"/>
                          </a:solidFill>
                          <a:effectLst/>
                          <a:latin typeface="+mn-lt"/>
                          <a:ea typeface="+mn-ea"/>
                          <a:cs typeface="+mn-cs"/>
                        </a:rPr>
                        <a:t>goto</a:t>
                      </a:r>
                      <a:r>
                        <a:rPr lang="en-IN" sz="1800" b="0" i="0" kern="1200" dirty="0" smtClean="0">
                          <a:solidFill>
                            <a:schemeClr val="dk1"/>
                          </a:solidFill>
                          <a:effectLst/>
                          <a:latin typeface="+mn-lt"/>
                          <a:ea typeface="+mn-ea"/>
                          <a:cs typeface="+mn-cs"/>
                        </a:rPr>
                        <a:t> statement.</a:t>
                      </a:r>
                      <a:endParaRPr lang="en-IN" dirty="0"/>
                    </a:p>
                  </a:txBody>
                  <a:tcPr/>
                </a:tc>
                <a:extLst>
                  <a:ext uri="{0D108BD9-81ED-4DB2-BD59-A6C34878D82A}">
                    <a16:rowId xmlns:a16="http://schemas.microsoft.com/office/drawing/2014/main" val="4029599381"/>
                  </a:ext>
                </a:extLst>
              </a:tr>
              <a:tr h="370840">
                <a:tc>
                  <a:txBody>
                    <a:bodyPr/>
                    <a:lstStyle/>
                    <a:p>
                      <a:r>
                        <a:rPr lang="en-US" sz="1800" b="0" i="0" kern="1200" dirty="0" smtClean="0">
                          <a:solidFill>
                            <a:schemeClr val="dk1"/>
                          </a:solidFill>
                          <a:effectLst/>
                          <a:latin typeface="+mn-lt"/>
                          <a:ea typeface="+mn-ea"/>
                          <a:cs typeface="+mn-cs"/>
                        </a:rPr>
                        <a:t>Java doesn't support </a:t>
                      </a:r>
                      <a:r>
                        <a:rPr lang="en-US" sz="1800" b="1" i="0" kern="1200" dirty="0" smtClean="0">
                          <a:solidFill>
                            <a:schemeClr val="dk1"/>
                          </a:solidFill>
                          <a:effectLst/>
                          <a:latin typeface="+mn-lt"/>
                          <a:ea typeface="+mn-ea"/>
                          <a:cs typeface="+mn-cs"/>
                        </a:rPr>
                        <a:t>structures</a:t>
                      </a:r>
                      <a:endParaRPr lang="en-IN" dirty="0"/>
                    </a:p>
                  </a:txBody>
                  <a:tcPr/>
                </a:tc>
                <a:tc>
                  <a:txBody>
                    <a:bodyPr/>
                    <a:lstStyle/>
                    <a:p>
                      <a:r>
                        <a:rPr lang="en-US" sz="1800" b="0" i="0" kern="1200" dirty="0" smtClean="0">
                          <a:solidFill>
                            <a:schemeClr val="dk1"/>
                          </a:solidFill>
                          <a:effectLst/>
                          <a:latin typeface="+mn-lt"/>
                          <a:ea typeface="+mn-ea"/>
                          <a:cs typeface="+mn-cs"/>
                        </a:rPr>
                        <a:t>C# supports structures</a:t>
                      </a:r>
                      <a:endParaRPr lang="en-IN" dirty="0"/>
                    </a:p>
                  </a:txBody>
                  <a:tcPr/>
                </a:tc>
                <a:extLst>
                  <a:ext uri="{0D108BD9-81ED-4DB2-BD59-A6C34878D82A}">
                    <a16:rowId xmlns:a16="http://schemas.microsoft.com/office/drawing/2014/main" val="772376626"/>
                  </a:ext>
                </a:extLst>
              </a:tr>
            </a:tbl>
          </a:graphicData>
        </a:graphic>
      </p:graphicFrame>
    </p:spTree>
    <p:extLst>
      <p:ext uri="{BB962C8B-B14F-4D97-AF65-F5344CB8AC3E}">
        <p14:creationId xmlns:p14="http://schemas.microsoft.com/office/powerpoint/2010/main" val="289802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Control Statements</a:t>
            </a:r>
            <a:endParaRPr lang="en-IN" dirty="0"/>
          </a:p>
        </p:txBody>
      </p:sp>
      <p:sp>
        <p:nvSpPr>
          <p:cNvPr id="3" name="Content Placeholder 2"/>
          <p:cNvSpPr>
            <a:spLocks noGrp="1"/>
          </p:cNvSpPr>
          <p:nvPr>
            <p:ph idx="1"/>
          </p:nvPr>
        </p:nvSpPr>
        <p:spPr/>
        <p:txBody>
          <a:bodyPr/>
          <a:lstStyle/>
          <a:p>
            <a:r>
              <a:rPr lang="en-US" dirty="0" smtClean="0"/>
              <a:t>If  </a:t>
            </a:r>
          </a:p>
          <a:p>
            <a:r>
              <a:rPr lang="en-US" dirty="0" smtClean="0"/>
              <a:t>If-else</a:t>
            </a:r>
          </a:p>
          <a:p>
            <a:r>
              <a:rPr lang="en-US" dirty="0" smtClean="0"/>
              <a:t>Nested if</a:t>
            </a:r>
          </a:p>
          <a:p>
            <a:r>
              <a:rPr lang="en-US" dirty="0" smtClean="0"/>
              <a:t>If- </a:t>
            </a:r>
            <a:r>
              <a:rPr lang="en-US" dirty="0" err="1" smtClean="0"/>
              <a:t>elseif</a:t>
            </a:r>
            <a:endParaRPr lang="en-US" dirty="0" smtClean="0"/>
          </a:p>
          <a:p>
            <a:r>
              <a:rPr lang="en-US" dirty="0" smtClean="0"/>
              <a:t>switch</a:t>
            </a:r>
            <a:endParaRPr lang="en-IN" dirty="0"/>
          </a:p>
        </p:txBody>
      </p:sp>
    </p:spTree>
    <p:extLst>
      <p:ext uri="{BB962C8B-B14F-4D97-AF65-F5344CB8AC3E}">
        <p14:creationId xmlns:p14="http://schemas.microsoft.com/office/powerpoint/2010/main" val="3671165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781" y="415636"/>
            <a:ext cx="11471563" cy="6096000"/>
          </a:xfrm>
        </p:spPr>
        <p:txBody>
          <a:bodyPr/>
          <a:lstStyle/>
          <a:p>
            <a:pPr marL="0" indent="0">
              <a:buNone/>
            </a:pPr>
            <a:endParaRPr lang="en-IN" dirty="0"/>
          </a:p>
        </p:txBody>
      </p:sp>
      <p:pic>
        <p:nvPicPr>
          <p:cNvPr id="1026" name="Picture 2" descr="C if else statement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062" y="1160318"/>
            <a:ext cx="41910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04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ested if-else Statement with Exam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9121" y="1717964"/>
            <a:ext cx="7561352" cy="433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84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554182"/>
            <a:ext cx="10827327" cy="5622781"/>
          </a:xfrm>
        </p:spPr>
        <p:txBody>
          <a:bodyPr/>
          <a:lstStyle/>
          <a:p>
            <a:pPr marL="0" indent="0">
              <a:buNone/>
            </a:pPr>
            <a:endParaRPr lang="en-IN" dirty="0"/>
          </a:p>
        </p:txBody>
      </p:sp>
      <p:pic>
        <p:nvPicPr>
          <p:cNvPr id="3074" name="Picture 2" descr="IF-ELSE-IF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18" y="988641"/>
            <a:ext cx="8492836" cy="504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738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the algorithm for switch statement in c? - Quor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2473" y="418444"/>
            <a:ext cx="5818909" cy="621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722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365125"/>
            <a:ext cx="11693236" cy="1325563"/>
          </a:xfrm>
        </p:spPr>
        <p:txBody>
          <a:bodyPr/>
          <a:lstStyle/>
          <a:p>
            <a:pPr algn="ctr"/>
            <a:r>
              <a:rPr lang="en-US" dirty="0" smtClean="0"/>
              <a:t>Methods</a:t>
            </a:r>
            <a:endParaRPr lang="en-IN" dirty="0"/>
          </a:p>
        </p:txBody>
      </p:sp>
      <p:sp>
        <p:nvSpPr>
          <p:cNvPr id="3" name="Content Placeholder 2"/>
          <p:cNvSpPr>
            <a:spLocks noGrp="1"/>
          </p:cNvSpPr>
          <p:nvPr>
            <p:ph idx="1"/>
          </p:nvPr>
        </p:nvSpPr>
        <p:spPr>
          <a:xfrm>
            <a:off x="249382" y="1357746"/>
            <a:ext cx="11693236" cy="5195454"/>
          </a:xfrm>
        </p:spPr>
        <p:txBody>
          <a:bodyPr/>
          <a:lstStyle/>
          <a:p>
            <a:r>
              <a:rPr lang="en-US" dirty="0" smtClean="0"/>
              <a:t>Methods with return type</a:t>
            </a:r>
          </a:p>
          <a:p>
            <a:r>
              <a:rPr lang="en-US" dirty="0" smtClean="0"/>
              <a:t>Methods without return type</a:t>
            </a:r>
          </a:p>
          <a:p>
            <a:r>
              <a:rPr lang="en-US" dirty="0" smtClean="0"/>
              <a:t>Methods without return type and with arguments</a:t>
            </a:r>
          </a:p>
          <a:p>
            <a:r>
              <a:rPr lang="en-US" dirty="0"/>
              <a:t>Methods </a:t>
            </a:r>
            <a:r>
              <a:rPr lang="en-US" dirty="0" smtClean="0"/>
              <a:t>with </a:t>
            </a:r>
            <a:r>
              <a:rPr lang="en-US" dirty="0"/>
              <a:t>return type and with </a:t>
            </a:r>
            <a:r>
              <a:rPr lang="en-US" dirty="0" smtClean="0"/>
              <a:t>arguments</a:t>
            </a:r>
          </a:p>
          <a:p>
            <a:pPr marL="0" indent="0">
              <a:buNone/>
            </a:pPr>
            <a:r>
              <a:rPr lang="en-US" dirty="0" err="1" smtClean="0"/>
              <a:t>Syn</a:t>
            </a:r>
            <a:r>
              <a:rPr lang="en-US" dirty="0" smtClean="0"/>
              <a:t>: [Access Modifier] [return Type] [Name](arguments…)</a:t>
            </a:r>
          </a:p>
          <a:p>
            <a:pPr marL="0" indent="0">
              <a:buNone/>
            </a:pPr>
            <a:r>
              <a:rPr lang="en-US" dirty="0" smtClean="0"/>
              <a:t>{</a:t>
            </a:r>
          </a:p>
          <a:p>
            <a:pPr marL="0" indent="0">
              <a:buNone/>
            </a:pPr>
            <a:r>
              <a:rPr lang="en-US" dirty="0"/>
              <a:t>}</a:t>
            </a:r>
          </a:p>
          <a:p>
            <a:endParaRPr lang="en-US" dirty="0" smtClean="0"/>
          </a:p>
          <a:p>
            <a:endParaRPr lang="en-IN" dirty="0"/>
          </a:p>
        </p:txBody>
      </p:sp>
    </p:spTree>
    <p:extLst>
      <p:ext uri="{BB962C8B-B14F-4D97-AF65-F5344CB8AC3E}">
        <p14:creationId xmlns:p14="http://schemas.microsoft.com/office/powerpoint/2010/main" val="1498293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a:t>
            </a:r>
            <a:endParaRPr lang="en-IN" dirty="0"/>
          </a:p>
        </p:txBody>
      </p:sp>
      <p:sp>
        <p:nvSpPr>
          <p:cNvPr id="3" name="Content Placeholder 2"/>
          <p:cNvSpPr>
            <a:spLocks noGrp="1"/>
          </p:cNvSpPr>
          <p:nvPr>
            <p:ph idx="1"/>
          </p:nvPr>
        </p:nvSpPr>
        <p:spPr/>
        <p:txBody>
          <a:bodyPr/>
          <a:lstStyle/>
          <a:p>
            <a:r>
              <a:rPr lang="en-US" dirty="0" smtClean="0"/>
              <a:t>It is a collection of similar data types</a:t>
            </a:r>
          </a:p>
          <a:p>
            <a:r>
              <a:rPr lang="en-US" dirty="0" smtClean="0"/>
              <a:t>In this we can store the number of elements</a:t>
            </a:r>
          </a:p>
          <a:p>
            <a:r>
              <a:rPr lang="en-US" dirty="0" smtClean="0"/>
              <a:t>Array index starts with the 0</a:t>
            </a:r>
          </a:p>
          <a:p>
            <a:r>
              <a:rPr lang="en-US" dirty="0" smtClean="0"/>
              <a:t>Arrays can be represented by []</a:t>
            </a:r>
            <a:endParaRPr lang="en-IN" dirty="0" smtClean="0"/>
          </a:p>
          <a:p>
            <a:pPr marL="0" indent="0">
              <a:buNone/>
            </a:pPr>
            <a:r>
              <a:rPr lang="en-US" dirty="0" err="1" smtClean="0"/>
              <a:t>Syn</a:t>
            </a:r>
            <a:r>
              <a:rPr lang="en-US" dirty="0" smtClean="0"/>
              <a:t> : datatype[] name = new datatype[]{….};</a:t>
            </a:r>
          </a:p>
          <a:p>
            <a:pPr marL="0" indent="0">
              <a:buNone/>
            </a:pPr>
            <a:r>
              <a:rPr lang="en-US" dirty="0" smtClean="0"/>
              <a:t>For </a:t>
            </a:r>
            <a:r>
              <a:rPr lang="en-US" dirty="0" err="1" smtClean="0"/>
              <a:t>multidimentional</a:t>
            </a:r>
            <a:r>
              <a:rPr lang="en-US" dirty="0" smtClean="0"/>
              <a:t> array</a:t>
            </a:r>
          </a:p>
          <a:p>
            <a:pPr marL="0" indent="0">
              <a:buNone/>
            </a:pPr>
            <a:r>
              <a:rPr lang="en-US" dirty="0" smtClean="0"/>
              <a:t>Datatype[,] name = new datatype[1,3];</a:t>
            </a:r>
          </a:p>
        </p:txBody>
      </p:sp>
    </p:spTree>
    <p:extLst>
      <p:ext uri="{BB962C8B-B14F-4D97-AF65-F5344CB8AC3E}">
        <p14:creationId xmlns:p14="http://schemas.microsoft.com/office/powerpoint/2010/main" val="650879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18655"/>
            <a:ext cx="11049000" cy="5858308"/>
          </a:xfrm>
        </p:spPr>
        <p:txBody>
          <a:bodyPr/>
          <a:lstStyle/>
          <a:p>
            <a:pPr marL="0" indent="0">
              <a:buNone/>
            </a:pPr>
            <a:r>
              <a:rPr lang="en-US" dirty="0" smtClean="0"/>
              <a:t>Arrays can be</a:t>
            </a:r>
          </a:p>
          <a:p>
            <a:r>
              <a:rPr lang="en-US" dirty="0" smtClean="0"/>
              <a:t>Single </a:t>
            </a:r>
            <a:r>
              <a:rPr lang="en-US" dirty="0" err="1" smtClean="0"/>
              <a:t>dimentional</a:t>
            </a:r>
            <a:r>
              <a:rPr lang="en-US" dirty="0" smtClean="0"/>
              <a:t> Array</a:t>
            </a:r>
          </a:p>
          <a:p>
            <a:r>
              <a:rPr lang="en-US" dirty="0" smtClean="0"/>
              <a:t>2D Array</a:t>
            </a:r>
          </a:p>
          <a:p>
            <a:r>
              <a:rPr lang="en-US" dirty="0" smtClean="0"/>
              <a:t>3D Array</a:t>
            </a:r>
          </a:p>
          <a:p>
            <a:r>
              <a:rPr lang="en-US" dirty="0" smtClean="0"/>
              <a:t>Jagged Array (different column elements for each row)</a:t>
            </a:r>
            <a:endParaRPr lang="en-IN" dirty="0"/>
          </a:p>
        </p:txBody>
      </p:sp>
    </p:spTree>
    <p:extLst>
      <p:ext uri="{BB962C8B-B14F-4D97-AF65-F5344CB8AC3E}">
        <p14:creationId xmlns:p14="http://schemas.microsoft.com/office/powerpoint/2010/main" val="214089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List</a:t>
            </a:r>
            <a:endParaRPr lang="en-IN" dirty="0"/>
          </a:p>
        </p:txBody>
      </p:sp>
      <p:sp>
        <p:nvSpPr>
          <p:cNvPr id="3" name="Content Placeholder 2"/>
          <p:cNvSpPr>
            <a:spLocks noGrp="1"/>
          </p:cNvSpPr>
          <p:nvPr>
            <p:ph idx="1"/>
          </p:nvPr>
        </p:nvSpPr>
        <p:spPr/>
        <p:txBody>
          <a:bodyPr/>
          <a:lstStyle/>
          <a:p>
            <a:r>
              <a:rPr lang="en-US" dirty="0" smtClean="0"/>
              <a:t>Like as arrays it can store the continuous elements but we need not worry about the size of the list</a:t>
            </a:r>
          </a:p>
          <a:p>
            <a:pPr marL="0" indent="0">
              <a:buNone/>
            </a:pPr>
            <a:r>
              <a:rPr lang="en-US" dirty="0" err="1" smtClean="0"/>
              <a:t>Syn</a:t>
            </a:r>
            <a:r>
              <a:rPr lang="en-US" dirty="0" smtClean="0"/>
              <a:t> : List&lt;Type&gt; name = new List&lt;Type&gt;();</a:t>
            </a:r>
          </a:p>
          <a:p>
            <a:pPr marL="0" indent="0">
              <a:buNone/>
            </a:pPr>
            <a:r>
              <a:rPr lang="en-US" dirty="0" smtClean="0"/>
              <a:t>There are set of methods that can be provided by the List class</a:t>
            </a:r>
            <a:endParaRPr lang="en-IN" dirty="0"/>
          </a:p>
        </p:txBody>
      </p:sp>
    </p:spTree>
    <p:extLst>
      <p:ext uri="{BB962C8B-B14F-4D97-AF65-F5344CB8AC3E}">
        <p14:creationId xmlns:p14="http://schemas.microsoft.com/office/powerpoint/2010/main" val="713714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Dictionary</a:t>
            </a:r>
            <a:endParaRPr lang="en-IN" dirty="0"/>
          </a:p>
        </p:txBody>
      </p:sp>
      <p:sp>
        <p:nvSpPr>
          <p:cNvPr id="3" name="Content Placeholder 2"/>
          <p:cNvSpPr>
            <a:spLocks noGrp="1"/>
          </p:cNvSpPr>
          <p:nvPr>
            <p:ph idx="1"/>
          </p:nvPr>
        </p:nvSpPr>
        <p:spPr/>
        <p:txBody>
          <a:bodyPr/>
          <a:lstStyle/>
          <a:p>
            <a:r>
              <a:rPr lang="en-US" dirty="0" smtClean="0"/>
              <a:t>In Dictionary each value have the keys</a:t>
            </a:r>
          </a:p>
          <a:p>
            <a:r>
              <a:rPr lang="en-US" dirty="0" smtClean="0"/>
              <a:t>The duplication of the keys will not be supported</a:t>
            </a:r>
          </a:p>
          <a:p>
            <a:r>
              <a:rPr lang="en-US" dirty="0" smtClean="0"/>
              <a:t>We can access the values by using keys</a:t>
            </a:r>
          </a:p>
          <a:p>
            <a:pPr marL="0" indent="0">
              <a:buNone/>
            </a:pPr>
            <a:r>
              <a:rPr lang="en-US" dirty="0" err="1" smtClean="0"/>
              <a:t>Syn</a:t>
            </a:r>
            <a:r>
              <a:rPr lang="en-US" dirty="0" smtClean="0"/>
              <a:t> : Dictionary&lt;</a:t>
            </a:r>
            <a:r>
              <a:rPr lang="en-US" dirty="0" err="1" smtClean="0"/>
              <a:t>KayType,ValueType</a:t>
            </a:r>
            <a:r>
              <a:rPr lang="en-US" dirty="0" smtClean="0"/>
              <a:t>&gt; name = new Dictionary&lt;&gt;();</a:t>
            </a:r>
          </a:p>
          <a:p>
            <a:pPr marL="0" indent="0">
              <a:buNone/>
            </a:pPr>
            <a:endParaRPr lang="en-IN" dirty="0"/>
          </a:p>
        </p:txBody>
      </p:sp>
    </p:spTree>
    <p:extLst>
      <p:ext uri="{BB962C8B-B14F-4D97-AF65-F5344CB8AC3E}">
        <p14:creationId xmlns:p14="http://schemas.microsoft.com/office/powerpoint/2010/main" val="417733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IN" dirty="0"/>
          </a:p>
        </p:txBody>
      </p:sp>
      <p:sp>
        <p:nvSpPr>
          <p:cNvPr id="3" name="Content Placeholder 2"/>
          <p:cNvSpPr>
            <a:spLocks noGrp="1"/>
          </p:cNvSpPr>
          <p:nvPr>
            <p:ph idx="1"/>
          </p:nvPr>
        </p:nvSpPr>
        <p:spPr/>
        <p:txBody>
          <a:bodyPr/>
          <a:lstStyle/>
          <a:p>
            <a:r>
              <a:rPr lang="en-US" dirty="0" smtClean="0"/>
              <a:t>Simple</a:t>
            </a:r>
          </a:p>
          <a:p>
            <a:r>
              <a:rPr lang="en-US" dirty="0" smtClean="0"/>
              <a:t>Modern</a:t>
            </a:r>
          </a:p>
          <a:p>
            <a:r>
              <a:rPr lang="en-US" dirty="0" smtClean="0"/>
              <a:t>Object Oriented</a:t>
            </a:r>
          </a:p>
          <a:p>
            <a:r>
              <a:rPr lang="en-US" dirty="0" smtClean="0"/>
              <a:t>Type Safe</a:t>
            </a:r>
          </a:p>
          <a:p>
            <a:r>
              <a:rPr lang="en-US" dirty="0" smtClean="0"/>
              <a:t>Structured Programming language</a:t>
            </a:r>
          </a:p>
          <a:p>
            <a:r>
              <a:rPr lang="en-IN" b="1" dirty="0" smtClean="0">
                <a:latin typeface="+mj-lt"/>
              </a:rPr>
              <a:t>Fast Speed</a:t>
            </a:r>
            <a:endParaRPr lang="en-IN" b="1" dirty="0">
              <a:latin typeface="+mj-lt"/>
            </a:endParaRPr>
          </a:p>
          <a:p>
            <a:endParaRPr lang="en-IN" dirty="0"/>
          </a:p>
        </p:txBody>
      </p:sp>
    </p:spTree>
    <p:extLst>
      <p:ext uri="{BB962C8B-B14F-4D97-AF65-F5344CB8AC3E}">
        <p14:creationId xmlns:p14="http://schemas.microsoft.com/office/powerpoint/2010/main" val="102535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Structures</a:t>
            </a:r>
            <a:endParaRPr lang="en-IN" dirty="0"/>
          </a:p>
        </p:txBody>
      </p:sp>
      <p:sp>
        <p:nvSpPr>
          <p:cNvPr id="3" name="Content Placeholder 2"/>
          <p:cNvSpPr>
            <a:spLocks noGrp="1"/>
          </p:cNvSpPr>
          <p:nvPr>
            <p:ph idx="1"/>
          </p:nvPr>
        </p:nvSpPr>
        <p:spPr/>
        <p:txBody>
          <a:bodyPr/>
          <a:lstStyle/>
          <a:p>
            <a:r>
              <a:rPr lang="en-US" dirty="0" smtClean="0"/>
              <a:t>structure is a user defined  type</a:t>
            </a:r>
          </a:p>
          <a:p>
            <a:r>
              <a:rPr lang="en-US" dirty="0" smtClean="0"/>
              <a:t>In structure can consists of structure members and member functions and </a:t>
            </a:r>
            <a:r>
              <a:rPr lang="en-US" dirty="0" err="1" smtClean="0"/>
              <a:t>constructures</a:t>
            </a:r>
            <a:r>
              <a:rPr lang="en-US" dirty="0" smtClean="0"/>
              <a:t>.</a:t>
            </a:r>
          </a:p>
          <a:p>
            <a:r>
              <a:rPr lang="en-US" dirty="0" smtClean="0"/>
              <a:t>Structure is a value type</a:t>
            </a:r>
          </a:p>
          <a:p>
            <a:r>
              <a:rPr lang="en-US" dirty="0" smtClean="0"/>
              <a:t>It can do same tasks as class do</a:t>
            </a:r>
          </a:p>
          <a:p>
            <a:r>
              <a:rPr lang="en-US" dirty="0" smtClean="0"/>
              <a:t>All the value types are constructed under the structures</a:t>
            </a:r>
          </a:p>
          <a:p>
            <a:endParaRPr lang="en-IN" dirty="0"/>
          </a:p>
        </p:txBody>
      </p:sp>
    </p:spTree>
    <p:extLst>
      <p:ext uri="{BB962C8B-B14F-4D97-AF65-F5344CB8AC3E}">
        <p14:creationId xmlns:p14="http://schemas.microsoft.com/office/powerpoint/2010/main" val="2782562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5" y="304800"/>
            <a:ext cx="11346872" cy="6317673"/>
          </a:xfrm>
        </p:spPr>
        <p:txBody>
          <a:bodyPr>
            <a:normAutofit lnSpcReduction="10000"/>
          </a:bodyPr>
          <a:lstStyle/>
          <a:p>
            <a:pPr marL="0" indent="0">
              <a:buNone/>
            </a:pPr>
            <a:r>
              <a:rPr lang="en-US" dirty="0" err="1" smtClean="0"/>
              <a:t>Syn</a:t>
            </a:r>
            <a:r>
              <a:rPr lang="en-US" dirty="0" smtClean="0"/>
              <a:t> :</a:t>
            </a:r>
          </a:p>
          <a:p>
            <a:pPr marL="0" indent="0">
              <a:buNone/>
            </a:pPr>
            <a:r>
              <a:rPr lang="en-US" dirty="0" smtClean="0"/>
              <a:t>Public </a:t>
            </a:r>
            <a:r>
              <a:rPr lang="en-US" dirty="0" err="1" smtClean="0"/>
              <a:t>struct</a:t>
            </a:r>
            <a:r>
              <a:rPr lang="en-US" dirty="0" smtClean="0"/>
              <a:t> Demo</a:t>
            </a:r>
          </a:p>
          <a:p>
            <a:pPr marL="0" indent="0">
              <a:buNone/>
            </a:pPr>
            <a:r>
              <a:rPr lang="en-US" dirty="0" smtClean="0"/>
              <a:t>{</a:t>
            </a:r>
          </a:p>
          <a:p>
            <a:pPr marL="0" indent="0">
              <a:buNone/>
            </a:pPr>
            <a:r>
              <a:rPr lang="en-US" dirty="0"/>
              <a:t>	</a:t>
            </a:r>
            <a:r>
              <a:rPr lang="en-US" dirty="0" smtClean="0"/>
              <a:t>variables;</a:t>
            </a:r>
          </a:p>
          <a:p>
            <a:pPr marL="0" indent="0">
              <a:buNone/>
            </a:pPr>
            <a:r>
              <a:rPr lang="en-US" dirty="0"/>
              <a:t>	</a:t>
            </a:r>
            <a:r>
              <a:rPr lang="en-US" dirty="0" smtClean="0"/>
              <a:t>methods()</a:t>
            </a:r>
          </a:p>
          <a:p>
            <a:pPr marL="0" indent="0">
              <a:buNone/>
            </a:pPr>
            <a:r>
              <a:rPr lang="en-US" dirty="0" smtClean="0"/>
              <a:t>	{</a:t>
            </a:r>
          </a:p>
          <a:p>
            <a:pPr marL="0" indent="0">
              <a:buNone/>
            </a:pPr>
            <a:r>
              <a:rPr lang="en-US" dirty="0"/>
              <a:t>	</a:t>
            </a:r>
            <a:r>
              <a:rPr lang="en-US" dirty="0" smtClean="0"/>
              <a:t>}</a:t>
            </a:r>
            <a:br>
              <a:rPr lang="en-US" dirty="0" smtClean="0"/>
            </a:br>
            <a:endParaRPr lang="en-US" dirty="0" smtClean="0"/>
          </a:p>
          <a:p>
            <a:pPr marL="0" indent="0">
              <a:buNone/>
            </a:pPr>
            <a:r>
              <a:rPr lang="en-US" dirty="0" smtClean="0"/>
              <a:t>}</a:t>
            </a:r>
            <a:endParaRPr lang="en-IN" dirty="0"/>
          </a:p>
          <a:p>
            <a:pPr marL="0" indent="0">
              <a:buNone/>
            </a:pPr>
            <a:r>
              <a:rPr lang="en-US" dirty="0" smtClean="0"/>
              <a:t>//</a:t>
            </a:r>
            <a:r>
              <a:rPr lang="en-US" dirty="0" err="1" smtClean="0"/>
              <a:t>Initilization</a:t>
            </a:r>
            <a:r>
              <a:rPr lang="en-US" dirty="0" smtClean="0"/>
              <a:t> of structure</a:t>
            </a:r>
          </a:p>
          <a:p>
            <a:pPr marL="0" indent="0">
              <a:buNone/>
            </a:pPr>
            <a:r>
              <a:rPr lang="en-US" dirty="0" smtClean="0"/>
              <a:t>Demo d;</a:t>
            </a:r>
          </a:p>
          <a:p>
            <a:pPr marL="0" indent="0">
              <a:buNone/>
            </a:pPr>
            <a:r>
              <a:rPr lang="en-US" dirty="0" smtClean="0"/>
              <a:t>Or </a:t>
            </a:r>
          </a:p>
          <a:p>
            <a:pPr marL="0" indent="0">
              <a:buNone/>
            </a:pPr>
            <a:r>
              <a:rPr lang="en-US" smtClean="0"/>
              <a:t>Demo d = new Demo();</a:t>
            </a:r>
            <a:endParaRPr lang="en-IN" dirty="0"/>
          </a:p>
        </p:txBody>
      </p:sp>
    </p:spTree>
    <p:extLst>
      <p:ext uri="{BB962C8B-B14F-4D97-AF65-F5344CB8AC3E}">
        <p14:creationId xmlns:p14="http://schemas.microsoft.com/office/powerpoint/2010/main" val="652723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157307"/>
            <a:ext cx="10515600" cy="6492875"/>
          </a:xfrm>
        </p:spPr>
        <p:txBody>
          <a:bodyPr/>
          <a:lstStyle/>
          <a:p>
            <a:pPr algn="ctr"/>
            <a:r>
              <a:rPr lang="en-US" dirty="0" smtClean="0"/>
              <a:t>Object Oriented Programming</a:t>
            </a:r>
            <a:endParaRPr lang="en-IN" dirty="0"/>
          </a:p>
        </p:txBody>
      </p:sp>
    </p:spTree>
    <p:extLst>
      <p:ext uri="{BB962C8B-B14F-4D97-AF65-F5344CB8AC3E}">
        <p14:creationId xmlns:p14="http://schemas.microsoft.com/office/powerpoint/2010/main" val="445512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Access Modifiers</a:t>
            </a:r>
            <a:endParaRPr lang="en-IN" dirty="0"/>
          </a:p>
        </p:txBody>
      </p:sp>
      <p:sp>
        <p:nvSpPr>
          <p:cNvPr id="3" name="Content Placeholder 2"/>
          <p:cNvSpPr>
            <a:spLocks noGrp="1"/>
          </p:cNvSpPr>
          <p:nvPr>
            <p:ph idx="1"/>
          </p:nvPr>
        </p:nvSpPr>
        <p:spPr/>
        <p:txBody>
          <a:bodyPr/>
          <a:lstStyle/>
          <a:p>
            <a:pPr marL="0" indent="0">
              <a:buNone/>
            </a:pPr>
            <a:r>
              <a:rPr lang="en-US" dirty="0"/>
              <a:t>In c#, </a:t>
            </a:r>
            <a:r>
              <a:rPr lang="en-US" b="1" dirty="0"/>
              <a:t>Access Modifiers</a:t>
            </a:r>
            <a:r>
              <a:rPr lang="en-US" dirty="0"/>
              <a:t> are the keywords used to define an accessibility level for all types and type members</a:t>
            </a:r>
            <a:r>
              <a:rPr lang="en-US" dirty="0" smtClean="0"/>
              <a:t>.</a:t>
            </a:r>
          </a:p>
          <a:p>
            <a:pPr marL="0" indent="0">
              <a:buNone/>
            </a:pPr>
            <a:r>
              <a:rPr lang="en-US" dirty="0"/>
              <a:t>The following are the different types of access modifiers available in the </a:t>
            </a:r>
            <a:r>
              <a:rPr lang="en-US" dirty="0" err="1"/>
              <a:t>c#</a:t>
            </a:r>
            <a:r>
              <a:rPr lang="en-US" dirty="0"/>
              <a:t> programming language</a:t>
            </a:r>
            <a:r>
              <a:rPr lang="en-US" dirty="0" smtClean="0"/>
              <a:t>.</a:t>
            </a:r>
          </a:p>
          <a:p>
            <a:r>
              <a:rPr lang="en-IN" dirty="0"/>
              <a:t>Public</a:t>
            </a:r>
          </a:p>
          <a:p>
            <a:r>
              <a:rPr lang="en-IN" dirty="0"/>
              <a:t>Private</a:t>
            </a:r>
          </a:p>
          <a:p>
            <a:r>
              <a:rPr lang="en-IN" dirty="0"/>
              <a:t>Protected</a:t>
            </a:r>
          </a:p>
          <a:p>
            <a:r>
              <a:rPr lang="en-IN" dirty="0"/>
              <a:t>Internal</a:t>
            </a:r>
          </a:p>
          <a:p>
            <a:pPr marL="0" indent="0">
              <a:buNone/>
            </a:pPr>
            <a:endParaRPr lang="en-IN" dirty="0"/>
          </a:p>
        </p:txBody>
      </p:sp>
    </p:spTree>
    <p:extLst>
      <p:ext uri="{BB962C8B-B14F-4D97-AF65-F5344CB8AC3E}">
        <p14:creationId xmlns:p14="http://schemas.microsoft.com/office/powerpoint/2010/main" val="736613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Public Access Modifier</a:t>
            </a:r>
            <a:endParaRPr lang="en-IN" dirty="0"/>
          </a:p>
        </p:txBody>
      </p:sp>
      <p:sp>
        <p:nvSpPr>
          <p:cNvPr id="3" name="Content Placeholder 2"/>
          <p:cNvSpPr>
            <a:spLocks noGrp="1"/>
          </p:cNvSpPr>
          <p:nvPr>
            <p:ph idx="1"/>
          </p:nvPr>
        </p:nvSpPr>
        <p:spPr/>
        <p:txBody>
          <a:bodyPr/>
          <a:lstStyle/>
          <a:p>
            <a:pPr marL="0" indent="0">
              <a:buNone/>
            </a:pPr>
            <a:r>
              <a:rPr lang="en-US" dirty="0"/>
              <a:t>In c#, the </a:t>
            </a:r>
            <a:r>
              <a:rPr lang="en-US" b="1" dirty="0"/>
              <a:t>public</a:t>
            </a:r>
            <a:r>
              <a:rPr lang="en-US" dirty="0"/>
              <a:t> modifier is used to specify that access is not restricted, so the defined type or member can be accessed by any other code in the current assembly or another assembly that references it.</a:t>
            </a:r>
            <a:endParaRPr lang="en-IN" dirty="0"/>
          </a:p>
        </p:txBody>
      </p:sp>
    </p:spTree>
    <p:extLst>
      <p:ext uri="{BB962C8B-B14F-4D97-AF65-F5344CB8AC3E}">
        <p14:creationId xmlns:p14="http://schemas.microsoft.com/office/powerpoint/2010/main" val="1582025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Private Access Modifier</a:t>
            </a:r>
            <a:endParaRPr lang="en-IN" dirty="0"/>
          </a:p>
        </p:txBody>
      </p:sp>
      <p:sp>
        <p:nvSpPr>
          <p:cNvPr id="3" name="Content Placeholder 2"/>
          <p:cNvSpPr>
            <a:spLocks noGrp="1"/>
          </p:cNvSpPr>
          <p:nvPr>
            <p:ph idx="1"/>
          </p:nvPr>
        </p:nvSpPr>
        <p:spPr/>
        <p:txBody>
          <a:bodyPr/>
          <a:lstStyle/>
          <a:p>
            <a:r>
              <a:rPr lang="en-US" dirty="0" smtClean="0"/>
              <a:t>The private data members and member functions that only accessible with in the class </a:t>
            </a:r>
          </a:p>
          <a:p>
            <a:r>
              <a:rPr lang="en-US" dirty="0" smtClean="0"/>
              <a:t>Every method and members in the class and structures are private</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63459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Protected Access Modifier</a:t>
            </a:r>
            <a:endParaRPr lang="en-IN" dirty="0"/>
          </a:p>
        </p:txBody>
      </p:sp>
      <p:sp>
        <p:nvSpPr>
          <p:cNvPr id="3" name="Content Placeholder 2"/>
          <p:cNvSpPr>
            <a:spLocks noGrp="1"/>
          </p:cNvSpPr>
          <p:nvPr>
            <p:ph idx="1"/>
          </p:nvPr>
        </p:nvSpPr>
        <p:spPr/>
        <p:txBody>
          <a:bodyPr/>
          <a:lstStyle/>
          <a:p>
            <a:r>
              <a:rPr lang="en-US" dirty="0" smtClean="0"/>
              <a:t>The protected access modifier will give only permissions to the its derived class</a:t>
            </a:r>
          </a:p>
          <a:p>
            <a:r>
              <a:rPr lang="en-US" dirty="0" smtClean="0"/>
              <a:t>It only accessible on with in class and its derived class</a:t>
            </a:r>
            <a:endParaRPr lang="en-IN" dirty="0"/>
          </a:p>
        </p:txBody>
      </p:sp>
    </p:spTree>
    <p:extLst>
      <p:ext uri="{BB962C8B-B14F-4D97-AF65-F5344CB8AC3E}">
        <p14:creationId xmlns:p14="http://schemas.microsoft.com/office/powerpoint/2010/main" val="3519610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Access Modifier</a:t>
            </a:r>
            <a:endParaRPr lang="en-IN" dirty="0"/>
          </a:p>
        </p:txBody>
      </p:sp>
      <p:sp>
        <p:nvSpPr>
          <p:cNvPr id="3" name="Content Placeholder 2"/>
          <p:cNvSpPr>
            <a:spLocks noGrp="1"/>
          </p:cNvSpPr>
          <p:nvPr>
            <p:ph idx="1"/>
          </p:nvPr>
        </p:nvSpPr>
        <p:spPr/>
        <p:txBody>
          <a:bodyPr/>
          <a:lstStyle/>
          <a:p>
            <a:r>
              <a:rPr lang="en-US" dirty="0" smtClean="0"/>
              <a:t>The accessibility of  members are within the project or namespace </a:t>
            </a:r>
          </a:p>
          <a:p>
            <a:r>
              <a:rPr lang="en-US" dirty="0" smtClean="0"/>
              <a:t>By default all the classes are internal</a:t>
            </a:r>
          </a:p>
          <a:p>
            <a:r>
              <a:rPr lang="en-US" dirty="0" smtClean="0"/>
              <a:t>We can not internal methods on other project</a:t>
            </a:r>
            <a:endParaRPr lang="en-IN" dirty="0"/>
          </a:p>
        </p:txBody>
      </p:sp>
    </p:spTree>
    <p:extLst>
      <p:ext uri="{BB962C8B-B14F-4D97-AF65-F5344CB8AC3E}">
        <p14:creationId xmlns:p14="http://schemas.microsoft.com/office/powerpoint/2010/main" val="2820682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Protected Internal Access Modifier</a:t>
            </a:r>
            <a:endParaRPr lang="en-IN" dirty="0"/>
          </a:p>
        </p:txBody>
      </p:sp>
      <p:sp>
        <p:nvSpPr>
          <p:cNvPr id="3" name="Content Placeholder 2"/>
          <p:cNvSpPr>
            <a:spLocks noGrp="1"/>
          </p:cNvSpPr>
          <p:nvPr>
            <p:ph idx="1"/>
          </p:nvPr>
        </p:nvSpPr>
        <p:spPr/>
        <p:txBody>
          <a:bodyPr/>
          <a:lstStyle/>
          <a:p>
            <a:r>
              <a:rPr lang="en-US" dirty="0" smtClean="0"/>
              <a:t>In this if any one is satisfied it will give the access</a:t>
            </a:r>
          </a:p>
          <a:p>
            <a:r>
              <a:rPr lang="en-US" dirty="0" smtClean="0"/>
              <a:t>For example if a method is declared as protected internal then that class is inherited outside of the project</a:t>
            </a:r>
          </a:p>
          <a:p>
            <a:r>
              <a:rPr lang="en-US" dirty="0" smtClean="0"/>
              <a:t>It checks protected is accessible and internal is not accessible</a:t>
            </a:r>
          </a:p>
          <a:p>
            <a:r>
              <a:rPr lang="en-US" dirty="0" smtClean="0"/>
              <a:t>In the both it satisfies protected then it will gives the </a:t>
            </a:r>
            <a:r>
              <a:rPr lang="en-US" dirty="0" err="1" smtClean="0"/>
              <a:t>permision</a:t>
            </a:r>
            <a:endParaRPr lang="en-IN" dirty="0"/>
          </a:p>
        </p:txBody>
      </p:sp>
    </p:spTree>
    <p:extLst>
      <p:ext uri="{BB962C8B-B14F-4D97-AF65-F5344CB8AC3E}">
        <p14:creationId xmlns:p14="http://schemas.microsoft.com/office/powerpoint/2010/main" val="847759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8911"/>
          </a:xfrm>
        </p:spPr>
        <p:txBody>
          <a:bodyPr/>
          <a:lstStyle/>
          <a:p>
            <a:pPr algn="ctr"/>
            <a:r>
              <a:rPr lang="en-US" dirty="0" smtClean="0"/>
              <a:t>Encapsulation</a:t>
            </a:r>
            <a:endParaRPr lang="en-IN" dirty="0"/>
          </a:p>
        </p:txBody>
      </p:sp>
    </p:spTree>
    <p:extLst>
      <p:ext uri="{BB962C8B-B14F-4D97-AF65-F5344CB8AC3E}">
        <p14:creationId xmlns:p14="http://schemas.microsoft.com/office/powerpoint/2010/main" val="233854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Pointers are missing in </a:t>
            </a:r>
            <a:r>
              <a:rPr lang="en-US" dirty="0" err="1" smtClean="0"/>
              <a:t>c#</a:t>
            </a:r>
            <a:r>
              <a:rPr lang="en-US" dirty="0" smtClean="0"/>
              <a:t> (</a:t>
            </a:r>
            <a:r>
              <a:rPr lang="en-US" sz="1800" dirty="0"/>
              <a:t>pointer types are not tracked by the default garbage </a:t>
            </a:r>
            <a:r>
              <a:rPr lang="en-US" sz="1800" dirty="0" smtClean="0"/>
              <a:t>collection</a:t>
            </a:r>
            <a:r>
              <a:rPr lang="en-US" dirty="0" smtClean="0"/>
              <a:t>)</a:t>
            </a:r>
            <a:endParaRPr lang="en-IN" dirty="0"/>
          </a:p>
          <a:p>
            <a:pPr marL="514350" indent="-514350">
              <a:buFont typeface="+mj-lt"/>
              <a:buAutoNum type="arabicPeriod"/>
            </a:pPr>
            <a:r>
              <a:rPr lang="en-US" dirty="0"/>
              <a:t>Integer values  of 0 and 1 are no longer accepted as </a:t>
            </a:r>
            <a:r>
              <a:rPr lang="en-US" dirty="0" err="1"/>
              <a:t>boolean</a:t>
            </a:r>
            <a:r>
              <a:rPr lang="en-US" dirty="0"/>
              <a:t> </a:t>
            </a:r>
            <a:r>
              <a:rPr lang="en-US" dirty="0" err="1"/>
              <a:t>values.Boolean</a:t>
            </a:r>
            <a:r>
              <a:rPr lang="en-US" dirty="0"/>
              <a:t> values are pure true or false values in C# so no more errors of "="operator and "=="</a:t>
            </a:r>
            <a:r>
              <a:rPr lang="en-US" dirty="0" smtClean="0"/>
              <a:t>operator.</a:t>
            </a:r>
          </a:p>
          <a:p>
            <a:pPr marL="514350" indent="-514350">
              <a:buFont typeface="+mj-lt"/>
              <a:buAutoNum type="arabicPeriod"/>
            </a:pPr>
            <a:r>
              <a:rPr lang="en-US" dirty="0" smtClean="0"/>
              <a:t>It will easy to learn</a:t>
            </a:r>
          </a:p>
          <a:p>
            <a:pPr marL="514350" indent="-514350">
              <a:buFont typeface="+mj-lt"/>
              <a:buAutoNum type="arabicPeriod"/>
            </a:pPr>
            <a:r>
              <a:rPr lang="en-US" dirty="0" smtClean="0"/>
              <a:t>Easy to develop</a:t>
            </a:r>
          </a:p>
        </p:txBody>
      </p:sp>
    </p:spTree>
    <p:extLst>
      <p:ext uri="{BB962C8B-B14F-4D97-AF65-F5344CB8AC3E}">
        <p14:creationId xmlns:p14="http://schemas.microsoft.com/office/powerpoint/2010/main" val="3168820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4909"/>
            <a:ext cx="10515600" cy="5692054"/>
          </a:xfrm>
        </p:spPr>
        <p:txBody>
          <a:bodyPr/>
          <a:lstStyle/>
          <a:p>
            <a:pPr marL="0" indent="0">
              <a:buNone/>
            </a:pPr>
            <a:r>
              <a:rPr lang="en-US" dirty="0"/>
              <a:t>In c#, </a:t>
            </a:r>
            <a:r>
              <a:rPr lang="en-US" b="1" dirty="0"/>
              <a:t>Encapsulation</a:t>
            </a:r>
            <a:r>
              <a:rPr lang="en-US" dirty="0"/>
              <a:t> is a process of binding the data members and member functions into a single unit. In c#, the class is the real-time example for encapsulation because it will combine various types of data members and member functions into a single unit</a:t>
            </a:r>
            <a:r>
              <a:rPr lang="en-US" dirty="0" smtClean="0"/>
              <a:t>.</a:t>
            </a:r>
            <a:endParaRPr lang="en-IN" dirty="0"/>
          </a:p>
        </p:txBody>
      </p:sp>
      <p:pic>
        <p:nvPicPr>
          <p:cNvPr id="4" name="Picture 3"/>
          <p:cNvPicPr>
            <a:picLocks noChangeAspect="1"/>
          </p:cNvPicPr>
          <p:nvPr/>
        </p:nvPicPr>
        <p:blipFill>
          <a:blip r:embed="rId2"/>
          <a:stretch>
            <a:fillRect/>
          </a:stretch>
        </p:blipFill>
        <p:spPr>
          <a:xfrm>
            <a:off x="651165" y="2382981"/>
            <a:ext cx="10917380" cy="4350328"/>
          </a:xfrm>
          <a:prstGeom prst="rect">
            <a:avLst/>
          </a:prstGeom>
        </p:spPr>
      </p:pic>
    </p:spTree>
    <p:extLst>
      <p:ext uri="{BB962C8B-B14F-4D97-AF65-F5344CB8AC3E}">
        <p14:creationId xmlns:p14="http://schemas.microsoft.com/office/powerpoint/2010/main" val="26861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normAutofit fontScale="90000"/>
          </a:bodyPr>
          <a:lstStyle/>
          <a:p>
            <a:pPr algn="ctr"/>
            <a:r>
              <a:rPr lang="en-IN" dirty="0"/>
              <a:t>Abstraction</a:t>
            </a:r>
            <a:br>
              <a:rPr lang="en-IN" dirty="0"/>
            </a:br>
            <a:endParaRPr lang="en-IN" dirty="0"/>
          </a:p>
        </p:txBody>
      </p:sp>
      <p:sp>
        <p:nvSpPr>
          <p:cNvPr id="3" name="Content Placeholder 2"/>
          <p:cNvSpPr>
            <a:spLocks noGrp="1"/>
          </p:cNvSpPr>
          <p:nvPr>
            <p:ph idx="1"/>
          </p:nvPr>
        </p:nvSpPr>
        <p:spPr>
          <a:xfrm>
            <a:off x="838200" y="1094509"/>
            <a:ext cx="10515600" cy="5082454"/>
          </a:xfrm>
        </p:spPr>
        <p:txBody>
          <a:bodyPr/>
          <a:lstStyle/>
          <a:p>
            <a:pPr marL="0" indent="0">
              <a:buNone/>
            </a:pPr>
            <a:r>
              <a:rPr lang="en-US" dirty="0"/>
              <a:t>In c#, </a:t>
            </a:r>
            <a:r>
              <a:rPr lang="en-US" b="1" dirty="0"/>
              <a:t>Abstraction</a:t>
            </a:r>
            <a:r>
              <a:rPr lang="en-US" dirty="0"/>
              <a:t> is a principle of object-oriented programming language (OOP), and it is used to hide the implementation details and display only essential features of the object</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387927" y="2272144"/>
            <a:ext cx="11319164" cy="4378037"/>
          </a:xfrm>
          <a:prstGeom prst="rect">
            <a:avLst/>
          </a:prstGeom>
        </p:spPr>
      </p:pic>
    </p:spTree>
    <p:extLst>
      <p:ext uri="{BB962C8B-B14F-4D97-AF65-F5344CB8AC3E}">
        <p14:creationId xmlns:p14="http://schemas.microsoft.com/office/powerpoint/2010/main" val="2440065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normAutofit fontScale="90000"/>
          </a:bodyPr>
          <a:lstStyle/>
          <a:p>
            <a:pPr algn="ctr"/>
            <a:r>
              <a:rPr lang="en-IN" dirty="0"/>
              <a:t>Inheritance</a:t>
            </a:r>
            <a:br>
              <a:rPr lang="en-IN" dirty="0"/>
            </a:br>
            <a:endParaRPr lang="en-IN" dirty="0"/>
          </a:p>
        </p:txBody>
      </p:sp>
      <p:sp>
        <p:nvSpPr>
          <p:cNvPr id="3" name="Content Placeholder 2"/>
          <p:cNvSpPr>
            <a:spLocks noGrp="1"/>
          </p:cNvSpPr>
          <p:nvPr>
            <p:ph idx="1"/>
          </p:nvPr>
        </p:nvSpPr>
        <p:spPr>
          <a:xfrm>
            <a:off x="838200" y="1136073"/>
            <a:ext cx="10515600" cy="5040890"/>
          </a:xfrm>
        </p:spPr>
        <p:txBody>
          <a:bodyPr/>
          <a:lstStyle/>
          <a:p>
            <a:r>
              <a:rPr lang="en-US" dirty="0" smtClean="0"/>
              <a:t>Acquiring the properties of another class by holding the properties of his class</a:t>
            </a:r>
          </a:p>
          <a:p>
            <a:pPr marL="0" indent="0">
              <a:buNone/>
            </a:pPr>
            <a:r>
              <a:rPr lang="en-US" dirty="0"/>
              <a:t>	</a:t>
            </a:r>
            <a:r>
              <a:rPr lang="en-US" dirty="0" smtClean="0"/>
              <a:t>There are four types of inheritance</a:t>
            </a:r>
          </a:p>
          <a:p>
            <a:pPr marL="514350" indent="-514350">
              <a:buFont typeface="+mj-lt"/>
              <a:buAutoNum type="arabicPeriod"/>
            </a:pPr>
            <a:r>
              <a:rPr lang="en-US" dirty="0" smtClean="0"/>
              <a:t>Single inheritance</a:t>
            </a:r>
          </a:p>
          <a:p>
            <a:pPr marL="514350" indent="-514350">
              <a:buFont typeface="+mj-lt"/>
              <a:buAutoNum type="arabicPeriod"/>
            </a:pPr>
            <a:r>
              <a:rPr lang="en-US" dirty="0" smtClean="0"/>
              <a:t>Multi level inheritance</a:t>
            </a:r>
          </a:p>
          <a:p>
            <a:pPr marL="514350" indent="-514350">
              <a:buFont typeface="+mj-lt"/>
              <a:buAutoNum type="arabicPeriod"/>
            </a:pPr>
            <a:r>
              <a:rPr lang="en-US" dirty="0" smtClean="0"/>
              <a:t>Multiple inheritance</a:t>
            </a:r>
          </a:p>
          <a:p>
            <a:pPr marL="514350" indent="-514350">
              <a:buFont typeface="+mj-lt"/>
              <a:buAutoNum type="arabicPeriod"/>
            </a:pPr>
            <a:r>
              <a:rPr lang="en-US" dirty="0" smtClean="0"/>
              <a:t>Hybrid inheritance</a:t>
            </a:r>
            <a:endParaRPr lang="en-IN" dirty="0"/>
          </a:p>
        </p:txBody>
      </p:sp>
    </p:spTree>
    <p:extLst>
      <p:ext uri="{BB962C8B-B14F-4D97-AF65-F5344CB8AC3E}">
        <p14:creationId xmlns:p14="http://schemas.microsoft.com/office/powerpoint/2010/main" val="300187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Polymorphism</a:t>
            </a:r>
            <a:br>
              <a:rPr lang="en-IN" dirty="0"/>
            </a:br>
            <a:endParaRPr lang="en-IN" dirty="0"/>
          </a:p>
        </p:txBody>
      </p:sp>
      <p:sp>
        <p:nvSpPr>
          <p:cNvPr id="3" name="Content Placeholder 2"/>
          <p:cNvSpPr>
            <a:spLocks noGrp="1"/>
          </p:cNvSpPr>
          <p:nvPr>
            <p:ph idx="1"/>
          </p:nvPr>
        </p:nvSpPr>
        <p:spPr/>
        <p:txBody>
          <a:bodyPr/>
          <a:lstStyle/>
          <a:p>
            <a:r>
              <a:rPr lang="en-US" dirty="0"/>
              <a:t>In c#, </a:t>
            </a:r>
            <a:r>
              <a:rPr lang="en-US" b="1" dirty="0"/>
              <a:t>Polymorphism</a:t>
            </a:r>
            <a:r>
              <a:rPr lang="en-US" dirty="0"/>
              <a:t> means providing an ability to take more than one form, and it’s one of the main pillar concepts of object-oriented programming after encapsulation and inheritance.</a:t>
            </a:r>
            <a:endParaRPr lang="en-IN" dirty="0"/>
          </a:p>
        </p:txBody>
      </p:sp>
    </p:spTree>
    <p:extLst>
      <p:ext uri="{BB962C8B-B14F-4D97-AF65-F5344CB8AC3E}">
        <p14:creationId xmlns:p14="http://schemas.microsoft.com/office/powerpoint/2010/main" val="4251311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5057"/>
          </a:xfrm>
        </p:spPr>
        <p:txBody>
          <a:bodyPr/>
          <a:lstStyle/>
          <a:p>
            <a:pPr algn="ctr"/>
            <a:r>
              <a:rPr lang="en-US" dirty="0" smtClean="0"/>
              <a:t>Class and objects</a:t>
            </a:r>
            <a:endParaRPr lang="en-IN" dirty="0"/>
          </a:p>
        </p:txBody>
      </p:sp>
    </p:spTree>
    <p:extLst>
      <p:ext uri="{BB962C8B-B14F-4D97-AF65-F5344CB8AC3E}">
        <p14:creationId xmlns:p14="http://schemas.microsoft.com/office/powerpoint/2010/main" val="1074262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a:t>
            </a:r>
            <a:endParaRPr lang="en-IN" dirty="0"/>
          </a:p>
        </p:txBody>
      </p:sp>
      <p:sp>
        <p:nvSpPr>
          <p:cNvPr id="3" name="Content Placeholder 2"/>
          <p:cNvSpPr>
            <a:spLocks noGrp="1"/>
          </p:cNvSpPr>
          <p:nvPr>
            <p:ph idx="1"/>
          </p:nvPr>
        </p:nvSpPr>
        <p:spPr/>
        <p:txBody>
          <a:bodyPr/>
          <a:lstStyle/>
          <a:p>
            <a:r>
              <a:rPr lang="en-US" dirty="0" smtClean="0"/>
              <a:t>Class is a user defined type</a:t>
            </a:r>
          </a:p>
          <a:p>
            <a:r>
              <a:rPr lang="en-US" dirty="0" smtClean="0"/>
              <a:t>Class is a collection of different data types and methods</a:t>
            </a:r>
          </a:p>
          <a:p>
            <a:r>
              <a:rPr lang="en-US" dirty="0" smtClean="0"/>
              <a:t>Creating a class</a:t>
            </a:r>
            <a:endParaRPr lang="en-IN" dirty="0"/>
          </a:p>
        </p:txBody>
      </p:sp>
      <p:pic>
        <p:nvPicPr>
          <p:cNvPr id="4" name="Picture 3"/>
          <p:cNvPicPr>
            <a:picLocks noChangeAspect="1"/>
          </p:cNvPicPr>
          <p:nvPr/>
        </p:nvPicPr>
        <p:blipFill>
          <a:blip r:embed="rId2"/>
          <a:stretch>
            <a:fillRect/>
          </a:stretch>
        </p:blipFill>
        <p:spPr>
          <a:xfrm>
            <a:off x="3706091" y="3134158"/>
            <a:ext cx="5334000" cy="2876550"/>
          </a:xfrm>
          <a:prstGeom prst="rect">
            <a:avLst/>
          </a:prstGeom>
        </p:spPr>
      </p:pic>
    </p:spTree>
    <p:extLst>
      <p:ext uri="{BB962C8B-B14F-4D97-AF65-F5344CB8AC3E}">
        <p14:creationId xmlns:p14="http://schemas.microsoft.com/office/powerpoint/2010/main" val="133427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318655"/>
            <a:ext cx="11360727" cy="6248400"/>
          </a:xfrm>
        </p:spPr>
        <p:txBody>
          <a:bodyPr/>
          <a:lstStyle/>
          <a:p>
            <a:pPr marL="0" indent="0">
              <a:buNone/>
            </a:pPr>
            <a:r>
              <a:rPr lang="en-US" dirty="0" smtClean="0"/>
              <a:t>Creating an object of class A</a:t>
            </a:r>
          </a:p>
          <a:p>
            <a:pPr marL="0" indent="0">
              <a:buNone/>
            </a:pPr>
            <a:r>
              <a:rPr lang="en-US" dirty="0" err="1" smtClean="0"/>
              <a:t>Syn</a:t>
            </a:r>
            <a:r>
              <a:rPr lang="en-US" dirty="0" smtClean="0"/>
              <a:t> : A </a:t>
            </a:r>
            <a:r>
              <a:rPr lang="en-US" dirty="0" err="1" smtClean="0"/>
              <a:t>obj</a:t>
            </a:r>
            <a:r>
              <a:rPr lang="en-US" dirty="0" smtClean="0"/>
              <a:t> = new A();</a:t>
            </a:r>
          </a:p>
          <a:p>
            <a:pPr marL="0" indent="0">
              <a:buNone/>
            </a:pPr>
            <a:endParaRPr lang="en-US" dirty="0"/>
          </a:p>
          <a:p>
            <a:pPr marL="0" indent="0">
              <a:buNone/>
            </a:pPr>
            <a:r>
              <a:rPr lang="en-US" dirty="0" smtClean="0"/>
              <a:t>(or)</a:t>
            </a:r>
          </a:p>
          <a:p>
            <a:pPr marL="0" indent="0">
              <a:buNone/>
            </a:pPr>
            <a:r>
              <a:rPr lang="en-US" dirty="0"/>
              <a:t> </a:t>
            </a:r>
            <a:r>
              <a:rPr lang="en-US" dirty="0" smtClean="0"/>
              <a:t>if a class contains the method say then we can call it with anonymous object</a:t>
            </a:r>
          </a:p>
          <a:p>
            <a:pPr marL="0" indent="0">
              <a:buNone/>
            </a:pPr>
            <a:r>
              <a:rPr lang="en-US" dirty="0" err="1" smtClean="0"/>
              <a:t>Syn</a:t>
            </a:r>
            <a:r>
              <a:rPr lang="en-US" dirty="0" smtClean="0"/>
              <a:t> : new A().say();</a:t>
            </a:r>
            <a:endParaRPr lang="en-IN" dirty="0"/>
          </a:p>
        </p:txBody>
      </p:sp>
    </p:spTree>
    <p:extLst>
      <p:ext uri="{BB962C8B-B14F-4D97-AF65-F5344CB8AC3E}">
        <p14:creationId xmlns:p14="http://schemas.microsoft.com/office/powerpoint/2010/main" val="2026546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Constructor</a:t>
            </a:r>
            <a:endParaRPr lang="en-IN" dirty="0"/>
          </a:p>
        </p:txBody>
      </p:sp>
      <p:sp>
        <p:nvSpPr>
          <p:cNvPr id="3" name="Content Placeholder 2"/>
          <p:cNvSpPr>
            <a:spLocks noGrp="1"/>
          </p:cNvSpPr>
          <p:nvPr>
            <p:ph idx="1"/>
          </p:nvPr>
        </p:nvSpPr>
        <p:spPr/>
        <p:txBody>
          <a:bodyPr>
            <a:normAutofit lnSpcReduction="10000"/>
          </a:bodyPr>
          <a:lstStyle/>
          <a:p>
            <a:r>
              <a:rPr lang="en-US" dirty="0" smtClean="0"/>
              <a:t>Constructor is special member function in a class</a:t>
            </a:r>
          </a:p>
          <a:p>
            <a:r>
              <a:rPr lang="en-US" dirty="0" smtClean="0"/>
              <a:t>It will automatically invoked when we create the instance of the class</a:t>
            </a:r>
          </a:p>
          <a:p>
            <a:r>
              <a:rPr lang="en-US" dirty="0" smtClean="0"/>
              <a:t>The main aim of constructor is to assign the class members to its default values</a:t>
            </a:r>
          </a:p>
          <a:p>
            <a:r>
              <a:rPr lang="en-US" dirty="0" smtClean="0"/>
              <a:t>Constructor doesn’t return anything</a:t>
            </a:r>
          </a:p>
          <a:p>
            <a:pPr marL="0" indent="0">
              <a:buNone/>
            </a:pPr>
            <a:r>
              <a:rPr lang="en-US" dirty="0" smtClean="0"/>
              <a:t>There are Three types of constructors</a:t>
            </a:r>
          </a:p>
          <a:p>
            <a:pPr marL="514350" indent="-514350">
              <a:buFont typeface="+mj-lt"/>
              <a:buAutoNum type="arabicPeriod"/>
            </a:pPr>
            <a:r>
              <a:rPr lang="en-US" dirty="0" smtClean="0"/>
              <a:t>Default</a:t>
            </a:r>
          </a:p>
          <a:p>
            <a:pPr marL="514350" indent="-514350">
              <a:buFont typeface="+mj-lt"/>
              <a:buAutoNum type="arabicPeriod"/>
            </a:pPr>
            <a:r>
              <a:rPr lang="en-US" dirty="0" smtClean="0"/>
              <a:t>Copy</a:t>
            </a:r>
          </a:p>
          <a:p>
            <a:pPr marL="514350" indent="-514350">
              <a:buFont typeface="+mj-lt"/>
              <a:buAutoNum type="arabicPeriod"/>
            </a:pPr>
            <a:r>
              <a:rPr lang="en-US" dirty="0" smtClean="0"/>
              <a:t>Parameter</a:t>
            </a:r>
          </a:p>
          <a:p>
            <a:pPr marL="0" indent="0">
              <a:buNone/>
            </a:pPr>
            <a:endParaRPr lang="en-IN" dirty="0"/>
          </a:p>
        </p:txBody>
      </p:sp>
    </p:spTree>
    <p:extLst>
      <p:ext uri="{BB962C8B-B14F-4D97-AF65-F5344CB8AC3E}">
        <p14:creationId xmlns:p14="http://schemas.microsoft.com/office/powerpoint/2010/main" val="2444634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NameSpace</a:t>
            </a:r>
            <a:endParaRPr lang="en-IN" dirty="0"/>
          </a:p>
        </p:txBody>
      </p:sp>
      <p:sp>
        <p:nvSpPr>
          <p:cNvPr id="3" name="Content Placeholder 2"/>
          <p:cNvSpPr>
            <a:spLocks noGrp="1"/>
          </p:cNvSpPr>
          <p:nvPr>
            <p:ph idx="1"/>
          </p:nvPr>
        </p:nvSpPr>
        <p:spPr/>
        <p:txBody>
          <a:bodyPr/>
          <a:lstStyle/>
          <a:p>
            <a:r>
              <a:rPr lang="en-US" dirty="0" smtClean="0"/>
              <a:t>Namespace is a container which can consists of set of classes, structures,  interfaces and methods</a:t>
            </a:r>
          </a:p>
          <a:p>
            <a:r>
              <a:rPr lang="en-US" dirty="0" smtClean="0"/>
              <a:t>We can use the namespace within the other project by using the keyword “using”</a:t>
            </a:r>
          </a:p>
          <a:p>
            <a:endParaRPr lang="en-IN" dirty="0"/>
          </a:p>
        </p:txBody>
      </p:sp>
    </p:spTree>
    <p:extLst>
      <p:ext uri="{BB962C8B-B14F-4D97-AF65-F5344CB8AC3E}">
        <p14:creationId xmlns:p14="http://schemas.microsoft.com/office/powerpoint/2010/main" val="4209366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Interfaces</a:t>
            </a:r>
            <a:endParaRPr lang="en-IN" dirty="0"/>
          </a:p>
        </p:txBody>
      </p:sp>
      <p:sp>
        <p:nvSpPr>
          <p:cNvPr id="3" name="Content Placeholder 2"/>
          <p:cNvSpPr>
            <a:spLocks noGrp="1"/>
          </p:cNvSpPr>
          <p:nvPr>
            <p:ph idx="1"/>
          </p:nvPr>
        </p:nvSpPr>
        <p:spPr/>
        <p:txBody>
          <a:bodyPr/>
          <a:lstStyle/>
          <a:p>
            <a:r>
              <a:rPr lang="en-US" dirty="0" smtClean="0"/>
              <a:t>In the interface we need not to define a method</a:t>
            </a:r>
          </a:p>
          <a:p>
            <a:r>
              <a:rPr lang="en-US" dirty="0" smtClean="0"/>
              <a:t>We can only declare the method</a:t>
            </a:r>
          </a:p>
          <a:p>
            <a:r>
              <a:rPr lang="en-US" dirty="0" smtClean="0"/>
              <a:t>By default all the methods are declared in the interface are public abstract</a:t>
            </a:r>
          </a:p>
          <a:p>
            <a:r>
              <a:rPr lang="en-US" dirty="0" smtClean="0"/>
              <a:t>We can not instantiate the interfaces</a:t>
            </a:r>
          </a:p>
          <a:p>
            <a:r>
              <a:rPr lang="en-US" dirty="0" smtClean="0"/>
              <a:t>Interfaces can be implemented by both structures and classes</a:t>
            </a:r>
            <a:endParaRPr lang="en-IN" dirty="0"/>
          </a:p>
        </p:txBody>
      </p:sp>
    </p:spTree>
    <p:extLst>
      <p:ext uri="{BB962C8B-B14F-4D97-AF65-F5344CB8AC3E}">
        <p14:creationId xmlns:p14="http://schemas.microsoft.com/office/powerpoint/2010/main" val="392447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a:t>
            </a:r>
            <a:br>
              <a:rPr lang="en-US" dirty="0" smtClean="0"/>
            </a:br>
            <a:endParaRPr lang="en-IN" dirty="0"/>
          </a:p>
        </p:txBody>
      </p:sp>
      <p:sp>
        <p:nvSpPr>
          <p:cNvPr id="3" name="Content Placeholder 2"/>
          <p:cNvSpPr>
            <a:spLocks noGrp="1"/>
          </p:cNvSpPr>
          <p:nvPr>
            <p:ph idx="1"/>
          </p:nvPr>
        </p:nvSpPr>
        <p:spPr/>
        <p:txBody>
          <a:bodyPr/>
          <a:lstStyle/>
          <a:p>
            <a:r>
              <a:rPr lang="en-US" dirty="0" smtClean="0"/>
              <a:t>C# is not a developed language it is developing language</a:t>
            </a:r>
          </a:p>
          <a:p>
            <a:r>
              <a:rPr lang="en-US" dirty="0" smtClean="0"/>
              <a:t>Each and every </a:t>
            </a:r>
            <a:r>
              <a:rPr lang="en-US" dirty="0" err="1" smtClean="0"/>
              <a:t>updation</a:t>
            </a:r>
            <a:r>
              <a:rPr lang="en-US" dirty="0" smtClean="0"/>
              <a:t> the C# community add the new features that they are very trending in the present situation</a:t>
            </a:r>
          </a:p>
          <a:p>
            <a:r>
              <a:rPr lang="en-US" dirty="0" smtClean="0"/>
              <a:t>The confusion concepts that will be discarded or manage in a meaningful manner</a:t>
            </a:r>
          </a:p>
          <a:p>
            <a:endParaRPr lang="en-IN" dirty="0"/>
          </a:p>
        </p:txBody>
      </p:sp>
    </p:spTree>
    <p:extLst>
      <p:ext uri="{BB962C8B-B14F-4D97-AF65-F5344CB8AC3E}">
        <p14:creationId xmlns:p14="http://schemas.microsoft.com/office/powerpoint/2010/main" val="533155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interfaces</a:t>
            </a:r>
            <a:endParaRPr lang="en-IN" dirty="0"/>
          </a:p>
        </p:txBody>
      </p:sp>
      <p:sp>
        <p:nvSpPr>
          <p:cNvPr id="3" name="Content Placeholder 2"/>
          <p:cNvSpPr>
            <a:spLocks noGrp="1"/>
          </p:cNvSpPr>
          <p:nvPr>
            <p:ph idx="1"/>
          </p:nvPr>
        </p:nvSpPr>
        <p:spPr/>
        <p:txBody>
          <a:bodyPr/>
          <a:lstStyle/>
          <a:p>
            <a:r>
              <a:rPr lang="en-US" dirty="0" smtClean="0"/>
              <a:t>Imagine we have two classes A and B</a:t>
            </a:r>
          </a:p>
          <a:p>
            <a:r>
              <a:rPr lang="en-US" dirty="0" smtClean="0"/>
              <a:t>Class A and Class B have Common variable that is X=20</a:t>
            </a:r>
          </a:p>
          <a:p>
            <a:r>
              <a:rPr lang="en-US" dirty="0" smtClean="0"/>
              <a:t>These two classes are extended by class C</a:t>
            </a:r>
          </a:p>
          <a:p>
            <a:r>
              <a:rPr lang="en-US" dirty="0" smtClean="0"/>
              <a:t>If I want call a variable X from c the Conflict will occur that is Which X variable I call</a:t>
            </a:r>
          </a:p>
          <a:p>
            <a:r>
              <a:rPr lang="en-US" dirty="0" smtClean="0"/>
              <a:t>This is called multiple inheritance</a:t>
            </a:r>
          </a:p>
          <a:p>
            <a:r>
              <a:rPr lang="en-US" dirty="0" smtClean="0"/>
              <a:t>C# does not support the multiple inheritance</a:t>
            </a:r>
          </a:p>
          <a:p>
            <a:r>
              <a:rPr lang="en-US" dirty="0" smtClean="0"/>
              <a:t>To overcome this we use interfaces </a:t>
            </a:r>
            <a:endParaRPr lang="en-IN" dirty="0"/>
          </a:p>
        </p:txBody>
      </p:sp>
    </p:spTree>
    <p:extLst>
      <p:ext uri="{BB962C8B-B14F-4D97-AF65-F5344CB8AC3E}">
        <p14:creationId xmlns:p14="http://schemas.microsoft.com/office/powerpoint/2010/main" val="2926422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a:t>
            </a:r>
            <a:endParaRPr lang="en-IN" dirty="0"/>
          </a:p>
        </p:txBody>
      </p:sp>
      <p:sp>
        <p:nvSpPr>
          <p:cNvPr id="3" name="Content Placeholder 2"/>
          <p:cNvSpPr>
            <a:spLocks noGrp="1"/>
          </p:cNvSpPr>
          <p:nvPr>
            <p:ph idx="1"/>
          </p:nvPr>
        </p:nvSpPr>
        <p:spPr/>
        <p:txBody>
          <a:bodyPr/>
          <a:lstStyle/>
          <a:p>
            <a:r>
              <a:rPr lang="en-US" dirty="0" smtClean="0"/>
              <a:t>Acquiring the properties of another class by having his </a:t>
            </a:r>
            <a:r>
              <a:rPr lang="en-US" dirty="0" err="1" smtClean="0"/>
              <a:t>propery</a:t>
            </a:r>
            <a:endParaRPr lang="en-US" dirty="0" smtClean="0"/>
          </a:p>
          <a:p>
            <a:pPr marL="0" indent="0">
              <a:buNone/>
            </a:pPr>
            <a:r>
              <a:rPr lang="en-US" dirty="0" smtClean="0"/>
              <a:t>Types of inheritance</a:t>
            </a:r>
          </a:p>
          <a:p>
            <a:pPr marL="514350" indent="-514350">
              <a:buFont typeface="+mj-lt"/>
              <a:buAutoNum type="arabicPeriod"/>
            </a:pPr>
            <a:r>
              <a:rPr lang="en-US" dirty="0" smtClean="0"/>
              <a:t>Single inheritance</a:t>
            </a:r>
          </a:p>
          <a:p>
            <a:pPr marL="514350" indent="-514350">
              <a:buFont typeface="+mj-lt"/>
              <a:buAutoNum type="arabicPeriod"/>
            </a:pPr>
            <a:r>
              <a:rPr lang="en-US" dirty="0" smtClean="0"/>
              <a:t>Multi level inheritance</a:t>
            </a:r>
          </a:p>
          <a:p>
            <a:pPr marL="514350" indent="-514350">
              <a:buFont typeface="+mj-lt"/>
              <a:buAutoNum type="arabicPeriod"/>
            </a:pPr>
            <a:r>
              <a:rPr lang="en-US" dirty="0" smtClean="0"/>
              <a:t>Multiple inheritance</a:t>
            </a:r>
          </a:p>
          <a:p>
            <a:pPr marL="514350" indent="-514350">
              <a:buFont typeface="+mj-lt"/>
              <a:buAutoNum type="arabicPeriod"/>
            </a:pPr>
            <a:r>
              <a:rPr lang="en-US" dirty="0" smtClean="0"/>
              <a:t>Hierarchical inheritance</a:t>
            </a:r>
            <a:endParaRPr lang="en-US" dirty="0" smtClean="0"/>
          </a:p>
          <a:p>
            <a:pPr marL="514350" indent="-514350">
              <a:buFont typeface="+mj-lt"/>
              <a:buAutoNum type="arabicPeriod"/>
            </a:pPr>
            <a:r>
              <a:rPr lang="en-US" dirty="0" smtClean="0"/>
              <a:t>Hybrid inheritance</a:t>
            </a:r>
            <a:endParaRPr lang="en-IN" dirty="0"/>
          </a:p>
        </p:txBody>
      </p:sp>
    </p:spTree>
    <p:extLst>
      <p:ext uri="{BB962C8B-B14F-4D97-AF65-F5344CB8AC3E}">
        <p14:creationId xmlns:p14="http://schemas.microsoft.com/office/powerpoint/2010/main" val="3250189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Single inheritance</a:t>
            </a:r>
            <a:endParaRPr lang="en-IN" dirty="0"/>
          </a:p>
        </p:txBody>
      </p:sp>
      <p:pic>
        <p:nvPicPr>
          <p:cNvPr id="4" name="Content Placeholder 3"/>
          <p:cNvPicPr>
            <a:picLocks noGrp="1" noChangeAspect="1"/>
          </p:cNvPicPr>
          <p:nvPr>
            <p:ph idx="1"/>
          </p:nvPr>
        </p:nvPicPr>
        <p:blipFill>
          <a:blip r:embed="rId2"/>
          <a:stretch>
            <a:fillRect/>
          </a:stretch>
        </p:blipFill>
        <p:spPr>
          <a:xfrm>
            <a:off x="1952769" y="1825625"/>
            <a:ext cx="8286461" cy="4351338"/>
          </a:xfrm>
          <a:prstGeom prst="rect">
            <a:avLst/>
          </a:prstGeom>
        </p:spPr>
      </p:pic>
    </p:spTree>
    <p:extLst>
      <p:ext uri="{BB962C8B-B14F-4D97-AF65-F5344CB8AC3E}">
        <p14:creationId xmlns:p14="http://schemas.microsoft.com/office/powerpoint/2010/main" val="2416007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 Level inheritance</a:t>
            </a:r>
            <a:endParaRPr lang="en-IN" dirty="0"/>
          </a:p>
        </p:txBody>
      </p:sp>
      <p:pic>
        <p:nvPicPr>
          <p:cNvPr id="4" name="Content Placeholder 3"/>
          <p:cNvPicPr>
            <a:picLocks noGrp="1" noChangeAspect="1"/>
          </p:cNvPicPr>
          <p:nvPr>
            <p:ph idx="1"/>
          </p:nvPr>
        </p:nvPicPr>
        <p:blipFill>
          <a:blip r:embed="rId2"/>
          <a:stretch>
            <a:fillRect/>
          </a:stretch>
        </p:blipFill>
        <p:spPr>
          <a:xfrm>
            <a:off x="1952769" y="1825625"/>
            <a:ext cx="8286461" cy="4351338"/>
          </a:xfrm>
          <a:prstGeom prst="rect">
            <a:avLst/>
          </a:prstGeom>
        </p:spPr>
      </p:pic>
    </p:spTree>
    <p:extLst>
      <p:ext uri="{BB962C8B-B14F-4D97-AF65-F5344CB8AC3E}">
        <p14:creationId xmlns:p14="http://schemas.microsoft.com/office/powerpoint/2010/main" val="3049049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Multiple Inheritance</a:t>
            </a:r>
            <a:endParaRPr lang="en-IN" dirty="0"/>
          </a:p>
        </p:txBody>
      </p:sp>
      <p:sp>
        <p:nvSpPr>
          <p:cNvPr id="3" name="Content Placeholder 2"/>
          <p:cNvSpPr>
            <a:spLocks noGrp="1"/>
          </p:cNvSpPr>
          <p:nvPr>
            <p:ph idx="1"/>
          </p:nvPr>
        </p:nvSpPr>
        <p:spPr/>
        <p:txBody>
          <a:bodyPr/>
          <a:lstStyle/>
          <a:p>
            <a:pPr marL="0" indent="0">
              <a:buNone/>
            </a:pPr>
            <a:r>
              <a:rPr lang="en-US" dirty="0" smtClean="0"/>
              <a:t>Note: multiple inheritance is not supported in </a:t>
            </a:r>
            <a:r>
              <a:rPr lang="en-US" dirty="0" err="1" smtClean="0"/>
              <a:t>c#</a:t>
            </a:r>
            <a:endParaRPr lang="en-US" dirty="0" smtClean="0"/>
          </a:p>
          <a:p>
            <a:pPr marL="0" indent="0">
              <a:buNone/>
            </a:pPr>
            <a:r>
              <a:rPr lang="en-US" dirty="0"/>
              <a:t>	</a:t>
            </a:r>
            <a:r>
              <a:rPr lang="en-US" dirty="0" smtClean="0"/>
              <a:t>We can achieve it by using interfaces</a:t>
            </a:r>
          </a:p>
          <a:p>
            <a:pPr marL="0" indent="0">
              <a:buNone/>
            </a:pPr>
            <a:endParaRPr lang="en-IN" dirty="0"/>
          </a:p>
        </p:txBody>
      </p:sp>
      <p:pic>
        <p:nvPicPr>
          <p:cNvPr id="4" name="Picture 3"/>
          <p:cNvPicPr>
            <a:picLocks noChangeAspect="1"/>
          </p:cNvPicPr>
          <p:nvPr/>
        </p:nvPicPr>
        <p:blipFill>
          <a:blip r:embed="rId2"/>
          <a:stretch>
            <a:fillRect/>
          </a:stretch>
        </p:blipFill>
        <p:spPr>
          <a:xfrm>
            <a:off x="1397577" y="2845377"/>
            <a:ext cx="8343900" cy="4381500"/>
          </a:xfrm>
          <a:prstGeom prst="rect">
            <a:avLst/>
          </a:prstGeom>
        </p:spPr>
      </p:pic>
    </p:spTree>
    <p:extLst>
      <p:ext uri="{BB962C8B-B14F-4D97-AF65-F5344CB8AC3E}">
        <p14:creationId xmlns:p14="http://schemas.microsoft.com/office/powerpoint/2010/main" val="2786379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Hierarchical inheritance</a:t>
            </a:r>
            <a:endParaRPr lang="en-IN" dirty="0"/>
          </a:p>
        </p:txBody>
      </p:sp>
      <p:pic>
        <p:nvPicPr>
          <p:cNvPr id="1026" name="Picture 2" descr="https://beginnersbook.com/wp-content/uploads/2013/05/Hierarchical-Inheritanc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5529" y="2679310"/>
            <a:ext cx="4425816" cy="302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8863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pPr algn="ctr"/>
            <a:r>
              <a:rPr lang="en-US" dirty="0" smtClean="0"/>
              <a:t>Hybrid inheritance</a:t>
            </a:r>
            <a:endParaRPr lang="en-IN" dirty="0"/>
          </a:p>
        </p:txBody>
      </p:sp>
      <p:sp>
        <p:nvSpPr>
          <p:cNvPr id="3" name="Content Placeholder 2"/>
          <p:cNvSpPr>
            <a:spLocks noGrp="1"/>
          </p:cNvSpPr>
          <p:nvPr>
            <p:ph idx="1"/>
          </p:nvPr>
        </p:nvSpPr>
        <p:spPr>
          <a:xfrm>
            <a:off x="682625" y="1593273"/>
            <a:ext cx="10515600" cy="5150428"/>
          </a:xfrm>
        </p:spPr>
        <p:txBody>
          <a:bodyPr/>
          <a:lstStyle/>
          <a:p>
            <a:r>
              <a:rPr lang="en-US" dirty="0" smtClean="0"/>
              <a:t>It is combination of both single and multiple inheritance</a:t>
            </a:r>
          </a:p>
          <a:p>
            <a:endParaRPr lang="en-IN" dirty="0"/>
          </a:p>
        </p:txBody>
      </p:sp>
      <p:pic>
        <p:nvPicPr>
          <p:cNvPr id="6" name="Picture 2" descr="https://beginnersbook.com/wp-content/uploads/2013/05/Hybrid-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966" y="2669165"/>
            <a:ext cx="4281400" cy="337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829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 overloading</a:t>
            </a:r>
            <a:endParaRPr lang="en-IN" dirty="0"/>
          </a:p>
        </p:txBody>
      </p:sp>
      <p:sp>
        <p:nvSpPr>
          <p:cNvPr id="3" name="Content Placeholder 2"/>
          <p:cNvSpPr>
            <a:spLocks noGrp="1"/>
          </p:cNvSpPr>
          <p:nvPr>
            <p:ph idx="1"/>
          </p:nvPr>
        </p:nvSpPr>
        <p:spPr/>
        <p:txBody>
          <a:bodyPr/>
          <a:lstStyle/>
          <a:p>
            <a:r>
              <a:rPr lang="en-US" dirty="0" smtClean="0"/>
              <a:t>Same method name with the different parameters</a:t>
            </a:r>
          </a:p>
          <a:p>
            <a:r>
              <a:rPr lang="en-US" dirty="0" smtClean="0"/>
              <a:t>It is comes under the early binding or static binding</a:t>
            </a:r>
            <a:endParaRPr lang="en-IN" dirty="0"/>
          </a:p>
        </p:txBody>
      </p:sp>
    </p:spTree>
    <p:extLst>
      <p:ext uri="{BB962C8B-B14F-4D97-AF65-F5344CB8AC3E}">
        <p14:creationId xmlns:p14="http://schemas.microsoft.com/office/powerpoint/2010/main" val="2683393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 Overriding</a:t>
            </a:r>
            <a:endParaRPr lang="en-IN" dirty="0"/>
          </a:p>
        </p:txBody>
      </p:sp>
      <p:sp>
        <p:nvSpPr>
          <p:cNvPr id="3" name="Content Placeholder 2"/>
          <p:cNvSpPr>
            <a:spLocks noGrp="1"/>
          </p:cNvSpPr>
          <p:nvPr>
            <p:ph idx="1"/>
          </p:nvPr>
        </p:nvSpPr>
        <p:spPr/>
        <p:txBody>
          <a:bodyPr/>
          <a:lstStyle/>
          <a:p>
            <a:r>
              <a:rPr lang="en-US" dirty="0" smtClean="0"/>
              <a:t>We can use the same method name with same parameters can be used </a:t>
            </a:r>
          </a:p>
          <a:p>
            <a:r>
              <a:rPr lang="en-US" dirty="0" smtClean="0"/>
              <a:t>To achieve overriding concept we need to use virtual and override</a:t>
            </a:r>
          </a:p>
          <a:p>
            <a:r>
              <a:rPr lang="en-US" dirty="0" err="1" smtClean="0"/>
              <a:t>Virual</a:t>
            </a:r>
            <a:r>
              <a:rPr lang="en-US" dirty="0" smtClean="0"/>
              <a:t> keyword is used to give the permission to the child class to over ride it</a:t>
            </a:r>
          </a:p>
          <a:p>
            <a:r>
              <a:rPr lang="en-US" dirty="0" smtClean="0"/>
              <a:t>We can override the parent class method with the override keyword</a:t>
            </a:r>
            <a:endParaRPr lang="en-IN" dirty="0"/>
          </a:p>
        </p:txBody>
      </p:sp>
    </p:spTree>
    <p:extLst>
      <p:ext uri="{BB962C8B-B14F-4D97-AF65-F5344CB8AC3E}">
        <p14:creationId xmlns:p14="http://schemas.microsoft.com/office/powerpoint/2010/main" val="32584634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968" y="61262"/>
            <a:ext cx="6108268" cy="6416131"/>
          </a:xfrm>
          <a:prstGeom prst="rect">
            <a:avLst/>
          </a:prstGeom>
        </p:spPr>
      </p:pic>
      <p:pic>
        <p:nvPicPr>
          <p:cNvPr id="5" name="Picture 4"/>
          <p:cNvPicPr>
            <a:picLocks noChangeAspect="1"/>
          </p:cNvPicPr>
          <p:nvPr/>
        </p:nvPicPr>
        <p:blipFill>
          <a:blip r:embed="rId3"/>
          <a:stretch>
            <a:fillRect/>
          </a:stretch>
        </p:blipFill>
        <p:spPr>
          <a:xfrm>
            <a:off x="7290953" y="853787"/>
            <a:ext cx="3861955" cy="1244408"/>
          </a:xfrm>
          <a:prstGeom prst="rect">
            <a:avLst/>
          </a:prstGeom>
        </p:spPr>
      </p:pic>
    </p:spTree>
    <p:extLst>
      <p:ext uri="{BB962C8B-B14F-4D97-AF65-F5344CB8AC3E}">
        <p14:creationId xmlns:p14="http://schemas.microsoft.com/office/powerpoint/2010/main" val="3179829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a:t>
            </a:r>
            <a:endParaRPr lang="en-IN" dirty="0"/>
          </a:p>
        </p:txBody>
      </p:sp>
      <p:sp>
        <p:nvSpPr>
          <p:cNvPr id="3" name="Content Placeholder 2"/>
          <p:cNvSpPr>
            <a:spLocks noGrp="1"/>
          </p:cNvSpPr>
          <p:nvPr>
            <p:ph idx="1"/>
          </p:nvPr>
        </p:nvSpPr>
        <p:spPr/>
        <p:txBody>
          <a:bodyPr/>
          <a:lstStyle/>
          <a:p>
            <a:r>
              <a:rPr lang="en-US" dirty="0"/>
              <a:t>C# is an object-oriented programming language, thereby providing re-usability of existing code and reducing code </a:t>
            </a:r>
            <a:r>
              <a:rPr lang="en-US" dirty="0" smtClean="0"/>
              <a:t>redundancy</a:t>
            </a:r>
          </a:p>
          <a:p>
            <a:r>
              <a:rPr lang="en-US" dirty="0"/>
              <a:t> It supports major object-oriented programming features such </a:t>
            </a:r>
            <a:r>
              <a:rPr lang="en-US" dirty="0" smtClean="0"/>
              <a:t>as, </a:t>
            </a:r>
            <a:r>
              <a:rPr lang="en-US" dirty="0"/>
              <a:t>inheritance, </a:t>
            </a:r>
            <a:r>
              <a:rPr lang="en-US" dirty="0" smtClean="0"/>
              <a:t>polymorphism, classes, objects, generics etc.</a:t>
            </a:r>
          </a:p>
          <a:p>
            <a:r>
              <a:rPr lang="en-US" dirty="0"/>
              <a:t>(</a:t>
            </a:r>
            <a:r>
              <a:rPr lang="en-US" dirty="0" err="1"/>
              <a:t>int,float</a:t>
            </a:r>
            <a:r>
              <a:rPr lang="en-US" dirty="0"/>
              <a:t>, double) are not objects in java but C# has introduces structures(</a:t>
            </a:r>
            <a:r>
              <a:rPr lang="en-US" dirty="0" err="1"/>
              <a:t>structs</a:t>
            </a:r>
            <a:r>
              <a:rPr lang="en-US" dirty="0"/>
              <a:t>) which enable the primitive types to become objects.</a:t>
            </a:r>
            <a:endParaRPr lang="en-IN" dirty="0"/>
          </a:p>
        </p:txBody>
      </p:sp>
    </p:spTree>
    <p:extLst>
      <p:ext uri="{BB962C8B-B14F-4D97-AF65-F5344CB8AC3E}">
        <p14:creationId xmlns:p14="http://schemas.microsoft.com/office/powerpoint/2010/main" val="3891033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1"/>
            <a:ext cx="10515600" cy="5899872"/>
          </a:xfrm>
        </p:spPr>
        <p:txBody>
          <a:bodyPr/>
          <a:lstStyle/>
          <a:p>
            <a:pPr marL="0" indent="0">
              <a:buNone/>
            </a:pPr>
            <a:r>
              <a:rPr lang="en-US" dirty="0" smtClean="0"/>
              <a:t>Rule 1: Class A will not have permission purely defined methods in the child class</a:t>
            </a:r>
          </a:p>
          <a:p>
            <a:pPr marL="0" indent="0">
              <a:buNone/>
            </a:pPr>
            <a:r>
              <a:rPr lang="en-US" dirty="0" smtClean="0"/>
              <a:t>Rule 2: Class A will Know his override method</a:t>
            </a:r>
          </a:p>
          <a:p>
            <a:pPr marL="0" indent="0">
              <a:buNone/>
            </a:pPr>
            <a:endParaRPr lang="en-IN" dirty="0"/>
          </a:p>
        </p:txBody>
      </p:sp>
      <p:pic>
        <p:nvPicPr>
          <p:cNvPr id="5" name="Picture 4"/>
          <p:cNvPicPr>
            <a:picLocks noChangeAspect="1"/>
          </p:cNvPicPr>
          <p:nvPr/>
        </p:nvPicPr>
        <p:blipFill>
          <a:blip r:embed="rId2"/>
          <a:stretch>
            <a:fillRect/>
          </a:stretch>
        </p:blipFill>
        <p:spPr>
          <a:xfrm>
            <a:off x="3560618" y="2341418"/>
            <a:ext cx="4373707" cy="3172691"/>
          </a:xfrm>
          <a:prstGeom prst="rect">
            <a:avLst/>
          </a:prstGeom>
        </p:spPr>
      </p:pic>
    </p:spTree>
    <p:extLst>
      <p:ext uri="{BB962C8B-B14F-4D97-AF65-F5344CB8AC3E}">
        <p14:creationId xmlns:p14="http://schemas.microsoft.com/office/powerpoint/2010/main" val="316140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Safe</a:t>
            </a:r>
            <a:endParaRPr lang="en-IN" dirty="0"/>
          </a:p>
        </p:txBody>
      </p:sp>
      <p:sp>
        <p:nvSpPr>
          <p:cNvPr id="3" name="Content Placeholder 2"/>
          <p:cNvSpPr>
            <a:spLocks noGrp="1"/>
          </p:cNvSpPr>
          <p:nvPr>
            <p:ph idx="1"/>
          </p:nvPr>
        </p:nvSpPr>
        <p:spPr/>
        <p:txBody>
          <a:bodyPr/>
          <a:lstStyle/>
          <a:p>
            <a:r>
              <a:rPr lang="en-US" dirty="0"/>
              <a:t>One can not use an uninitialized variable</a:t>
            </a:r>
            <a:r>
              <a:rPr lang="en-US" dirty="0" smtClean="0"/>
              <a:t>.</a:t>
            </a:r>
          </a:p>
          <a:p>
            <a:r>
              <a:rPr lang="en-US" dirty="0"/>
              <a:t>It enforces overflow checking in arithmetic operations.</a:t>
            </a:r>
          </a:p>
          <a:p>
            <a:r>
              <a:rPr lang="en-US" dirty="0"/>
              <a:t>Dynamically allocated objects and arrays are initialized to zero.</a:t>
            </a:r>
          </a:p>
          <a:p>
            <a:r>
              <a:rPr lang="en-US" dirty="0"/>
              <a:t>It supports automatic garbage </a:t>
            </a:r>
            <a:r>
              <a:rPr lang="en-US" dirty="0" smtClean="0"/>
              <a:t>collection.</a:t>
            </a:r>
          </a:p>
          <a:p>
            <a:r>
              <a:rPr lang="en-US" altLang="en-US" sz="2400" dirty="0" smtClean="0">
                <a:latin typeface="Verdana" panose="020B0604030504040204" pitchFamily="34" charset="0"/>
              </a:rPr>
              <a:t>In </a:t>
            </a:r>
            <a:r>
              <a:rPr lang="en-US" altLang="en-US" sz="2400" dirty="0">
                <a:latin typeface="Verdana" panose="020B0604030504040204" pitchFamily="34" charset="0"/>
              </a:rPr>
              <a:t>C# we cannot perform unsafe casts like convert double to a </a:t>
            </a:r>
            <a:r>
              <a:rPr lang="en-US" altLang="en-US" sz="2400" dirty="0" err="1">
                <a:latin typeface="Verdana" panose="020B0604030504040204" pitchFamily="34" charset="0"/>
              </a:rPr>
              <a:t>boolean</a:t>
            </a:r>
            <a:r>
              <a:rPr lang="en-US" altLang="en-US" dirty="0">
                <a:solidFill>
                  <a:srgbClr val="212121"/>
                </a:solidFill>
                <a:latin typeface="Verdana" panose="020B0604030504040204" pitchFamily="34" charset="0"/>
              </a:rPr>
              <a:t>.</a:t>
            </a:r>
            <a:endParaRPr lang="en-US" altLang="en-US" dirty="0">
              <a:solidFill>
                <a:srgbClr val="212121"/>
              </a:solidFill>
              <a:latin typeface="open sans"/>
            </a:endParaRPr>
          </a:p>
          <a:p>
            <a:pPr marL="0" lvl="0" indent="0" eaLnBrk="0" fontAlgn="base" hangingPunct="0">
              <a:lnSpc>
                <a:spcPct val="100000"/>
              </a:lnSpc>
              <a:spcBef>
                <a:spcPct val="0"/>
              </a:spcBef>
              <a:spcAft>
                <a:spcPct val="0"/>
              </a:spcAft>
              <a:buNone/>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endParaRPr lang="en-US" dirty="0"/>
          </a:p>
          <a:p>
            <a:endParaRPr lang="en-US" dirty="0"/>
          </a:p>
        </p:txBody>
      </p:sp>
      <p:sp>
        <p:nvSpPr>
          <p:cNvPr id="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21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Structured Programming Language:</a:t>
            </a:r>
            <a:endParaRPr lang="en-IN" dirty="0"/>
          </a:p>
        </p:txBody>
      </p:sp>
      <p:sp>
        <p:nvSpPr>
          <p:cNvPr id="3" name="Content Placeholder 2"/>
          <p:cNvSpPr>
            <a:spLocks noGrp="1"/>
          </p:cNvSpPr>
          <p:nvPr>
            <p:ph idx="1"/>
          </p:nvPr>
        </p:nvSpPr>
        <p:spPr/>
        <p:txBody>
          <a:bodyPr/>
          <a:lstStyle/>
          <a:p>
            <a:r>
              <a:rPr lang="en-US" dirty="0" smtClean="0"/>
              <a:t>In </a:t>
            </a:r>
            <a:r>
              <a:rPr lang="en-US" dirty="0" err="1" smtClean="0"/>
              <a:t>c#</a:t>
            </a:r>
            <a:r>
              <a:rPr lang="en-US" dirty="0" smtClean="0"/>
              <a:t> we can break our project into sub parts called as methods</a:t>
            </a:r>
          </a:p>
          <a:p>
            <a:r>
              <a:rPr lang="en-US" dirty="0" smtClean="0"/>
              <a:t>It is very easy to maintain and update</a:t>
            </a:r>
          </a:p>
          <a:p>
            <a:r>
              <a:rPr lang="en-US" dirty="0" smtClean="0"/>
              <a:t>If one module is not working it will effect the entire project</a:t>
            </a:r>
            <a:endParaRPr lang="en-IN" dirty="0"/>
          </a:p>
        </p:txBody>
      </p:sp>
    </p:spTree>
    <p:extLst>
      <p:ext uri="{BB962C8B-B14F-4D97-AF65-F5344CB8AC3E}">
        <p14:creationId xmlns:p14="http://schemas.microsoft.com/office/powerpoint/2010/main" val="347482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2346</TotalTime>
  <Words>2952</Words>
  <Application>Microsoft Office PowerPoint</Application>
  <PresentationFormat>Widescreen</PresentationFormat>
  <Paragraphs>656</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Calibri</vt:lpstr>
      <vt:lpstr>Calibri Light</vt:lpstr>
      <vt:lpstr>Cambira</vt:lpstr>
      <vt:lpstr>Consolas</vt:lpstr>
      <vt:lpstr>Helvetica Neue</vt:lpstr>
      <vt:lpstr>open sans</vt:lpstr>
      <vt:lpstr>Segoe UI</vt:lpstr>
      <vt:lpstr>Verdana</vt:lpstr>
      <vt:lpstr>Office Theme</vt:lpstr>
      <vt:lpstr>C# introduction  (Anders Hejlsberg)</vt:lpstr>
      <vt:lpstr>PowerPoint Presentation</vt:lpstr>
      <vt:lpstr>Difference between java and c#</vt:lpstr>
      <vt:lpstr>Features of C#</vt:lpstr>
      <vt:lpstr>Simple</vt:lpstr>
      <vt:lpstr>Modern </vt:lpstr>
      <vt:lpstr>Object Oriented</vt:lpstr>
      <vt:lpstr>Type Safe</vt:lpstr>
      <vt:lpstr>Structured Programming Language:</vt:lpstr>
      <vt:lpstr>C# Example: Using namespace</vt:lpstr>
      <vt:lpstr>PowerPoint Presentation</vt:lpstr>
      <vt:lpstr>C# Variable</vt:lpstr>
      <vt:lpstr>C# - Data Types</vt:lpstr>
      <vt:lpstr>PowerPoint Presentation</vt:lpstr>
      <vt:lpstr>Alias vs .NET Type</vt:lpstr>
      <vt:lpstr>String Formatters</vt:lpstr>
      <vt:lpstr>Data and Time</vt:lpstr>
      <vt:lpstr>PowerPoint Presentation</vt:lpstr>
      <vt:lpstr>PowerPoint Presentation</vt:lpstr>
      <vt:lpstr>Operators</vt:lpstr>
      <vt:lpstr>Arithmetic  Operators</vt:lpstr>
      <vt:lpstr>Relational Operators</vt:lpstr>
      <vt:lpstr>Logical Operators</vt:lpstr>
      <vt:lpstr>Bitwise Operators</vt:lpstr>
      <vt:lpstr>PowerPoint Presentation</vt:lpstr>
      <vt:lpstr>Assignment Operators</vt:lpstr>
      <vt:lpstr>Miscellaneous Operators</vt:lpstr>
      <vt:lpstr>Operator Precedence in C# </vt:lpstr>
      <vt:lpstr>PowerPoint Presentation</vt:lpstr>
      <vt:lpstr>Branching Control Statements</vt:lpstr>
      <vt:lpstr>PowerPoint Presentation</vt:lpstr>
      <vt:lpstr>PowerPoint Presentation</vt:lpstr>
      <vt:lpstr>PowerPoint Presentation</vt:lpstr>
      <vt:lpstr>PowerPoint Presentation</vt:lpstr>
      <vt:lpstr>Methods</vt:lpstr>
      <vt:lpstr>Arrays</vt:lpstr>
      <vt:lpstr>PowerPoint Presentation</vt:lpstr>
      <vt:lpstr>List</vt:lpstr>
      <vt:lpstr>Dictionary</vt:lpstr>
      <vt:lpstr>Structures</vt:lpstr>
      <vt:lpstr>PowerPoint Presentation</vt:lpstr>
      <vt:lpstr>Object Oriented Programming</vt:lpstr>
      <vt:lpstr>Access Modifiers</vt:lpstr>
      <vt:lpstr>Public Access Modifier</vt:lpstr>
      <vt:lpstr>Private Access Modifier</vt:lpstr>
      <vt:lpstr>Protected Access Modifier</vt:lpstr>
      <vt:lpstr>Internal Access Modifier</vt:lpstr>
      <vt:lpstr>Protected Internal Access Modifier</vt:lpstr>
      <vt:lpstr>Encapsulation</vt:lpstr>
      <vt:lpstr>PowerPoint Presentation</vt:lpstr>
      <vt:lpstr>Abstraction </vt:lpstr>
      <vt:lpstr>Inheritance </vt:lpstr>
      <vt:lpstr>Polymorphism </vt:lpstr>
      <vt:lpstr>Class and objects</vt:lpstr>
      <vt:lpstr>Class</vt:lpstr>
      <vt:lpstr>PowerPoint Presentation</vt:lpstr>
      <vt:lpstr>Constructor</vt:lpstr>
      <vt:lpstr>NameSpace</vt:lpstr>
      <vt:lpstr>Interfaces</vt:lpstr>
      <vt:lpstr>Why interfaces</vt:lpstr>
      <vt:lpstr>Inheritance</vt:lpstr>
      <vt:lpstr>Single inheritance</vt:lpstr>
      <vt:lpstr>Multi Level inheritance</vt:lpstr>
      <vt:lpstr>Multiple Inheritance</vt:lpstr>
      <vt:lpstr>Hierarchical inheritance</vt:lpstr>
      <vt:lpstr>Hybrid inheritance</vt:lpstr>
      <vt:lpstr>Method overloading</vt:lpstr>
      <vt:lpstr>Method Overriding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introduction</dc:title>
  <dc:creator>Madhu Gangumolu</dc:creator>
  <cp:lastModifiedBy>Madhu Gangumolu</cp:lastModifiedBy>
  <cp:revision>43</cp:revision>
  <dcterms:created xsi:type="dcterms:W3CDTF">2021-05-14T04:11:50Z</dcterms:created>
  <dcterms:modified xsi:type="dcterms:W3CDTF">2021-05-26T15:01:16Z</dcterms:modified>
</cp:coreProperties>
</file>