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3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1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3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C72FD-B666-4EBF-B98B-3751CD43E481}" type="datetimeFigureOut">
              <a:rPr lang="en-IN" smtClean="0"/>
              <a:t>14-05-2021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38C2-DC02-47CC-867C-5773C4AD0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en-US" smtClean="0"/>
              <a:t># </a:t>
            </a:r>
            <a:r>
              <a:rPr lang="en-US" smtClean="0"/>
              <a:t>introduction  (</a:t>
            </a:r>
            <a:r>
              <a:rPr lang="en-IN" dirty="0"/>
              <a:t>Anders </a:t>
            </a:r>
            <a:r>
              <a:rPr lang="en-IN" dirty="0" smtClean="0"/>
              <a:t>Hejlsberg)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74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Component-oriented programming is a technique of developing software applications by combining pre-existing and new </a:t>
            </a:r>
            <a:r>
              <a:rPr lang="en-US" dirty="0" smtClean="0"/>
              <a:t>components</a:t>
            </a:r>
          </a:p>
          <a:p>
            <a:r>
              <a:rPr lang="en-US" dirty="0"/>
              <a:t>C# supports component-oriented programming through the concepts of properties, methods, events, and attributes (or metadata), allowing self-contained and self-describing components of functionality called assemblies.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Example: Using </a:t>
            </a:r>
            <a:r>
              <a:rPr lang="en-IN" dirty="0" smtClean="0"/>
              <a:t>namespace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719" y="1828801"/>
            <a:ext cx="9640389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22069"/>
            <a:ext cx="11521440" cy="6413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Program:</a:t>
            </a:r>
            <a:r>
              <a:rPr lang="en-US" dirty="0"/>
              <a:t> is the class name. A class is a blueprint or template from which objects are created. It can have data members and methods. Here, it has only Main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static:</a:t>
            </a:r>
            <a:r>
              <a:rPr lang="en-US" dirty="0"/>
              <a:t> is a keyword which means object is not required to access static members. So it saves memory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void:</a:t>
            </a:r>
            <a:r>
              <a:rPr lang="en-US" dirty="0"/>
              <a:t> is the return type of the method. It </a:t>
            </a:r>
            <a:r>
              <a:rPr lang="en-US" dirty="0" err="1"/>
              <a:t>does't</a:t>
            </a:r>
            <a:r>
              <a:rPr lang="en-US" dirty="0"/>
              <a:t> return any value. In such case, return statement is not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Main:</a:t>
            </a:r>
            <a:r>
              <a:rPr lang="en-US" dirty="0"/>
              <a:t> is the method name. It is the entry point for any C# program. Whenever we run the C# program, Main() method is invoked first before any other method. It represents start up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string[] 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is used for command line arguments in C#. While running the C# program, we can pass values. These values are known as arguments which we can use in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/>
              <a:t>System.Console.WriteLine</a:t>
            </a:r>
            <a:r>
              <a:rPr lang="en-US" b="1" dirty="0"/>
              <a:t>("Hello World!"):</a:t>
            </a:r>
            <a:r>
              <a:rPr lang="en-US" dirty="0"/>
              <a:t> Here, System is the namespace. Console is the class defined in System namespace. The </a:t>
            </a:r>
            <a:r>
              <a:rPr lang="en-US" dirty="0" err="1"/>
              <a:t>WriteLine</a:t>
            </a:r>
            <a:r>
              <a:rPr lang="en-US" dirty="0"/>
              <a:t>() is the static method of Console class which is used to write the text on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82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C#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is a name of memory location. It is used to store data. Its value can be changed and it can be reused many times.</a:t>
            </a:r>
          </a:p>
          <a:p>
            <a:r>
              <a:rPr lang="en-US" dirty="0"/>
              <a:t>It is a way to represent memory location through symbol so that it can be easily identified.</a:t>
            </a:r>
          </a:p>
          <a:p>
            <a:pPr marL="0" indent="0">
              <a:buNone/>
            </a:pPr>
            <a:r>
              <a:rPr lang="en-IN" u="sng" dirty="0"/>
              <a:t>Rules for defining </a:t>
            </a:r>
            <a:r>
              <a:rPr lang="en-IN" u="sng" dirty="0" smtClean="0"/>
              <a:t>variables</a:t>
            </a:r>
          </a:p>
          <a:p>
            <a:r>
              <a:rPr lang="en-US" dirty="0"/>
              <a:t>A variable can have alphabets, digits and underscore.</a:t>
            </a:r>
          </a:p>
          <a:p>
            <a:r>
              <a:rPr lang="en-US" dirty="0"/>
              <a:t>A variable name can start with alphabet and underscore only. It can't start with digit.</a:t>
            </a:r>
          </a:p>
          <a:p>
            <a:r>
              <a:rPr lang="en-US" dirty="0"/>
              <a:t>No white space is allowed within variable name.</a:t>
            </a:r>
          </a:p>
          <a:p>
            <a:r>
              <a:rPr lang="en-US" dirty="0"/>
              <a:t>A variable name must not be any reserved word or keyword e.g. char, float etc.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64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- Data Types</a:t>
            </a:r>
          </a:p>
        </p:txBody>
      </p:sp>
      <p:pic>
        <p:nvPicPr>
          <p:cNvPr id="2050" name="Picture 2" descr="https://www.tutorialsteacher.com/Content/images/csharp/datatyp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267744"/>
            <a:ext cx="75342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9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4503" y="2"/>
          <a:ext cx="11952513" cy="6756268"/>
        </p:xfrm>
        <a:graphic>
          <a:graphicData uri="http://schemas.openxmlformats.org/drawingml/2006/table">
            <a:tbl>
              <a:tblPr/>
              <a:tblGrid>
                <a:gridCol w="1593668">
                  <a:extLst>
                    <a:ext uri="{9D8B030D-6E8A-4147-A177-3AD203B41FA5}">
                      <a16:colId xmlns:a16="http://schemas.microsoft.com/office/drawing/2014/main" val="2908402821"/>
                    </a:ext>
                  </a:extLst>
                </a:gridCol>
                <a:gridCol w="5454187">
                  <a:extLst>
                    <a:ext uri="{9D8B030D-6E8A-4147-A177-3AD203B41FA5}">
                      <a16:colId xmlns:a16="http://schemas.microsoft.com/office/drawing/2014/main" val="2502277693"/>
                    </a:ext>
                  </a:extLst>
                </a:gridCol>
                <a:gridCol w="4175547">
                  <a:extLst>
                    <a:ext uri="{9D8B030D-6E8A-4147-A177-3AD203B41FA5}">
                      <a16:colId xmlns:a16="http://schemas.microsoft.com/office/drawing/2014/main" val="630534558"/>
                    </a:ext>
                  </a:extLst>
                </a:gridCol>
                <a:gridCol w="729111">
                  <a:extLst>
                    <a:ext uri="{9D8B030D-6E8A-4147-A177-3AD203B41FA5}">
                      <a16:colId xmlns:a16="http://schemas.microsoft.com/office/drawing/2014/main" val="460823149"/>
                    </a:ext>
                  </a:extLst>
                </a:gridCol>
              </a:tblGrid>
              <a:tr h="318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Suffix</a:t>
                      </a:r>
                    </a:p>
                  </a:txBody>
                  <a:tcPr marL="19169" marR="19169" marT="9584" marB="9584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909884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255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46763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-128 to 127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74250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-32,768 to 32,767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77629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65,535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6541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32-bit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-2,147,483,648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2,147,483,647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46349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32-bit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4,294,967,295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2556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64-bit 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-9,223,372,036,854,775,808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9,223,372,036,854,775,807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99943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64-bit unsigned integer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0 to 18,446,744,073,709,551,615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ul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843483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32-bit Single-precision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-3.402823e38 to 3.402823e38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f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39636"/>
                  </a:ext>
                </a:extLst>
              </a:tr>
              <a:tr h="391828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64-bit double-precision floating point type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-1.79769313486232e308 to 1.79769313486232e308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11279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128-bit decimal type for financial and monetary calculations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(+ or -)1.0 x 10e-28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7.9 x 10e28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m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10536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16-bit single Unicode character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Any valid character, e.g. a,*, \x0058 (hex), or\u0058 (Unicode)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41555"/>
                  </a:ext>
                </a:extLst>
              </a:tr>
              <a:tr h="244893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8-bit logical true/false value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True or False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61655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Base type of all other types.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8417"/>
                  </a:ext>
                </a:extLst>
              </a:tr>
              <a:tr h="31836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A sequence of Unicode characters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2932"/>
                  </a:ext>
                </a:extLst>
              </a:tr>
              <a:tr h="630720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14141"/>
                          </a:solidFill>
                          <a:effectLst/>
                        </a:rPr>
                        <a:t>Represents date and time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0:00:00am 1/1/01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to</a:t>
                      </a:r>
                      <a:b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11:59:59pm 12/31/9999</a:t>
                      </a: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IN" sz="1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19169" marR="19169" marT="9584" marB="9584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7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Alias vs .NET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6"/>
            <a:ext cx="10515600" cy="549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predefined data types are alias to their .NET type (CLR class) name. The following table lists alias for predefined data types and related .NET class name.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651758" y="2246811"/>
          <a:ext cx="8451669" cy="4455870"/>
        </p:xfrm>
        <a:graphic>
          <a:graphicData uri="http://schemas.openxmlformats.org/drawingml/2006/table">
            <a:tbl>
              <a:tblPr/>
              <a:tblGrid>
                <a:gridCol w="2817223">
                  <a:extLst>
                    <a:ext uri="{9D8B030D-6E8A-4147-A177-3AD203B41FA5}">
                      <a16:colId xmlns:a16="http://schemas.microsoft.com/office/drawing/2014/main" val="1707045169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1143179317"/>
                    </a:ext>
                  </a:extLst>
                </a:gridCol>
                <a:gridCol w="2817223">
                  <a:extLst>
                    <a:ext uri="{9D8B030D-6E8A-4147-A177-3AD203B41FA5}">
                      <a16:colId xmlns:a16="http://schemas.microsoft.com/office/drawing/2014/main" val="3033633590"/>
                    </a:ext>
                  </a:extLst>
                </a:gridCol>
              </a:tblGrid>
              <a:tr h="22667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 smtClean="0">
                          <a:solidFill>
                            <a:srgbClr val="FFFFFF"/>
                          </a:solidFill>
                          <a:effectLst/>
                        </a:rPr>
                        <a:t>Alias</a:t>
                      </a:r>
                      <a:endParaRPr lang="en-IN" sz="13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dirty="0">
                          <a:solidFill>
                            <a:srgbClr val="FFFFFF"/>
                          </a:solidFill>
                          <a:effectLst/>
                        </a:rPr>
                        <a:t>.NET 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Type</a:t>
                      </a:r>
                    </a:p>
                  </a:txBody>
                  <a:tcPr marL="63990" marR="63990" marT="31995" marB="31995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926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2843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System.SByte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767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991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uint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System.UInt32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36691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35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System.UInt16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893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4428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System.UInt64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55956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System.Single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083440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System.Double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15408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6469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bool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System.Boolean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138397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System.Object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6204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Class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226432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System.Decimal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17631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>
                          <a:solidFill>
                            <a:srgbClr val="414141"/>
                          </a:solidFill>
                          <a:effectLst/>
                        </a:rPr>
                        <a:t>System.DateTime</a:t>
                      </a: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300" dirty="0" err="1">
                          <a:solidFill>
                            <a:srgbClr val="414141"/>
                          </a:solidFill>
                          <a:effectLst/>
                        </a:rPr>
                        <a:t>struct</a:t>
                      </a:r>
                      <a:endParaRPr lang="en-IN" sz="13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3990" marR="63990" marT="31995" marB="31995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0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6304"/>
          </a:xfrm>
        </p:spPr>
        <p:txBody>
          <a:bodyPr/>
          <a:lstStyle/>
          <a:p>
            <a:pPr algn="ctr"/>
            <a:r>
              <a:rPr lang="en-US" dirty="0" smtClean="0"/>
              <a:t>String Formatters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2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Time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18904" y="1825624"/>
          <a:ext cx="9888584" cy="4705806"/>
        </p:xfrm>
        <a:graphic>
          <a:graphicData uri="http://schemas.openxmlformats.org/drawingml/2006/table">
            <a:tbl>
              <a:tblPr/>
              <a:tblGrid>
                <a:gridCol w="2472146">
                  <a:extLst>
                    <a:ext uri="{9D8B030D-6E8A-4147-A177-3AD203B41FA5}">
                      <a16:colId xmlns:a16="http://schemas.microsoft.com/office/drawing/2014/main" val="1535457562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22496627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161852208"/>
                    </a:ext>
                  </a:extLst>
                </a:gridCol>
                <a:gridCol w="2472146">
                  <a:extLst>
                    <a:ext uri="{9D8B030D-6E8A-4147-A177-3AD203B41FA5}">
                      <a16:colId xmlns:a16="http://schemas.microsoft.com/office/drawing/2014/main" val="719522956"/>
                    </a:ext>
                  </a:extLst>
                </a:gridCol>
              </a:tblGrid>
              <a:tr h="248483"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CHARACTER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DESCRIPTION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USAGE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b="1" i="0">
                          <a:effectLst/>
                          <a:latin typeface="Helvetica Neue"/>
                        </a:rPr>
                        <a:t>EXAMPLE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C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5146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46790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D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{0:D}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792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79703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{0:T}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06:49:20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62005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f or F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Long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{0:f}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06:49:00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6799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g or 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 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{0:g}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19-03-2021 06:49:44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23664"/>
                  </a:ext>
                </a:extLst>
              </a:tr>
              <a:tr h="248483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Short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{0:M}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March 19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531"/>
                  </a:ext>
                </a:extLst>
              </a:tr>
              <a:tr h="61736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RFC1123 Date Time String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{0:r}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effectLst/>
                          <a:latin typeface="Cambira"/>
                        </a:rPr>
                        <a:t>Thu, 19 March 2021 06:49:22 GMT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74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Sortable Date/Time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{0:s}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2021-03-19T06:49:11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5692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Sortable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2021-03-19 06:49:49Z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96373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Universal full date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{0:U}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19 March 2021 00:18:55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60447"/>
                  </a:ext>
                </a:extLst>
              </a:tr>
              <a:tr h="432924"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Year month pattern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>
                          <a:effectLst/>
                          <a:latin typeface="Cambira"/>
                        </a:rPr>
                        <a:t>{0:Y}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dirty="0">
                          <a:effectLst/>
                          <a:latin typeface="Cambira"/>
                        </a:rPr>
                        <a:t>March, 2021</a:t>
                      </a:r>
                    </a:p>
                  </a:txBody>
                  <a:tcPr marL="59218" marR="59218" marT="29609" marB="2960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38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87381"/>
            <a:ext cx="11848011" cy="6413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Short date: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C.W("{</a:t>
            </a:r>
            <a:r>
              <a:rPr lang="en-US" dirty="0">
                <a:solidFill>
                  <a:srgbClr val="FF0000"/>
                </a:solidFill>
              </a:rPr>
              <a:t>0:d}",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 smtClean="0">
                <a:solidFill>
                  <a:srgbClr val="FF0000"/>
                </a:solidFill>
              </a:rPr>
              <a:t>); //output :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5/12/2021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latin typeface="Arial" panose="020B0604020202020204" pitchFamily="34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0:D}",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 //output :  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Wednesday, May 12, 2021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endParaRPr lang="en-US" altLang="en-US" sz="5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C.W("{</a:t>
            </a:r>
            <a:r>
              <a:rPr lang="en-US" altLang="en-US" dirty="0">
                <a:solidFill>
                  <a:srgbClr val="FF0000"/>
                </a:solidFill>
              </a:rPr>
              <a:t>0:t}",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//output :  6:15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C.W(“{0:T}”,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//output :  6:15:24 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Long Date Time: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C.W(“{0:f (or) F}”,</a:t>
            </a:r>
            <a:r>
              <a:rPr lang="en-US" altLang="en-US" dirty="0" err="1" smtClean="0">
                <a:solidFill>
                  <a:srgbClr val="FF0000"/>
                </a:solidFill>
              </a:rPr>
              <a:t>datetime</a:t>
            </a:r>
            <a:r>
              <a:rPr lang="en-US" altLang="en-US" dirty="0" smtClean="0">
                <a:solidFill>
                  <a:srgbClr val="FF0000"/>
                </a:solidFill>
              </a:rPr>
              <a:t>);  //</a:t>
            </a:r>
            <a:r>
              <a:rPr lang="en-US" altLang="en-US" dirty="0">
                <a:solidFill>
                  <a:srgbClr val="FF0000"/>
                </a:solidFill>
              </a:rPr>
              <a:t>output </a:t>
            </a:r>
            <a:r>
              <a:rPr lang="en-US" altLang="en-US" dirty="0" smtClean="0">
                <a:solidFill>
                  <a:srgbClr val="FF0000"/>
                </a:solidFill>
              </a:rPr>
              <a:t>:Wednesday</a:t>
            </a:r>
            <a:r>
              <a:rPr lang="en-US" altLang="en-US" dirty="0">
                <a:solidFill>
                  <a:srgbClr val="FF0000"/>
                </a:solidFill>
              </a:rPr>
              <a:t>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Short Date Time: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0:g </a:t>
            </a:r>
            <a:r>
              <a:rPr lang="en-US" altLang="en-US" dirty="0">
                <a:solidFill>
                  <a:srgbClr val="FF0000"/>
                </a:solidFill>
              </a:rPr>
              <a:t>(or) </a:t>
            </a:r>
            <a:r>
              <a:rPr lang="en-US" altLang="en-US" dirty="0" smtClean="0">
                <a:solidFill>
                  <a:srgbClr val="FF0000"/>
                </a:solidFill>
              </a:rPr>
              <a:t>G}”,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//output : 5/12/2021 6:22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Universal Date and Time: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FF0000"/>
                </a:solidFill>
              </a:rPr>
              <a:t>C.W(“{</a:t>
            </a:r>
            <a:r>
              <a:rPr lang="en-US" altLang="en-US" dirty="0" smtClean="0">
                <a:solidFill>
                  <a:srgbClr val="FF0000"/>
                </a:solidFill>
              </a:rPr>
              <a:t>0:U}”,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:Wednesday, May 12, 2021 6:20 </a:t>
            </a:r>
            <a:r>
              <a:rPr lang="en-US" altLang="en-US" dirty="0" smtClean="0">
                <a:solidFill>
                  <a:srgbClr val="FF0000"/>
                </a:solidFill>
              </a:rPr>
              <a:t>AM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/>
              <a:t>Year Month pattern: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C.W</a:t>
            </a:r>
            <a:r>
              <a:rPr lang="en-US" altLang="en-US" dirty="0">
                <a:solidFill>
                  <a:srgbClr val="FF0000"/>
                </a:solidFill>
              </a:rPr>
              <a:t>(“{</a:t>
            </a:r>
            <a:r>
              <a:rPr lang="en-US" altLang="en-US" dirty="0" smtClean="0">
                <a:solidFill>
                  <a:srgbClr val="FF0000"/>
                </a:solidFill>
              </a:rPr>
              <a:t>0:Y}”,</a:t>
            </a:r>
            <a:r>
              <a:rPr lang="en-US" altLang="en-US" dirty="0" err="1">
                <a:solidFill>
                  <a:srgbClr val="FF0000"/>
                </a:solidFill>
              </a:rPr>
              <a:t>datetime</a:t>
            </a:r>
            <a:r>
              <a:rPr lang="en-US" altLang="en-US" dirty="0">
                <a:solidFill>
                  <a:srgbClr val="FF0000"/>
                </a:solidFill>
              </a:rPr>
              <a:t>);  //output : </a:t>
            </a:r>
            <a:r>
              <a:rPr lang="en-US" altLang="en-US" dirty="0" smtClean="0">
                <a:solidFill>
                  <a:srgbClr val="FF0000"/>
                </a:solidFill>
              </a:rPr>
              <a:t>May </a:t>
            </a:r>
            <a:r>
              <a:rPr lang="en-US" altLang="en-US" dirty="0">
                <a:solidFill>
                  <a:srgbClr val="FF0000"/>
                </a:solidFill>
              </a:rPr>
              <a:t>2021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365760"/>
            <a:ext cx="11769635" cy="6348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is pronounced as "C-Sharp". It is an object-oriented programming language provided by Microsoft that runs on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Framework and .NET core.</a:t>
            </a:r>
          </a:p>
          <a:p>
            <a:pPr marL="0" indent="0">
              <a:buNone/>
            </a:pPr>
            <a:r>
              <a:rPr lang="en-US" dirty="0"/>
              <a:t>By the help of C# programming language, we can develop different types of secured and robust applications</a:t>
            </a:r>
            <a:r>
              <a:rPr lang="en-US" dirty="0" smtClean="0"/>
              <a:t>:</a:t>
            </a:r>
          </a:p>
          <a:p>
            <a:r>
              <a:rPr lang="en-IN" dirty="0"/>
              <a:t>Window applications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Distributed applications</a:t>
            </a:r>
          </a:p>
          <a:p>
            <a:r>
              <a:rPr lang="en-IN" dirty="0"/>
              <a:t>Web service applications</a:t>
            </a:r>
          </a:p>
          <a:p>
            <a:r>
              <a:rPr lang="en-IN" dirty="0"/>
              <a:t>Database applications etc.</a:t>
            </a:r>
          </a:p>
          <a:p>
            <a:pPr marL="0" indent="0">
              <a:buNone/>
            </a:pPr>
            <a:r>
              <a:rPr lang="en-US" dirty="0"/>
              <a:t>C# programming language is influenced by C++, Java, Eiffel, Modula-3, Pascal etc.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32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79714" y="836025"/>
          <a:ext cx="10567852" cy="5447210"/>
        </p:xfrm>
        <a:graphic>
          <a:graphicData uri="http://schemas.openxmlformats.org/drawingml/2006/table">
            <a:tbl>
              <a:tblPr/>
              <a:tblGrid>
                <a:gridCol w="2641963">
                  <a:extLst>
                    <a:ext uri="{9D8B030D-6E8A-4147-A177-3AD203B41FA5}">
                      <a16:colId xmlns:a16="http://schemas.microsoft.com/office/drawing/2014/main" val="1140863891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033691750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1174371479"/>
                    </a:ext>
                  </a:extLst>
                </a:gridCol>
                <a:gridCol w="2641963">
                  <a:extLst>
                    <a:ext uri="{9D8B030D-6E8A-4147-A177-3AD203B41FA5}">
                      <a16:colId xmlns:a16="http://schemas.microsoft.com/office/drawing/2014/main" val="56487051"/>
                    </a:ext>
                  </a:extLst>
                </a:gridCol>
              </a:tblGrid>
              <a:tr h="82001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9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9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53785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{0:c}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$ 75,674.74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9528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Scientific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{0:e}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7.567474e+004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290424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Fixed Point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{0:f}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96739"/>
                  </a:ext>
                </a:extLst>
              </a:tr>
              <a:tr h="82001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General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{0:g}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75674.73789621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54101"/>
                  </a:ext>
                </a:extLst>
              </a:tr>
              <a:tr h="134716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Thousand Separator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{0:n}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75,674.74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8304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4E4E4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5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operator is a symbol that tells the compiler to perform specific mathematical or logical manipulations</a:t>
            </a:r>
            <a:r>
              <a:rPr lang="en-US" dirty="0" smtClean="0"/>
              <a:t>.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3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10 and variable </a:t>
            </a:r>
            <a:r>
              <a:rPr lang="en-US" b="1" dirty="0"/>
              <a:t>B</a:t>
            </a:r>
            <a:r>
              <a:rPr lang="en-US" dirty="0"/>
              <a:t> holds 20 </a:t>
            </a:r>
            <a:r>
              <a:rPr lang="en-US" dirty="0" smtClean="0"/>
              <a:t>then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84673"/>
              </p:ext>
            </p:extLst>
          </p:nvPr>
        </p:nvGraphicFramePr>
        <p:xfrm>
          <a:off x="1233055" y="2410689"/>
          <a:ext cx="9448800" cy="4447312"/>
        </p:xfrm>
        <a:graphic>
          <a:graphicData uri="http://schemas.openxmlformats.org/drawingml/2006/table">
            <a:tbl>
              <a:tblPr/>
              <a:tblGrid>
                <a:gridCol w="970572">
                  <a:extLst>
                    <a:ext uri="{9D8B030D-6E8A-4147-A177-3AD203B41FA5}">
                      <a16:colId xmlns:a16="http://schemas.microsoft.com/office/drawing/2014/main" val="2666026918"/>
                    </a:ext>
                  </a:extLst>
                </a:gridCol>
                <a:gridCol w="4938496">
                  <a:extLst>
                    <a:ext uri="{9D8B030D-6E8A-4147-A177-3AD203B41FA5}">
                      <a16:colId xmlns:a16="http://schemas.microsoft.com/office/drawing/2014/main" val="2226477388"/>
                    </a:ext>
                  </a:extLst>
                </a:gridCol>
                <a:gridCol w="3539732">
                  <a:extLst>
                    <a:ext uri="{9D8B030D-6E8A-4147-A177-3AD203B41FA5}">
                      <a16:colId xmlns:a16="http://schemas.microsoft.com/office/drawing/2014/main" val="3111686566"/>
                    </a:ext>
                  </a:extLst>
                </a:gridCol>
              </a:tblGrid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1451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Adds two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+ B = 30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722968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Subtracts second operand from the first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- B = -10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111816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*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Multiplies both operands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A * B = 200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923094"/>
                  </a:ext>
                </a:extLst>
              </a:tr>
              <a:tr h="64890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/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Divides numerator by de-numerator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B / A = 2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2640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%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B % A = 0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45284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++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Increment operator increases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A++ = 11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926663"/>
                  </a:ext>
                </a:extLst>
              </a:tr>
              <a:tr h="6109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--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Decrement operator decreases integer value by one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</a:rPr>
                        <a:t>A-- = 9</a:t>
                      </a:r>
                    </a:p>
                  </a:txBody>
                  <a:tcPr marL="65532" marR="65532" marT="65532" marB="655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1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2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operators compares the relationship between the two operands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2489"/>
              </p:ext>
            </p:extLst>
          </p:nvPr>
        </p:nvGraphicFramePr>
        <p:xfrm>
          <a:off x="277092" y="2337548"/>
          <a:ext cx="11665527" cy="4422848"/>
        </p:xfrm>
        <a:graphic>
          <a:graphicData uri="http://schemas.openxmlformats.org/drawingml/2006/table">
            <a:tbl>
              <a:tblPr/>
              <a:tblGrid>
                <a:gridCol w="1198271">
                  <a:extLst>
                    <a:ext uri="{9D8B030D-6E8A-4147-A177-3AD203B41FA5}">
                      <a16:colId xmlns:a16="http://schemas.microsoft.com/office/drawing/2014/main" val="1503396838"/>
                    </a:ext>
                  </a:extLst>
                </a:gridCol>
                <a:gridCol w="6097090">
                  <a:extLst>
                    <a:ext uri="{9D8B030D-6E8A-4147-A177-3AD203B41FA5}">
                      <a16:colId xmlns:a16="http://schemas.microsoft.com/office/drawing/2014/main" val="816242553"/>
                    </a:ext>
                  </a:extLst>
                </a:gridCol>
                <a:gridCol w="4370166">
                  <a:extLst>
                    <a:ext uri="{9D8B030D-6E8A-4147-A177-3AD203B41FA5}">
                      <a16:colId xmlns:a16="http://schemas.microsoft.com/office/drawing/2014/main" val="852089073"/>
                    </a:ext>
                  </a:extLst>
                </a:gridCol>
              </a:tblGrid>
              <a:tr h="3881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Description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Example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44371"/>
                  </a:ext>
                </a:extLst>
              </a:tr>
              <a:tr h="540404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==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==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26530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!=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!=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81848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&gt;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41199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(A &lt;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94757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(A &gt;= B) is not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213575"/>
                  </a:ext>
                </a:extLst>
              </a:tr>
              <a:tr h="692670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&lt;=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(A &lt;= B) is true.</a:t>
                      </a:r>
                    </a:p>
                  </a:txBody>
                  <a:tcPr marL="41840" marR="41840" marT="41840" marB="4184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11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1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Logical operators will works on between the two conditions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138104"/>
              </p:ext>
            </p:extLst>
          </p:nvPr>
        </p:nvGraphicFramePr>
        <p:xfrm>
          <a:off x="471054" y="2341418"/>
          <a:ext cx="11319163" cy="3747755"/>
        </p:xfrm>
        <a:graphic>
          <a:graphicData uri="http://schemas.openxmlformats.org/drawingml/2006/table">
            <a:tbl>
              <a:tblPr/>
              <a:tblGrid>
                <a:gridCol w="1162694">
                  <a:extLst>
                    <a:ext uri="{9D8B030D-6E8A-4147-A177-3AD203B41FA5}">
                      <a16:colId xmlns:a16="http://schemas.microsoft.com/office/drawing/2014/main" val="694617247"/>
                    </a:ext>
                  </a:extLst>
                </a:gridCol>
                <a:gridCol w="5916058">
                  <a:extLst>
                    <a:ext uri="{9D8B030D-6E8A-4147-A177-3AD203B41FA5}">
                      <a16:colId xmlns:a16="http://schemas.microsoft.com/office/drawing/2014/main" val="4075988388"/>
                    </a:ext>
                  </a:extLst>
                </a:gridCol>
                <a:gridCol w="4240411">
                  <a:extLst>
                    <a:ext uri="{9D8B030D-6E8A-4147-A177-3AD203B41FA5}">
                      <a16:colId xmlns:a16="http://schemas.microsoft.com/office/drawing/2014/main" val="2194285923"/>
                    </a:ext>
                  </a:extLst>
                </a:gridCol>
              </a:tblGrid>
              <a:tr h="62918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Operator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0559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AND operator. If both the operands are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(A &amp;&amp; B) is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079466"/>
                  </a:ext>
                </a:extLst>
              </a:tr>
              <a:tr h="875388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OR Operator. If any of the two operands is non zero then condition becomes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(A ||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589188"/>
                  </a:ext>
                </a:extLst>
              </a:tr>
              <a:tr h="1367794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!(A &amp;&amp; B) is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48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1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Bitwise operator works on bits and perform bit by bit </a:t>
            </a:r>
            <a:r>
              <a:rPr lang="en-US" dirty="0" smtClean="0"/>
              <a:t>operation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03180"/>
              </p:ext>
            </p:extLst>
          </p:nvPr>
        </p:nvGraphicFramePr>
        <p:xfrm>
          <a:off x="838200" y="2934494"/>
          <a:ext cx="10411690" cy="3521725"/>
        </p:xfrm>
        <a:graphic>
          <a:graphicData uri="http://schemas.openxmlformats.org/drawingml/2006/table">
            <a:tbl>
              <a:tblPr/>
              <a:tblGrid>
                <a:gridCol w="2096798">
                  <a:extLst>
                    <a:ext uri="{9D8B030D-6E8A-4147-A177-3AD203B41FA5}">
                      <a16:colId xmlns:a16="http://schemas.microsoft.com/office/drawing/2014/main" val="4209077506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01759401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425065754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667908190"/>
                    </a:ext>
                  </a:extLst>
                </a:gridCol>
                <a:gridCol w="2078723">
                  <a:extLst>
                    <a:ext uri="{9D8B030D-6E8A-4147-A177-3AD203B41FA5}">
                      <a16:colId xmlns:a16="http://schemas.microsoft.com/office/drawing/2014/main" val="2853364921"/>
                    </a:ext>
                  </a:extLst>
                </a:gridCol>
              </a:tblGrid>
              <a:tr h="704345"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&amp;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|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p ^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73038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15956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468634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264441"/>
                  </a:ext>
                </a:extLst>
              </a:tr>
              <a:tr h="70434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46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63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05992"/>
              </p:ext>
            </p:extLst>
          </p:nvPr>
        </p:nvGraphicFramePr>
        <p:xfrm>
          <a:off x="1343891" y="554183"/>
          <a:ext cx="10169236" cy="5622780"/>
        </p:xfrm>
        <a:graphic>
          <a:graphicData uri="http://schemas.openxmlformats.org/drawingml/2006/table">
            <a:tbl>
              <a:tblPr/>
              <a:tblGrid>
                <a:gridCol w="1044573">
                  <a:extLst>
                    <a:ext uri="{9D8B030D-6E8A-4147-A177-3AD203B41FA5}">
                      <a16:colId xmlns:a16="http://schemas.microsoft.com/office/drawing/2014/main" val="2074874619"/>
                    </a:ext>
                  </a:extLst>
                </a:gridCol>
                <a:gridCol w="5315039">
                  <a:extLst>
                    <a:ext uri="{9D8B030D-6E8A-4147-A177-3AD203B41FA5}">
                      <a16:colId xmlns:a16="http://schemas.microsoft.com/office/drawing/2014/main" val="1871181590"/>
                    </a:ext>
                  </a:extLst>
                </a:gridCol>
                <a:gridCol w="3809624">
                  <a:extLst>
                    <a:ext uri="{9D8B030D-6E8A-4147-A177-3AD203B41FA5}">
                      <a16:colId xmlns:a16="http://schemas.microsoft.com/office/drawing/2014/main" val="3133965452"/>
                    </a:ext>
                  </a:extLst>
                </a:gridCol>
              </a:tblGrid>
              <a:tr h="55503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effectLst/>
                        </a:rPr>
                        <a:t>Operator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Description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>
                          <a:effectLst/>
                        </a:rPr>
                        <a:t>Example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92472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&amp;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AND Operator copies a bit to the result if it exists in both operands.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&amp; B) = 12, which is 0000 1100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28783"/>
                  </a:ext>
                </a:extLst>
              </a:tr>
              <a:tr h="55503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|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OR Operator copies a bit if it exists in either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| B) = 61, which is 0011 1101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218969"/>
                  </a:ext>
                </a:extLst>
              </a:tr>
              <a:tr h="77222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^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Binary XOR Operator copies the bit if it is set in one operand but not both.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(A ^ B) = 49, which is 0011 0001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775149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~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Binary Ones Complement Operator is unary and has the effect of 'flipping' bits.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(~A ) = -61, which is 1100 0011 in 2's complement due to a signed binary number.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61211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&lt;&lt;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Left Shift Operator. The left operands value is moved left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&lt;&lt; 2 = 240, which is 1111 0000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818770"/>
                  </a:ext>
                </a:extLst>
              </a:tr>
              <a:tr h="989416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effectLst/>
                        </a:rPr>
                        <a:t>&gt;&gt;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Binary Right Shift Operator. The left operands value is moved right by the number of bits specified by the right operand.</a:t>
                      </a:r>
                    </a:p>
                  </a:txBody>
                  <a:tcPr marL="46688" marR="46688" marT="46688" marB="4668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 &gt;&gt; 2 = 15, which is 0000 1111</a:t>
                      </a:r>
                    </a:p>
                  </a:txBody>
                  <a:tcPr marL="46688" marR="46688" marT="46688" marB="46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9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96639"/>
              </p:ext>
            </p:extLst>
          </p:nvPr>
        </p:nvGraphicFramePr>
        <p:xfrm>
          <a:off x="512619" y="1255916"/>
          <a:ext cx="11416146" cy="5602080"/>
        </p:xfrm>
        <a:graphic>
          <a:graphicData uri="http://schemas.openxmlformats.org/drawingml/2006/table">
            <a:tbl>
              <a:tblPr/>
              <a:tblGrid>
                <a:gridCol w="1172654">
                  <a:extLst>
                    <a:ext uri="{9D8B030D-6E8A-4147-A177-3AD203B41FA5}">
                      <a16:colId xmlns:a16="http://schemas.microsoft.com/office/drawing/2014/main" val="3700441963"/>
                    </a:ext>
                  </a:extLst>
                </a:gridCol>
                <a:gridCol w="5966750">
                  <a:extLst>
                    <a:ext uri="{9D8B030D-6E8A-4147-A177-3AD203B41FA5}">
                      <a16:colId xmlns:a16="http://schemas.microsoft.com/office/drawing/2014/main" val="1462974934"/>
                    </a:ext>
                  </a:extLst>
                </a:gridCol>
                <a:gridCol w="4276742">
                  <a:extLst>
                    <a:ext uri="{9D8B030D-6E8A-4147-A177-3AD203B41FA5}">
                      <a16:colId xmlns:a16="http://schemas.microsoft.com/office/drawing/2014/main" val="2944267789"/>
                    </a:ext>
                  </a:extLst>
                </a:gridCol>
              </a:tblGrid>
              <a:tr h="32857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36980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 dirty="0">
                          <a:effectLst/>
                        </a:rPr>
                        <a:t>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= A + B assigns value of A + B into C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7561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+=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Add AND assignment operator, It adds right operand to the left operand and assign the result to left operand</a:t>
                      </a:r>
                      <a:endParaRPr lang="en-US" sz="1800" dirty="0">
                        <a:effectLst/>
                      </a:endParaRP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+= A is equivalent to C = C +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5674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-=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-= A is equivalent to C = C -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0393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*=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*= A is equivalent to C = C *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514718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/=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/= A is equivalent to C = C /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999272"/>
                  </a:ext>
                </a:extLst>
              </a:tr>
              <a:tr h="601984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%=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 %= A is equivalent to C = C % A</a:t>
                      </a:r>
                    </a:p>
                  </a:txBody>
                  <a:tcPr marL="27680" marR="27680" marT="27680" marB="2768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28133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&lt;&lt;=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Left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&lt;&lt;= 2 is same as C = C &lt;&lt;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666496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&gt;&gt;=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Right shift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&gt;&gt;= 2 is same as C = C &gt;&gt;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207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&amp;=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Bitwise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&amp;= 2 is same as C = C &amp;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73267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^=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exclusive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 ^= 2 is same as C = C ^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716024"/>
                  </a:ext>
                </a:extLst>
              </a:tr>
              <a:tr h="328579"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|=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bitwise inclusive OR and assignment operator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 |= 2 is same as C = C | 2</a:t>
                      </a:r>
                    </a:p>
                  </a:txBody>
                  <a:tcPr marL="27680" marR="27680" marT="27680" marB="2768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6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4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Miscellaneous Operators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765439"/>
              </p:ext>
            </p:extLst>
          </p:nvPr>
        </p:nvGraphicFramePr>
        <p:xfrm>
          <a:off x="512618" y="1801245"/>
          <a:ext cx="11166764" cy="4447154"/>
        </p:xfrm>
        <a:graphic>
          <a:graphicData uri="http://schemas.openxmlformats.org/drawingml/2006/table">
            <a:tbl>
              <a:tblPr/>
              <a:tblGrid>
                <a:gridCol w="1147039">
                  <a:extLst>
                    <a:ext uri="{9D8B030D-6E8A-4147-A177-3AD203B41FA5}">
                      <a16:colId xmlns:a16="http://schemas.microsoft.com/office/drawing/2014/main" val="2054938550"/>
                    </a:ext>
                  </a:extLst>
                </a:gridCol>
                <a:gridCol w="4723103">
                  <a:extLst>
                    <a:ext uri="{9D8B030D-6E8A-4147-A177-3AD203B41FA5}">
                      <a16:colId xmlns:a16="http://schemas.microsoft.com/office/drawing/2014/main" val="4090627695"/>
                    </a:ext>
                  </a:extLst>
                </a:gridCol>
                <a:gridCol w="5296622">
                  <a:extLst>
                    <a:ext uri="{9D8B030D-6E8A-4147-A177-3AD203B41FA5}">
                      <a16:colId xmlns:a16="http://schemas.microsoft.com/office/drawing/2014/main" val="2905450309"/>
                    </a:ext>
                  </a:extLst>
                </a:gridCol>
              </a:tblGrid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Operator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Example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1122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 err="1">
                          <a:effectLst/>
                        </a:rPr>
                        <a:t>sizeof</a:t>
                      </a:r>
                      <a:r>
                        <a:rPr lang="en-IN" sz="1800" dirty="0">
                          <a:effectLst/>
                        </a:rPr>
                        <a:t>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size of a data type.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sizeof(int), returns 4.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78216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>
                          <a:effectLst/>
                        </a:rPr>
                        <a:t>typeof()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Returns the type of a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800">
                          <a:effectLst/>
                        </a:rPr>
                        <a:t>typeof(StreamReader);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97755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&amp;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Returns the address of an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&amp;a; returns actual address of the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23227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*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Pointer to a variable.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*a; creates pointer named 'a' to a variable.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97192"/>
                  </a:ext>
                </a:extLst>
              </a:tr>
              <a:tr h="506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? :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800">
                          <a:effectLst/>
                        </a:rPr>
                        <a:t>Conditional Expression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 Condition is true ? Then value X : Otherwise value Y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78072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is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Determines whether an object is of a certain type.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If( Ford is Car) // checks if Ford is an object of the Car class.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74852"/>
                  </a:ext>
                </a:extLst>
              </a:tr>
              <a:tr h="704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dirty="0">
                          <a:effectLst/>
                        </a:rPr>
                        <a:t>as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Cast without raising an exception if the cast fails.</a:t>
                      </a:r>
                    </a:p>
                  </a:txBody>
                  <a:tcPr marL="53853" marR="53853" marT="53853" marB="538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</a:rPr>
                        <a:t>Object </a:t>
                      </a:r>
                      <a:r>
                        <a:rPr lang="en-US" sz="1800" dirty="0" err="1">
                          <a:effectLst/>
                        </a:rPr>
                        <a:t>obj</a:t>
                      </a:r>
                      <a:r>
                        <a:rPr lang="en-US" sz="1800" dirty="0">
                          <a:effectLst/>
                        </a:rPr>
                        <a:t> = new </a:t>
                      </a:r>
                      <a:r>
                        <a:rPr lang="en-US" sz="1800" dirty="0" err="1">
                          <a:effectLst/>
                        </a:rPr>
                        <a:t>StringReader</a:t>
                      </a:r>
                      <a:r>
                        <a:rPr lang="en-US" sz="1800" dirty="0">
                          <a:effectLst/>
                        </a:rPr>
                        <a:t>("Hello");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r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obj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StringReader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</a:txBody>
                  <a:tcPr marL="53853" marR="53853" marT="53853" marB="538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89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in C#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higher the precedence of operator is, the higher it appears in the </a:t>
            </a:r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6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java and </a:t>
            </a:r>
            <a:r>
              <a:rPr lang="en-US" dirty="0" err="1" smtClean="0"/>
              <a:t>c#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289374"/>
              </p:ext>
            </p:extLst>
          </p:nvPr>
        </p:nvGraphicFramePr>
        <p:xfrm>
          <a:off x="1008017" y="1786436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2908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3542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C#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6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programming language is designed to be run on a Java platform, by the help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Runtime Environment (JRE).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programming language is designed to be run on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Language Runtime (CLR).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7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java,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types.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C#, built-in data types that are passed by value are called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types.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Java are direct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Arrays in C# are specialization of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7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statement.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doesn't support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supports structures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7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020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54872"/>
              </p:ext>
            </p:extLst>
          </p:nvPr>
        </p:nvGraphicFramePr>
        <p:xfrm>
          <a:off x="234950" y="1"/>
          <a:ext cx="11777664" cy="6928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88">
                  <a:extLst>
                    <a:ext uri="{9D8B030D-6E8A-4147-A177-3AD203B41FA5}">
                      <a16:colId xmlns:a16="http://schemas.microsoft.com/office/drawing/2014/main" val="4226146663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1168549719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774821717"/>
                    </a:ext>
                  </a:extLst>
                </a:gridCol>
              </a:tblGrid>
              <a:tr h="434047"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Category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Operators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effectLst/>
                        </a:rPr>
                        <a:t>Associativity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85350853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Postfix Increment and Decrement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02969545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Prefix Increment, Decrement and Unary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++, --, +, -, !, ~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4612595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Multiplicative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*, /, %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25063800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Additive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+, -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152421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Shift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&lt;&lt;, &gt;&gt;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3325278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Relational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&lt;, &lt;=, &gt;, 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1446575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Equality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==, !=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099885182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18518808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XOR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^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90399885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Bitwise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25767326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AND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&amp;&amp;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294234667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Logical 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||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Left to Right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759343808"/>
                  </a:ext>
                </a:extLst>
              </a:tr>
              <a:tr h="434047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Ternary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? :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112687870"/>
                  </a:ext>
                </a:extLst>
              </a:tr>
              <a:tr h="642839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Assignment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=, +=, -=, *=, /=, %=, &amp;=, |=, ^=, &lt;&lt;=, &gt;&gt;=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Right to Left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112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Modern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Type Safe</a:t>
            </a:r>
          </a:p>
          <a:p>
            <a:r>
              <a:rPr lang="en-US" dirty="0" smtClean="0"/>
              <a:t>Structured Programming language</a:t>
            </a:r>
          </a:p>
          <a:p>
            <a:r>
              <a:rPr lang="en-US" dirty="0" smtClean="0"/>
              <a:t>Component oriented</a:t>
            </a:r>
            <a:endParaRPr lang="en-US" dirty="0"/>
          </a:p>
          <a:p>
            <a:r>
              <a:rPr lang="en-IN" b="1" dirty="0" smtClean="0">
                <a:latin typeface="+mj-lt"/>
              </a:rPr>
              <a:t>Fast </a:t>
            </a:r>
            <a:r>
              <a:rPr lang="en-IN" b="1" dirty="0">
                <a:latin typeface="+mj-lt"/>
              </a:rPr>
              <a:t>Speed: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Pointers are missing in </a:t>
            </a:r>
            <a:r>
              <a:rPr lang="en-US" dirty="0" err="1" smtClean="0"/>
              <a:t>c#</a:t>
            </a:r>
            <a:r>
              <a:rPr lang="en-US" dirty="0" smtClean="0"/>
              <a:t> (</a:t>
            </a:r>
            <a:r>
              <a:rPr lang="en-US" sz="1800" dirty="0"/>
              <a:t>pointer types are not tracked by the default garbage </a:t>
            </a:r>
            <a:r>
              <a:rPr lang="en-US" sz="1800" dirty="0" smtClean="0"/>
              <a:t>collection</a:t>
            </a:r>
            <a:r>
              <a:rPr lang="en-US" dirty="0" smtClean="0"/>
              <a:t>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Integer values  of 0 and 1 are no longer accepted as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values.Boolean</a:t>
            </a:r>
            <a:r>
              <a:rPr lang="en-US" dirty="0"/>
              <a:t> values are pure true or false values in C# so no more errors of "="operator and "=="operator.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"==" is used for comparison operation and "=" is used for assignment operation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will easy to learn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Easy to develop</a:t>
            </a:r>
          </a:p>
        </p:txBody>
      </p:sp>
    </p:spTree>
    <p:extLst>
      <p:ext uri="{BB962C8B-B14F-4D97-AF65-F5344CB8AC3E}">
        <p14:creationId xmlns:p14="http://schemas.microsoft.com/office/powerpoint/2010/main" val="316882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is not a developed language it is developing language</a:t>
            </a:r>
          </a:p>
          <a:p>
            <a:r>
              <a:rPr lang="en-US" dirty="0" smtClean="0"/>
              <a:t>Each and every </a:t>
            </a:r>
            <a:r>
              <a:rPr lang="en-US" dirty="0" err="1" smtClean="0"/>
              <a:t>updation</a:t>
            </a:r>
            <a:r>
              <a:rPr lang="en-US" dirty="0" smtClean="0"/>
              <a:t> the C# community add the new features that they are very trending in the present situation</a:t>
            </a:r>
          </a:p>
          <a:p>
            <a:r>
              <a:rPr lang="en-US" dirty="0" smtClean="0"/>
              <a:t>The confusion concepts that will be discarded or manage in a meaningful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is an object-oriented programming language, thereby providing re-usability of existing code and reducing code </a:t>
            </a:r>
            <a:r>
              <a:rPr lang="en-US" dirty="0" smtClean="0"/>
              <a:t>redundancy</a:t>
            </a:r>
          </a:p>
          <a:p>
            <a:r>
              <a:rPr lang="en-US" dirty="0"/>
              <a:t> It supports major object-oriented programming features such </a:t>
            </a:r>
            <a:r>
              <a:rPr lang="en-US" dirty="0" smtClean="0"/>
              <a:t>as, </a:t>
            </a:r>
            <a:r>
              <a:rPr lang="en-US" dirty="0"/>
              <a:t>inheritance, </a:t>
            </a:r>
            <a:r>
              <a:rPr lang="en-US" dirty="0" smtClean="0"/>
              <a:t>polymorphism, classes, objects, generics etc.</a:t>
            </a:r>
          </a:p>
          <a:p>
            <a:r>
              <a:rPr lang="en-US" dirty="0"/>
              <a:t>(</a:t>
            </a:r>
            <a:r>
              <a:rPr lang="en-US" dirty="0" err="1"/>
              <a:t>int,float</a:t>
            </a:r>
            <a:r>
              <a:rPr lang="en-US" dirty="0"/>
              <a:t>, double) are not objects in java but C# has introduces structures(</a:t>
            </a:r>
            <a:r>
              <a:rPr lang="en-US" dirty="0" err="1"/>
              <a:t>structs</a:t>
            </a:r>
            <a:r>
              <a:rPr lang="en-US" dirty="0"/>
              <a:t>) which enable the primitive types to become objects.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03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not use an uninitialized variable</a:t>
            </a:r>
            <a:r>
              <a:rPr lang="en-US" dirty="0" smtClean="0"/>
              <a:t>.</a:t>
            </a:r>
          </a:p>
          <a:p>
            <a:r>
              <a:rPr lang="en-US" dirty="0"/>
              <a:t>It enforces overflow checking in arithmetic operations.</a:t>
            </a:r>
          </a:p>
          <a:p>
            <a:r>
              <a:rPr lang="en-US" dirty="0"/>
              <a:t>Dynamically allocated objects and arrays are initialized to zero.</a:t>
            </a:r>
          </a:p>
          <a:p>
            <a:r>
              <a:rPr lang="en-US" dirty="0"/>
              <a:t>It supports automatic garbage </a:t>
            </a:r>
            <a:r>
              <a:rPr lang="en-US" dirty="0" smtClean="0"/>
              <a:t>collection.</a:t>
            </a:r>
          </a:p>
          <a:p>
            <a:r>
              <a:rPr lang="en-US" altLang="en-US" sz="2400" dirty="0" smtClean="0">
                <a:latin typeface="Verdana" panose="020B0604030504040204" pitchFamily="34" charset="0"/>
              </a:rPr>
              <a:t>In </a:t>
            </a:r>
            <a:r>
              <a:rPr lang="en-US" altLang="en-US" sz="2400" dirty="0">
                <a:latin typeface="Verdana" panose="020B0604030504040204" pitchFamily="34" charset="0"/>
              </a:rPr>
              <a:t>C# we cannot perform unsafe casts like convert double to a </a:t>
            </a:r>
            <a:r>
              <a:rPr lang="en-US" altLang="en-US" sz="2400" dirty="0" err="1">
                <a:latin typeface="Verdana" panose="020B0604030504040204" pitchFamily="34" charset="0"/>
              </a:rPr>
              <a:t>boolean</a:t>
            </a:r>
            <a:r>
              <a:rPr lang="en-US" altLang="en-US" dirty="0">
                <a:solidFill>
                  <a:srgbClr val="212121"/>
                </a:solidFill>
                <a:latin typeface="Verdana" panose="020B0604030504040204" pitchFamily="34" charset="0"/>
              </a:rPr>
              <a:t>.</a:t>
            </a:r>
            <a:endParaRPr lang="en-US" altLang="en-US" dirty="0">
              <a:solidFill>
                <a:srgbClr val="212121"/>
              </a:solidFill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1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Structured Programming Language: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c#</a:t>
            </a:r>
            <a:r>
              <a:rPr lang="en-US" dirty="0" smtClean="0"/>
              <a:t> we can break our project into sub parts called as methods</a:t>
            </a:r>
          </a:p>
          <a:p>
            <a:r>
              <a:rPr lang="en-US" dirty="0" smtClean="0"/>
              <a:t>It is very easy to maintain and update</a:t>
            </a:r>
          </a:p>
          <a:p>
            <a:r>
              <a:rPr lang="en-US" dirty="0" smtClean="0"/>
              <a:t>If one module is not working it will effect the entire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8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2166</Words>
  <Application>Microsoft Office PowerPoint</Application>
  <PresentationFormat>Widescreen</PresentationFormat>
  <Paragraphs>506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Cambira</vt:lpstr>
      <vt:lpstr>Consolas</vt:lpstr>
      <vt:lpstr>Helvetica Neue</vt:lpstr>
      <vt:lpstr>open sans</vt:lpstr>
      <vt:lpstr>Segoe UI</vt:lpstr>
      <vt:lpstr>Verdana</vt:lpstr>
      <vt:lpstr>Office Theme</vt:lpstr>
      <vt:lpstr>C# introduction  (Anders Hejlsberg)</vt:lpstr>
      <vt:lpstr>PowerPoint Presentation</vt:lpstr>
      <vt:lpstr>Difference between java and c#</vt:lpstr>
      <vt:lpstr>Features of C#</vt:lpstr>
      <vt:lpstr>Simple</vt:lpstr>
      <vt:lpstr>Modern </vt:lpstr>
      <vt:lpstr>Object Oriented</vt:lpstr>
      <vt:lpstr>Type Safe</vt:lpstr>
      <vt:lpstr>Structured Programming Language:</vt:lpstr>
      <vt:lpstr>Component oriented</vt:lpstr>
      <vt:lpstr>C# Example: Using namespace</vt:lpstr>
      <vt:lpstr>PowerPoint Presentation</vt:lpstr>
      <vt:lpstr>C# Variable</vt:lpstr>
      <vt:lpstr>C# - Data Types</vt:lpstr>
      <vt:lpstr>PowerPoint Presentation</vt:lpstr>
      <vt:lpstr>Alias vs .NET Type</vt:lpstr>
      <vt:lpstr>String Formatters</vt:lpstr>
      <vt:lpstr>Data and Time</vt:lpstr>
      <vt:lpstr>PowerPoint Presentation</vt:lpstr>
      <vt:lpstr>PowerPoint Presentation</vt:lpstr>
      <vt:lpstr>Operators</vt:lpstr>
      <vt:lpstr>Arithmetic  Operators</vt:lpstr>
      <vt:lpstr>Relational Operators</vt:lpstr>
      <vt:lpstr>Logical Operators</vt:lpstr>
      <vt:lpstr>Bitwise Operators</vt:lpstr>
      <vt:lpstr>PowerPoint Presentation</vt:lpstr>
      <vt:lpstr>Assignment Operators</vt:lpstr>
      <vt:lpstr>Miscellaneous Operators</vt:lpstr>
      <vt:lpstr>Operator Precedence in C#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introduction</dc:title>
  <dc:creator>Madhu Gangumolu</dc:creator>
  <cp:lastModifiedBy>Madhu Gangumolu</cp:lastModifiedBy>
  <cp:revision>16</cp:revision>
  <dcterms:created xsi:type="dcterms:W3CDTF">2021-05-14T04:11:50Z</dcterms:created>
  <dcterms:modified xsi:type="dcterms:W3CDTF">2021-05-14T10:23:57Z</dcterms:modified>
</cp:coreProperties>
</file>