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5" r:id="rId8"/>
    <p:sldId id="266" r:id="rId9"/>
    <p:sldId id="267" r:id="rId10"/>
    <p:sldId id="269" r:id="rId11"/>
    <p:sldId id="270" r:id="rId12"/>
    <p:sldId id="281" r:id="rId13"/>
    <p:sldId id="282" r:id="rId14"/>
    <p:sldId id="283" r:id="rId15"/>
    <p:sldId id="284" r:id="rId16"/>
    <p:sldId id="285" r:id="rId17"/>
    <p:sldId id="286" r:id="rId18"/>
    <p:sldId id="287" r:id="rId19"/>
    <p:sldId id="268" r:id="rId20"/>
    <p:sldId id="271" r:id="rId21"/>
    <p:sldId id="272" r:id="rId22"/>
    <p:sldId id="273" r:id="rId23"/>
    <p:sldId id="289" r:id="rId24"/>
    <p:sldId id="298" r:id="rId25"/>
    <p:sldId id="299" r:id="rId26"/>
    <p:sldId id="290" r:id="rId27"/>
    <p:sldId id="291" r:id="rId28"/>
    <p:sldId id="292" r:id="rId29"/>
    <p:sldId id="293" r:id="rId30"/>
    <p:sldId id="288" r:id="rId31"/>
    <p:sldId id="294" r:id="rId32"/>
    <p:sldId id="295" r:id="rId33"/>
    <p:sldId id="296" r:id="rId34"/>
    <p:sldId id="297" r:id="rId35"/>
    <p:sldId id="260" r:id="rId36"/>
    <p:sldId id="261" r:id="rId37"/>
    <p:sldId id="262" r:id="rId38"/>
    <p:sldId id="274" r:id="rId39"/>
    <p:sldId id="275" r:id="rId40"/>
    <p:sldId id="276" r:id="rId41"/>
    <p:sldId id="277" r:id="rId42"/>
    <p:sldId id="279" r:id="rId43"/>
    <p:sldId id="280"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8" autoAdjust="0"/>
    <p:restoredTop sz="94660"/>
  </p:normalViewPr>
  <p:slideViewPr>
    <p:cSldViewPr snapToGrid="0">
      <p:cViewPr varScale="1">
        <p:scale>
          <a:sx n="73" d="100"/>
          <a:sy n="73" d="100"/>
        </p:scale>
        <p:origin x="6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7A24791-5F34-408A-9BF6-4B7C39810E9E}"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EF6EF1-0B77-4C11-8D4D-D3443E55CED5}" type="slidenum">
              <a:rPr lang="en-IN" smtClean="0"/>
              <a:t>‹#›</a:t>
            </a:fld>
            <a:endParaRPr lang="en-IN"/>
          </a:p>
        </p:txBody>
      </p:sp>
    </p:spTree>
    <p:extLst>
      <p:ext uri="{BB962C8B-B14F-4D97-AF65-F5344CB8AC3E}">
        <p14:creationId xmlns:p14="http://schemas.microsoft.com/office/powerpoint/2010/main" val="708630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A24791-5F34-408A-9BF6-4B7C39810E9E}"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EF6EF1-0B77-4C11-8D4D-D3443E55CED5}" type="slidenum">
              <a:rPr lang="en-IN" smtClean="0"/>
              <a:t>‹#›</a:t>
            </a:fld>
            <a:endParaRPr lang="en-IN"/>
          </a:p>
        </p:txBody>
      </p:sp>
    </p:spTree>
    <p:extLst>
      <p:ext uri="{BB962C8B-B14F-4D97-AF65-F5344CB8AC3E}">
        <p14:creationId xmlns:p14="http://schemas.microsoft.com/office/powerpoint/2010/main" val="454813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A24791-5F34-408A-9BF6-4B7C39810E9E}"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EF6EF1-0B77-4C11-8D4D-D3443E55CED5}" type="slidenum">
              <a:rPr lang="en-IN" smtClean="0"/>
              <a:t>‹#›</a:t>
            </a:fld>
            <a:endParaRPr lang="en-IN"/>
          </a:p>
        </p:txBody>
      </p:sp>
    </p:spTree>
    <p:extLst>
      <p:ext uri="{BB962C8B-B14F-4D97-AF65-F5344CB8AC3E}">
        <p14:creationId xmlns:p14="http://schemas.microsoft.com/office/powerpoint/2010/main" val="761698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A24791-5F34-408A-9BF6-4B7C39810E9E}"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EF6EF1-0B77-4C11-8D4D-D3443E55CED5}" type="slidenum">
              <a:rPr lang="en-IN" smtClean="0"/>
              <a:t>‹#›</a:t>
            </a:fld>
            <a:endParaRPr lang="en-IN"/>
          </a:p>
        </p:txBody>
      </p:sp>
    </p:spTree>
    <p:extLst>
      <p:ext uri="{BB962C8B-B14F-4D97-AF65-F5344CB8AC3E}">
        <p14:creationId xmlns:p14="http://schemas.microsoft.com/office/powerpoint/2010/main" val="919633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A24791-5F34-408A-9BF6-4B7C39810E9E}"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EF6EF1-0B77-4C11-8D4D-D3443E55CED5}" type="slidenum">
              <a:rPr lang="en-IN" smtClean="0"/>
              <a:t>‹#›</a:t>
            </a:fld>
            <a:endParaRPr lang="en-IN"/>
          </a:p>
        </p:txBody>
      </p:sp>
    </p:spTree>
    <p:extLst>
      <p:ext uri="{BB962C8B-B14F-4D97-AF65-F5344CB8AC3E}">
        <p14:creationId xmlns:p14="http://schemas.microsoft.com/office/powerpoint/2010/main" val="1269229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7A24791-5F34-408A-9BF6-4B7C39810E9E}" type="datetimeFigureOut">
              <a:rPr lang="en-IN" smtClean="0"/>
              <a:t>10-05-2021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EF6EF1-0B77-4C11-8D4D-D3443E55CED5}" type="slidenum">
              <a:rPr lang="en-IN" smtClean="0"/>
              <a:t>‹#›</a:t>
            </a:fld>
            <a:endParaRPr lang="en-IN"/>
          </a:p>
        </p:txBody>
      </p:sp>
    </p:spTree>
    <p:extLst>
      <p:ext uri="{BB962C8B-B14F-4D97-AF65-F5344CB8AC3E}">
        <p14:creationId xmlns:p14="http://schemas.microsoft.com/office/powerpoint/2010/main" val="3829441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7A24791-5F34-408A-9BF6-4B7C39810E9E}" type="datetimeFigureOut">
              <a:rPr lang="en-IN" smtClean="0"/>
              <a:t>10-05-2021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EF6EF1-0B77-4C11-8D4D-D3443E55CED5}" type="slidenum">
              <a:rPr lang="en-IN" smtClean="0"/>
              <a:t>‹#›</a:t>
            </a:fld>
            <a:endParaRPr lang="en-IN"/>
          </a:p>
        </p:txBody>
      </p:sp>
    </p:spTree>
    <p:extLst>
      <p:ext uri="{BB962C8B-B14F-4D97-AF65-F5344CB8AC3E}">
        <p14:creationId xmlns:p14="http://schemas.microsoft.com/office/powerpoint/2010/main" val="3041601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7A24791-5F34-408A-9BF6-4B7C39810E9E}" type="datetimeFigureOut">
              <a:rPr lang="en-IN" smtClean="0"/>
              <a:t>10-05-2021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EF6EF1-0B77-4C11-8D4D-D3443E55CED5}" type="slidenum">
              <a:rPr lang="en-IN" smtClean="0"/>
              <a:t>‹#›</a:t>
            </a:fld>
            <a:endParaRPr lang="en-IN"/>
          </a:p>
        </p:txBody>
      </p:sp>
    </p:spTree>
    <p:extLst>
      <p:ext uri="{BB962C8B-B14F-4D97-AF65-F5344CB8AC3E}">
        <p14:creationId xmlns:p14="http://schemas.microsoft.com/office/powerpoint/2010/main" val="2723605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24791-5F34-408A-9BF6-4B7C39810E9E}" type="datetimeFigureOut">
              <a:rPr lang="en-IN" smtClean="0"/>
              <a:t>10-05-2021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EF6EF1-0B77-4C11-8D4D-D3443E55CED5}" type="slidenum">
              <a:rPr lang="en-IN" smtClean="0"/>
              <a:t>‹#›</a:t>
            </a:fld>
            <a:endParaRPr lang="en-IN"/>
          </a:p>
        </p:txBody>
      </p:sp>
    </p:spTree>
    <p:extLst>
      <p:ext uri="{BB962C8B-B14F-4D97-AF65-F5344CB8AC3E}">
        <p14:creationId xmlns:p14="http://schemas.microsoft.com/office/powerpoint/2010/main" val="3963915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A24791-5F34-408A-9BF6-4B7C39810E9E}" type="datetimeFigureOut">
              <a:rPr lang="en-IN" smtClean="0"/>
              <a:t>10-05-2021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EF6EF1-0B77-4C11-8D4D-D3443E55CED5}" type="slidenum">
              <a:rPr lang="en-IN" smtClean="0"/>
              <a:t>‹#›</a:t>
            </a:fld>
            <a:endParaRPr lang="en-IN"/>
          </a:p>
        </p:txBody>
      </p:sp>
    </p:spTree>
    <p:extLst>
      <p:ext uri="{BB962C8B-B14F-4D97-AF65-F5344CB8AC3E}">
        <p14:creationId xmlns:p14="http://schemas.microsoft.com/office/powerpoint/2010/main" val="1375124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A24791-5F34-408A-9BF6-4B7C39810E9E}" type="datetimeFigureOut">
              <a:rPr lang="en-IN" smtClean="0"/>
              <a:t>10-05-2021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EF6EF1-0B77-4C11-8D4D-D3443E55CED5}" type="slidenum">
              <a:rPr lang="en-IN" smtClean="0"/>
              <a:t>‹#›</a:t>
            </a:fld>
            <a:endParaRPr lang="en-IN"/>
          </a:p>
        </p:txBody>
      </p:sp>
    </p:spTree>
    <p:extLst>
      <p:ext uri="{BB962C8B-B14F-4D97-AF65-F5344CB8AC3E}">
        <p14:creationId xmlns:p14="http://schemas.microsoft.com/office/powerpoint/2010/main" val="3955501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24791-5F34-408A-9BF6-4B7C39810E9E}" type="datetimeFigureOut">
              <a:rPr lang="en-IN" smtClean="0"/>
              <a:t>10-05-2021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F6EF1-0B77-4C11-8D4D-D3443E55CED5}" type="slidenum">
              <a:rPr lang="en-IN" smtClean="0"/>
              <a:t>‹#›</a:t>
            </a:fld>
            <a:endParaRPr lang="en-IN"/>
          </a:p>
        </p:txBody>
      </p:sp>
    </p:spTree>
    <p:extLst>
      <p:ext uri="{BB962C8B-B14F-4D97-AF65-F5344CB8AC3E}">
        <p14:creationId xmlns:p14="http://schemas.microsoft.com/office/powerpoint/2010/main" val="2961280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110003"/>
          </a:xfrm>
        </p:spPr>
        <p:txBody>
          <a:bodyPr/>
          <a:lstStyle/>
          <a:p>
            <a:r>
              <a:rPr lang="en-US" dirty="0" smtClean="0"/>
              <a:t>.NET Introduction</a:t>
            </a:r>
            <a:endParaRPr lang="en-IN" dirty="0"/>
          </a:p>
        </p:txBody>
      </p:sp>
    </p:spTree>
    <p:extLst>
      <p:ext uri="{BB962C8B-B14F-4D97-AF65-F5344CB8AC3E}">
        <p14:creationId xmlns:p14="http://schemas.microsoft.com/office/powerpoint/2010/main" val="4667751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966"/>
          </a:xfrm>
        </p:spPr>
        <p:txBody>
          <a:bodyPr>
            <a:normAutofit fontScale="90000"/>
          </a:bodyPr>
          <a:lstStyle/>
          <a:p>
            <a:r>
              <a:rPr lang="en-US" dirty="0" smtClean="0"/>
              <a:t>BCL/FCL</a:t>
            </a:r>
            <a:endParaRPr lang="en-IN" dirty="0"/>
          </a:p>
        </p:txBody>
      </p:sp>
      <p:pic>
        <p:nvPicPr>
          <p:cNvPr id="8" name="Picture 7"/>
          <p:cNvPicPr>
            <a:picLocks noChangeAspect="1"/>
          </p:cNvPicPr>
          <p:nvPr/>
        </p:nvPicPr>
        <p:blipFill>
          <a:blip r:embed="rId2"/>
          <a:stretch>
            <a:fillRect/>
          </a:stretch>
        </p:blipFill>
        <p:spPr>
          <a:xfrm>
            <a:off x="1371600" y="1533525"/>
            <a:ext cx="8895806" cy="5520418"/>
          </a:xfrm>
          <a:prstGeom prst="rect">
            <a:avLst/>
          </a:prstGeom>
        </p:spPr>
      </p:pic>
    </p:spTree>
    <p:extLst>
      <p:ext uri="{BB962C8B-B14F-4D97-AF65-F5344CB8AC3E}">
        <p14:creationId xmlns:p14="http://schemas.microsoft.com/office/powerpoint/2010/main" val="614597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DLL vs EXE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0332102"/>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353508722"/>
                    </a:ext>
                  </a:extLst>
                </a:gridCol>
                <a:gridCol w="5257800">
                  <a:extLst>
                    <a:ext uri="{9D8B030D-6E8A-4147-A177-3AD203B41FA5}">
                      <a16:colId xmlns:a16="http://schemas.microsoft.com/office/drawing/2014/main" val="2242864530"/>
                    </a:ext>
                  </a:extLst>
                </a:gridCol>
              </a:tblGrid>
              <a:tr h="370840">
                <a:tc>
                  <a:txBody>
                    <a:bodyPr/>
                    <a:lstStyle/>
                    <a:p>
                      <a:pPr algn="ctr"/>
                      <a:r>
                        <a:rPr lang="en-US" dirty="0" smtClean="0"/>
                        <a:t>DLL</a:t>
                      </a:r>
                      <a:endParaRPr lang="en-IN" dirty="0"/>
                    </a:p>
                  </a:txBody>
                  <a:tcPr/>
                </a:tc>
                <a:tc>
                  <a:txBody>
                    <a:bodyPr/>
                    <a:lstStyle/>
                    <a:p>
                      <a:pPr algn="ctr"/>
                      <a:r>
                        <a:rPr lang="en-US" dirty="0" smtClean="0"/>
                        <a:t>EXE</a:t>
                      </a:r>
                      <a:endParaRPr lang="en-IN" dirty="0"/>
                    </a:p>
                  </a:txBody>
                  <a:tcPr/>
                </a:tc>
                <a:extLst>
                  <a:ext uri="{0D108BD9-81ED-4DB2-BD59-A6C34878D82A}">
                    <a16:rowId xmlns:a16="http://schemas.microsoft.com/office/drawing/2014/main" val="1221676772"/>
                  </a:ext>
                </a:extLst>
              </a:tr>
              <a:tr h="370840">
                <a:tc>
                  <a:txBody>
                    <a:bodyPr/>
                    <a:lstStyle/>
                    <a:p>
                      <a:r>
                        <a:rPr lang="en-US" dirty="0" err="1" smtClean="0"/>
                        <a:t>Dyanamic</a:t>
                      </a:r>
                      <a:r>
                        <a:rPr lang="en-US" dirty="0" smtClean="0"/>
                        <a:t> Link Library</a:t>
                      </a:r>
                      <a:endParaRPr lang="en-IN" dirty="0"/>
                    </a:p>
                  </a:txBody>
                  <a:tcPr/>
                </a:tc>
                <a:tc>
                  <a:txBody>
                    <a:bodyPr/>
                    <a:lstStyle/>
                    <a:p>
                      <a:r>
                        <a:rPr lang="en-US" dirty="0" smtClean="0"/>
                        <a:t>Executable file</a:t>
                      </a:r>
                      <a:endParaRPr lang="en-IN" dirty="0"/>
                    </a:p>
                  </a:txBody>
                  <a:tcPr/>
                </a:tc>
                <a:extLst>
                  <a:ext uri="{0D108BD9-81ED-4DB2-BD59-A6C34878D82A}">
                    <a16:rowId xmlns:a16="http://schemas.microsoft.com/office/drawing/2014/main" val="2091508645"/>
                  </a:ext>
                </a:extLst>
              </a:tr>
              <a:tr h="370840">
                <a:tc>
                  <a:txBody>
                    <a:bodyPr/>
                    <a:lstStyle/>
                    <a:p>
                      <a:r>
                        <a:rPr lang="en-US" dirty="0" smtClean="0"/>
                        <a:t>Reusability</a:t>
                      </a:r>
                      <a:endParaRPr lang="en-IN" dirty="0"/>
                    </a:p>
                  </a:txBody>
                  <a:tcPr/>
                </a:tc>
                <a:tc>
                  <a:txBody>
                    <a:bodyPr/>
                    <a:lstStyle/>
                    <a:p>
                      <a:r>
                        <a:rPr lang="en-US" dirty="0" smtClean="0"/>
                        <a:t>Output</a:t>
                      </a:r>
                      <a:r>
                        <a:rPr lang="en-US" baseline="0" dirty="0" smtClean="0"/>
                        <a:t> Application</a:t>
                      </a:r>
                      <a:endParaRPr lang="en-IN" dirty="0"/>
                    </a:p>
                  </a:txBody>
                  <a:tcPr/>
                </a:tc>
                <a:extLst>
                  <a:ext uri="{0D108BD9-81ED-4DB2-BD59-A6C34878D82A}">
                    <a16:rowId xmlns:a16="http://schemas.microsoft.com/office/drawing/2014/main" val="2822553165"/>
                  </a:ext>
                </a:extLst>
              </a:tr>
              <a:tr h="370840">
                <a:tc>
                  <a:txBody>
                    <a:bodyPr/>
                    <a:lstStyle/>
                    <a:p>
                      <a:r>
                        <a:rPr lang="en-US" dirty="0" smtClean="0"/>
                        <a:t>It will not</a:t>
                      </a:r>
                      <a:r>
                        <a:rPr lang="en-US" baseline="0" dirty="0" smtClean="0"/>
                        <a:t> contain main method</a:t>
                      </a:r>
                      <a:endParaRPr lang="en-IN" dirty="0"/>
                    </a:p>
                  </a:txBody>
                  <a:tcPr/>
                </a:tc>
                <a:tc>
                  <a:txBody>
                    <a:bodyPr/>
                    <a:lstStyle/>
                    <a:p>
                      <a:r>
                        <a:rPr lang="en-US" dirty="0" smtClean="0"/>
                        <a:t>It contains main method</a:t>
                      </a:r>
                      <a:endParaRPr lang="en-IN" dirty="0"/>
                    </a:p>
                  </a:txBody>
                  <a:tcPr/>
                </a:tc>
                <a:extLst>
                  <a:ext uri="{0D108BD9-81ED-4DB2-BD59-A6C34878D82A}">
                    <a16:rowId xmlns:a16="http://schemas.microsoft.com/office/drawing/2014/main" val="2342617737"/>
                  </a:ext>
                </a:extLst>
              </a:tr>
            </a:tbl>
          </a:graphicData>
        </a:graphic>
      </p:graphicFrame>
    </p:spTree>
    <p:extLst>
      <p:ext uri="{BB962C8B-B14F-4D97-AF65-F5344CB8AC3E}">
        <p14:creationId xmlns:p14="http://schemas.microsoft.com/office/powerpoint/2010/main" val="1341612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75309"/>
          </a:xfrm>
        </p:spPr>
        <p:txBody>
          <a:bodyPr/>
          <a:lstStyle/>
          <a:p>
            <a:pPr algn="ctr"/>
            <a:r>
              <a:rPr lang="en-IN" b="1" dirty="0"/>
              <a:t>Memory management in .NET</a:t>
            </a:r>
            <a:br>
              <a:rPr lang="en-IN" b="1" dirty="0"/>
            </a:br>
            <a:endParaRPr lang="en-IN" dirty="0"/>
          </a:p>
        </p:txBody>
      </p:sp>
    </p:spTree>
    <p:extLst>
      <p:ext uri="{BB962C8B-B14F-4D97-AF65-F5344CB8AC3E}">
        <p14:creationId xmlns:p14="http://schemas.microsoft.com/office/powerpoint/2010/main" val="2007030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383" y="274320"/>
            <a:ext cx="11678194" cy="6479177"/>
          </a:xfrm>
        </p:spPr>
        <p:txBody>
          <a:bodyPr/>
          <a:lstStyle/>
          <a:p>
            <a:pPr marL="0" indent="0">
              <a:buNone/>
            </a:pPr>
            <a:r>
              <a:rPr lang="en-US" dirty="0" smtClean="0"/>
              <a:t>Heap that can be divided into two parts</a:t>
            </a:r>
          </a:p>
          <a:p>
            <a:pPr marL="514350" indent="-514350">
              <a:buFont typeface="+mj-lt"/>
              <a:buAutoNum type="arabicPeriod"/>
            </a:pPr>
            <a:r>
              <a:rPr lang="en-IN" dirty="0"/>
              <a:t>Small Object </a:t>
            </a:r>
            <a:r>
              <a:rPr lang="en-IN" dirty="0" smtClean="0"/>
              <a:t>Heap</a:t>
            </a:r>
          </a:p>
          <a:p>
            <a:pPr marL="514350" indent="-514350">
              <a:buFont typeface="+mj-lt"/>
              <a:buAutoNum type="arabicPeriod"/>
            </a:pPr>
            <a:r>
              <a:rPr lang="en-IN" dirty="0"/>
              <a:t>Large Object </a:t>
            </a:r>
            <a:r>
              <a:rPr lang="en-IN" dirty="0" smtClean="0"/>
              <a:t>Heap</a:t>
            </a:r>
          </a:p>
          <a:p>
            <a:pPr marL="0" indent="0">
              <a:buNone/>
            </a:pPr>
            <a:endParaRPr lang="en-US" dirty="0"/>
          </a:p>
          <a:p>
            <a:pPr marL="0" indent="0">
              <a:buNone/>
            </a:pPr>
            <a:r>
              <a:rPr lang="en-IN" sz="3200" u="sng" dirty="0"/>
              <a:t>Stack</a:t>
            </a:r>
          </a:p>
          <a:p>
            <a:pPr marL="0" indent="0">
              <a:buNone/>
            </a:pPr>
            <a:r>
              <a:rPr lang="en-US" dirty="0"/>
              <a:t>.NET also uses stack </a:t>
            </a:r>
            <a:r>
              <a:rPr lang="en-US" dirty="0" smtClean="0"/>
              <a:t>to </a:t>
            </a:r>
            <a:r>
              <a:rPr lang="en-US" dirty="0"/>
              <a:t>keep track of everything</a:t>
            </a:r>
            <a:r>
              <a:rPr lang="en-US" dirty="0" smtClean="0"/>
              <a:t>.</a:t>
            </a:r>
          </a:p>
          <a:p>
            <a:pPr marL="0" indent="0">
              <a:buNone/>
            </a:pPr>
            <a:r>
              <a:rPr lang="en-US" dirty="0" smtClean="0"/>
              <a:t>		</a:t>
            </a:r>
            <a:r>
              <a:rPr lang="en-US" dirty="0" err="1" smtClean="0"/>
              <a:t>Obj</a:t>
            </a:r>
            <a:r>
              <a:rPr lang="en-US" dirty="0" smtClean="0"/>
              <a:t> o = new </a:t>
            </a:r>
            <a:r>
              <a:rPr lang="en-US" dirty="0" err="1" smtClean="0"/>
              <a:t>Obj</a:t>
            </a:r>
            <a:r>
              <a:rPr lang="en-US" dirty="0" smtClean="0"/>
              <a:t>();			Heap</a:t>
            </a:r>
            <a:endParaRPr lang="en-US" dirty="0"/>
          </a:p>
          <a:p>
            <a:pPr marL="0" indent="0">
              <a:buNone/>
            </a:pPr>
            <a:r>
              <a:rPr lang="en-US" dirty="0" smtClean="0"/>
              <a:t>	stack</a:t>
            </a:r>
          </a:p>
          <a:p>
            <a:pPr marL="0" indent="0">
              <a:buNone/>
            </a:pPr>
            <a:endParaRPr lang="en-US" dirty="0" smtClean="0"/>
          </a:p>
          <a:p>
            <a:pPr marL="0" indent="0">
              <a:buNone/>
            </a:pPr>
            <a:endParaRPr lang="en-IN" dirty="0">
              <a:latin typeface="Arial" panose="020B0604020202020204" pitchFamily="34" charset="0"/>
            </a:endParaRPr>
          </a:p>
          <a:p>
            <a:pPr marL="0" indent="0">
              <a:buNone/>
            </a:pP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925937624"/>
              </p:ext>
            </p:extLst>
          </p:nvPr>
        </p:nvGraphicFramePr>
        <p:xfrm>
          <a:off x="1188719" y="4402182"/>
          <a:ext cx="927464" cy="1645920"/>
        </p:xfrm>
        <a:graphic>
          <a:graphicData uri="http://schemas.openxmlformats.org/drawingml/2006/table">
            <a:tbl>
              <a:tblPr firstRow="1" bandRow="1">
                <a:tableStyleId>{5C22544A-7EE6-4342-B048-85BDC9FD1C3A}</a:tableStyleId>
              </a:tblPr>
              <a:tblGrid>
                <a:gridCol w="457201">
                  <a:extLst>
                    <a:ext uri="{9D8B030D-6E8A-4147-A177-3AD203B41FA5}">
                      <a16:colId xmlns:a16="http://schemas.microsoft.com/office/drawing/2014/main" val="4210639741"/>
                    </a:ext>
                  </a:extLst>
                </a:gridCol>
                <a:gridCol w="470263">
                  <a:extLst>
                    <a:ext uri="{9D8B030D-6E8A-4147-A177-3AD203B41FA5}">
                      <a16:colId xmlns:a16="http://schemas.microsoft.com/office/drawing/2014/main" val="3272584602"/>
                    </a:ext>
                  </a:extLst>
                </a:gridCol>
              </a:tblGrid>
              <a:tr h="548640">
                <a:tc>
                  <a:txBody>
                    <a:bodyPr/>
                    <a:lstStyle/>
                    <a:p>
                      <a:r>
                        <a:rPr lang="en-US" dirty="0" smtClean="0"/>
                        <a:t>o</a:t>
                      </a:r>
                      <a:endParaRPr lang="en-IN" dirty="0"/>
                    </a:p>
                  </a:txBody>
                  <a:tcPr/>
                </a:tc>
                <a:tc>
                  <a:txBody>
                    <a:bodyPr/>
                    <a:lstStyle/>
                    <a:p>
                      <a:r>
                        <a:rPr lang="en-US" dirty="0" smtClean="0"/>
                        <a:t>ref</a:t>
                      </a:r>
                      <a:endParaRPr lang="en-IN" dirty="0"/>
                    </a:p>
                  </a:txBody>
                  <a:tcPr/>
                </a:tc>
                <a:extLst>
                  <a:ext uri="{0D108BD9-81ED-4DB2-BD59-A6C34878D82A}">
                    <a16:rowId xmlns:a16="http://schemas.microsoft.com/office/drawing/2014/main" val="975663279"/>
                  </a:ext>
                </a:extLst>
              </a:tr>
              <a:tr h="548640">
                <a:tc>
                  <a:txBody>
                    <a:bodyPr/>
                    <a:lstStyle/>
                    <a:p>
                      <a:endParaRPr lang="en-IN"/>
                    </a:p>
                  </a:txBody>
                  <a:tcPr/>
                </a:tc>
                <a:tc>
                  <a:txBody>
                    <a:bodyPr/>
                    <a:lstStyle/>
                    <a:p>
                      <a:endParaRPr lang="en-IN"/>
                    </a:p>
                  </a:txBody>
                  <a:tcPr/>
                </a:tc>
                <a:extLst>
                  <a:ext uri="{0D108BD9-81ED-4DB2-BD59-A6C34878D82A}">
                    <a16:rowId xmlns:a16="http://schemas.microsoft.com/office/drawing/2014/main" val="2138876231"/>
                  </a:ext>
                </a:extLst>
              </a:tr>
              <a:tr h="548640">
                <a:tc>
                  <a:txBody>
                    <a:bodyPr/>
                    <a:lstStyle/>
                    <a:p>
                      <a:endParaRPr lang="en-IN"/>
                    </a:p>
                  </a:txBody>
                  <a:tcPr/>
                </a:tc>
                <a:tc>
                  <a:txBody>
                    <a:bodyPr/>
                    <a:lstStyle/>
                    <a:p>
                      <a:endParaRPr lang="en-IN" dirty="0"/>
                    </a:p>
                  </a:txBody>
                  <a:tcPr/>
                </a:tc>
                <a:extLst>
                  <a:ext uri="{0D108BD9-81ED-4DB2-BD59-A6C34878D82A}">
                    <a16:rowId xmlns:a16="http://schemas.microsoft.com/office/drawing/2014/main" val="3104981987"/>
                  </a:ext>
                </a:extLst>
              </a:tr>
            </a:tbl>
          </a:graphicData>
        </a:graphic>
      </p:graphicFrame>
      <p:sp>
        <p:nvSpPr>
          <p:cNvPr id="6" name="Cloud 5"/>
          <p:cNvSpPr/>
          <p:nvPr/>
        </p:nvSpPr>
        <p:spPr>
          <a:xfrm>
            <a:off x="5159829" y="3801292"/>
            <a:ext cx="4127862" cy="240356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6244045" y="4167051"/>
            <a:ext cx="1280160" cy="1200329"/>
          </a:xfrm>
          <a:prstGeom prst="rect">
            <a:avLst/>
          </a:prstGeom>
          <a:noFill/>
        </p:spPr>
        <p:txBody>
          <a:bodyPr wrap="square" rtlCol="0">
            <a:spAutoFit/>
          </a:bodyPr>
          <a:lstStyle/>
          <a:p>
            <a:r>
              <a:rPr lang="en-US" dirty="0" smtClean="0"/>
              <a:t>O</a:t>
            </a:r>
          </a:p>
          <a:p>
            <a:r>
              <a:rPr lang="en-US" dirty="0" smtClean="0"/>
              <a:t>--------</a:t>
            </a:r>
          </a:p>
          <a:p>
            <a:r>
              <a:rPr lang="en-US" dirty="0" smtClean="0"/>
              <a:t>Methods</a:t>
            </a:r>
          </a:p>
          <a:p>
            <a:r>
              <a:rPr lang="en-US" dirty="0" smtClean="0"/>
              <a:t>variables</a:t>
            </a:r>
            <a:endParaRPr lang="en-IN" dirty="0"/>
          </a:p>
        </p:txBody>
      </p:sp>
      <p:sp>
        <p:nvSpPr>
          <p:cNvPr id="8" name="TextBox 7"/>
          <p:cNvSpPr txBox="1"/>
          <p:nvPr/>
        </p:nvSpPr>
        <p:spPr>
          <a:xfrm>
            <a:off x="6126480" y="5512526"/>
            <a:ext cx="1280160" cy="369332"/>
          </a:xfrm>
          <a:prstGeom prst="rect">
            <a:avLst/>
          </a:prstGeom>
          <a:noFill/>
        </p:spPr>
        <p:txBody>
          <a:bodyPr wrap="square" rtlCol="0">
            <a:spAutoFit/>
          </a:bodyPr>
          <a:lstStyle/>
          <a:p>
            <a:r>
              <a:rPr lang="en-US" dirty="0" smtClean="0"/>
              <a:t>10001054</a:t>
            </a:r>
            <a:endParaRPr lang="en-IN" dirty="0"/>
          </a:p>
        </p:txBody>
      </p:sp>
      <p:sp>
        <p:nvSpPr>
          <p:cNvPr id="9" name="Curved Down Arrow 8"/>
          <p:cNvSpPr/>
          <p:nvPr/>
        </p:nvSpPr>
        <p:spPr>
          <a:xfrm>
            <a:off x="2168434" y="4167051"/>
            <a:ext cx="3958046" cy="48332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037782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SOH(Small object Heap)</a:t>
            </a:r>
            <a:endParaRPr lang="en-IN" dirty="0"/>
          </a:p>
        </p:txBody>
      </p:sp>
      <p:sp>
        <p:nvSpPr>
          <p:cNvPr id="3" name="Content Placeholder 2"/>
          <p:cNvSpPr>
            <a:spLocks noGrp="1"/>
          </p:cNvSpPr>
          <p:nvPr>
            <p:ph idx="1"/>
          </p:nvPr>
        </p:nvSpPr>
        <p:spPr/>
        <p:txBody>
          <a:bodyPr/>
          <a:lstStyle/>
          <a:p>
            <a:pPr marL="0" indent="0">
              <a:buNone/>
            </a:pPr>
            <a:r>
              <a:rPr lang="en-US" dirty="0"/>
              <a:t>All objects that are smaller than 85KB are allocated to a small object heap</a:t>
            </a:r>
            <a:r>
              <a:rPr lang="en-US" dirty="0" smtClean="0"/>
              <a:t>.</a:t>
            </a:r>
          </a:p>
          <a:p>
            <a:pPr marL="0" indent="0">
              <a:buNone/>
            </a:pPr>
            <a:r>
              <a:rPr lang="en-US" dirty="0"/>
              <a:t>SOH is particularly on hit here as most of the objects are smaller than 85KB and those objects are also usually short-lived, which means that they are very frequently created and then destroyed.</a:t>
            </a:r>
            <a:endParaRPr lang="en-IN" dirty="0"/>
          </a:p>
        </p:txBody>
      </p:sp>
    </p:spTree>
    <p:extLst>
      <p:ext uri="{BB962C8B-B14F-4D97-AF65-F5344CB8AC3E}">
        <p14:creationId xmlns:p14="http://schemas.microsoft.com/office/powerpoint/2010/main" val="26362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11003264"/>
              </p:ext>
            </p:extLst>
          </p:nvPr>
        </p:nvGraphicFramePr>
        <p:xfrm>
          <a:off x="111760" y="993986"/>
          <a:ext cx="8128000" cy="370840"/>
        </p:xfrm>
        <a:graphic>
          <a:graphicData uri="http://schemas.openxmlformats.org/drawingml/2006/table">
            <a:tbl>
              <a:tblPr firstRow="1" bandRow="1">
                <a:tableStyleId>{F5AB1C69-6EDB-4FF4-983F-18BD219EF322}</a:tableStyleId>
              </a:tblPr>
              <a:tblGrid>
                <a:gridCol w="1016000">
                  <a:extLst>
                    <a:ext uri="{9D8B030D-6E8A-4147-A177-3AD203B41FA5}">
                      <a16:colId xmlns:a16="http://schemas.microsoft.com/office/drawing/2014/main" val="2750118866"/>
                    </a:ext>
                  </a:extLst>
                </a:gridCol>
                <a:gridCol w="1016000">
                  <a:extLst>
                    <a:ext uri="{9D8B030D-6E8A-4147-A177-3AD203B41FA5}">
                      <a16:colId xmlns:a16="http://schemas.microsoft.com/office/drawing/2014/main" val="3973661063"/>
                    </a:ext>
                  </a:extLst>
                </a:gridCol>
                <a:gridCol w="1016000">
                  <a:extLst>
                    <a:ext uri="{9D8B030D-6E8A-4147-A177-3AD203B41FA5}">
                      <a16:colId xmlns:a16="http://schemas.microsoft.com/office/drawing/2014/main" val="3925900526"/>
                    </a:ext>
                  </a:extLst>
                </a:gridCol>
                <a:gridCol w="1016000">
                  <a:extLst>
                    <a:ext uri="{9D8B030D-6E8A-4147-A177-3AD203B41FA5}">
                      <a16:colId xmlns:a16="http://schemas.microsoft.com/office/drawing/2014/main" val="4128641512"/>
                    </a:ext>
                  </a:extLst>
                </a:gridCol>
                <a:gridCol w="1016000">
                  <a:extLst>
                    <a:ext uri="{9D8B030D-6E8A-4147-A177-3AD203B41FA5}">
                      <a16:colId xmlns:a16="http://schemas.microsoft.com/office/drawing/2014/main" val="499555914"/>
                    </a:ext>
                  </a:extLst>
                </a:gridCol>
                <a:gridCol w="1016000">
                  <a:extLst>
                    <a:ext uri="{9D8B030D-6E8A-4147-A177-3AD203B41FA5}">
                      <a16:colId xmlns:a16="http://schemas.microsoft.com/office/drawing/2014/main" val="1571243056"/>
                    </a:ext>
                  </a:extLst>
                </a:gridCol>
                <a:gridCol w="1016000">
                  <a:extLst>
                    <a:ext uri="{9D8B030D-6E8A-4147-A177-3AD203B41FA5}">
                      <a16:colId xmlns:a16="http://schemas.microsoft.com/office/drawing/2014/main" val="967257601"/>
                    </a:ext>
                  </a:extLst>
                </a:gridCol>
                <a:gridCol w="1016000">
                  <a:extLst>
                    <a:ext uri="{9D8B030D-6E8A-4147-A177-3AD203B41FA5}">
                      <a16:colId xmlns:a16="http://schemas.microsoft.com/office/drawing/2014/main" val="3527006638"/>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038730944"/>
                  </a:ext>
                </a:extLst>
              </a:tr>
            </a:tbl>
          </a:graphicData>
        </a:graphic>
      </p:graphicFrame>
      <p:sp>
        <p:nvSpPr>
          <p:cNvPr id="3" name="TextBox 2"/>
          <p:cNvSpPr txBox="1"/>
          <p:nvPr/>
        </p:nvSpPr>
        <p:spPr>
          <a:xfrm>
            <a:off x="561703" y="600891"/>
            <a:ext cx="6544491" cy="369332"/>
          </a:xfrm>
          <a:prstGeom prst="rect">
            <a:avLst/>
          </a:prstGeom>
          <a:noFill/>
        </p:spPr>
        <p:txBody>
          <a:bodyPr wrap="square" rtlCol="0">
            <a:spAutoFit/>
          </a:bodyPr>
          <a:lstStyle/>
          <a:p>
            <a:pPr algn="ctr"/>
            <a:r>
              <a:rPr lang="en-US" dirty="0" smtClean="0"/>
              <a:t>Heap</a:t>
            </a:r>
            <a:endParaRPr lang="en-IN" dirty="0"/>
          </a:p>
        </p:txBody>
      </p:sp>
      <p:sp>
        <p:nvSpPr>
          <p:cNvPr id="4" name="TextBox 3"/>
          <p:cNvSpPr txBox="1"/>
          <p:nvPr/>
        </p:nvSpPr>
        <p:spPr>
          <a:xfrm>
            <a:off x="561703" y="1489166"/>
            <a:ext cx="7524205" cy="369332"/>
          </a:xfrm>
          <a:prstGeom prst="rect">
            <a:avLst/>
          </a:prstGeom>
          <a:noFill/>
        </p:spPr>
        <p:txBody>
          <a:bodyPr wrap="square" rtlCol="0">
            <a:spAutoFit/>
          </a:bodyPr>
          <a:lstStyle/>
          <a:p>
            <a:r>
              <a:rPr lang="en-US" dirty="0" err="1" smtClean="0"/>
              <a:t>Obj</a:t>
            </a:r>
            <a:r>
              <a:rPr lang="en-US" dirty="0" smtClean="0"/>
              <a:t> o1 = new </a:t>
            </a:r>
            <a:r>
              <a:rPr lang="en-US" dirty="0" err="1" smtClean="0"/>
              <a:t>Obj</a:t>
            </a:r>
            <a:r>
              <a:rPr lang="en-US" dirty="0" smtClean="0"/>
              <a:t>();</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443262297"/>
              </p:ext>
            </p:extLst>
          </p:nvPr>
        </p:nvGraphicFramePr>
        <p:xfrm>
          <a:off x="111760" y="2113038"/>
          <a:ext cx="8128000" cy="370840"/>
        </p:xfrm>
        <a:graphic>
          <a:graphicData uri="http://schemas.openxmlformats.org/drawingml/2006/table">
            <a:tbl>
              <a:tblPr firstRow="1" bandRow="1">
                <a:tableStyleId>{F5AB1C69-6EDB-4FF4-983F-18BD219EF322}</a:tableStyleId>
              </a:tblPr>
              <a:tblGrid>
                <a:gridCol w="1016000">
                  <a:extLst>
                    <a:ext uri="{9D8B030D-6E8A-4147-A177-3AD203B41FA5}">
                      <a16:colId xmlns:a16="http://schemas.microsoft.com/office/drawing/2014/main" val="2750118866"/>
                    </a:ext>
                  </a:extLst>
                </a:gridCol>
                <a:gridCol w="1016000">
                  <a:extLst>
                    <a:ext uri="{9D8B030D-6E8A-4147-A177-3AD203B41FA5}">
                      <a16:colId xmlns:a16="http://schemas.microsoft.com/office/drawing/2014/main" val="3973661063"/>
                    </a:ext>
                  </a:extLst>
                </a:gridCol>
                <a:gridCol w="991326">
                  <a:extLst>
                    <a:ext uri="{9D8B030D-6E8A-4147-A177-3AD203B41FA5}">
                      <a16:colId xmlns:a16="http://schemas.microsoft.com/office/drawing/2014/main" val="3925900526"/>
                    </a:ext>
                  </a:extLst>
                </a:gridCol>
                <a:gridCol w="1040674">
                  <a:extLst>
                    <a:ext uri="{9D8B030D-6E8A-4147-A177-3AD203B41FA5}">
                      <a16:colId xmlns:a16="http://schemas.microsoft.com/office/drawing/2014/main" val="4128641512"/>
                    </a:ext>
                  </a:extLst>
                </a:gridCol>
                <a:gridCol w="1016000">
                  <a:extLst>
                    <a:ext uri="{9D8B030D-6E8A-4147-A177-3AD203B41FA5}">
                      <a16:colId xmlns:a16="http://schemas.microsoft.com/office/drawing/2014/main" val="499555914"/>
                    </a:ext>
                  </a:extLst>
                </a:gridCol>
                <a:gridCol w="1016000">
                  <a:extLst>
                    <a:ext uri="{9D8B030D-6E8A-4147-A177-3AD203B41FA5}">
                      <a16:colId xmlns:a16="http://schemas.microsoft.com/office/drawing/2014/main" val="1571243056"/>
                    </a:ext>
                  </a:extLst>
                </a:gridCol>
                <a:gridCol w="1016000">
                  <a:extLst>
                    <a:ext uri="{9D8B030D-6E8A-4147-A177-3AD203B41FA5}">
                      <a16:colId xmlns:a16="http://schemas.microsoft.com/office/drawing/2014/main" val="967257601"/>
                    </a:ext>
                  </a:extLst>
                </a:gridCol>
                <a:gridCol w="1016000">
                  <a:extLst>
                    <a:ext uri="{9D8B030D-6E8A-4147-A177-3AD203B41FA5}">
                      <a16:colId xmlns:a16="http://schemas.microsoft.com/office/drawing/2014/main" val="3527006638"/>
                    </a:ext>
                  </a:extLst>
                </a:gridCol>
              </a:tblGrid>
              <a:tr h="370840">
                <a:tc>
                  <a:txBody>
                    <a:bodyPr/>
                    <a:lstStyle/>
                    <a:p>
                      <a:r>
                        <a:rPr lang="en-US" dirty="0" smtClean="0"/>
                        <a:t>o1</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038730944"/>
                  </a:ext>
                </a:extLst>
              </a:tr>
            </a:tbl>
          </a:graphicData>
        </a:graphic>
      </p:graphicFrame>
      <p:sp>
        <p:nvSpPr>
          <p:cNvPr id="6" name="Up Arrow 5"/>
          <p:cNvSpPr/>
          <p:nvPr/>
        </p:nvSpPr>
        <p:spPr>
          <a:xfrm>
            <a:off x="1410789" y="2599509"/>
            <a:ext cx="365760" cy="37882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287383" y="3200400"/>
            <a:ext cx="8856617" cy="369332"/>
          </a:xfrm>
          <a:prstGeom prst="rect">
            <a:avLst/>
          </a:prstGeom>
          <a:noFill/>
        </p:spPr>
        <p:txBody>
          <a:bodyPr wrap="square" rtlCol="0">
            <a:spAutoFit/>
          </a:bodyPr>
          <a:lstStyle/>
          <a:p>
            <a:r>
              <a:rPr lang="en-US" dirty="0" smtClean="0"/>
              <a:t>After some memory allocation and deallocation the heap look like this</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2631899311"/>
              </p:ext>
            </p:extLst>
          </p:nvPr>
        </p:nvGraphicFramePr>
        <p:xfrm>
          <a:off x="111760" y="3569732"/>
          <a:ext cx="8128000" cy="370840"/>
        </p:xfrm>
        <a:graphic>
          <a:graphicData uri="http://schemas.openxmlformats.org/drawingml/2006/table">
            <a:tbl>
              <a:tblPr firstRow="1" bandRow="1">
                <a:tableStyleId>{F5AB1C69-6EDB-4FF4-983F-18BD219EF322}</a:tableStyleId>
              </a:tblPr>
              <a:tblGrid>
                <a:gridCol w="1016000">
                  <a:extLst>
                    <a:ext uri="{9D8B030D-6E8A-4147-A177-3AD203B41FA5}">
                      <a16:colId xmlns:a16="http://schemas.microsoft.com/office/drawing/2014/main" val="2750118866"/>
                    </a:ext>
                  </a:extLst>
                </a:gridCol>
                <a:gridCol w="1016000">
                  <a:extLst>
                    <a:ext uri="{9D8B030D-6E8A-4147-A177-3AD203B41FA5}">
                      <a16:colId xmlns:a16="http://schemas.microsoft.com/office/drawing/2014/main" val="3973661063"/>
                    </a:ext>
                  </a:extLst>
                </a:gridCol>
                <a:gridCol w="1016000">
                  <a:extLst>
                    <a:ext uri="{9D8B030D-6E8A-4147-A177-3AD203B41FA5}">
                      <a16:colId xmlns:a16="http://schemas.microsoft.com/office/drawing/2014/main" val="3925900526"/>
                    </a:ext>
                  </a:extLst>
                </a:gridCol>
                <a:gridCol w="1016000">
                  <a:extLst>
                    <a:ext uri="{9D8B030D-6E8A-4147-A177-3AD203B41FA5}">
                      <a16:colId xmlns:a16="http://schemas.microsoft.com/office/drawing/2014/main" val="4128641512"/>
                    </a:ext>
                  </a:extLst>
                </a:gridCol>
                <a:gridCol w="1016000">
                  <a:extLst>
                    <a:ext uri="{9D8B030D-6E8A-4147-A177-3AD203B41FA5}">
                      <a16:colId xmlns:a16="http://schemas.microsoft.com/office/drawing/2014/main" val="499555914"/>
                    </a:ext>
                  </a:extLst>
                </a:gridCol>
                <a:gridCol w="1016000">
                  <a:extLst>
                    <a:ext uri="{9D8B030D-6E8A-4147-A177-3AD203B41FA5}">
                      <a16:colId xmlns:a16="http://schemas.microsoft.com/office/drawing/2014/main" val="1571243056"/>
                    </a:ext>
                  </a:extLst>
                </a:gridCol>
                <a:gridCol w="1016000">
                  <a:extLst>
                    <a:ext uri="{9D8B030D-6E8A-4147-A177-3AD203B41FA5}">
                      <a16:colId xmlns:a16="http://schemas.microsoft.com/office/drawing/2014/main" val="967257601"/>
                    </a:ext>
                  </a:extLst>
                </a:gridCol>
                <a:gridCol w="1016000">
                  <a:extLst>
                    <a:ext uri="{9D8B030D-6E8A-4147-A177-3AD203B41FA5}">
                      <a16:colId xmlns:a16="http://schemas.microsoft.com/office/drawing/2014/main" val="3527006638"/>
                    </a:ext>
                  </a:extLst>
                </a:gridCol>
              </a:tblGrid>
              <a:tr h="370840">
                <a:tc>
                  <a:txBody>
                    <a:bodyPr/>
                    <a:lstStyle/>
                    <a:p>
                      <a:r>
                        <a:rPr lang="en-US" dirty="0" smtClean="0"/>
                        <a:t>o1</a:t>
                      </a:r>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o4</a:t>
                      </a:r>
                      <a:endParaRPr lang="en-IN" dirty="0"/>
                    </a:p>
                  </a:txBody>
                  <a:tcPr/>
                </a:tc>
                <a:tc>
                  <a:txBody>
                    <a:bodyPr/>
                    <a:lstStyle/>
                    <a:p>
                      <a:r>
                        <a:rPr lang="en-US" dirty="0" smtClean="0"/>
                        <a:t>o5</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038730944"/>
                  </a:ext>
                </a:extLst>
              </a:tr>
            </a:tbl>
          </a:graphicData>
        </a:graphic>
      </p:graphicFrame>
      <p:sp>
        <p:nvSpPr>
          <p:cNvPr id="9" name="TextBox 8"/>
          <p:cNvSpPr txBox="1"/>
          <p:nvPr/>
        </p:nvSpPr>
        <p:spPr>
          <a:xfrm>
            <a:off x="111760" y="4286254"/>
            <a:ext cx="10874103" cy="646331"/>
          </a:xfrm>
          <a:prstGeom prst="rect">
            <a:avLst/>
          </a:prstGeom>
          <a:noFill/>
        </p:spPr>
        <p:txBody>
          <a:bodyPr wrap="square" rtlCol="0">
            <a:spAutoFit/>
          </a:bodyPr>
          <a:lstStyle/>
          <a:p>
            <a:r>
              <a:rPr lang="en-US" dirty="0"/>
              <a:t>objects on SOH are allocated consecutively, one on top of the other, instead of looking for free space between used memory blocks, even if there is free space available.</a:t>
            </a:r>
            <a:endParaRPr lang="en-IN" dirty="0"/>
          </a:p>
        </p:txBody>
      </p:sp>
    </p:spTree>
    <p:extLst>
      <p:ext uri="{BB962C8B-B14F-4D97-AF65-F5344CB8AC3E}">
        <p14:creationId xmlns:p14="http://schemas.microsoft.com/office/powerpoint/2010/main" val="3132218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2697" y="404949"/>
            <a:ext cx="11247120" cy="1477328"/>
          </a:xfrm>
          <a:prstGeom prst="rect">
            <a:avLst/>
          </a:prstGeom>
          <a:noFill/>
        </p:spPr>
        <p:txBody>
          <a:bodyPr wrap="square" rtlCol="0">
            <a:spAutoFit/>
          </a:bodyPr>
          <a:lstStyle/>
          <a:p>
            <a:r>
              <a:rPr lang="en-US" dirty="0"/>
              <a:t>.NET does not leave this as is and resolves this issue on memory deallocation. When some object is destroyed and deallocation occurs, .NET will perform memory compaction. This means that it will shift all objects in the heap by copying them in order to fill those free gaps with existing objects and leave free space at the top of the heap. Copying objects around is a performance-expensive operation but with that, .NET is able to achieve a balance between performance and efficiency.</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123625370"/>
              </p:ext>
            </p:extLst>
          </p:nvPr>
        </p:nvGraphicFramePr>
        <p:xfrm>
          <a:off x="352697" y="2351314"/>
          <a:ext cx="8127999" cy="365760"/>
        </p:xfrm>
        <a:graphic>
          <a:graphicData uri="http://schemas.openxmlformats.org/drawingml/2006/table">
            <a:tbl>
              <a:tblPr firstRow="1" bandRow="1">
                <a:tableStyleId>{F5AB1C69-6EDB-4FF4-983F-18BD219EF322}</a:tableStyleId>
              </a:tblPr>
              <a:tblGrid>
                <a:gridCol w="903111">
                  <a:extLst>
                    <a:ext uri="{9D8B030D-6E8A-4147-A177-3AD203B41FA5}">
                      <a16:colId xmlns:a16="http://schemas.microsoft.com/office/drawing/2014/main" val="158834930"/>
                    </a:ext>
                  </a:extLst>
                </a:gridCol>
                <a:gridCol w="903111">
                  <a:extLst>
                    <a:ext uri="{9D8B030D-6E8A-4147-A177-3AD203B41FA5}">
                      <a16:colId xmlns:a16="http://schemas.microsoft.com/office/drawing/2014/main" val="1107494566"/>
                    </a:ext>
                  </a:extLst>
                </a:gridCol>
                <a:gridCol w="903111">
                  <a:extLst>
                    <a:ext uri="{9D8B030D-6E8A-4147-A177-3AD203B41FA5}">
                      <a16:colId xmlns:a16="http://schemas.microsoft.com/office/drawing/2014/main" val="2198920276"/>
                    </a:ext>
                  </a:extLst>
                </a:gridCol>
                <a:gridCol w="903111">
                  <a:extLst>
                    <a:ext uri="{9D8B030D-6E8A-4147-A177-3AD203B41FA5}">
                      <a16:colId xmlns:a16="http://schemas.microsoft.com/office/drawing/2014/main" val="793173390"/>
                    </a:ext>
                  </a:extLst>
                </a:gridCol>
                <a:gridCol w="903111">
                  <a:extLst>
                    <a:ext uri="{9D8B030D-6E8A-4147-A177-3AD203B41FA5}">
                      <a16:colId xmlns:a16="http://schemas.microsoft.com/office/drawing/2014/main" val="3381353102"/>
                    </a:ext>
                  </a:extLst>
                </a:gridCol>
                <a:gridCol w="903111">
                  <a:extLst>
                    <a:ext uri="{9D8B030D-6E8A-4147-A177-3AD203B41FA5}">
                      <a16:colId xmlns:a16="http://schemas.microsoft.com/office/drawing/2014/main" val="1168004383"/>
                    </a:ext>
                  </a:extLst>
                </a:gridCol>
                <a:gridCol w="903111">
                  <a:extLst>
                    <a:ext uri="{9D8B030D-6E8A-4147-A177-3AD203B41FA5}">
                      <a16:colId xmlns:a16="http://schemas.microsoft.com/office/drawing/2014/main" val="144593727"/>
                    </a:ext>
                  </a:extLst>
                </a:gridCol>
                <a:gridCol w="903111">
                  <a:extLst>
                    <a:ext uri="{9D8B030D-6E8A-4147-A177-3AD203B41FA5}">
                      <a16:colId xmlns:a16="http://schemas.microsoft.com/office/drawing/2014/main" val="3837098916"/>
                    </a:ext>
                  </a:extLst>
                </a:gridCol>
                <a:gridCol w="903111">
                  <a:extLst>
                    <a:ext uri="{9D8B030D-6E8A-4147-A177-3AD203B41FA5}">
                      <a16:colId xmlns:a16="http://schemas.microsoft.com/office/drawing/2014/main" val="4203805038"/>
                    </a:ext>
                  </a:extLst>
                </a:gridCol>
              </a:tblGrid>
              <a:tr h="149980">
                <a:tc>
                  <a:txBody>
                    <a:bodyPr/>
                    <a:lstStyle/>
                    <a:p>
                      <a:r>
                        <a:rPr lang="en-US" dirty="0" smtClean="0"/>
                        <a:t>O1</a:t>
                      </a:r>
                      <a:endParaRPr lang="en-IN" dirty="0"/>
                    </a:p>
                  </a:txBody>
                  <a:tcPr/>
                </a:tc>
                <a:tc>
                  <a:txBody>
                    <a:bodyPr/>
                    <a:lstStyle/>
                    <a:p>
                      <a:r>
                        <a:rPr lang="en-US" dirty="0" smtClean="0"/>
                        <a:t>O4</a:t>
                      </a:r>
                      <a:endParaRPr lang="en-IN" dirty="0"/>
                    </a:p>
                  </a:txBody>
                  <a:tcPr/>
                </a:tc>
                <a:tc>
                  <a:txBody>
                    <a:bodyPr/>
                    <a:lstStyle/>
                    <a:p>
                      <a:r>
                        <a:rPr lang="en-US" dirty="0" smtClean="0"/>
                        <a:t>O5</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720245635"/>
                  </a:ext>
                </a:extLst>
              </a:tr>
            </a:tbl>
          </a:graphicData>
        </a:graphic>
      </p:graphicFrame>
      <p:sp>
        <p:nvSpPr>
          <p:cNvPr id="4" name="Up Arrow 3"/>
          <p:cNvSpPr/>
          <p:nvPr/>
        </p:nvSpPr>
        <p:spPr>
          <a:xfrm>
            <a:off x="3435531" y="2834640"/>
            <a:ext cx="274320" cy="47026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67788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LOH(Large object heap)</a:t>
            </a:r>
            <a:endParaRPr lang="en-IN" dirty="0"/>
          </a:p>
        </p:txBody>
      </p:sp>
      <p:sp>
        <p:nvSpPr>
          <p:cNvPr id="3" name="Content Placeholder 2"/>
          <p:cNvSpPr>
            <a:spLocks noGrp="1"/>
          </p:cNvSpPr>
          <p:nvPr>
            <p:ph idx="1"/>
          </p:nvPr>
        </p:nvSpPr>
        <p:spPr>
          <a:xfrm>
            <a:off x="838200" y="1825624"/>
            <a:ext cx="10515600" cy="4823369"/>
          </a:xfrm>
        </p:spPr>
        <p:txBody>
          <a:bodyPr/>
          <a:lstStyle/>
          <a:p>
            <a:pPr marL="0" indent="0">
              <a:buNone/>
            </a:pPr>
            <a:r>
              <a:rPr lang="en-US" dirty="0"/>
              <a:t>Those </a:t>
            </a:r>
            <a:r>
              <a:rPr lang="en-US" dirty="0" smtClean="0"/>
              <a:t>objects </a:t>
            </a:r>
            <a:r>
              <a:rPr lang="en-US" dirty="0"/>
              <a:t> </a:t>
            </a:r>
            <a:r>
              <a:rPr lang="en-US" dirty="0" smtClean="0"/>
              <a:t>that </a:t>
            </a:r>
            <a:r>
              <a:rPr lang="en-US" dirty="0"/>
              <a:t>are larger than 85KB go to a large object </a:t>
            </a:r>
            <a:r>
              <a:rPr lang="en-US" dirty="0" smtClean="0"/>
              <a:t>heap, but why we use LOH instead of SOH</a:t>
            </a:r>
          </a:p>
          <a:p>
            <a:pPr marL="0" indent="0">
              <a:buNone/>
            </a:pPr>
            <a:r>
              <a:rPr lang="en-US" dirty="0"/>
              <a:t>Now that we saw how SOH maintains objects, it is clear that performance impact with memory compaction increases with size of objects. In order to mitigate this impact, .NET uses LOH that has quite a different mechanism for memory management</a:t>
            </a:r>
            <a:r>
              <a:rPr lang="en-US" dirty="0" smtClean="0"/>
              <a:t>.</a:t>
            </a:r>
          </a:p>
          <a:p>
            <a:pPr marL="0" indent="0">
              <a:buNone/>
            </a:pPr>
            <a:r>
              <a:rPr lang="en-US" dirty="0" smtClean="0"/>
              <a:t>The key difference between the SOH and LOH is LOH does not perform memory compaction operation instead of it maintains a free space table. When some objects are destroyed or deallocated, </a:t>
            </a:r>
            <a:r>
              <a:rPr lang="en-US" dirty="0"/>
              <a:t>it will just write in that table the start and end addresses of destroyed objects.</a:t>
            </a:r>
            <a:endParaRPr lang="en-IN" dirty="0"/>
          </a:p>
        </p:txBody>
      </p:sp>
    </p:spTree>
    <p:extLst>
      <p:ext uri="{BB962C8B-B14F-4D97-AF65-F5344CB8AC3E}">
        <p14:creationId xmlns:p14="http://schemas.microsoft.com/office/powerpoint/2010/main" val="3764398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25474" y="1463041"/>
            <a:ext cx="7486116" cy="4741658"/>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69777121"/>
              </p:ext>
            </p:extLst>
          </p:nvPr>
        </p:nvGraphicFramePr>
        <p:xfrm>
          <a:off x="7354388" y="719666"/>
          <a:ext cx="2805612" cy="1112520"/>
        </p:xfrm>
        <a:graphic>
          <a:graphicData uri="http://schemas.openxmlformats.org/drawingml/2006/table">
            <a:tbl>
              <a:tblPr firstRow="1" bandRow="1">
                <a:tableStyleId>{5C22544A-7EE6-4342-B048-85BDC9FD1C3A}</a:tableStyleId>
              </a:tblPr>
              <a:tblGrid>
                <a:gridCol w="1402806">
                  <a:extLst>
                    <a:ext uri="{9D8B030D-6E8A-4147-A177-3AD203B41FA5}">
                      <a16:colId xmlns:a16="http://schemas.microsoft.com/office/drawing/2014/main" val="2658591886"/>
                    </a:ext>
                  </a:extLst>
                </a:gridCol>
                <a:gridCol w="1402806">
                  <a:extLst>
                    <a:ext uri="{9D8B030D-6E8A-4147-A177-3AD203B41FA5}">
                      <a16:colId xmlns:a16="http://schemas.microsoft.com/office/drawing/2014/main" val="234361769"/>
                    </a:ext>
                  </a:extLst>
                </a:gridCol>
              </a:tblGrid>
              <a:tr h="370840">
                <a:tc>
                  <a:txBody>
                    <a:bodyPr/>
                    <a:lstStyle/>
                    <a:p>
                      <a:r>
                        <a:rPr lang="en-US" dirty="0" smtClean="0"/>
                        <a:t>From</a:t>
                      </a:r>
                      <a:endParaRPr lang="en-IN" dirty="0"/>
                    </a:p>
                  </a:txBody>
                  <a:tcPr/>
                </a:tc>
                <a:tc>
                  <a:txBody>
                    <a:bodyPr/>
                    <a:lstStyle/>
                    <a:p>
                      <a:r>
                        <a:rPr lang="en-US" dirty="0" smtClean="0"/>
                        <a:t>To</a:t>
                      </a:r>
                      <a:endParaRPr lang="en-IN" dirty="0"/>
                    </a:p>
                  </a:txBody>
                  <a:tcPr/>
                </a:tc>
                <a:extLst>
                  <a:ext uri="{0D108BD9-81ED-4DB2-BD59-A6C34878D82A}">
                    <a16:rowId xmlns:a16="http://schemas.microsoft.com/office/drawing/2014/main" val="2380742796"/>
                  </a:ext>
                </a:extLst>
              </a:tr>
              <a:tr h="370840">
                <a:tc>
                  <a:txBody>
                    <a:bodyPr/>
                    <a:lstStyle/>
                    <a:p>
                      <a:r>
                        <a:rPr lang="en-US" dirty="0" smtClean="0"/>
                        <a:t>1500</a:t>
                      </a:r>
                      <a:endParaRPr lang="en-IN" dirty="0"/>
                    </a:p>
                  </a:txBody>
                  <a:tcPr/>
                </a:tc>
                <a:tc>
                  <a:txBody>
                    <a:bodyPr/>
                    <a:lstStyle/>
                    <a:p>
                      <a:r>
                        <a:rPr lang="en-US" dirty="0" smtClean="0"/>
                        <a:t>1600</a:t>
                      </a:r>
                      <a:endParaRPr lang="en-IN" dirty="0"/>
                    </a:p>
                  </a:txBody>
                  <a:tcPr/>
                </a:tc>
                <a:extLst>
                  <a:ext uri="{0D108BD9-81ED-4DB2-BD59-A6C34878D82A}">
                    <a16:rowId xmlns:a16="http://schemas.microsoft.com/office/drawing/2014/main" val="533971620"/>
                  </a:ext>
                </a:extLst>
              </a:tr>
              <a:tr h="370840">
                <a:tc>
                  <a:txBody>
                    <a:bodyPr/>
                    <a:lstStyle/>
                    <a:p>
                      <a:r>
                        <a:rPr lang="en-US" dirty="0" smtClean="0"/>
                        <a:t>0</a:t>
                      </a:r>
                      <a:endParaRPr lang="en-IN" dirty="0"/>
                    </a:p>
                  </a:txBody>
                  <a:tcPr/>
                </a:tc>
                <a:tc>
                  <a:txBody>
                    <a:bodyPr/>
                    <a:lstStyle/>
                    <a:p>
                      <a:r>
                        <a:rPr lang="en-US" dirty="0" smtClean="0"/>
                        <a:t>800</a:t>
                      </a:r>
                      <a:endParaRPr lang="en-IN" dirty="0"/>
                    </a:p>
                  </a:txBody>
                  <a:tcPr/>
                </a:tc>
                <a:extLst>
                  <a:ext uri="{0D108BD9-81ED-4DB2-BD59-A6C34878D82A}">
                    <a16:rowId xmlns:a16="http://schemas.microsoft.com/office/drawing/2014/main" val="105986714"/>
                  </a:ext>
                </a:extLst>
              </a:tr>
            </a:tbl>
          </a:graphicData>
        </a:graphic>
      </p:graphicFrame>
      <p:sp>
        <p:nvSpPr>
          <p:cNvPr id="6" name="TextBox 5"/>
          <p:cNvSpPr txBox="1"/>
          <p:nvPr/>
        </p:nvSpPr>
        <p:spPr>
          <a:xfrm>
            <a:off x="7354388" y="313509"/>
            <a:ext cx="2805612" cy="369332"/>
          </a:xfrm>
          <a:prstGeom prst="rect">
            <a:avLst/>
          </a:prstGeom>
          <a:noFill/>
        </p:spPr>
        <p:txBody>
          <a:bodyPr wrap="square" rtlCol="0">
            <a:spAutoFit/>
          </a:bodyPr>
          <a:lstStyle/>
          <a:p>
            <a:pPr algn="ctr"/>
            <a:r>
              <a:rPr lang="en-US" dirty="0" smtClean="0"/>
              <a:t>Free space table</a:t>
            </a:r>
            <a:endParaRPr lang="en-IN" dirty="0"/>
          </a:p>
        </p:txBody>
      </p:sp>
    </p:spTree>
    <p:extLst>
      <p:ext uri="{BB962C8B-B14F-4D97-AF65-F5344CB8AC3E}">
        <p14:creationId xmlns:p14="http://schemas.microsoft.com/office/powerpoint/2010/main" val="3778599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a:t>
            </a:r>
            <a:endParaRPr lang="en-IN" dirty="0"/>
          </a:p>
        </p:txBody>
      </p:sp>
      <p:sp>
        <p:nvSpPr>
          <p:cNvPr id="3" name="Content Placeholder 2"/>
          <p:cNvSpPr>
            <a:spLocks noGrp="1"/>
          </p:cNvSpPr>
          <p:nvPr>
            <p:ph idx="1"/>
          </p:nvPr>
        </p:nvSpPr>
        <p:spPr/>
        <p:txBody>
          <a:bodyPr/>
          <a:lstStyle/>
          <a:p>
            <a:pPr marL="0" indent="0">
              <a:buNone/>
            </a:pPr>
            <a:r>
              <a:rPr lang="en-US" dirty="0"/>
              <a:t>The garbage collector (GC) manages the allocation and release of memory. The garbage collector serves as an automatic memory manager</a:t>
            </a:r>
            <a:r>
              <a:rPr lang="en-US" dirty="0" smtClean="0"/>
              <a:t>.</a:t>
            </a:r>
          </a:p>
          <a:p>
            <a:pPr marL="0" indent="0">
              <a:buNone/>
            </a:pPr>
            <a:r>
              <a:rPr lang="en-US" dirty="0" smtClean="0"/>
              <a:t>To clear the memory we have two ways</a:t>
            </a:r>
          </a:p>
          <a:p>
            <a:pPr marL="514350" indent="-514350">
              <a:buFont typeface="+mj-lt"/>
              <a:buAutoNum type="arabicPeriod"/>
            </a:pPr>
            <a:r>
              <a:rPr lang="en-US" dirty="0" smtClean="0"/>
              <a:t>Manual(It leads to errors)</a:t>
            </a:r>
          </a:p>
          <a:p>
            <a:pPr marL="514350" indent="-514350">
              <a:buFont typeface="+mj-lt"/>
              <a:buAutoNum type="arabicPeriod"/>
            </a:pPr>
            <a:r>
              <a:rPr lang="en-US" dirty="0" smtClean="0"/>
              <a:t>Automatic</a:t>
            </a:r>
            <a:endParaRPr lang="en-IN" dirty="0"/>
          </a:p>
        </p:txBody>
      </p:sp>
    </p:spTree>
    <p:extLst>
      <p:ext uri="{BB962C8B-B14F-4D97-AF65-F5344CB8AC3E}">
        <p14:creationId xmlns:p14="http://schemas.microsoft.com/office/powerpoint/2010/main" val="4077301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005839"/>
            <a:ext cx="9144000" cy="4950823"/>
          </a:xfrm>
        </p:spPr>
        <p:txBody>
          <a:bodyPr/>
          <a:lstStyle/>
          <a:p>
            <a:pPr algn="l"/>
            <a:r>
              <a:rPr lang="en-US" dirty="0" smtClean="0"/>
              <a:t>Application Types (cons without .NET):</a:t>
            </a:r>
          </a:p>
          <a:p>
            <a:pPr marL="800100" lvl="1" indent="-342900" algn="l">
              <a:buFont typeface="Arial" panose="020B0604020202020204" pitchFamily="34" charset="0"/>
              <a:buChar char="•"/>
            </a:pPr>
            <a:r>
              <a:rPr lang="en-US" dirty="0" smtClean="0"/>
              <a:t>Desktop Applications (c, </a:t>
            </a:r>
            <a:r>
              <a:rPr lang="en-US" dirty="0" err="1" smtClean="0"/>
              <a:t>c++</a:t>
            </a:r>
            <a:r>
              <a:rPr lang="en-US" dirty="0" smtClean="0"/>
              <a:t>, </a:t>
            </a:r>
            <a:r>
              <a:rPr lang="en-US" dirty="0" err="1" smtClean="0"/>
              <a:t>vb</a:t>
            </a:r>
            <a:r>
              <a:rPr lang="en-US" dirty="0" smtClean="0"/>
              <a:t>, power builder)</a:t>
            </a:r>
          </a:p>
          <a:p>
            <a:pPr marL="800100" lvl="1" indent="-342900" algn="l">
              <a:buFont typeface="Arial" panose="020B0604020202020204" pitchFamily="34" charset="0"/>
              <a:buChar char="•"/>
            </a:pPr>
            <a:r>
              <a:rPr lang="en-US" dirty="0" smtClean="0"/>
              <a:t>Web Applications</a:t>
            </a:r>
            <a:r>
              <a:rPr lang="en-US" dirty="0"/>
              <a:t>	</a:t>
            </a:r>
            <a:r>
              <a:rPr lang="en-US" dirty="0" smtClean="0"/>
              <a:t>(</a:t>
            </a:r>
            <a:r>
              <a:rPr lang="en-US" dirty="0" err="1" smtClean="0"/>
              <a:t>php</a:t>
            </a:r>
            <a:r>
              <a:rPr lang="en-US" dirty="0" smtClean="0"/>
              <a:t>, </a:t>
            </a:r>
            <a:r>
              <a:rPr lang="en-US" dirty="0" err="1" smtClean="0"/>
              <a:t>jsp</a:t>
            </a:r>
            <a:r>
              <a:rPr lang="en-US" dirty="0" smtClean="0"/>
              <a:t>, asp, java script)</a:t>
            </a:r>
            <a:endParaRPr lang="en-IN" dirty="0" smtClean="0"/>
          </a:p>
          <a:p>
            <a:pPr marL="800100" lvl="1" indent="-342900" algn="l">
              <a:buFont typeface="Arial" panose="020B0604020202020204" pitchFamily="34" charset="0"/>
              <a:buChar char="•"/>
            </a:pPr>
            <a:r>
              <a:rPr lang="en-US" dirty="0" smtClean="0"/>
              <a:t>Mobile Applications</a:t>
            </a:r>
          </a:p>
          <a:p>
            <a:pPr lvl="1" algn="l"/>
            <a:r>
              <a:rPr lang="en-US" dirty="0" smtClean="0"/>
              <a:t>Cons:</a:t>
            </a:r>
          </a:p>
          <a:p>
            <a:pPr lvl="1" algn="l"/>
            <a:r>
              <a:rPr lang="en-US" dirty="0"/>
              <a:t>	</a:t>
            </a:r>
            <a:r>
              <a:rPr lang="en-US" dirty="0" smtClean="0"/>
              <a:t>we can not use same language for different applications</a:t>
            </a:r>
            <a:endParaRPr lang="en-IN" dirty="0"/>
          </a:p>
        </p:txBody>
      </p:sp>
    </p:spTree>
    <p:extLst>
      <p:ext uri="{BB962C8B-B14F-4D97-AF65-F5344CB8AC3E}">
        <p14:creationId xmlns:p14="http://schemas.microsoft.com/office/powerpoint/2010/main" val="40056932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Generations of Heap Memory</a:t>
            </a:r>
            <a:endParaRPr lang="en-IN" dirty="0"/>
          </a:p>
        </p:txBody>
      </p:sp>
      <p:sp>
        <p:nvSpPr>
          <p:cNvPr id="3" name="Content Placeholder 2"/>
          <p:cNvSpPr>
            <a:spLocks noGrp="1"/>
          </p:cNvSpPr>
          <p:nvPr>
            <p:ph idx="1"/>
          </p:nvPr>
        </p:nvSpPr>
        <p:spPr/>
        <p:txBody>
          <a:bodyPr/>
          <a:lstStyle/>
          <a:p>
            <a:pPr marL="0" indent="0">
              <a:buNone/>
            </a:pPr>
            <a:r>
              <a:rPr lang="en-US" dirty="0" smtClean="0"/>
              <a:t>Heap Memory can be divided into three generations</a:t>
            </a:r>
          </a:p>
          <a:p>
            <a:pPr marL="514350" indent="-514350">
              <a:buFont typeface="+mj-lt"/>
              <a:buAutoNum type="arabicPeriod"/>
            </a:pPr>
            <a:r>
              <a:rPr lang="en-US" dirty="0" smtClean="0"/>
              <a:t>Generation 0</a:t>
            </a:r>
          </a:p>
          <a:p>
            <a:pPr marL="0" indent="0">
              <a:buNone/>
            </a:pPr>
            <a:r>
              <a:rPr lang="en-US" dirty="0"/>
              <a:t>	</a:t>
            </a:r>
            <a:r>
              <a:rPr lang="en-US" dirty="0" smtClean="0"/>
              <a:t>	</a:t>
            </a:r>
            <a:r>
              <a:rPr lang="en-US" sz="2000" dirty="0" smtClean="0"/>
              <a:t>is the youngest generation all the newly created are assigned to this generation</a:t>
            </a:r>
          </a:p>
          <a:p>
            <a:pPr marL="514350" indent="-514350">
              <a:buAutoNum type="arabicPeriod" startAt="2"/>
            </a:pPr>
            <a:r>
              <a:rPr lang="en-US" dirty="0" smtClean="0"/>
              <a:t>Generation 1</a:t>
            </a:r>
          </a:p>
          <a:p>
            <a:pPr marL="1371600" lvl="3" indent="0">
              <a:buNone/>
            </a:pPr>
            <a:r>
              <a:rPr lang="en-US" dirty="0" smtClean="0"/>
              <a:t>	It will contain Long live objects</a:t>
            </a:r>
          </a:p>
          <a:p>
            <a:pPr marL="1371600" lvl="3" indent="0">
              <a:buNone/>
            </a:pPr>
            <a:endParaRPr lang="en-US" dirty="0" smtClean="0"/>
          </a:p>
          <a:p>
            <a:pPr marL="514350" indent="-514350">
              <a:buAutoNum type="arabicPeriod" startAt="3"/>
            </a:pPr>
            <a:r>
              <a:rPr lang="en-US" dirty="0" smtClean="0"/>
              <a:t>Generation 2</a:t>
            </a:r>
          </a:p>
          <a:p>
            <a:pPr marL="0" indent="0">
              <a:buNone/>
            </a:pPr>
            <a:r>
              <a:rPr lang="en-US" dirty="0"/>
              <a:t>	</a:t>
            </a:r>
            <a:r>
              <a:rPr lang="en-US" dirty="0" smtClean="0"/>
              <a:t>	</a:t>
            </a:r>
            <a:r>
              <a:rPr lang="en-US" sz="2000" dirty="0" smtClean="0"/>
              <a:t>it will contains Longest live objects</a:t>
            </a:r>
            <a:endParaRPr lang="en-US" dirty="0" smtClean="0"/>
          </a:p>
          <a:p>
            <a:pPr marL="0" indent="0">
              <a:buNone/>
            </a:pPr>
            <a:endParaRPr lang="en-IN" dirty="0"/>
          </a:p>
        </p:txBody>
      </p:sp>
    </p:spTree>
    <p:extLst>
      <p:ext uri="{BB962C8B-B14F-4D97-AF65-F5344CB8AC3E}">
        <p14:creationId xmlns:p14="http://schemas.microsoft.com/office/powerpoint/2010/main" val="24676620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6762"/>
          </a:xfrm>
        </p:spPr>
        <p:txBody>
          <a:bodyPr/>
          <a:lstStyle/>
          <a:p>
            <a:r>
              <a:rPr lang="en-US" dirty="0" smtClean="0"/>
              <a:t>Working of GC</a:t>
            </a:r>
            <a:endParaRPr lang="en-IN" dirty="0"/>
          </a:p>
        </p:txBody>
      </p:sp>
      <p:sp>
        <p:nvSpPr>
          <p:cNvPr id="3" name="Content Placeholder 2"/>
          <p:cNvSpPr>
            <a:spLocks noGrp="1"/>
          </p:cNvSpPr>
          <p:nvPr>
            <p:ph idx="1"/>
          </p:nvPr>
        </p:nvSpPr>
        <p:spPr>
          <a:xfrm>
            <a:off x="838200" y="1211888"/>
            <a:ext cx="10515600" cy="4965075"/>
          </a:xfrm>
        </p:spPr>
        <p:txBody>
          <a:bodyPr>
            <a:normAutofit/>
          </a:bodyPr>
          <a:lstStyle/>
          <a:p>
            <a:pPr algn="ctr"/>
            <a:endParaRPr lang="en-US" dirty="0" smtClean="0"/>
          </a:p>
          <a:p>
            <a:pPr algn="ctr"/>
            <a:endParaRPr lang="en-US" dirty="0"/>
          </a:p>
          <a:p>
            <a:pPr algn="ctr"/>
            <a:endParaRPr lang="en-US" dirty="0" smtClean="0"/>
          </a:p>
          <a:p>
            <a:pPr algn="ctr"/>
            <a:endParaRPr lang="en-US" dirty="0"/>
          </a:p>
          <a:p>
            <a:pPr marL="0" indent="0">
              <a:buNone/>
            </a:pPr>
            <a:endParaRPr lang="en-US" dirty="0"/>
          </a:p>
          <a:p>
            <a:r>
              <a:rPr lang="en-US" sz="2400" dirty="0"/>
              <a:t>Objects that survive a generation 0 garbage collection are promoted to generation 1.</a:t>
            </a:r>
          </a:p>
          <a:p>
            <a:r>
              <a:rPr lang="en-US" sz="2400" dirty="0"/>
              <a:t>Objects that survive a generation 1 garbage collection are promoted to generation 2.</a:t>
            </a:r>
          </a:p>
          <a:p>
            <a:r>
              <a:rPr lang="en-US" sz="2400" dirty="0"/>
              <a:t>Objects that survive a generation 2 garbage collection remain in generation 2.</a:t>
            </a:r>
          </a:p>
          <a:p>
            <a:pPr marL="0" indent="0">
              <a:buNone/>
            </a:pPr>
            <a:endParaRPr lang="en-US" dirty="0"/>
          </a:p>
          <a:p>
            <a:pPr algn="ctr"/>
            <a:endParaRPr lang="en-US" dirty="0"/>
          </a:p>
        </p:txBody>
      </p:sp>
      <p:graphicFrame>
        <p:nvGraphicFramePr>
          <p:cNvPr id="11" name="Content Placeholder 8"/>
          <p:cNvGraphicFramePr>
            <a:graphicFrameLocks/>
          </p:cNvGraphicFramePr>
          <p:nvPr>
            <p:extLst>
              <p:ext uri="{D42A27DB-BD31-4B8C-83A1-F6EECF244321}">
                <p14:modId xmlns:p14="http://schemas.microsoft.com/office/powerpoint/2010/main" val="2348505174"/>
              </p:ext>
            </p:extLst>
          </p:nvPr>
        </p:nvGraphicFramePr>
        <p:xfrm>
          <a:off x="5120641" y="961507"/>
          <a:ext cx="940526" cy="2194560"/>
        </p:xfrm>
        <a:graphic>
          <a:graphicData uri="http://schemas.openxmlformats.org/drawingml/2006/table">
            <a:tbl>
              <a:tblPr firstRow="1" bandRow="1">
                <a:tableStyleId>{5C22544A-7EE6-4342-B048-85BDC9FD1C3A}</a:tableStyleId>
              </a:tblPr>
              <a:tblGrid>
                <a:gridCol w="940526">
                  <a:extLst>
                    <a:ext uri="{9D8B030D-6E8A-4147-A177-3AD203B41FA5}">
                      <a16:colId xmlns:a16="http://schemas.microsoft.com/office/drawing/2014/main" val="2075045036"/>
                    </a:ext>
                  </a:extLst>
                </a:gridCol>
              </a:tblGrid>
              <a:tr h="280851">
                <a:tc>
                  <a:txBody>
                    <a:bodyPr/>
                    <a:lstStyle/>
                    <a:p>
                      <a:r>
                        <a:rPr lang="en-US" dirty="0" smtClean="0"/>
                        <a:t>Obj1</a:t>
                      </a:r>
                      <a:endParaRPr lang="en-IN" dirty="0"/>
                    </a:p>
                  </a:txBody>
                  <a:tcPr/>
                </a:tc>
                <a:extLst>
                  <a:ext uri="{0D108BD9-81ED-4DB2-BD59-A6C34878D82A}">
                    <a16:rowId xmlns:a16="http://schemas.microsoft.com/office/drawing/2014/main" val="1511196518"/>
                  </a:ext>
                </a:extLst>
              </a:tr>
              <a:tr h="280851">
                <a:tc>
                  <a:txBody>
                    <a:bodyPr/>
                    <a:lstStyle/>
                    <a:p>
                      <a:r>
                        <a:rPr lang="en-US" dirty="0" smtClean="0"/>
                        <a:t>Obj2</a:t>
                      </a:r>
                      <a:endParaRPr lang="en-IN" dirty="0"/>
                    </a:p>
                  </a:txBody>
                  <a:tcPr/>
                </a:tc>
                <a:extLst>
                  <a:ext uri="{0D108BD9-81ED-4DB2-BD59-A6C34878D82A}">
                    <a16:rowId xmlns:a16="http://schemas.microsoft.com/office/drawing/2014/main" val="3369006110"/>
                  </a:ext>
                </a:extLst>
              </a:tr>
              <a:tr h="280851">
                <a:tc>
                  <a:txBody>
                    <a:bodyPr/>
                    <a:lstStyle/>
                    <a:p>
                      <a:r>
                        <a:rPr lang="en-US" dirty="0" smtClean="0"/>
                        <a:t>Obj3</a:t>
                      </a:r>
                      <a:endParaRPr lang="en-IN" dirty="0"/>
                    </a:p>
                  </a:txBody>
                  <a:tcPr/>
                </a:tc>
                <a:extLst>
                  <a:ext uri="{0D108BD9-81ED-4DB2-BD59-A6C34878D82A}">
                    <a16:rowId xmlns:a16="http://schemas.microsoft.com/office/drawing/2014/main" val="532643329"/>
                  </a:ext>
                </a:extLst>
              </a:tr>
              <a:tr h="280851">
                <a:tc>
                  <a:txBody>
                    <a:bodyPr/>
                    <a:lstStyle/>
                    <a:p>
                      <a:r>
                        <a:rPr lang="en-US" dirty="0" smtClean="0"/>
                        <a:t>Obj4</a:t>
                      </a:r>
                      <a:endParaRPr lang="en-IN" dirty="0"/>
                    </a:p>
                  </a:txBody>
                  <a:tcPr/>
                </a:tc>
                <a:extLst>
                  <a:ext uri="{0D108BD9-81ED-4DB2-BD59-A6C34878D82A}">
                    <a16:rowId xmlns:a16="http://schemas.microsoft.com/office/drawing/2014/main" val="197693045"/>
                  </a:ext>
                </a:extLst>
              </a:tr>
              <a:tr h="280851">
                <a:tc>
                  <a:txBody>
                    <a:bodyPr/>
                    <a:lstStyle/>
                    <a:p>
                      <a:r>
                        <a:rPr lang="en-US" dirty="0" smtClean="0"/>
                        <a:t>Obj5</a:t>
                      </a:r>
                      <a:endParaRPr lang="en-IN" dirty="0"/>
                    </a:p>
                  </a:txBody>
                  <a:tcPr/>
                </a:tc>
                <a:extLst>
                  <a:ext uri="{0D108BD9-81ED-4DB2-BD59-A6C34878D82A}">
                    <a16:rowId xmlns:a16="http://schemas.microsoft.com/office/drawing/2014/main" val="434174494"/>
                  </a:ext>
                </a:extLst>
              </a:tr>
              <a:tr h="280851">
                <a:tc>
                  <a:txBody>
                    <a:bodyPr/>
                    <a:lstStyle/>
                    <a:p>
                      <a:r>
                        <a:rPr lang="en-US" dirty="0" smtClean="0"/>
                        <a:t>Obj6</a:t>
                      </a:r>
                      <a:endParaRPr lang="en-IN" dirty="0"/>
                    </a:p>
                  </a:txBody>
                  <a:tcPr/>
                </a:tc>
                <a:extLst>
                  <a:ext uri="{0D108BD9-81ED-4DB2-BD59-A6C34878D82A}">
                    <a16:rowId xmlns:a16="http://schemas.microsoft.com/office/drawing/2014/main" val="277959629"/>
                  </a:ext>
                </a:extLst>
              </a:tr>
            </a:tbl>
          </a:graphicData>
        </a:graphic>
      </p:graphicFrame>
      <p:sp>
        <p:nvSpPr>
          <p:cNvPr id="12" name="Right Brace 11"/>
          <p:cNvSpPr/>
          <p:nvPr/>
        </p:nvSpPr>
        <p:spPr>
          <a:xfrm>
            <a:off x="6230983" y="1013759"/>
            <a:ext cx="143691" cy="53255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TextBox 12"/>
          <p:cNvSpPr txBox="1"/>
          <p:nvPr/>
        </p:nvSpPr>
        <p:spPr>
          <a:xfrm>
            <a:off x="6544490" y="1095372"/>
            <a:ext cx="1045029" cy="369332"/>
          </a:xfrm>
          <a:prstGeom prst="rect">
            <a:avLst/>
          </a:prstGeom>
          <a:noFill/>
        </p:spPr>
        <p:txBody>
          <a:bodyPr wrap="square" rtlCol="0">
            <a:spAutoFit/>
          </a:bodyPr>
          <a:lstStyle/>
          <a:p>
            <a:r>
              <a:rPr lang="en-US" dirty="0" smtClean="0"/>
              <a:t>Gen 0</a:t>
            </a:r>
            <a:endParaRPr lang="en-IN" dirty="0"/>
          </a:p>
        </p:txBody>
      </p:sp>
      <p:sp>
        <p:nvSpPr>
          <p:cNvPr id="14" name="Right Brace 13"/>
          <p:cNvSpPr/>
          <p:nvPr/>
        </p:nvSpPr>
        <p:spPr>
          <a:xfrm>
            <a:off x="6230983" y="1820695"/>
            <a:ext cx="313508" cy="58999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TextBox 14"/>
          <p:cNvSpPr txBox="1"/>
          <p:nvPr/>
        </p:nvSpPr>
        <p:spPr>
          <a:xfrm>
            <a:off x="6662057" y="1942839"/>
            <a:ext cx="1084217" cy="369332"/>
          </a:xfrm>
          <a:prstGeom prst="rect">
            <a:avLst/>
          </a:prstGeom>
          <a:noFill/>
        </p:spPr>
        <p:txBody>
          <a:bodyPr wrap="square" rtlCol="0">
            <a:spAutoFit/>
          </a:bodyPr>
          <a:lstStyle/>
          <a:p>
            <a:r>
              <a:rPr lang="en-US" dirty="0" smtClean="0"/>
              <a:t>Gen 1</a:t>
            </a:r>
            <a:endParaRPr lang="en-IN" dirty="0"/>
          </a:p>
        </p:txBody>
      </p:sp>
      <p:sp>
        <p:nvSpPr>
          <p:cNvPr id="16" name="Right Brace 15"/>
          <p:cNvSpPr/>
          <p:nvPr/>
        </p:nvSpPr>
        <p:spPr>
          <a:xfrm>
            <a:off x="6204858" y="2571000"/>
            <a:ext cx="313508" cy="5723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 name="TextBox 16"/>
          <p:cNvSpPr txBox="1"/>
          <p:nvPr/>
        </p:nvSpPr>
        <p:spPr>
          <a:xfrm>
            <a:off x="6591300" y="2673790"/>
            <a:ext cx="1267097" cy="369332"/>
          </a:xfrm>
          <a:prstGeom prst="rect">
            <a:avLst/>
          </a:prstGeom>
          <a:noFill/>
        </p:spPr>
        <p:txBody>
          <a:bodyPr wrap="square" rtlCol="0">
            <a:spAutoFit/>
          </a:bodyPr>
          <a:lstStyle/>
          <a:p>
            <a:r>
              <a:rPr lang="en-US" dirty="0" smtClean="0"/>
              <a:t>Gen 2</a:t>
            </a:r>
          </a:p>
        </p:txBody>
      </p:sp>
    </p:spTree>
    <p:extLst>
      <p:ext uri="{BB962C8B-B14F-4D97-AF65-F5344CB8AC3E}">
        <p14:creationId xmlns:p14="http://schemas.microsoft.com/office/powerpoint/2010/main" val="1897136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GC</a:t>
            </a:r>
            <a:endParaRPr lang="en-IN" dirty="0"/>
          </a:p>
        </p:txBody>
      </p:sp>
      <p:sp>
        <p:nvSpPr>
          <p:cNvPr id="3" name="Content Placeholder 2"/>
          <p:cNvSpPr>
            <a:spLocks noGrp="1"/>
          </p:cNvSpPr>
          <p:nvPr>
            <p:ph idx="1"/>
          </p:nvPr>
        </p:nvSpPr>
        <p:spPr/>
        <p:txBody>
          <a:bodyPr/>
          <a:lstStyle/>
          <a:p>
            <a:pPr marL="0" indent="0">
              <a:buNone/>
            </a:pPr>
            <a:r>
              <a:rPr lang="en-US" dirty="0" smtClean="0"/>
              <a:t>Marking Phase:</a:t>
            </a:r>
          </a:p>
          <a:p>
            <a:pPr marL="0" indent="0">
              <a:buNone/>
            </a:pPr>
            <a:r>
              <a:rPr lang="en-US" dirty="0"/>
              <a:t>	</a:t>
            </a:r>
            <a:r>
              <a:rPr lang="en-US" dirty="0" smtClean="0"/>
              <a:t>	</a:t>
            </a:r>
            <a:r>
              <a:rPr lang="en-US" sz="2400" dirty="0"/>
              <a:t>A marking phase that finds and creates a list of all live </a:t>
            </a:r>
            <a:r>
              <a:rPr lang="en-US" sz="2400" dirty="0" smtClean="0"/>
              <a:t>			objects.</a:t>
            </a:r>
          </a:p>
          <a:p>
            <a:pPr marL="0" indent="0">
              <a:buNone/>
            </a:pPr>
            <a:r>
              <a:rPr lang="en-US" dirty="0" smtClean="0"/>
              <a:t>Relocating Phase:</a:t>
            </a:r>
          </a:p>
          <a:p>
            <a:pPr marL="0" indent="0">
              <a:buNone/>
            </a:pPr>
            <a:r>
              <a:rPr lang="en-US" dirty="0"/>
              <a:t>	</a:t>
            </a:r>
            <a:r>
              <a:rPr lang="en-US" dirty="0" smtClean="0"/>
              <a:t>	</a:t>
            </a:r>
            <a:r>
              <a:rPr lang="en-US" sz="2400" dirty="0"/>
              <a:t>A relocating phase that updates the references to the objects that </a:t>
            </a:r>
            <a:r>
              <a:rPr lang="en-US" sz="2400" dirty="0" smtClean="0"/>
              <a:t>	will </a:t>
            </a:r>
            <a:r>
              <a:rPr lang="en-US" sz="2400" dirty="0"/>
              <a:t>be compacted</a:t>
            </a:r>
            <a:r>
              <a:rPr lang="en-US" sz="2400" dirty="0" smtClean="0"/>
              <a:t>.</a:t>
            </a:r>
          </a:p>
          <a:p>
            <a:pPr marL="0" indent="0">
              <a:buNone/>
            </a:pPr>
            <a:r>
              <a:rPr lang="en-US" dirty="0" smtClean="0"/>
              <a:t>Compacting Phase:</a:t>
            </a:r>
          </a:p>
          <a:p>
            <a:pPr marL="0" indent="0">
              <a:buNone/>
            </a:pPr>
            <a:r>
              <a:rPr lang="en-US" dirty="0"/>
              <a:t>	</a:t>
            </a:r>
            <a:r>
              <a:rPr lang="en-US" dirty="0" smtClean="0"/>
              <a:t>	</a:t>
            </a:r>
            <a:r>
              <a:rPr lang="en-US" smtClean="0"/>
              <a:t>It clears </a:t>
            </a:r>
            <a:r>
              <a:rPr lang="en-US" dirty="0" smtClean="0"/>
              <a:t>the un used objects in the heap</a:t>
            </a: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9092590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131" y="378823"/>
            <a:ext cx="11678195" cy="5798140"/>
          </a:xfrm>
        </p:spPr>
        <p:txBody>
          <a:bodyPr/>
          <a:lstStyle/>
          <a:p>
            <a:pPr marL="0" indent="0">
              <a:buNone/>
            </a:pPr>
            <a:r>
              <a:rPr lang="en-US" dirty="0"/>
              <a:t>String (capital S) is a class in the .NET framework in the System namespace. The fully qualified name is </a:t>
            </a:r>
            <a:r>
              <a:rPr lang="en-US" dirty="0" err="1"/>
              <a:t>System.String</a:t>
            </a:r>
            <a:r>
              <a:rPr lang="en-US" dirty="0"/>
              <a:t>. Whereas, the lower case string is an alias of </a:t>
            </a:r>
            <a:r>
              <a:rPr lang="en-US" dirty="0" err="1"/>
              <a:t>System.String</a:t>
            </a:r>
            <a:r>
              <a:rPr lang="en-US"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389" y="1765159"/>
            <a:ext cx="10058400" cy="5655088"/>
          </a:xfrm>
          <a:prstGeom prst="rect">
            <a:avLst/>
          </a:prstGeom>
        </p:spPr>
      </p:pic>
    </p:spTree>
    <p:extLst>
      <p:ext uri="{BB962C8B-B14F-4D97-AF65-F5344CB8AC3E}">
        <p14:creationId xmlns:p14="http://schemas.microsoft.com/office/powerpoint/2010/main" val="21197551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pooling</a:t>
            </a:r>
            <a:endParaRPr lang="en-IN" dirty="0"/>
          </a:p>
        </p:txBody>
      </p:sp>
      <p:sp>
        <p:nvSpPr>
          <p:cNvPr id="3" name="Content Placeholder 2"/>
          <p:cNvSpPr>
            <a:spLocks noGrp="1"/>
          </p:cNvSpPr>
          <p:nvPr>
            <p:ph idx="1"/>
          </p:nvPr>
        </p:nvSpPr>
        <p:spPr/>
        <p:txBody>
          <a:bodyPr/>
          <a:lstStyle/>
          <a:p>
            <a:pPr marL="0" indent="0">
              <a:buNone/>
            </a:pPr>
            <a:r>
              <a:rPr lang="en-US" dirty="0"/>
              <a:t>The </a:t>
            </a:r>
            <a:r>
              <a:rPr lang="en-US" i="1" dirty="0"/>
              <a:t>string</a:t>
            </a:r>
            <a:r>
              <a:rPr lang="en-US" dirty="0"/>
              <a:t> </a:t>
            </a:r>
            <a:r>
              <a:rPr lang="en-US" i="1" dirty="0"/>
              <a:t>intern pool</a:t>
            </a:r>
            <a:r>
              <a:rPr lang="en-US" dirty="0"/>
              <a:t> is a table that contains a single reference to each unique literal string declared or created programmatically in your application</a:t>
            </a:r>
            <a:r>
              <a:rPr lang="en-US" dirty="0" smtClean="0"/>
              <a:t>.</a:t>
            </a:r>
            <a:r>
              <a:rPr lang="en-US" dirty="0"/>
              <a:t> The Common Language Runtime (CLR) uses the intern pool to minimize string storage requirements. As a result, an instance of a literal string with a particular value only exists once in the system.</a:t>
            </a:r>
            <a:endParaRPr lang="en-IN" dirty="0"/>
          </a:p>
        </p:txBody>
      </p:sp>
    </p:spTree>
    <p:extLst>
      <p:ext uri="{BB962C8B-B14F-4D97-AF65-F5344CB8AC3E}">
        <p14:creationId xmlns:p14="http://schemas.microsoft.com/office/powerpoint/2010/main" val="3256674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9823" y="209005"/>
            <a:ext cx="10515600" cy="6439988"/>
          </a:xfrm>
        </p:spPr>
        <p:txBody>
          <a:bodyPr/>
          <a:lstStyle/>
          <a:p>
            <a:pPr marL="0" indent="0">
              <a:buNone/>
            </a:pPr>
            <a:r>
              <a:rPr lang="en-US" dirty="0" smtClean="0"/>
              <a:t>String s = “hello”</a:t>
            </a:r>
          </a:p>
          <a:p>
            <a:pPr marL="0" indent="0">
              <a:buNone/>
            </a:pPr>
            <a:r>
              <a:rPr lang="en-US" dirty="0" smtClean="0"/>
              <a:t>String s1=“hello”</a:t>
            </a:r>
          </a:p>
          <a:p>
            <a:pPr marL="0" indent="0">
              <a:buNone/>
            </a:pPr>
            <a:r>
              <a:rPr lang="en-US" dirty="0" smtClean="0"/>
              <a:t>S1=“Hello”</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997765250"/>
              </p:ext>
            </p:extLst>
          </p:nvPr>
        </p:nvGraphicFramePr>
        <p:xfrm>
          <a:off x="9078686" y="719666"/>
          <a:ext cx="1227182" cy="4623042"/>
        </p:xfrm>
        <a:graphic>
          <a:graphicData uri="http://schemas.openxmlformats.org/drawingml/2006/table">
            <a:tbl>
              <a:tblPr firstRow="1" bandRow="1">
                <a:tableStyleId>{5C22544A-7EE6-4342-B048-85BDC9FD1C3A}</a:tableStyleId>
              </a:tblPr>
              <a:tblGrid>
                <a:gridCol w="1227182">
                  <a:extLst>
                    <a:ext uri="{9D8B030D-6E8A-4147-A177-3AD203B41FA5}">
                      <a16:colId xmlns:a16="http://schemas.microsoft.com/office/drawing/2014/main" val="2556162926"/>
                    </a:ext>
                  </a:extLst>
                </a:gridCol>
              </a:tblGrid>
              <a:tr h="770507">
                <a:tc>
                  <a:txBody>
                    <a:bodyPr/>
                    <a:lstStyle/>
                    <a:p>
                      <a:r>
                        <a:rPr lang="en-US" dirty="0" smtClean="0"/>
                        <a:t>hello</a:t>
                      </a:r>
                      <a:endParaRPr lang="en-IN" dirty="0"/>
                    </a:p>
                  </a:txBody>
                  <a:tcPr/>
                </a:tc>
                <a:extLst>
                  <a:ext uri="{0D108BD9-81ED-4DB2-BD59-A6C34878D82A}">
                    <a16:rowId xmlns:a16="http://schemas.microsoft.com/office/drawing/2014/main" val="2840677212"/>
                  </a:ext>
                </a:extLst>
              </a:tr>
              <a:tr h="770507">
                <a:tc>
                  <a:txBody>
                    <a:bodyPr/>
                    <a:lstStyle/>
                    <a:p>
                      <a:r>
                        <a:rPr lang="en-US" dirty="0" smtClean="0"/>
                        <a:t>Hello</a:t>
                      </a:r>
                      <a:endParaRPr lang="en-IN" dirty="0"/>
                    </a:p>
                  </a:txBody>
                  <a:tcPr/>
                </a:tc>
                <a:extLst>
                  <a:ext uri="{0D108BD9-81ED-4DB2-BD59-A6C34878D82A}">
                    <a16:rowId xmlns:a16="http://schemas.microsoft.com/office/drawing/2014/main" val="343853302"/>
                  </a:ext>
                </a:extLst>
              </a:tr>
              <a:tr h="770507">
                <a:tc>
                  <a:txBody>
                    <a:bodyPr/>
                    <a:lstStyle/>
                    <a:p>
                      <a:endParaRPr lang="en-IN"/>
                    </a:p>
                  </a:txBody>
                  <a:tcPr/>
                </a:tc>
                <a:extLst>
                  <a:ext uri="{0D108BD9-81ED-4DB2-BD59-A6C34878D82A}">
                    <a16:rowId xmlns:a16="http://schemas.microsoft.com/office/drawing/2014/main" val="3162600086"/>
                  </a:ext>
                </a:extLst>
              </a:tr>
              <a:tr h="770507">
                <a:tc>
                  <a:txBody>
                    <a:bodyPr/>
                    <a:lstStyle/>
                    <a:p>
                      <a:endParaRPr lang="en-IN"/>
                    </a:p>
                  </a:txBody>
                  <a:tcPr/>
                </a:tc>
                <a:extLst>
                  <a:ext uri="{0D108BD9-81ED-4DB2-BD59-A6C34878D82A}">
                    <a16:rowId xmlns:a16="http://schemas.microsoft.com/office/drawing/2014/main" val="2451627533"/>
                  </a:ext>
                </a:extLst>
              </a:tr>
              <a:tr h="770507">
                <a:tc>
                  <a:txBody>
                    <a:bodyPr/>
                    <a:lstStyle/>
                    <a:p>
                      <a:endParaRPr lang="en-IN"/>
                    </a:p>
                  </a:txBody>
                  <a:tcPr/>
                </a:tc>
                <a:extLst>
                  <a:ext uri="{0D108BD9-81ED-4DB2-BD59-A6C34878D82A}">
                    <a16:rowId xmlns:a16="http://schemas.microsoft.com/office/drawing/2014/main" val="1086485170"/>
                  </a:ext>
                </a:extLst>
              </a:tr>
              <a:tr h="770507">
                <a:tc>
                  <a:txBody>
                    <a:bodyPr/>
                    <a:lstStyle/>
                    <a:p>
                      <a:endParaRPr lang="en-IN" dirty="0"/>
                    </a:p>
                  </a:txBody>
                  <a:tcPr/>
                </a:tc>
                <a:extLst>
                  <a:ext uri="{0D108BD9-81ED-4DB2-BD59-A6C34878D82A}">
                    <a16:rowId xmlns:a16="http://schemas.microsoft.com/office/drawing/2014/main" val="1475827210"/>
                  </a:ext>
                </a:extLst>
              </a:tr>
            </a:tbl>
          </a:graphicData>
        </a:graphic>
      </p:graphicFrame>
      <p:sp>
        <p:nvSpPr>
          <p:cNvPr id="6" name="Rectangle 5"/>
          <p:cNvSpPr/>
          <p:nvPr/>
        </p:nvSpPr>
        <p:spPr>
          <a:xfrm>
            <a:off x="7262949" y="783772"/>
            <a:ext cx="457200"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289075" y="1371603"/>
            <a:ext cx="457200"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7336247" y="822961"/>
            <a:ext cx="820056" cy="369332"/>
          </a:xfrm>
          <a:prstGeom prst="rect">
            <a:avLst/>
          </a:prstGeom>
          <a:noFill/>
        </p:spPr>
        <p:txBody>
          <a:bodyPr wrap="square" rtlCol="0">
            <a:spAutoFit/>
          </a:bodyPr>
          <a:lstStyle/>
          <a:p>
            <a:r>
              <a:rPr lang="en-US" dirty="0" smtClean="0"/>
              <a:t>s</a:t>
            </a:r>
            <a:endParaRPr lang="en-IN" dirty="0"/>
          </a:p>
        </p:txBody>
      </p:sp>
      <p:sp>
        <p:nvSpPr>
          <p:cNvPr id="9" name="TextBox 8"/>
          <p:cNvSpPr txBox="1"/>
          <p:nvPr/>
        </p:nvSpPr>
        <p:spPr>
          <a:xfrm>
            <a:off x="7391038" y="1420282"/>
            <a:ext cx="710473" cy="369332"/>
          </a:xfrm>
          <a:prstGeom prst="rect">
            <a:avLst/>
          </a:prstGeom>
          <a:noFill/>
        </p:spPr>
        <p:txBody>
          <a:bodyPr wrap="square" rtlCol="0">
            <a:spAutoFit/>
          </a:bodyPr>
          <a:lstStyle/>
          <a:p>
            <a:r>
              <a:rPr lang="en-US" dirty="0" smtClean="0"/>
              <a:t>s1</a:t>
            </a:r>
            <a:endParaRPr lang="en-IN" dirty="0"/>
          </a:p>
        </p:txBody>
      </p:sp>
      <p:cxnSp>
        <p:nvCxnSpPr>
          <p:cNvPr id="11" name="Straight Connector 10"/>
          <p:cNvCxnSpPr/>
          <p:nvPr/>
        </p:nvCxnSpPr>
        <p:spPr>
          <a:xfrm>
            <a:off x="7746275" y="979715"/>
            <a:ext cx="1332411" cy="27912"/>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9" idx="2"/>
          </p:cNvCxnSpPr>
          <p:nvPr/>
        </p:nvCxnSpPr>
        <p:spPr>
          <a:xfrm flipV="1">
            <a:off x="7746275" y="1097282"/>
            <a:ext cx="1332411" cy="692332"/>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310302" y="2076994"/>
            <a:ext cx="537936" cy="483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7336247" y="2233749"/>
            <a:ext cx="820056" cy="369332"/>
          </a:xfrm>
          <a:prstGeom prst="rect">
            <a:avLst/>
          </a:prstGeom>
          <a:noFill/>
        </p:spPr>
        <p:txBody>
          <a:bodyPr wrap="square" rtlCol="0">
            <a:spAutoFit/>
          </a:bodyPr>
          <a:lstStyle/>
          <a:p>
            <a:r>
              <a:rPr lang="en-US" dirty="0" smtClean="0"/>
              <a:t>s1</a:t>
            </a:r>
            <a:endParaRPr lang="en-IN" dirty="0"/>
          </a:p>
        </p:txBody>
      </p:sp>
      <p:cxnSp>
        <p:nvCxnSpPr>
          <p:cNvPr id="17" name="Straight Connector 16"/>
          <p:cNvCxnSpPr/>
          <p:nvPr/>
        </p:nvCxnSpPr>
        <p:spPr>
          <a:xfrm flipV="1">
            <a:off x="7848238" y="1879269"/>
            <a:ext cx="1230448" cy="223850"/>
          </a:xfrm>
          <a:prstGeom prst="line">
            <a:avLst/>
          </a:prstGeom>
        </p:spPr>
        <p:style>
          <a:lnRef idx="1">
            <a:schemeClr val="dk1"/>
          </a:lnRef>
          <a:fillRef idx="0">
            <a:schemeClr val="dk1"/>
          </a:fillRef>
          <a:effectRef idx="0">
            <a:schemeClr val="dk1"/>
          </a:effectRef>
          <a:fontRef idx="minor">
            <a:schemeClr val="tx1"/>
          </a:fontRef>
        </p:style>
      </p:cxnSp>
      <p:sp>
        <p:nvSpPr>
          <p:cNvPr id="18" name="Cross 17"/>
          <p:cNvSpPr/>
          <p:nvPr/>
        </p:nvSpPr>
        <p:spPr>
          <a:xfrm rot="1565965">
            <a:off x="8101511" y="1295007"/>
            <a:ext cx="493849" cy="46848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3050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memory allocation</a:t>
            </a:r>
            <a:endParaRPr lang="en-IN" dirty="0"/>
          </a:p>
        </p:txBody>
      </p:sp>
      <p:pic>
        <p:nvPicPr>
          <p:cNvPr id="4" name="Content Placeholder 3"/>
          <p:cNvPicPr>
            <a:picLocks noGrp="1" noChangeAspect="1"/>
          </p:cNvPicPr>
          <p:nvPr>
            <p:ph idx="1"/>
          </p:nvPr>
        </p:nvPicPr>
        <p:blipFill>
          <a:blip r:embed="rId2"/>
          <a:stretch>
            <a:fillRect/>
          </a:stretch>
        </p:blipFill>
        <p:spPr>
          <a:xfrm>
            <a:off x="2381250" y="1857375"/>
            <a:ext cx="7429500" cy="3886200"/>
          </a:xfrm>
          <a:prstGeom prst="rect">
            <a:avLst/>
          </a:prstGeom>
        </p:spPr>
      </p:pic>
    </p:spTree>
    <p:extLst>
      <p:ext uri="{BB962C8B-B14F-4D97-AF65-F5344CB8AC3E}">
        <p14:creationId xmlns:p14="http://schemas.microsoft.com/office/powerpoint/2010/main" val="3453181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class Memory allocation</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4175" y="2439194"/>
            <a:ext cx="6343650" cy="3124200"/>
          </a:xfrm>
        </p:spPr>
      </p:pic>
    </p:spTree>
    <p:extLst>
      <p:ext uri="{BB962C8B-B14F-4D97-AF65-F5344CB8AC3E}">
        <p14:creationId xmlns:p14="http://schemas.microsoft.com/office/powerpoint/2010/main" val="3765940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block</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515" y="1825625"/>
            <a:ext cx="11560628" cy="4901746"/>
          </a:xfrm>
        </p:spPr>
      </p:pic>
    </p:spTree>
    <p:extLst>
      <p:ext uri="{BB962C8B-B14F-4D97-AF65-F5344CB8AC3E}">
        <p14:creationId xmlns:p14="http://schemas.microsoft.com/office/powerpoint/2010/main" val="1939706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allocation of Classes</a:t>
            </a:r>
            <a:endParaRPr lang="en-IN" dirty="0"/>
          </a:p>
        </p:txBody>
      </p:sp>
      <p:pic>
        <p:nvPicPr>
          <p:cNvPr id="4" name="Content Placeholder 3"/>
          <p:cNvPicPr>
            <a:picLocks noGrp="1" noChangeAspect="1"/>
          </p:cNvPicPr>
          <p:nvPr>
            <p:ph idx="1"/>
          </p:nvPr>
        </p:nvPicPr>
        <p:blipFill>
          <a:blip r:embed="rId2"/>
          <a:stretch>
            <a:fillRect/>
          </a:stretch>
        </p:blipFill>
        <p:spPr>
          <a:xfrm>
            <a:off x="2222363" y="1825625"/>
            <a:ext cx="7747273" cy="4351338"/>
          </a:xfrm>
          <a:prstGeom prst="rect">
            <a:avLst/>
          </a:prstGeom>
        </p:spPr>
      </p:pic>
    </p:spTree>
    <p:extLst>
      <p:ext uri="{BB962C8B-B14F-4D97-AF65-F5344CB8AC3E}">
        <p14:creationId xmlns:p14="http://schemas.microsoft.com/office/powerpoint/2010/main" val="864505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8823"/>
            <a:ext cx="10515600" cy="5798140"/>
          </a:xfrm>
        </p:spPr>
        <p:txBody>
          <a:bodyPr/>
          <a:lstStyle/>
          <a:p>
            <a:pPr marL="0" indent="0">
              <a:buNone/>
            </a:pPr>
            <a:r>
              <a:rPr lang="en-US" dirty="0" smtClean="0"/>
              <a:t>.NET Advantages</a:t>
            </a:r>
          </a:p>
          <a:p>
            <a:pPr marL="971550" lvl="1" indent="-514350">
              <a:buFont typeface="+mj-lt"/>
              <a:buAutoNum type="arabicPeriod"/>
            </a:pPr>
            <a:r>
              <a:rPr lang="en-US" dirty="0" smtClean="0"/>
              <a:t>OOP</a:t>
            </a:r>
            <a:r>
              <a:rPr lang="en-US" dirty="0"/>
              <a:t>	</a:t>
            </a:r>
            <a:endParaRPr lang="en-US" dirty="0" smtClean="0"/>
          </a:p>
          <a:p>
            <a:pPr marL="971550" lvl="1" indent="-514350">
              <a:buFont typeface="+mj-lt"/>
              <a:buAutoNum type="arabicPeriod"/>
            </a:pPr>
            <a:r>
              <a:rPr lang="en-US" dirty="0" smtClean="0"/>
              <a:t>Great caching system</a:t>
            </a:r>
          </a:p>
          <a:p>
            <a:pPr marL="971550" lvl="1" indent="-514350">
              <a:buFont typeface="+mj-lt"/>
              <a:buAutoNum type="arabicPeriod"/>
            </a:pPr>
            <a:r>
              <a:rPr lang="en-US" dirty="0" smtClean="0"/>
              <a:t>Cross platform development</a:t>
            </a:r>
          </a:p>
          <a:p>
            <a:pPr marL="971550" lvl="1" indent="-514350">
              <a:buFont typeface="+mj-lt"/>
              <a:buAutoNum type="arabicPeriod"/>
            </a:pPr>
            <a:r>
              <a:rPr lang="en-US" dirty="0" smtClean="0"/>
              <a:t>Easy to deploy and maintain</a:t>
            </a:r>
          </a:p>
          <a:p>
            <a:pPr marL="971550" lvl="1" indent="-514350">
              <a:buFont typeface="+mj-lt"/>
              <a:buAutoNum type="arabicPeriod"/>
            </a:pPr>
            <a:r>
              <a:rPr lang="en-US" dirty="0" smtClean="0"/>
              <a:t>It supports N number languages	</a:t>
            </a:r>
            <a:endParaRPr lang="en-IN" dirty="0"/>
          </a:p>
        </p:txBody>
      </p:sp>
    </p:spTree>
    <p:extLst>
      <p:ext uri="{BB962C8B-B14F-4D97-AF65-F5344CB8AC3E}">
        <p14:creationId xmlns:p14="http://schemas.microsoft.com/office/powerpoint/2010/main" val="21825982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GAC (Global Assembly cache)</a:t>
            </a:r>
            <a:endParaRPr lang="en-IN" dirty="0"/>
          </a:p>
        </p:txBody>
      </p:sp>
      <p:sp>
        <p:nvSpPr>
          <p:cNvPr id="3" name="Content Placeholder 2"/>
          <p:cNvSpPr>
            <a:spLocks noGrp="1"/>
          </p:cNvSpPr>
          <p:nvPr>
            <p:ph idx="1"/>
          </p:nvPr>
        </p:nvSpPr>
        <p:spPr>
          <a:xfrm>
            <a:off x="200722" y="1405054"/>
            <a:ext cx="11797990" cy="5174166"/>
          </a:xfrm>
        </p:spPr>
        <p:txBody>
          <a:bodyPr/>
          <a:lstStyle/>
          <a:p>
            <a:r>
              <a:rPr lang="en-US" dirty="0" smtClean="0"/>
              <a:t>GAC contains strong named assemblies. Assemblies in the GAC can be shared by all applications running on that machine, without having to copy the assembly locally.</a:t>
            </a:r>
          </a:p>
          <a:p>
            <a:r>
              <a:rPr lang="en-US" dirty="0" smtClean="0"/>
              <a:t>It is recommended to install an assembly into GAC, only when required and shared by applications, otherwise they should be kept private.</a:t>
            </a:r>
          </a:p>
          <a:p>
            <a:pPr marL="0" indent="0">
              <a:buNone/>
            </a:pPr>
            <a:endParaRPr lang="en-US" dirty="0" smtClean="0"/>
          </a:p>
          <a:p>
            <a:r>
              <a:rPr lang="en-US" dirty="0" smtClean="0"/>
              <a:t>You shouldn’t add an assembly into the GAC, if you wish to deploy your application to another machine using </a:t>
            </a:r>
            <a:r>
              <a:rPr lang="en-US" dirty="0" err="1" smtClean="0"/>
              <a:t>XCopy</a:t>
            </a:r>
            <a:r>
              <a:rPr lang="en-US" dirty="0" smtClean="0"/>
              <a:t> deployment. This is because in </a:t>
            </a:r>
            <a:r>
              <a:rPr lang="en-US" dirty="0" err="1" smtClean="0"/>
              <a:t>XCopy</a:t>
            </a:r>
            <a:r>
              <a:rPr lang="en-US" dirty="0" smtClean="0"/>
              <a:t> deployment, we only copy the application files to the target machine and not the GAC contents. </a:t>
            </a:r>
          </a:p>
          <a:p>
            <a:pPr marL="0" indent="0">
              <a:buNone/>
            </a:pPr>
            <a:r>
              <a:rPr lang="en-US" dirty="0" smtClean="0"/>
              <a:t>Note : </a:t>
            </a:r>
            <a:r>
              <a:rPr lang="en-US" dirty="0" err="1" smtClean="0"/>
              <a:t>XCopy</a:t>
            </a:r>
            <a:r>
              <a:rPr lang="en-US" dirty="0" smtClean="0"/>
              <a:t> deployment is simply copying files from one location to another.</a:t>
            </a:r>
            <a:endParaRPr lang="en-IN" dirty="0"/>
          </a:p>
        </p:txBody>
      </p:sp>
    </p:spTree>
    <p:extLst>
      <p:ext uri="{BB962C8B-B14F-4D97-AF65-F5344CB8AC3E}">
        <p14:creationId xmlns:p14="http://schemas.microsoft.com/office/powerpoint/2010/main" val="2624302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Assemblies </a:t>
            </a:r>
            <a:endParaRPr lang="en-IN" dirty="0"/>
          </a:p>
        </p:txBody>
      </p:sp>
      <p:sp>
        <p:nvSpPr>
          <p:cNvPr id="3" name="Content Placeholder 2"/>
          <p:cNvSpPr>
            <a:spLocks noGrp="1"/>
          </p:cNvSpPr>
          <p:nvPr>
            <p:ph idx="1"/>
          </p:nvPr>
        </p:nvSpPr>
        <p:spPr/>
        <p:txBody>
          <a:bodyPr/>
          <a:lstStyle/>
          <a:p>
            <a:pPr marL="0" indent="0">
              <a:buNone/>
            </a:pPr>
            <a:r>
              <a:rPr lang="en-US" dirty="0" smtClean="0"/>
              <a:t>There are two types of assemblies</a:t>
            </a:r>
          </a:p>
          <a:p>
            <a:r>
              <a:rPr lang="en-US" dirty="0" smtClean="0"/>
              <a:t>Private assembly</a:t>
            </a:r>
          </a:p>
          <a:p>
            <a:r>
              <a:rPr lang="en-US" dirty="0" smtClean="0"/>
              <a:t>Public assembly</a:t>
            </a:r>
          </a:p>
          <a:p>
            <a:pPr marL="0" indent="0">
              <a:buNone/>
            </a:pPr>
            <a:endParaRPr lang="en-IN" dirty="0"/>
          </a:p>
        </p:txBody>
      </p:sp>
    </p:spTree>
    <p:extLst>
      <p:ext uri="{BB962C8B-B14F-4D97-AF65-F5344CB8AC3E}">
        <p14:creationId xmlns:p14="http://schemas.microsoft.com/office/powerpoint/2010/main" val="2581848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Assembly</a:t>
            </a:r>
            <a:endParaRPr lang="en-IN" dirty="0"/>
          </a:p>
        </p:txBody>
      </p:sp>
      <p:sp>
        <p:nvSpPr>
          <p:cNvPr id="3" name="Content Placeholder 2"/>
          <p:cNvSpPr>
            <a:spLocks noGrp="1"/>
          </p:cNvSpPr>
          <p:nvPr>
            <p:ph idx="1"/>
          </p:nvPr>
        </p:nvSpPr>
        <p:spPr/>
        <p:txBody>
          <a:bodyPr/>
          <a:lstStyle/>
          <a:p>
            <a:pPr marL="0" indent="0">
              <a:buNone/>
            </a:pPr>
            <a:r>
              <a:rPr lang="en-US" dirty="0" smtClean="0"/>
              <a:t>In private assembly we need </a:t>
            </a:r>
            <a:r>
              <a:rPr lang="en-US" dirty="0" err="1" smtClean="0"/>
              <a:t>dll</a:t>
            </a:r>
            <a:r>
              <a:rPr lang="en-US" dirty="0" smtClean="0"/>
              <a:t> file all the used application</a:t>
            </a:r>
          </a:p>
          <a:p>
            <a:pPr marL="0" indent="0">
              <a:buNone/>
            </a:pPr>
            <a:r>
              <a:rPr lang="en-US" dirty="0" smtClean="0"/>
              <a:t>For example add.dll is file we need to access this on </a:t>
            </a:r>
            <a:r>
              <a:rPr lang="en-US" dirty="0" err="1" smtClean="0"/>
              <a:t>myApp</a:t>
            </a:r>
            <a:r>
              <a:rPr lang="en-US" dirty="0" smtClean="0"/>
              <a:t> then we need to add the </a:t>
            </a:r>
            <a:r>
              <a:rPr lang="en-US" dirty="0" err="1" smtClean="0"/>
              <a:t>dll</a:t>
            </a:r>
            <a:r>
              <a:rPr lang="en-US" dirty="0" smtClean="0"/>
              <a:t> into this </a:t>
            </a:r>
            <a:r>
              <a:rPr lang="en-US" dirty="0" err="1" smtClean="0"/>
              <a:t>myApp</a:t>
            </a:r>
            <a:endParaRPr lang="en-US" dirty="0" smtClean="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697" y="3112422"/>
            <a:ext cx="11456126" cy="3745578"/>
          </a:xfrm>
          <a:prstGeom prst="rect">
            <a:avLst/>
          </a:prstGeom>
        </p:spPr>
      </p:pic>
    </p:spTree>
    <p:extLst>
      <p:ext uri="{BB962C8B-B14F-4D97-AF65-F5344CB8AC3E}">
        <p14:creationId xmlns:p14="http://schemas.microsoft.com/office/powerpoint/2010/main" val="2677439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Assembly</a:t>
            </a:r>
            <a:endParaRPr lang="en-IN" dirty="0"/>
          </a:p>
        </p:txBody>
      </p:sp>
      <p:sp>
        <p:nvSpPr>
          <p:cNvPr id="3" name="Content Placeholder 2"/>
          <p:cNvSpPr>
            <a:spLocks noGrp="1"/>
          </p:cNvSpPr>
          <p:nvPr>
            <p:ph idx="1"/>
          </p:nvPr>
        </p:nvSpPr>
        <p:spPr>
          <a:xfrm>
            <a:off x="838200" y="1449977"/>
            <a:ext cx="10515600" cy="4726986"/>
          </a:xfrm>
        </p:spPr>
        <p:txBody>
          <a:bodyPr/>
          <a:lstStyle/>
          <a:p>
            <a:pPr marL="0" indent="0">
              <a:buNone/>
            </a:pPr>
            <a:r>
              <a:rPr lang="en-US" dirty="0"/>
              <a:t>	</a:t>
            </a:r>
            <a:r>
              <a:rPr lang="en-US" dirty="0" smtClean="0"/>
              <a:t>we need strong naming an assembly</a:t>
            </a:r>
          </a:p>
          <a:p>
            <a:pPr marL="0" indent="0">
              <a:buNone/>
            </a:pPr>
            <a:r>
              <a:rPr lang="en-US" dirty="0"/>
              <a:t>	</a:t>
            </a:r>
            <a:r>
              <a:rPr lang="en-US" dirty="0" smtClean="0"/>
              <a:t>Assembly name will consists of four parts</a:t>
            </a:r>
          </a:p>
          <a:p>
            <a:pPr marL="1428750" lvl="2" indent="-514350">
              <a:buFont typeface="+mj-lt"/>
              <a:buAutoNum type="arabicPeriod"/>
            </a:pPr>
            <a:r>
              <a:rPr lang="en-US" dirty="0" smtClean="0"/>
              <a:t>Simple Textual name</a:t>
            </a:r>
          </a:p>
          <a:p>
            <a:pPr marL="1428750" lvl="2" indent="-514350">
              <a:buFont typeface="+mj-lt"/>
              <a:buAutoNum type="arabicPeriod"/>
            </a:pPr>
            <a:r>
              <a:rPr lang="en-US" dirty="0" smtClean="0"/>
              <a:t>Version number</a:t>
            </a:r>
          </a:p>
          <a:p>
            <a:pPr marL="1428750" lvl="2" indent="-514350">
              <a:buFont typeface="+mj-lt"/>
              <a:buAutoNum type="arabicPeriod"/>
            </a:pPr>
            <a:r>
              <a:rPr lang="en-US" dirty="0" smtClean="0"/>
              <a:t>Cultural information</a:t>
            </a:r>
          </a:p>
          <a:p>
            <a:pPr marL="1428750" lvl="2" indent="-514350">
              <a:buFont typeface="+mj-lt"/>
              <a:buAutoNum type="arabicPeriod"/>
            </a:pPr>
            <a:r>
              <a:rPr lang="en-US" dirty="0" smtClean="0"/>
              <a:t>Public key token</a:t>
            </a:r>
            <a:endParaRPr lang="en-US" dirty="0"/>
          </a:p>
          <a:p>
            <a:pPr marL="914400" lvl="2" indent="0">
              <a:buNone/>
            </a:pPr>
            <a:r>
              <a:rPr lang="en-US" dirty="0" smtClean="0"/>
              <a:t>In order to create public assembly we need public key to generate public key we run the command on visual studio command prompt</a:t>
            </a:r>
          </a:p>
          <a:p>
            <a:pPr marL="914400" lvl="2" indent="0">
              <a:buNone/>
            </a:pPr>
            <a:r>
              <a:rPr lang="en-US" dirty="0" smtClean="0">
                <a:solidFill>
                  <a:srgbClr val="FF0000"/>
                </a:solidFill>
              </a:rPr>
              <a:t>Sn.exe –k D:\keyname.snk</a:t>
            </a:r>
          </a:p>
          <a:p>
            <a:pPr marL="914400" lvl="2" indent="0">
              <a:buNone/>
            </a:pPr>
            <a:r>
              <a:rPr lang="en-US" dirty="0" smtClean="0"/>
              <a:t>Add the </a:t>
            </a:r>
            <a:r>
              <a:rPr lang="en-US" dirty="0" err="1" smtClean="0"/>
              <a:t>assemply</a:t>
            </a:r>
            <a:r>
              <a:rPr lang="en-US" dirty="0" smtClean="0"/>
              <a:t> key file into </a:t>
            </a:r>
            <a:r>
              <a:rPr lang="en-US" dirty="0" err="1" smtClean="0"/>
              <a:t>AssemblyInfo.cs</a:t>
            </a:r>
            <a:r>
              <a:rPr lang="en-US" dirty="0" smtClean="0"/>
              <a:t> file</a:t>
            </a:r>
          </a:p>
          <a:p>
            <a:pPr marL="914400" lvl="2" indent="0">
              <a:buNone/>
            </a:pPr>
            <a:r>
              <a:rPr lang="en-US" dirty="0" smtClean="0"/>
              <a:t>[</a:t>
            </a:r>
            <a:r>
              <a:rPr lang="en-US" dirty="0" err="1" smtClean="0"/>
              <a:t>assembly:AssemblyKeyFile</a:t>
            </a:r>
            <a:r>
              <a:rPr lang="en-US" dirty="0" smtClean="0"/>
              <a:t>(“D:\</a:t>
            </a:r>
            <a:r>
              <a:rPr lang="en-US" dirty="0" err="1" smtClean="0"/>
              <a:t>keyname.snk</a:t>
            </a:r>
            <a:r>
              <a:rPr lang="en-US" dirty="0" smtClean="0"/>
              <a:t>”)]</a:t>
            </a:r>
            <a:endParaRPr lang="en-US" dirty="0"/>
          </a:p>
        </p:txBody>
      </p:sp>
    </p:spTree>
    <p:extLst>
      <p:ext uri="{BB962C8B-B14F-4D97-AF65-F5344CB8AC3E}">
        <p14:creationId xmlns:p14="http://schemas.microsoft.com/office/powerpoint/2010/main" val="895127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Assembly in GAC</a:t>
            </a:r>
            <a:endParaRPr lang="en-IN" dirty="0"/>
          </a:p>
        </p:txBody>
      </p:sp>
      <p:sp>
        <p:nvSpPr>
          <p:cNvPr id="3" name="Content Placeholder 2"/>
          <p:cNvSpPr>
            <a:spLocks noGrp="1"/>
          </p:cNvSpPr>
          <p:nvPr>
            <p:ph idx="1"/>
          </p:nvPr>
        </p:nvSpPr>
        <p:spPr/>
        <p:txBody>
          <a:bodyPr/>
          <a:lstStyle/>
          <a:p>
            <a:pPr marL="0" indent="0">
              <a:buNone/>
            </a:pPr>
            <a:r>
              <a:rPr lang="en-US" dirty="0" smtClean="0"/>
              <a:t>To install Assembly we need to run the following command</a:t>
            </a:r>
          </a:p>
          <a:p>
            <a:pPr marL="0" indent="0">
              <a:buNone/>
            </a:pPr>
            <a:r>
              <a:rPr lang="en-US" dirty="0" smtClean="0"/>
              <a:t>gacutil.exe -I sample.dll</a:t>
            </a:r>
          </a:p>
          <a:p>
            <a:pPr marL="0" indent="0">
              <a:buNone/>
            </a:pPr>
            <a:r>
              <a:rPr lang="en-US" dirty="0" smtClean="0"/>
              <a:t>Now our </a:t>
            </a:r>
            <a:r>
              <a:rPr lang="en-US" dirty="0" err="1" smtClean="0"/>
              <a:t>dll</a:t>
            </a:r>
            <a:r>
              <a:rPr lang="en-US" dirty="0" smtClean="0"/>
              <a:t> will be successfully installed on </a:t>
            </a:r>
            <a:r>
              <a:rPr lang="en-US" dirty="0" err="1" smtClean="0"/>
              <a:t>gac</a:t>
            </a:r>
            <a:r>
              <a:rPr lang="en-US" dirty="0" smtClean="0"/>
              <a:t>.</a:t>
            </a:r>
            <a:endParaRPr lang="en-IN" dirty="0"/>
          </a:p>
        </p:txBody>
      </p:sp>
    </p:spTree>
    <p:extLst>
      <p:ext uri="{BB962C8B-B14F-4D97-AF65-F5344CB8AC3E}">
        <p14:creationId xmlns:p14="http://schemas.microsoft.com/office/powerpoint/2010/main" val="1965591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.NET</a:t>
            </a:r>
            <a:endParaRPr lang="en-IN" dirty="0"/>
          </a:p>
        </p:txBody>
      </p:sp>
      <p:sp>
        <p:nvSpPr>
          <p:cNvPr id="3" name="Content Placeholder 2"/>
          <p:cNvSpPr>
            <a:spLocks noGrp="1"/>
          </p:cNvSpPr>
          <p:nvPr>
            <p:ph idx="1"/>
          </p:nvPr>
        </p:nvSpPr>
        <p:spPr>
          <a:xfrm>
            <a:off x="300447" y="1332410"/>
            <a:ext cx="11053354" cy="5525589"/>
          </a:xfrm>
        </p:spPr>
        <p:txBody>
          <a:bodyPr>
            <a:normAutofit/>
          </a:bodyPr>
          <a:lstStyle/>
          <a:p>
            <a:pPr marL="0" indent="0">
              <a:buNone/>
            </a:pPr>
            <a:r>
              <a:rPr lang="en-US" sz="1800" dirty="0" smtClean="0"/>
              <a:t>1950 – 1960</a:t>
            </a:r>
          </a:p>
          <a:p>
            <a:pPr marL="0" indent="0">
              <a:buNone/>
            </a:pPr>
            <a:r>
              <a:rPr lang="en-US" sz="1800" dirty="0"/>
              <a:t>	</a:t>
            </a:r>
            <a:r>
              <a:rPr lang="en-US" sz="1800" dirty="0" err="1" smtClean="0"/>
              <a:t>cobal</a:t>
            </a:r>
            <a:r>
              <a:rPr lang="en-US" sz="1800" dirty="0" smtClean="0"/>
              <a:t> -&gt; </a:t>
            </a:r>
            <a:r>
              <a:rPr lang="en-US" sz="1800" dirty="0" err="1" smtClean="0"/>
              <a:t>Mathemetical</a:t>
            </a:r>
            <a:r>
              <a:rPr lang="en-US" sz="1800" dirty="0" smtClean="0"/>
              <a:t> applications</a:t>
            </a:r>
          </a:p>
          <a:p>
            <a:pPr marL="0" indent="0">
              <a:buNone/>
            </a:pPr>
            <a:r>
              <a:rPr lang="en-US" sz="1800" dirty="0"/>
              <a:t>	</a:t>
            </a:r>
            <a:r>
              <a:rPr lang="en-US" sz="1800" dirty="0" err="1" smtClean="0"/>
              <a:t>pascal</a:t>
            </a:r>
            <a:r>
              <a:rPr lang="en-US" sz="1800" dirty="0" smtClean="0"/>
              <a:t> -&gt; </a:t>
            </a:r>
            <a:r>
              <a:rPr lang="en-US" sz="1800" dirty="0" err="1" smtClean="0"/>
              <a:t>Bussiness</a:t>
            </a:r>
            <a:r>
              <a:rPr lang="en-US" sz="1800" dirty="0" smtClean="0"/>
              <a:t> applications</a:t>
            </a:r>
          </a:p>
          <a:p>
            <a:pPr marL="0" indent="0">
              <a:buNone/>
            </a:pPr>
            <a:r>
              <a:rPr lang="en-US" sz="1800" dirty="0"/>
              <a:t>	</a:t>
            </a:r>
            <a:r>
              <a:rPr lang="en-US" sz="1800" dirty="0" err="1" smtClean="0"/>
              <a:t>fortron</a:t>
            </a:r>
            <a:r>
              <a:rPr lang="en-US" sz="1800" dirty="0" smtClean="0"/>
              <a:t> -&gt; Scientific applications</a:t>
            </a:r>
          </a:p>
          <a:p>
            <a:pPr marL="0" indent="0">
              <a:buNone/>
            </a:pPr>
            <a:r>
              <a:rPr lang="en-US" sz="1800" dirty="0" smtClean="0"/>
              <a:t>1970 – 1972</a:t>
            </a:r>
          </a:p>
          <a:p>
            <a:pPr marL="0" indent="0">
              <a:buNone/>
            </a:pPr>
            <a:r>
              <a:rPr lang="en-US" sz="1800" dirty="0"/>
              <a:t>	</a:t>
            </a:r>
            <a:r>
              <a:rPr lang="en-US" sz="1800" dirty="0" smtClean="0"/>
              <a:t>c language</a:t>
            </a:r>
          </a:p>
          <a:p>
            <a:pPr marL="0" indent="0">
              <a:buNone/>
            </a:pPr>
            <a:r>
              <a:rPr lang="en-US" sz="1800" dirty="0" smtClean="0"/>
              <a:t>1980’s</a:t>
            </a:r>
          </a:p>
          <a:p>
            <a:pPr marL="0" indent="0">
              <a:buNone/>
            </a:pPr>
            <a:r>
              <a:rPr lang="en-US" sz="1800" dirty="0"/>
              <a:t>	</a:t>
            </a:r>
            <a:r>
              <a:rPr lang="en-US" sz="1800" dirty="0" err="1" smtClean="0"/>
              <a:t>c++</a:t>
            </a:r>
            <a:r>
              <a:rPr lang="en-US" sz="1800" dirty="0" smtClean="0"/>
              <a:t> introduced with oops concept</a:t>
            </a:r>
          </a:p>
          <a:p>
            <a:pPr marL="0" indent="0">
              <a:buNone/>
            </a:pPr>
            <a:r>
              <a:rPr lang="en-US" sz="1800" dirty="0" smtClean="0"/>
              <a:t>1990’s</a:t>
            </a:r>
          </a:p>
          <a:p>
            <a:pPr marL="0" indent="0">
              <a:buNone/>
            </a:pPr>
            <a:r>
              <a:rPr lang="en-US" sz="1800" dirty="0"/>
              <a:t>	I</a:t>
            </a:r>
            <a:r>
              <a:rPr lang="en-US" sz="1800" dirty="0" smtClean="0"/>
              <a:t>nternet was introduced</a:t>
            </a:r>
          </a:p>
          <a:p>
            <a:pPr marL="0" indent="0">
              <a:buNone/>
            </a:pPr>
            <a:r>
              <a:rPr lang="en-US" sz="1800" dirty="0" smtClean="0"/>
              <a:t>1995</a:t>
            </a:r>
          </a:p>
          <a:p>
            <a:pPr marL="0" indent="0">
              <a:buNone/>
            </a:pPr>
            <a:r>
              <a:rPr lang="en-US" sz="1800" dirty="0"/>
              <a:t>	</a:t>
            </a:r>
            <a:r>
              <a:rPr lang="en-US" sz="1800" dirty="0" smtClean="0"/>
              <a:t>java</a:t>
            </a:r>
          </a:p>
          <a:p>
            <a:pPr marL="0" indent="0">
              <a:buNone/>
            </a:pPr>
            <a:endParaRPr lang="en-IN" sz="1800" dirty="0"/>
          </a:p>
        </p:txBody>
      </p:sp>
    </p:spTree>
    <p:extLst>
      <p:ext uri="{BB962C8B-B14F-4D97-AF65-F5344CB8AC3E}">
        <p14:creationId xmlns:p14="http://schemas.microsoft.com/office/powerpoint/2010/main" val="24086076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633" y="339634"/>
            <a:ext cx="11625943" cy="6335486"/>
          </a:xfrm>
        </p:spPr>
        <p:txBody>
          <a:bodyPr>
            <a:normAutofit/>
          </a:bodyPr>
          <a:lstStyle/>
          <a:p>
            <a:pPr marL="0" indent="0">
              <a:buNone/>
            </a:pPr>
            <a:r>
              <a:rPr lang="en-US" sz="1800" dirty="0"/>
              <a:t>1999</a:t>
            </a:r>
          </a:p>
          <a:p>
            <a:pPr marL="0" indent="0">
              <a:buNone/>
            </a:pPr>
            <a:r>
              <a:rPr lang="en-US" sz="1800" dirty="0"/>
              <a:t>	com(component object model) by </a:t>
            </a:r>
            <a:r>
              <a:rPr lang="en-US" sz="1800" dirty="0" smtClean="0"/>
              <a:t>Microsoft</a:t>
            </a:r>
            <a:endParaRPr lang="en-US" sz="1800" dirty="0"/>
          </a:p>
          <a:p>
            <a:pPr marL="0" indent="0">
              <a:buNone/>
            </a:pPr>
            <a:r>
              <a:rPr lang="en-US" sz="1800" dirty="0" smtClean="0"/>
              <a:t>	pros:</a:t>
            </a:r>
          </a:p>
          <a:p>
            <a:pPr marL="0" indent="0">
              <a:buNone/>
            </a:pPr>
            <a:r>
              <a:rPr lang="en-US" sz="1800" dirty="0"/>
              <a:t>	</a:t>
            </a:r>
            <a:r>
              <a:rPr lang="en-US" sz="1800" dirty="0" smtClean="0"/>
              <a:t>	drag and drop feature</a:t>
            </a:r>
          </a:p>
          <a:p>
            <a:pPr marL="0" indent="0">
              <a:buNone/>
            </a:pPr>
            <a:r>
              <a:rPr lang="en-US" sz="1800" dirty="0"/>
              <a:t>	</a:t>
            </a:r>
            <a:r>
              <a:rPr lang="en-US" sz="1800" dirty="0" smtClean="0"/>
              <a:t>cons: </a:t>
            </a:r>
          </a:p>
          <a:p>
            <a:pPr marL="0" indent="0">
              <a:buNone/>
            </a:pPr>
            <a:r>
              <a:rPr lang="en-US" sz="1800" dirty="0"/>
              <a:t>	</a:t>
            </a:r>
            <a:r>
              <a:rPr lang="en-US" sz="1800" dirty="0" smtClean="0"/>
              <a:t>	incomplete oops</a:t>
            </a:r>
          </a:p>
          <a:p>
            <a:pPr marL="0" indent="0">
              <a:buNone/>
            </a:pPr>
            <a:r>
              <a:rPr lang="en-US" sz="1800" dirty="0"/>
              <a:t>	</a:t>
            </a:r>
            <a:r>
              <a:rPr lang="en-US" sz="1800" dirty="0" smtClean="0"/>
              <a:t>	platform dependent(runs in only windows)</a:t>
            </a:r>
          </a:p>
          <a:p>
            <a:pPr marL="0" indent="0">
              <a:buNone/>
            </a:pPr>
            <a:r>
              <a:rPr lang="en-US" sz="1800" dirty="0" smtClean="0"/>
              <a:t>2002</a:t>
            </a:r>
          </a:p>
          <a:p>
            <a:pPr marL="0" indent="0">
              <a:buNone/>
            </a:pPr>
            <a:r>
              <a:rPr lang="en-US" sz="1800" dirty="0"/>
              <a:t>	</a:t>
            </a:r>
            <a:r>
              <a:rPr lang="en-US" sz="1800" dirty="0" smtClean="0"/>
              <a:t>.NET was introduced</a:t>
            </a:r>
          </a:p>
          <a:p>
            <a:pPr marL="0" indent="0">
              <a:buNone/>
            </a:pPr>
            <a:r>
              <a:rPr lang="en-US" sz="1800" dirty="0"/>
              <a:t>	</a:t>
            </a:r>
            <a:r>
              <a:rPr lang="en-US" sz="1800" dirty="0" smtClean="0"/>
              <a:t>it supports multiple languages</a:t>
            </a:r>
          </a:p>
          <a:p>
            <a:pPr marL="0" indent="0">
              <a:buNone/>
            </a:pPr>
            <a:r>
              <a:rPr lang="en-US" sz="1800" dirty="0"/>
              <a:t>	</a:t>
            </a:r>
            <a:r>
              <a:rPr lang="en-US" sz="1800" dirty="0" smtClean="0"/>
              <a:t>it supports 60+ languages</a:t>
            </a:r>
          </a:p>
          <a:p>
            <a:pPr marL="0" indent="0">
              <a:buNone/>
            </a:pPr>
            <a:r>
              <a:rPr lang="en-US" sz="1800" dirty="0"/>
              <a:t>	</a:t>
            </a:r>
            <a:r>
              <a:rPr lang="en-US" sz="1800" dirty="0" smtClean="0"/>
              <a:t>out of 60, 9 were developed by Microsoft</a:t>
            </a:r>
          </a:p>
          <a:p>
            <a:pPr marL="0" indent="0">
              <a:buNone/>
            </a:pPr>
            <a:r>
              <a:rPr lang="en-US" sz="1800" dirty="0"/>
              <a:t>	</a:t>
            </a:r>
            <a:r>
              <a:rPr lang="en-US" sz="1800" dirty="0" smtClean="0"/>
              <a:t>language interoperability</a:t>
            </a:r>
            <a:endParaRPr lang="en-US" sz="1800" dirty="0"/>
          </a:p>
        </p:txBody>
      </p:sp>
    </p:spTree>
    <p:extLst>
      <p:ext uri="{BB962C8B-B14F-4D97-AF65-F5344CB8AC3E}">
        <p14:creationId xmlns:p14="http://schemas.microsoft.com/office/powerpoint/2010/main" val="36579822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Versions</a:t>
            </a:r>
            <a:endParaRPr lang="en-IN" dirty="0"/>
          </a:p>
        </p:txBody>
      </p:sp>
      <p:sp>
        <p:nvSpPr>
          <p:cNvPr id="3" name="Content Placeholder 2"/>
          <p:cNvSpPr>
            <a:spLocks noGrp="1"/>
          </p:cNvSpPr>
          <p:nvPr>
            <p:ph idx="1"/>
          </p:nvPr>
        </p:nvSpPr>
        <p:spPr>
          <a:xfrm>
            <a:off x="600891" y="1319348"/>
            <a:ext cx="11194869" cy="5381897"/>
          </a:xfrm>
        </p:spPr>
        <p:txBody>
          <a:bodyPr>
            <a:normAutofit/>
          </a:bodyPr>
          <a:lstStyle/>
          <a:p>
            <a:pPr marL="0" indent="0">
              <a:buNone/>
            </a:pPr>
            <a:r>
              <a:rPr lang="en-US" sz="1200" dirty="0" smtClean="0"/>
              <a:t>1.0	-&gt;	2002	(not supports web applications)</a:t>
            </a:r>
          </a:p>
          <a:p>
            <a:pPr marL="0" indent="0">
              <a:buNone/>
            </a:pPr>
            <a:r>
              <a:rPr lang="en-US" sz="1200" dirty="0" smtClean="0"/>
              <a:t>1.1	-&gt;	2003	(inbuilt web application development feature)</a:t>
            </a:r>
          </a:p>
          <a:p>
            <a:pPr marL="0" indent="0">
              <a:buNone/>
            </a:pPr>
            <a:r>
              <a:rPr lang="en-US" sz="1200" dirty="0" smtClean="0"/>
              <a:t>2.0	-&gt;	2005	(Generics, partial classes included)</a:t>
            </a:r>
          </a:p>
          <a:p>
            <a:pPr marL="0" indent="0">
              <a:buNone/>
            </a:pPr>
            <a:r>
              <a:rPr lang="en-US" sz="1200" dirty="0" smtClean="0"/>
              <a:t>3.0	-&gt;	2006	(WPF, WCF, WF)</a:t>
            </a:r>
          </a:p>
          <a:p>
            <a:pPr marL="0" indent="0">
              <a:buNone/>
            </a:pPr>
            <a:r>
              <a:rPr lang="en-US" sz="1200" dirty="0" smtClean="0"/>
              <a:t>3.5	-&gt;	2008	(</a:t>
            </a:r>
            <a:r>
              <a:rPr lang="en-US" sz="1200" dirty="0" err="1" smtClean="0"/>
              <a:t>linq</a:t>
            </a:r>
            <a:r>
              <a:rPr lang="en-US" sz="1200" dirty="0" smtClean="0"/>
              <a:t>)</a:t>
            </a:r>
          </a:p>
          <a:p>
            <a:pPr marL="0" indent="0">
              <a:buNone/>
            </a:pPr>
            <a:r>
              <a:rPr lang="en-US" sz="1200" dirty="0" smtClean="0"/>
              <a:t>4.0	-&gt;	2010	(Integrated Silverlight application)</a:t>
            </a:r>
          </a:p>
          <a:p>
            <a:pPr marL="0" indent="0">
              <a:buNone/>
            </a:pPr>
            <a:r>
              <a:rPr lang="en-US" sz="1200" dirty="0" smtClean="0"/>
              <a:t>4.5	-&gt;	2012	(Metro apps using windows 8)</a:t>
            </a:r>
          </a:p>
          <a:p>
            <a:pPr marL="0" indent="0">
              <a:buNone/>
            </a:pPr>
            <a:r>
              <a:rPr lang="en-US" sz="1200" dirty="0" smtClean="0"/>
              <a:t>4.6	-&gt;	2015	(changes in base class library</a:t>
            </a:r>
          </a:p>
          <a:p>
            <a:pPr marL="0" indent="0">
              <a:buNone/>
            </a:pPr>
            <a:r>
              <a:rPr lang="en-US" sz="1200" dirty="0"/>
              <a:t>	</a:t>
            </a:r>
            <a:r>
              <a:rPr lang="en-US" sz="1200" dirty="0" smtClean="0"/>
              <a:t>		Resizing in windows form controls</a:t>
            </a:r>
          </a:p>
          <a:p>
            <a:pPr marL="0" indent="0">
              <a:buNone/>
            </a:pPr>
            <a:r>
              <a:rPr lang="en-US" sz="1200" dirty="0"/>
              <a:t>	</a:t>
            </a:r>
            <a:r>
              <a:rPr lang="en-US" sz="1200" dirty="0" smtClean="0"/>
              <a:t>		support for code page encoding)</a:t>
            </a:r>
          </a:p>
          <a:p>
            <a:pPr marL="0" indent="0">
              <a:buNone/>
            </a:pPr>
            <a:r>
              <a:rPr lang="en-US" sz="1200" dirty="0" smtClean="0"/>
              <a:t>4.7	-&gt;	2017	(High DPI support for windows forms</a:t>
            </a:r>
          </a:p>
          <a:p>
            <a:pPr marL="0" indent="0">
              <a:buNone/>
            </a:pPr>
            <a:r>
              <a:rPr lang="en-US" sz="1200" dirty="0"/>
              <a:t>	</a:t>
            </a:r>
            <a:r>
              <a:rPr lang="en-US" sz="1200" dirty="0" smtClean="0"/>
              <a:t>		touch support for WPF</a:t>
            </a:r>
          </a:p>
          <a:p>
            <a:pPr marL="0" indent="0">
              <a:buNone/>
            </a:pPr>
            <a:r>
              <a:rPr lang="en-US" sz="1200" dirty="0"/>
              <a:t>	</a:t>
            </a:r>
            <a:r>
              <a:rPr lang="en-US" sz="1200" dirty="0" smtClean="0"/>
              <a:t>		Enhanced cryptography support</a:t>
            </a:r>
          </a:p>
          <a:p>
            <a:pPr marL="0" indent="0">
              <a:buNone/>
            </a:pPr>
            <a:r>
              <a:rPr lang="en-US" sz="1200" dirty="0"/>
              <a:t>	</a:t>
            </a:r>
            <a:r>
              <a:rPr lang="en-US" sz="1200" dirty="0" smtClean="0"/>
              <a:t>		performance and reliable)</a:t>
            </a:r>
          </a:p>
          <a:p>
            <a:pPr marL="0" indent="0">
              <a:buNone/>
            </a:pPr>
            <a:r>
              <a:rPr lang="en-US" sz="1200" dirty="0" smtClean="0"/>
              <a:t>4.8	-&gt;	2019	(JIT Improvements</a:t>
            </a:r>
          </a:p>
          <a:p>
            <a:pPr marL="0" indent="0">
              <a:buNone/>
            </a:pPr>
            <a:r>
              <a:rPr lang="en-US" sz="1200" dirty="0"/>
              <a:t>	</a:t>
            </a:r>
            <a:r>
              <a:rPr lang="en-US" sz="1200" dirty="0" smtClean="0"/>
              <a:t>		NGEN improvements</a:t>
            </a:r>
          </a:p>
          <a:p>
            <a:pPr marL="0" indent="0">
              <a:buNone/>
            </a:pPr>
            <a:r>
              <a:rPr lang="en-US" sz="1200" dirty="0"/>
              <a:t>	</a:t>
            </a:r>
            <a:r>
              <a:rPr lang="en-US" sz="1200" dirty="0" smtClean="0"/>
              <a:t>		anti malware scanning for all assemblies(</a:t>
            </a:r>
            <a:r>
              <a:rPr lang="en-US" sz="1200" dirty="0" err="1" smtClean="0"/>
              <a:t>dll</a:t>
            </a:r>
            <a:r>
              <a:rPr lang="en-US" sz="1200" dirty="0" smtClean="0"/>
              <a:t>, exe)</a:t>
            </a:r>
          </a:p>
          <a:p>
            <a:pPr marL="0" indent="0">
              <a:buNone/>
            </a:pPr>
            <a:r>
              <a:rPr lang="en-US" sz="1200" dirty="0"/>
              <a:t>	</a:t>
            </a:r>
            <a:r>
              <a:rPr lang="en-US" sz="1200" dirty="0" smtClean="0"/>
              <a:t>		Reducing FIPS impact on cryptography)</a:t>
            </a:r>
            <a:endParaRPr lang="en-IN" sz="1200" dirty="0"/>
          </a:p>
        </p:txBody>
      </p:sp>
    </p:spTree>
    <p:extLst>
      <p:ext uri="{BB962C8B-B14F-4D97-AF65-F5344CB8AC3E}">
        <p14:creationId xmlns:p14="http://schemas.microsoft.com/office/powerpoint/2010/main" val="35125844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1699" y="822960"/>
            <a:ext cx="10813432" cy="5761996"/>
          </a:xfrm>
        </p:spPr>
      </p:pic>
    </p:spTree>
    <p:extLst>
      <p:ext uri="{BB962C8B-B14F-4D97-AF65-F5344CB8AC3E}">
        <p14:creationId xmlns:p14="http://schemas.microsoft.com/office/powerpoint/2010/main" val="4850686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75493" y="783771"/>
            <a:ext cx="10243156" cy="5327878"/>
          </a:xfrm>
        </p:spPr>
      </p:pic>
    </p:spTree>
    <p:extLst>
      <p:ext uri="{BB962C8B-B14F-4D97-AF65-F5344CB8AC3E}">
        <p14:creationId xmlns:p14="http://schemas.microsoft.com/office/powerpoint/2010/main" val="2981666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Framework Architecture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2341" y="1825625"/>
            <a:ext cx="2987317" cy="4351338"/>
          </a:xfrm>
        </p:spPr>
      </p:pic>
    </p:spTree>
    <p:extLst>
      <p:ext uri="{BB962C8B-B14F-4D97-AF65-F5344CB8AC3E}">
        <p14:creationId xmlns:p14="http://schemas.microsoft.com/office/powerpoint/2010/main" val="5220771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7664" y="914400"/>
            <a:ext cx="11173410" cy="5262563"/>
          </a:xfrm>
        </p:spPr>
      </p:pic>
    </p:spTree>
    <p:extLst>
      <p:ext uri="{BB962C8B-B14F-4D97-AF65-F5344CB8AC3E}">
        <p14:creationId xmlns:p14="http://schemas.microsoft.com/office/powerpoint/2010/main" val="33827710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8075" y="992776"/>
            <a:ext cx="10156071" cy="5368835"/>
          </a:xfrm>
        </p:spPr>
      </p:pic>
    </p:spTree>
    <p:extLst>
      <p:ext uri="{BB962C8B-B14F-4D97-AF65-F5344CB8AC3E}">
        <p14:creationId xmlns:p14="http://schemas.microsoft.com/office/powerpoint/2010/main" val="29440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61440613"/>
              </p:ext>
            </p:extLst>
          </p:nvPr>
        </p:nvGraphicFramePr>
        <p:xfrm>
          <a:off x="0" y="4"/>
          <a:ext cx="12187647" cy="6857997"/>
        </p:xfrm>
        <a:graphic>
          <a:graphicData uri="http://schemas.openxmlformats.org/drawingml/2006/table">
            <a:tbl>
              <a:tblPr firstRow="1" bandRow="1">
                <a:tableStyleId>{5C22544A-7EE6-4342-B048-85BDC9FD1C3A}</a:tableStyleId>
              </a:tblPr>
              <a:tblGrid>
                <a:gridCol w="4062549">
                  <a:extLst>
                    <a:ext uri="{9D8B030D-6E8A-4147-A177-3AD203B41FA5}">
                      <a16:colId xmlns:a16="http://schemas.microsoft.com/office/drawing/2014/main" val="2105898641"/>
                    </a:ext>
                  </a:extLst>
                </a:gridCol>
                <a:gridCol w="4062549">
                  <a:extLst>
                    <a:ext uri="{9D8B030D-6E8A-4147-A177-3AD203B41FA5}">
                      <a16:colId xmlns:a16="http://schemas.microsoft.com/office/drawing/2014/main" val="1249136936"/>
                    </a:ext>
                  </a:extLst>
                </a:gridCol>
                <a:gridCol w="4062549">
                  <a:extLst>
                    <a:ext uri="{9D8B030D-6E8A-4147-A177-3AD203B41FA5}">
                      <a16:colId xmlns:a16="http://schemas.microsoft.com/office/drawing/2014/main" val="1962052594"/>
                    </a:ext>
                  </a:extLst>
                </a:gridCol>
              </a:tblGrid>
              <a:tr h="375781">
                <a:tc>
                  <a:txBody>
                    <a:bodyPr/>
                    <a:lstStyle/>
                    <a:p>
                      <a:pPr algn="ctr"/>
                      <a:r>
                        <a:rPr lang="en-IN" sz="1800" b="1" i="0" kern="1200" dirty="0" smtClean="0">
                          <a:solidFill>
                            <a:schemeClr val="lt1"/>
                          </a:solidFill>
                          <a:effectLst/>
                          <a:latin typeface="+mn-lt"/>
                          <a:ea typeface="+mn-ea"/>
                          <a:cs typeface="+mn-cs"/>
                        </a:rPr>
                        <a:t>BASED ON</a:t>
                      </a:r>
                      <a:endParaRPr lang="en-IN" dirty="0"/>
                    </a:p>
                  </a:txBody>
                  <a:tcPr/>
                </a:tc>
                <a:tc>
                  <a:txBody>
                    <a:bodyPr/>
                    <a:lstStyle/>
                    <a:p>
                      <a:pPr algn="ctr"/>
                      <a:r>
                        <a:rPr lang="en-IN" sz="1800" b="0" i="0" kern="1200" dirty="0" smtClean="0">
                          <a:solidFill>
                            <a:schemeClr val="lt1"/>
                          </a:solidFill>
                          <a:effectLst/>
                          <a:latin typeface="+mn-lt"/>
                          <a:ea typeface="+mn-ea"/>
                          <a:cs typeface="+mn-cs"/>
                        </a:rPr>
                        <a:t>.</a:t>
                      </a:r>
                      <a:r>
                        <a:rPr lang="en-IN" sz="1800" b="1" i="0" kern="1200" dirty="0" smtClean="0">
                          <a:solidFill>
                            <a:schemeClr val="lt1"/>
                          </a:solidFill>
                          <a:effectLst/>
                          <a:latin typeface="+mn-lt"/>
                          <a:ea typeface="+mn-ea"/>
                          <a:cs typeface="+mn-cs"/>
                        </a:rPr>
                        <a:t>NET Core</a:t>
                      </a:r>
                      <a:endParaRPr lang="en-IN" dirty="0"/>
                    </a:p>
                  </a:txBody>
                  <a:tcPr/>
                </a:tc>
                <a:tc>
                  <a:txBody>
                    <a:bodyPr/>
                    <a:lstStyle/>
                    <a:p>
                      <a:pPr algn="ctr"/>
                      <a:r>
                        <a:rPr lang="en-IN" sz="1800" b="1" i="0" kern="1200" dirty="0" smtClean="0">
                          <a:solidFill>
                            <a:schemeClr val="lt1"/>
                          </a:solidFill>
                          <a:effectLst/>
                          <a:latin typeface="+mn-lt"/>
                          <a:ea typeface="+mn-ea"/>
                          <a:cs typeface="+mn-cs"/>
                        </a:rPr>
                        <a:t>.NET Framework</a:t>
                      </a:r>
                      <a:endParaRPr lang="en-IN" dirty="0"/>
                    </a:p>
                  </a:txBody>
                  <a:tcPr/>
                </a:tc>
                <a:extLst>
                  <a:ext uri="{0D108BD9-81ED-4DB2-BD59-A6C34878D82A}">
                    <a16:rowId xmlns:a16="http://schemas.microsoft.com/office/drawing/2014/main" val="1848704585"/>
                  </a:ext>
                </a:extLst>
              </a:tr>
              <a:tr h="657616">
                <a:tc>
                  <a:txBody>
                    <a:bodyPr/>
                    <a:lstStyle/>
                    <a:p>
                      <a:r>
                        <a:rPr lang="en-IN" sz="1800" b="1" i="0" kern="1200" dirty="0" smtClean="0">
                          <a:solidFill>
                            <a:schemeClr val="dk1"/>
                          </a:solidFill>
                          <a:effectLst/>
                          <a:latin typeface="+mn-lt"/>
                          <a:ea typeface="+mn-ea"/>
                          <a:cs typeface="+mn-cs"/>
                        </a:rPr>
                        <a:t>Open Source</a:t>
                      </a:r>
                      <a:endParaRPr lang="en-IN" dirty="0"/>
                    </a:p>
                  </a:txBody>
                  <a:tcPr/>
                </a:tc>
                <a:tc>
                  <a:txBody>
                    <a:bodyPr/>
                    <a:lstStyle/>
                    <a:p>
                      <a:r>
                        <a:rPr lang="en-US" sz="1800" b="0" i="0" kern="1200" dirty="0" smtClean="0">
                          <a:solidFill>
                            <a:schemeClr val="dk1"/>
                          </a:solidFill>
                          <a:effectLst/>
                          <a:latin typeface="+mn-lt"/>
                          <a:ea typeface="+mn-ea"/>
                          <a:cs typeface="+mn-cs"/>
                        </a:rPr>
                        <a:t>.NET Core is an open source.</a:t>
                      </a:r>
                      <a:endParaRPr lang="en-IN" dirty="0"/>
                    </a:p>
                  </a:txBody>
                  <a:tcPr/>
                </a:tc>
                <a:tc>
                  <a:txBody>
                    <a:bodyPr/>
                    <a:lstStyle/>
                    <a:p>
                      <a:r>
                        <a:rPr lang="en-US" sz="1800" b="0" i="0" kern="1200" dirty="0" smtClean="0">
                          <a:solidFill>
                            <a:schemeClr val="dk1"/>
                          </a:solidFill>
                          <a:effectLst/>
                          <a:latin typeface="+mn-lt"/>
                          <a:ea typeface="+mn-ea"/>
                          <a:cs typeface="+mn-cs"/>
                        </a:rPr>
                        <a:t>Certain components of the .NET Framework are open source.</a:t>
                      </a:r>
                      <a:endParaRPr lang="en-IN" dirty="0"/>
                    </a:p>
                  </a:txBody>
                  <a:tcPr/>
                </a:tc>
                <a:extLst>
                  <a:ext uri="{0D108BD9-81ED-4DB2-BD59-A6C34878D82A}">
                    <a16:rowId xmlns:a16="http://schemas.microsoft.com/office/drawing/2014/main" val="3125912868"/>
                  </a:ext>
                </a:extLst>
              </a:tr>
              <a:tr h="1221287">
                <a:tc>
                  <a:txBody>
                    <a:bodyPr/>
                    <a:lstStyle/>
                    <a:p>
                      <a:r>
                        <a:rPr lang="en-IN" sz="1800" b="1" i="0" kern="1200" dirty="0" smtClean="0">
                          <a:solidFill>
                            <a:schemeClr val="dk1"/>
                          </a:solidFill>
                          <a:effectLst/>
                          <a:latin typeface="+mn-lt"/>
                          <a:ea typeface="+mn-ea"/>
                          <a:cs typeface="+mn-cs"/>
                        </a:rPr>
                        <a:t>Cross-Platform</a:t>
                      </a:r>
                      <a:endParaRPr lang="en-IN" dirty="0"/>
                    </a:p>
                  </a:txBody>
                  <a:tcPr/>
                </a:tc>
                <a:tc>
                  <a:txBody>
                    <a:bodyPr/>
                    <a:lstStyle/>
                    <a:p>
                      <a:r>
                        <a:rPr lang="en-US" sz="1800" b="0" i="0" kern="1200" dirty="0" smtClean="0">
                          <a:solidFill>
                            <a:schemeClr val="dk1"/>
                          </a:solidFill>
                          <a:effectLst/>
                          <a:latin typeface="+mn-lt"/>
                          <a:ea typeface="+mn-ea"/>
                          <a:cs typeface="+mn-cs"/>
                        </a:rPr>
                        <a:t>Works on the principle of “build once, run anywhere”. It is compatible with various operating systems — Windows, Linux, and Mac OS as it is cross-platform.</a:t>
                      </a:r>
                      <a:endParaRPr lang="en-IN" dirty="0"/>
                    </a:p>
                  </a:txBody>
                  <a:tcPr/>
                </a:tc>
                <a:tc>
                  <a:txBody>
                    <a:bodyPr/>
                    <a:lstStyle/>
                    <a:p>
                      <a:r>
                        <a:rPr lang="en-US" sz="1800" b="0" i="0" kern="1200" dirty="0" smtClean="0">
                          <a:solidFill>
                            <a:schemeClr val="dk1"/>
                          </a:solidFill>
                          <a:effectLst/>
                          <a:latin typeface="+mn-lt"/>
                          <a:ea typeface="+mn-ea"/>
                          <a:cs typeface="+mn-cs"/>
                        </a:rPr>
                        <a:t>.NET Framework is compatible with the windows operating system. </a:t>
                      </a:r>
                      <a:endParaRPr lang="en-IN" dirty="0"/>
                    </a:p>
                  </a:txBody>
                  <a:tcPr/>
                </a:tc>
                <a:extLst>
                  <a:ext uri="{0D108BD9-81ED-4DB2-BD59-A6C34878D82A}">
                    <a16:rowId xmlns:a16="http://schemas.microsoft.com/office/drawing/2014/main" val="1381649786"/>
                  </a:ext>
                </a:extLst>
              </a:tr>
              <a:tr h="1221287">
                <a:tc>
                  <a:txBody>
                    <a:bodyPr/>
                    <a:lstStyle/>
                    <a:p>
                      <a:r>
                        <a:rPr lang="en-IN" sz="1800" b="1" i="0" kern="1200" dirty="0" smtClean="0">
                          <a:solidFill>
                            <a:schemeClr val="dk1"/>
                          </a:solidFill>
                          <a:effectLst/>
                          <a:latin typeface="+mn-lt"/>
                          <a:ea typeface="+mn-ea"/>
                          <a:cs typeface="+mn-cs"/>
                        </a:rPr>
                        <a:t>Application Models</a:t>
                      </a:r>
                      <a:endParaRPr lang="en-IN" dirty="0"/>
                    </a:p>
                  </a:txBody>
                  <a:tcPr/>
                </a:tc>
                <a:tc>
                  <a:txBody>
                    <a:bodyPr/>
                    <a:lstStyle/>
                    <a:p>
                      <a:r>
                        <a:rPr lang="en-US" sz="1800" b="0" i="0" kern="1200" dirty="0" smtClean="0">
                          <a:solidFill>
                            <a:schemeClr val="dk1"/>
                          </a:solidFill>
                          <a:effectLst/>
                          <a:latin typeface="+mn-lt"/>
                          <a:ea typeface="+mn-ea"/>
                          <a:cs typeface="+mn-cs"/>
                        </a:rPr>
                        <a:t>.NET Core does not support desktop application development and it rather focuses on the web, windows mobile, and windows store.</a:t>
                      </a:r>
                      <a:endParaRPr lang="en-IN" dirty="0"/>
                    </a:p>
                  </a:txBody>
                  <a:tcPr/>
                </a:tc>
                <a:tc>
                  <a:txBody>
                    <a:bodyPr/>
                    <a:lstStyle/>
                    <a:p>
                      <a:r>
                        <a:rPr lang="en-US" sz="1800" b="0" i="0" kern="1200" dirty="0" smtClean="0">
                          <a:solidFill>
                            <a:schemeClr val="dk1"/>
                          </a:solidFill>
                          <a:effectLst/>
                          <a:latin typeface="+mn-lt"/>
                          <a:ea typeface="+mn-ea"/>
                          <a:cs typeface="+mn-cs"/>
                        </a:rPr>
                        <a:t>.NET Framework is used for the development of both desktop and web applications as well as it supports windows forms and WPF applications.</a:t>
                      </a:r>
                      <a:endParaRPr lang="en-IN" dirty="0"/>
                    </a:p>
                  </a:txBody>
                  <a:tcPr/>
                </a:tc>
                <a:extLst>
                  <a:ext uri="{0D108BD9-81ED-4DB2-BD59-A6C34878D82A}">
                    <a16:rowId xmlns:a16="http://schemas.microsoft.com/office/drawing/2014/main" val="3746291641"/>
                  </a:ext>
                </a:extLst>
              </a:tr>
              <a:tr h="939452">
                <a:tc>
                  <a:txBody>
                    <a:bodyPr/>
                    <a:lstStyle/>
                    <a:p>
                      <a:r>
                        <a:rPr lang="en-IN" sz="1800" b="1" i="0" kern="1200" dirty="0" smtClean="0">
                          <a:solidFill>
                            <a:schemeClr val="dk1"/>
                          </a:solidFill>
                          <a:effectLst/>
                          <a:latin typeface="+mn-lt"/>
                          <a:ea typeface="+mn-ea"/>
                          <a:cs typeface="+mn-cs"/>
                        </a:rPr>
                        <a:t>Installation</a:t>
                      </a:r>
                      <a:endParaRPr lang="en-IN" dirty="0"/>
                    </a:p>
                  </a:txBody>
                  <a:tcPr/>
                </a:tc>
                <a:tc>
                  <a:txBody>
                    <a:bodyPr/>
                    <a:lstStyle/>
                    <a:p>
                      <a:r>
                        <a:rPr lang="en-US" sz="1800" b="0" i="0" kern="1200" dirty="0" smtClean="0">
                          <a:solidFill>
                            <a:schemeClr val="dk1"/>
                          </a:solidFill>
                          <a:effectLst/>
                          <a:latin typeface="+mn-lt"/>
                          <a:ea typeface="+mn-ea"/>
                          <a:cs typeface="+mn-cs"/>
                        </a:rPr>
                        <a:t>.NET Core is packaged and installed independently of the underlying operating system as it is cross-platform.</a:t>
                      </a:r>
                      <a:endParaRPr lang="en-IN" dirty="0"/>
                    </a:p>
                  </a:txBody>
                  <a:tcPr/>
                </a:tc>
                <a:tc>
                  <a:txBody>
                    <a:bodyPr/>
                    <a:lstStyle/>
                    <a:p>
                      <a:r>
                        <a:rPr lang="en-US" sz="1800" b="0" i="0" kern="1200" dirty="0" smtClean="0">
                          <a:solidFill>
                            <a:schemeClr val="dk1"/>
                          </a:solidFill>
                          <a:effectLst/>
                          <a:latin typeface="+mn-lt"/>
                          <a:ea typeface="+mn-ea"/>
                          <a:cs typeface="+mn-cs"/>
                        </a:rPr>
                        <a:t>.NET Framework is installed as a single package for Windows operating system.</a:t>
                      </a:r>
                      <a:endParaRPr lang="en-IN" dirty="0"/>
                    </a:p>
                  </a:txBody>
                  <a:tcPr/>
                </a:tc>
                <a:extLst>
                  <a:ext uri="{0D108BD9-81ED-4DB2-BD59-A6C34878D82A}">
                    <a16:rowId xmlns:a16="http://schemas.microsoft.com/office/drawing/2014/main" val="2381731102"/>
                  </a:ext>
                </a:extLst>
              </a:tr>
              <a:tr h="1221287">
                <a:tc>
                  <a:txBody>
                    <a:bodyPr/>
                    <a:lstStyle/>
                    <a:p>
                      <a:r>
                        <a:rPr lang="en-US" sz="1800" b="1" i="0" kern="1200" dirty="0" smtClean="0">
                          <a:solidFill>
                            <a:schemeClr val="dk1"/>
                          </a:solidFill>
                          <a:effectLst/>
                          <a:latin typeface="+mn-lt"/>
                          <a:ea typeface="+mn-ea"/>
                          <a:cs typeface="+mn-cs"/>
                        </a:rPr>
                        <a:t>Support for Micro-Services and REST Services</a:t>
                      </a:r>
                      <a:endParaRPr lang="en-IN" dirty="0"/>
                    </a:p>
                  </a:txBody>
                  <a:tcPr/>
                </a:tc>
                <a:tc>
                  <a:txBody>
                    <a:bodyPr/>
                    <a:lstStyle/>
                    <a:p>
                      <a:r>
                        <a:rPr lang="en-US" sz="1800" b="0" i="0" kern="1200" dirty="0" smtClean="0">
                          <a:solidFill>
                            <a:schemeClr val="dk1"/>
                          </a:solidFill>
                          <a:effectLst/>
                          <a:latin typeface="+mn-lt"/>
                          <a:ea typeface="+mn-ea"/>
                          <a:cs typeface="+mn-cs"/>
                        </a:rPr>
                        <a:t>.NET Core supports the development and implementation of micro-services and the user has to create a REST API for its implementation.</a:t>
                      </a:r>
                      <a:endParaRPr lang="en-IN" dirty="0"/>
                    </a:p>
                  </a:txBody>
                  <a:tcPr/>
                </a:tc>
                <a:tc>
                  <a:txBody>
                    <a:bodyPr/>
                    <a:lstStyle/>
                    <a:p>
                      <a:r>
                        <a:rPr lang="en-US" sz="1800" b="0" i="0" kern="1200" dirty="0" smtClean="0">
                          <a:solidFill>
                            <a:schemeClr val="dk1"/>
                          </a:solidFill>
                          <a:effectLst/>
                          <a:latin typeface="+mn-lt"/>
                          <a:ea typeface="+mn-ea"/>
                          <a:cs typeface="+mn-cs"/>
                        </a:rPr>
                        <a:t>.NET Framework does not support the development and implementation of </a:t>
                      </a:r>
                      <a:r>
                        <a:rPr lang="en-US" sz="1800" b="0" i="0" kern="1200" dirty="0" err="1" smtClean="0">
                          <a:solidFill>
                            <a:schemeClr val="dk1"/>
                          </a:solidFill>
                          <a:effectLst/>
                          <a:latin typeface="+mn-lt"/>
                          <a:ea typeface="+mn-ea"/>
                          <a:cs typeface="+mn-cs"/>
                        </a:rPr>
                        <a:t>microservices</a:t>
                      </a:r>
                      <a:r>
                        <a:rPr lang="en-US" sz="1800" b="0" i="0" kern="1200" dirty="0" smtClean="0">
                          <a:solidFill>
                            <a:schemeClr val="dk1"/>
                          </a:solidFill>
                          <a:effectLst/>
                          <a:latin typeface="+mn-lt"/>
                          <a:ea typeface="+mn-ea"/>
                          <a:cs typeface="+mn-cs"/>
                        </a:rPr>
                        <a:t> but it supports the REST API services.</a:t>
                      </a:r>
                      <a:endParaRPr lang="en-IN" dirty="0"/>
                    </a:p>
                  </a:txBody>
                  <a:tcPr/>
                </a:tc>
                <a:extLst>
                  <a:ext uri="{0D108BD9-81ED-4DB2-BD59-A6C34878D82A}">
                    <a16:rowId xmlns:a16="http://schemas.microsoft.com/office/drawing/2014/main" val="2634943955"/>
                  </a:ext>
                </a:extLst>
              </a:tr>
              <a:tr h="1221287">
                <a:tc>
                  <a:txBody>
                    <a:bodyPr/>
                    <a:lstStyle/>
                    <a:p>
                      <a:r>
                        <a:rPr lang="en-IN" sz="1800" b="1" i="0" kern="1200" dirty="0" smtClean="0">
                          <a:solidFill>
                            <a:schemeClr val="dk1"/>
                          </a:solidFill>
                          <a:effectLst/>
                          <a:latin typeface="+mn-lt"/>
                          <a:ea typeface="+mn-ea"/>
                          <a:cs typeface="+mn-cs"/>
                        </a:rPr>
                        <a:t>Performance and Scalability</a:t>
                      </a:r>
                      <a:endParaRPr lang="en-IN" dirty="0"/>
                    </a:p>
                  </a:txBody>
                  <a:tcPr/>
                </a:tc>
                <a:tc>
                  <a:txBody>
                    <a:bodyPr/>
                    <a:lstStyle/>
                    <a:p>
                      <a:r>
                        <a:rPr lang="en-US" sz="1800" b="0" i="0" kern="1200" dirty="0" smtClean="0">
                          <a:solidFill>
                            <a:schemeClr val="dk1"/>
                          </a:solidFill>
                          <a:effectLst/>
                          <a:latin typeface="+mn-lt"/>
                          <a:ea typeface="+mn-ea"/>
                          <a:cs typeface="+mn-cs"/>
                        </a:rPr>
                        <a:t> .NET Core offers high performance and scalability.</a:t>
                      </a:r>
                      <a:endParaRPr lang="en-IN" dirty="0"/>
                    </a:p>
                  </a:txBody>
                  <a:tcPr/>
                </a:tc>
                <a:tc>
                  <a:txBody>
                    <a:bodyPr/>
                    <a:lstStyle/>
                    <a:p>
                      <a:r>
                        <a:rPr lang="en-US" sz="1800" b="0" i="0" kern="1200" dirty="0" smtClean="0">
                          <a:solidFill>
                            <a:schemeClr val="dk1"/>
                          </a:solidFill>
                          <a:effectLst/>
                          <a:latin typeface="+mn-lt"/>
                          <a:ea typeface="+mn-ea"/>
                          <a:cs typeface="+mn-cs"/>
                        </a:rPr>
                        <a:t>.NET Framework is less effective in comparison to .NET Core in terms of performance and scalability of applications.</a:t>
                      </a:r>
                      <a:endParaRPr lang="en-IN" dirty="0"/>
                    </a:p>
                  </a:txBody>
                  <a:tcPr/>
                </a:tc>
                <a:extLst>
                  <a:ext uri="{0D108BD9-81ED-4DB2-BD59-A6C34878D82A}">
                    <a16:rowId xmlns:a16="http://schemas.microsoft.com/office/drawing/2014/main" val="2176553926"/>
                  </a:ext>
                </a:extLst>
              </a:tr>
            </a:tbl>
          </a:graphicData>
        </a:graphic>
      </p:graphicFrame>
    </p:spTree>
    <p:extLst>
      <p:ext uri="{BB962C8B-B14F-4D97-AF65-F5344CB8AC3E}">
        <p14:creationId xmlns:p14="http://schemas.microsoft.com/office/powerpoint/2010/main" val="1435673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93877683"/>
              </p:ext>
            </p:extLst>
          </p:nvPr>
        </p:nvGraphicFramePr>
        <p:xfrm>
          <a:off x="-1" y="-1"/>
          <a:ext cx="12192000" cy="5499463"/>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88635675"/>
                    </a:ext>
                  </a:extLst>
                </a:gridCol>
                <a:gridCol w="4064000">
                  <a:extLst>
                    <a:ext uri="{9D8B030D-6E8A-4147-A177-3AD203B41FA5}">
                      <a16:colId xmlns:a16="http://schemas.microsoft.com/office/drawing/2014/main" val="2709252623"/>
                    </a:ext>
                  </a:extLst>
                </a:gridCol>
                <a:gridCol w="4064000">
                  <a:extLst>
                    <a:ext uri="{9D8B030D-6E8A-4147-A177-3AD203B41FA5}">
                      <a16:colId xmlns:a16="http://schemas.microsoft.com/office/drawing/2014/main" val="1127931599"/>
                    </a:ext>
                  </a:extLst>
                </a:gridCol>
              </a:tblGrid>
              <a:tr h="518014">
                <a:tc>
                  <a:txBody>
                    <a:bodyPr/>
                    <a:lstStyle/>
                    <a:p>
                      <a:pPr algn="ctr"/>
                      <a:r>
                        <a:rPr lang="en-IN" sz="1800" b="1" i="0" kern="1200" dirty="0" smtClean="0">
                          <a:solidFill>
                            <a:schemeClr val="lt1"/>
                          </a:solidFill>
                          <a:effectLst/>
                          <a:latin typeface="+mn-lt"/>
                          <a:ea typeface="+mn-ea"/>
                          <a:cs typeface="+mn-cs"/>
                        </a:rPr>
                        <a:t>BASED ON</a:t>
                      </a:r>
                      <a:endParaRPr lang="en-IN" dirty="0"/>
                    </a:p>
                  </a:txBody>
                  <a:tcPr/>
                </a:tc>
                <a:tc>
                  <a:txBody>
                    <a:bodyPr/>
                    <a:lstStyle/>
                    <a:p>
                      <a:pPr algn="ctr"/>
                      <a:r>
                        <a:rPr lang="en-IN" sz="1800" b="0" i="0" kern="1200" dirty="0" smtClean="0">
                          <a:solidFill>
                            <a:schemeClr val="lt1"/>
                          </a:solidFill>
                          <a:effectLst/>
                          <a:latin typeface="+mn-lt"/>
                          <a:ea typeface="+mn-ea"/>
                          <a:cs typeface="+mn-cs"/>
                        </a:rPr>
                        <a:t>.</a:t>
                      </a:r>
                      <a:r>
                        <a:rPr lang="en-IN" sz="1800" b="1" i="0" kern="1200" dirty="0" smtClean="0">
                          <a:solidFill>
                            <a:schemeClr val="lt1"/>
                          </a:solidFill>
                          <a:effectLst/>
                          <a:latin typeface="+mn-lt"/>
                          <a:ea typeface="+mn-ea"/>
                          <a:cs typeface="+mn-cs"/>
                        </a:rPr>
                        <a:t>NET Core</a:t>
                      </a:r>
                      <a:endParaRPr lang="en-IN" dirty="0"/>
                    </a:p>
                  </a:txBody>
                  <a:tcPr/>
                </a:tc>
                <a:tc>
                  <a:txBody>
                    <a:bodyPr/>
                    <a:lstStyle/>
                    <a:p>
                      <a:pPr algn="ctr"/>
                      <a:r>
                        <a:rPr lang="en-IN" sz="1800" b="1" i="0" kern="1200" dirty="0" smtClean="0">
                          <a:solidFill>
                            <a:schemeClr val="lt1"/>
                          </a:solidFill>
                          <a:effectLst/>
                          <a:latin typeface="+mn-lt"/>
                          <a:ea typeface="+mn-ea"/>
                          <a:cs typeface="+mn-cs"/>
                        </a:rPr>
                        <a:t>.NET Framework</a:t>
                      </a:r>
                      <a:endParaRPr lang="en-IN" dirty="0"/>
                    </a:p>
                  </a:txBody>
                  <a:tcPr/>
                </a:tc>
                <a:extLst>
                  <a:ext uri="{0D108BD9-81ED-4DB2-BD59-A6C34878D82A}">
                    <a16:rowId xmlns:a16="http://schemas.microsoft.com/office/drawing/2014/main" val="358079044"/>
                  </a:ext>
                </a:extLst>
              </a:tr>
              <a:tr h="1277295">
                <a:tc>
                  <a:txBody>
                    <a:bodyPr/>
                    <a:lstStyle/>
                    <a:p>
                      <a:r>
                        <a:rPr lang="en-IN" sz="1800" b="1" i="0" kern="1200" dirty="0" smtClean="0">
                          <a:solidFill>
                            <a:schemeClr val="dk1"/>
                          </a:solidFill>
                          <a:effectLst/>
                          <a:latin typeface="+mn-lt"/>
                          <a:ea typeface="+mn-ea"/>
                          <a:cs typeface="+mn-cs"/>
                        </a:rPr>
                        <a:t>Compatibility</a:t>
                      </a:r>
                      <a:endParaRPr lang="en-IN" dirty="0"/>
                    </a:p>
                  </a:txBody>
                  <a:tcPr/>
                </a:tc>
                <a:tc>
                  <a:txBody>
                    <a:bodyPr/>
                    <a:lstStyle/>
                    <a:p>
                      <a:r>
                        <a:rPr lang="en-US" sz="1800" b="0" i="0" kern="1200" dirty="0" smtClean="0">
                          <a:solidFill>
                            <a:schemeClr val="dk1"/>
                          </a:solidFill>
                          <a:effectLst/>
                          <a:latin typeface="+mn-lt"/>
                          <a:ea typeface="+mn-ea"/>
                          <a:cs typeface="+mn-cs"/>
                        </a:rPr>
                        <a:t>.NET Core is compatible with various operating systems — Windows, Linux, and Mac OS.</a:t>
                      </a:r>
                      <a:endParaRPr lang="en-IN" dirty="0"/>
                    </a:p>
                  </a:txBody>
                  <a:tcPr/>
                </a:tc>
                <a:tc>
                  <a:txBody>
                    <a:bodyPr/>
                    <a:lstStyle/>
                    <a:p>
                      <a:r>
                        <a:rPr lang="en-US" sz="1800" b="0" i="0" kern="1200" dirty="0" smtClean="0">
                          <a:solidFill>
                            <a:schemeClr val="dk1"/>
                          </a:solidFill>
                          <a:effectLst/>
                          <a:latin typeface="+mn-lt"/>
                          <a:ea typeface="+mn-ea"/>
                          <a:cs typeface="+mn-cs"/>
                        </a:rPr>
                        <a:t>.NET Framework is compatible only with the Windows operating system.</a:t>
                      </a:r>
                      <a:endParaRPr lang="en-IN" dirty="0"/>
                    </a:p>
                  </a:txBody>
                  <a:tcPr/>
                </a:tc>
                <a:extLst>
                  <a:ext uri="{0D108BD9-81ED-4DB2-BD59-A6C34878D82A}">
                    <a16:rowId xmlns:a16="http://schemas.microsoft.com/office/drawing/2014/main" val="2865507757"/>
                  </a:ext>
                </a:extLst>
              </a:tr>
              <a:tr h="2810047">
                <a:tc>
                  <a:txBody>
                    <a:bodyPr/>
                    <a:lstStyle/>
                    <a:p>
                      <a:r>
                        <a:rPr lang="en-IN" sz="1800" b="1" i="0" kern="1200" dirty="0" smtClean="0">
                          <a:solidFill>
                            <a:schemeClr val="dk1"/>
                          </a:solidFill>
                          <a:effectLst/>
                          <a:latin typeface="+mn-lt"/>
                          <a:ea typeface="+mn-ea"/>
                          <a:cs typeface="+mn-cs"/>
                        </a:rPr>
                        <a:t>Android Development</a:t>
                      </a:r>
                      <a:endParaRPr lang="en-IN" dirty="0"/>
                    </a:p>
                  </a:txBody>
                  <a:tcPr/>
                </a:tc>
                <a:tc>
                  <a:txBody>
                    <a:bodyPr/>
                    <a:lstStyle/>
                    <a:p>
                      <a:r>
                        <a:rPr lang="en-US" sz="1800" b="0" i="0" kern="1200" dirty="0" smtClean="0">
                          <a:solidFill>
                            <a:schemeClr val="dk1"/>
                          </a:solidFill>
                          <a:effectLst/>
                          <a:latin typeface="+mn-lt"/>
                          <a:ea typeface="+mn-ea"/>
                          <a:cs typeface="+mn-cs"/>
                        </a:rPr>
                        <a:t>.NET Core is compatible with open-source mobile application platforms, i.e. </a:t>
                      </a:r>
                      <a:r>
                        <a:rPr lang="en-US" sz="1800" b="0" i="0" kern="1200" dirty="0" err="1" smtClean="0">
                          <a:solidFill>
                            <a:schemeClr val="dk1"/>
                          </a:solidFill>
                          <a:effectLst/>
                          <a:latin typeface="+mn-lt"/>
                          <a:ea typeface="+mn-ea"/>
                          <a:cs typeface="+mn-cs"/>
                        </a:rPr>
                        <a:t>Xamarin</a:t>
                      </a:r>
                      <a:r>
                        <a:rPr lang="en-US" sz="1800" b="0" i="0" kern="1200" dirty="0" smtClean="0">
                          <a:solidFill>
                            <a:schemeClr val="dk1"/>
                          </a:solidFill>
                          <a:effectLst/>
                          <a:latin typeface="+mn-lt"/>
                          <a:ea typeface="+mn-ea"/>
                          <a:cs typeface="+mn-cs"/>
                        </a:rPr>
                        <a:t>, through the .NET Standard Library. Developers use </a:t>
                      </a:r>
                      <a:r>
                        <a:rPr lang="en-US" sz="1800" b="0" i="0" kern="1200" dirty="0" err="1" smtClean="0">
                          <a:solidFill>
                            <a:schemeClr val="dk1"/>
                          </a:solidFill>
                          <a:effectLst/>
                          <a:latin typeface="+mn-lt"/>
                          <a:ea typeface="+mn-ea"/>
                          <a:cs typeface="+mn-cs"/>
                        </a:rPr>
                        <a:t>Xamarin’s</a:t>
                      </a:r>
                      <a:r>
                        <a:rPr lang="en-US" sz="1800" b="0" i="0" kern="1200" dirty="0" smtClean="0">
                          <a:solidFill>
                            <a:schemeClr val="dk1"/>
                          </a:solidFill>
                          <a:effectLst/>
                          <a:latin typeface="+mn-lt"/>
                          <a:ea typeface="+mn-ea"/>
                          <a:cs typeface="+mn-cs"/>
                        </a:rPr>
                        <a:t> tools to configure the mobile app for specific mobile devices such as iOS, Android, and Windows phones.</a:t>
                      </a:r>
                      <a:endParaRPr lang="en-IN" dirty="0"/>
                    </a:p>
                  </a:txBody>
                  <a:tcPr/>
                </a:tc>
                <a:tc>
                  <a:txBody>
                    <a:bodyPr/>
                    <a:lstStyle/>
                    <a:p>
                      <a:r>
                        <a:rPr lang="en-US" sz="1800" b="0" i="0" kern="1200" dirty="0" smtClean="0">
                          <a:solidFill>
                            <a:schemeClr val="dk1"/>
                          </a:solidFill>
                          <a:effectLst/>
                          <a:latin typeface="+mn-lt"/>
                          <a:ea typeface="+mn-ea"/>
                          <a:cs typeface="+mn-cs"/>
                        </a:rPr>
                        <a:t>.NET Framework does not support any framework for mobile application development.</a:t>
                      </a:r>
                      <a:endParaRPr lang="en-IN" dirty="0"/>
                    </a:p>
                  </a:txBody>
                  <a:tcPr/>
                </a:tc>
                <a:extLst>
                  <a:ext uri="{0D108BD9-81ED-4DB2-BD59-A6C34878D82A}">
                    <a16:rowId xmlns:a16="http://schemas.microsoft.com/office/drawing/2014/main" val="3520385536"/>
                  </a:ext>
                </a:extLst>
              </a:tr>
              <a:tr h="894107">
                <a:tc>
                  <a:txBody>
                    <a:bodyPr/>
                    <a:lstStyle/>
                    <a:p>
                      <a:r>
                        <a:rPr lang="en-IN" sz="1800" b="1" i="0" kern="1200" dirty="0" smtClean="0">
                          <a:solidFill>
                            <a:schemeClr val="dk1"/>
                          </a:solidFill>
                          <a:effectLst/>
                          <a:latin typeface="+mn-lt"/>
                          <a:ea typeface="+mn-ea"/>
                          <a:cs typeface="+mn-cs"/>
                        </a:rPr>
                        <a:t>Packaging and Shipping</a:t>
                      </a:r>
                      <a:endParaRPr lang="en-IN" dirty="0"/>
                    </a:p>
                  </a:txBody>
                  <a:tcPr/>
                </a:tc>
                <a:tc>
                  <a:txBody>
                    <a:bodyPr/>
                    <a:lstStyle/>
                    <a:p>
                      <a:r>
                        <a:rPr lang="en-US" sz="1800" b="0" i="0" kern="1200" dirty="0" smtClean="0">
                          <a:solidFill>
                            <a:schemeClr val="dk1"/>
                          </a:solidFill>
                          <a:effectLst/>
                          <a:latin typeface="+mn-lt"/>
                          <a:ea typeface="+mn-ea"/>
                          <a:cs typeface="+mn-cs"/>
                        </a:rPr>
                        <a:t>.NET Core is shipped as a collection of Nugget packages.</a:t>
                      </a:r>
                      <a:endParaRPr lang="en-IN" dirty="0"/>
                    </a:p>
                  </a:txBody>
                  <a:tcPr/>
                </a:tc>
                <a:tc>
                  <a:txBody>
                    <a:bodyPr/>
                    <a:lstStyle/>
                    <a:p>
                      <a:r>
                        <a:rPr lang="en-US" sz="1800" b="0" i="0" kern="1200" dirty="0" smtClean="0">
                          <a:solidFill>
                            <a:schemeClr val="dk1"/>
                          </a:solidFill>
                          <a:effectLst/>
                          <a:latin typeface="+mn-lt"/>
                          <a:ea typeface="+mn-ea"/>
                          <a:cs typeface="+mn-cs"/>
                        </a:rPr>
                        <a:t>All the libraries of .NET Framework are packaged and shipped together.</a:t>
                      </a:r>
                      <a:endParaRPr lang="en-IN" dirty="0"/>
                    </a:p>
                  </a:txBody>
                  <a:tcPr/>
                </a:tc>
                <a:extLst>
                  <a:ext uri="{0D108BD9-81ED-4DB2-BD59-A6C34878D82A}">
                    <a16:rowId xmlns:a16="http://schemas.microsoft.com/office/drawing/2014/main" val="1275027924"/>
                  </a:ext>
                </a:extLst>
              </a:tr>
            </a:tbl>
          </a:graphicData>
        </a:graphic>
      </p:graphicFrame>
    </p:spTree>
    <p:extLst>
      <p:ext uri="{BB962C8B-B14F-4D97-AF65-F5344CB8AC3E}">
        <p14:creationId xmlns:p14="http://schemas.microsoft.com/office/powerpoint/2010/main" val="3654681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Git</a:t>
            </a:r>
            <a:r>
              <a:rPr lang="en-US" dirty="0" smtClean="0"/>
              <a:t> Repository</a:t>
            </a:r>
            <a:endParaRPr lang="en-IN" dirty="0"/>
          </a:p>
        </p:txBody>
      </p:sp>
      <p:sp>
        <p:nvSpPr>
          <p:cNvPr id="3" name="Content Placeholder 2"/>
          <p:cNvSpPr>
            <a:spLocks noGrp="1"/>
          </p:cNvSpPr>
          <p:nvPr>
            <p:ph idx="1"/>
          </p:nvPr>
        </p:nvSpPr>
        <p:spPr>
          <a:xfrm>
            <a:off x="3463834" y="5587728"/>
            <a:ext cx="10515600" cy="4351338"/>
          </a:xfrm>
        </p:spPr>
        <p:txBody>
          <a:bodyPr>
            <a:normAutofit/>
          </a:bodyPr>
          <a:lstStyle/>
          <a:p>
            <a:pPr marL="0" indent="0">
              <a:buNone/>
            </a:pPr>
            <a:r>
              <a:rPr lang="en-US" dirty="0" smtClean="0"/>
              <a:t>	</a:t>
            </a:r>
          </a:p>
        </p:txBody>
      </p:sp>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7883" y="1952897"/>
            <a:ext cx="7786642" cy="4297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233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command</a:t>
            </a:r>
            <a:endParaRPr lang="en-IN" dirty="0"/>
          </a:p>
        </p:txBody>
      </p:sp>
      <p:sp>
        <p:nvSpPr>
          <p:cNvPr id="5" name="Content Placeholder 4"/>
          <p:cNvSpPr>
            <a:spLocks noGrp="1"/>
          </p:cNvSpPr>
          <p:nvPr>
            <p:ph idx="1"/>
          </p:nvPr>
        </p:nvSpPr>
        <p:spPr>
          <a:xfrm>
            <a:off x="986118" y="2067672"/>
            <a:ext cx="10515600" cy="4351338"/>
          </a:xfrm>
        </p:spPr>
        <p:txBody>
          <a:bodyPr/>
          <a:lstStyle/>
          <a:p>
            <a:r>
              <a:rPr lang="en-US" altLang="en-US" dirty="0">
                <a:solidFill>
                  <a:srgbClr val="4D4D4D"/>
                </a:solidFill>
                <a:latin typeface="-apple-system"/>
              </a:rPr>
              <a:t>The </a:t>
            </a:r>
            <a:r>
              <a:rPr lang="en-US" altLang="en-US" sz="2400" dirty="0" err="1">
                <a:solidFill>
                  <a:srgbClr val="333333"/>
                </a:solidFill>
                <a:latin typeface="Nimbus"/>
              </a:rPr>
              <a:t>git</a:t>
            </a:r>
            <a:r>
              <a:rPr lang="en-US" altLang="en-US" sz="2400" dirty="0">
                <a:solidFill>
                  <a:srgbClr val="333333"/>
                </a:solidFill>
                <a:latin typeface="Nimbus"/>
              </a:rPr>
              <a:t> </a:t>
            </a:r>
            <a:r>
              <a:rPr lang="en-US" altLang="en-US" sz="2400" dirty="0" err="1">
                <a:solidFill>
                  <a:srgbClr val="333333"/>
                </a:solidFill>
                <a:latin typeface="Nimbus"/>
              </a:rPr>
              <a:t>init</a:t>
            </a:r>
            <a:r>
              <a:rPr lang="en-US" altLang="en-US" dirty="0">
                <a:solidFill>
                  <a:srgbClr val="4D4D4D"/>
                </a:solidFill>
                <a:latin typeface="-apple-system"/>
              </a:rPr>
              <a:t> command creates a new </a:t>
            </a:r>
            <a:r>
              <a:rPr lang="en-US" altLang="en-US" dirty="0" err="1">
                <a:solidFill>
                  <a:srgbClr val="4D4D4D"/>
                </a:solidFill>
                <a:latin typeface="-apple-system"/>
              </a:rPr>
              <a:t>Git</a:t>
            </a:r>
            <a:r>
              <a:rPr lang="en-US" altLang="en-US" dirty="0">
                <a:solidFill>
                  <a:srgbClr val="4D4D4D"/>
                </a:solidFill>
                <a:latin typeface="-apple-system"/>
              </a:rPr>
              <a:t> </a:t>
            </a:r>
            <a:r>
              <a:rPr lang="en-US" altLang="en-US" dirty="0" smtClean="0">
                <a:solidFill>
                  <a:srgbClr val="4D4D4D"/>
                </a:solidFill>
                <a:latin typeface="-apple-system"/>
              </a:rPr>
              <a:t>repository</a:t>
            </a:r>
            <a:endParaRPr lang="en-US" altLang="en-US" dirty="0">
              <a:solidFill>
                <a:srgbClr val="4D4D4D"/>
              </a:solidFill>
              <a:latin typeface="-apple-system"/>
            </a:endParaRPr>
          </a:p>
          <a:p>
            <a:pPr lvl="0"/>
            <a:r>
              <a:rPr lang="en-US" altLang="en-US" dirty="0">
                <a:solidFill>
                  <a:srgbClr val="4D4D4D"/>
                </a:solidFill>
                <a:latin typeface="-apple-system"/>
              </a:rPr>
              <a:t>Executing </a:t>
            </a:r>
            <a:r>
              <a:rPr lang="en-US" altLang="en-US" sz="2400" dirty="0" err="1">
                <a:solidFill>
                  <a:srgbClr val="333333"/>
                </a:solidFill>
                <a:latin typeface="Nimbus"/>
              </a:rPr>
              <a:t>git</a:t>
            </a:r>
            <a:r>
              <a:rPr lang="en-US" altLang="en-US" sz="2400" dirty="0">
                <a:solidFill>
                  <a:srgbClr val="333333"/>
                </a:solidFill>
                <a:latin typeface="Nimbus"/>
              </a:rPr>
              <a:t> </a:t>
            </a:r>
            <a:r>
              <a:rPr lang="en-US" altLang="en-US" sz="2400" dirty="0" err="1">
                <a:solidFill>
                  <a:srgbClr val="333333"/>
                </a:solidFill>
                <a:latin typeface="Nimbus"/>
              </a:rPr>
              <a:t>init</a:t>
            </a:r>
            <a:r>
              <a:rPr lang="en-US" altLang="en-US" dirty="0">
                <a:solidFill>
                  <a:srgbClr val="4D4D4D"/>
                </a:solidFill>
                <a:latin typeface="-apple-system"/>
              </a:rPr>
              <a:t> creates a </a:t>
            </a:r>
            <a:r>
              <a:rPr lang="en-US" altLang="en-US" sz="2400" dirty="0">
                <a:solidFill>
                  <a:srgbClr val="333333"/>
                </a:solidFill>
                <a:latin typeface="Nimbus"/>
              </a:rPr>
              <a:t>.</a:t>
            </a:r>
            <a:r>
              <a:rPr lang="en-US" altLang="en-US" sz="2400" dirty="0" err="1">
                <a:solidFill>
                  <a:srgbClr val="333333"/>
                </a:solidFill>
                <a:latin typeface="Nimbus"/>
              </a:rPr>
              <a:t>git</a:t>
            </a:r>
            <a:r>
              <a:rPr lang="en-US" altLang="en-US" dirty="0">
                <a:solidFill>
                  <a:srgbClr val="4D4D4D"/>
                </a:solidFill>
                <a:latin typeface="-apple-system"/>
              </a:rPr>
              <a:t> subdirectory in the current working directory, which contains all of the necessary </a:t>
            </a:r>
            <a:r>
              <a:rPr lang="en-US" altLang="en-US" dirty="0" err="1">
                <a:solidFill>
                  <a:srgbClr val="4D4D4D"/>
                </a:solidFill>
                <a:latin typeface="-apple-system"/>
              </a:rPr>
              <a:t>Git</a:t>
            </a:r>
            <a:r>
              <a:rPr lang="en-US" altLang="en-US" dirty="0">
                <a:solidFill>
                  <a:srgbClr val="4D4D4D"/>
                </a:solidFill>
                <a:latin typeface="-apple-system"/>
              </a:rPr>
              <a:t> metadata for the new repository. This metadata includes subdirectories for objects, refs, and template files. A </a:t>
            </a:r>
            <a:r>
              <a:rPr lang="en-US" altLang="en-US" sz="2400" dirty="0">
                <a:solidFill>
                  <a:srgbClr val="333333"/>
                </a:solidFill>
                <a:latin typeface="Nimbus"/>
              </a:rPr>
              <a:t>HEAD</a:t>
            </a:r>
            <a:r>
              <a:rPr lang="en-US" altLang="en-US" dirty="0">
                <a:solidFill>
                  <a:srgbClr val="4D4D4D"/>
                </a:solidFill>
                <a:latin typeface="-apple-system"/>
              </a:rPr>
              <a:t> file is also created which points to the currently checked out commit.</a:t>
            </a:r>
            <a:r>
              <a:rPr lang="en-US" altLang="en-US" sz="2000" dirty="0"/>
              <a:t> </a:t>
            </a:r>
            <a:endParaRPr lang="en-US" altLang="en-US" sz="3600" dirty="0">
              <a:latin typeface="Arial" panose="020B0604020202020204" pitchFamily="34" charset="0"/>
            </a:endParaRPr>
          </a:p>
          <a:p>
            <a:endParaRPr lang="en-US" altLang="en-US" dirty="0" smtClean="0">
              <a:solidFill>
                <a:srgbClr val="4D4D4D"/>
              </a:solidFill>
              <a:latin typeface="-apple-system"/>
            </a:endParaRPr>
          </a:p>
        </p:txBody>
      </p:sp>
    </p:spTree>
    <p:extLst>
      <p:ext uri="{BB962C8B-B14F-4D97-AF65-F5344CB8AC3E}">
        <p14:creationId xmlns:p14="http://schemas.microsoft.com/office/powerpoint/2010/main" val="42207196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 command</a:t>
            </a:r>
            <a:endParaRPr lang="en-IN" dirty="0"/>
          </a:p>
        </p:txBody>
      </p:sp>
      <p:sp>
        <p:nvSpPr>
          <p:cNvPr id="3" name="Content Placeholder 2"/>
          <p:cNvSpPr>
            <a:spLocks noGrp="1"/>
          </p:cNvSpPr>
          <p:nvPr>
            <p:ph idx="1"/>
          </p:nvPr>
        </p:nvSpPr>
        <p:spPr/>
        <p:txBody>
          <a:bodyPr/>
          <a:lstStyle/>
          <a:p>
            <a:pPr marL="0" lvl="0" indent="0">
              <a:buNone/>
            </a:pPr>
            <a:r>
              <a:rPr lang="en-US" altLang="en-US" b="1" dirty="0">
                <a:solidFill>
                  <a:srgbClr val="40424E"/>
                </a:solidFill>
                <a:latin typeface="urw-din"/>
              </a:rPr>
              <a:t>Adding changes to the </a:t>
            </a:r>
            <a:r>
              <a:rPr lang="en-US" altLang="en-US" b="1" dirty="0" smtClean="0">
                <a:solidFill>
                  <a:srgbClr val="40424E"/>
                </a:solidFill>
                <a:latin typeface="urw-din"/>
              </a:rPr>
              <a:t>Index</a:t>
            </a:r>
          </a:p>
          <a:p>
            <a:pPr marL="0" lvl="0" indent="0">
              <a:buNone/>
            </a:pPr>
            <a:r>
              <a:rPr lang="en-US" altLang="en-US" sz="2400" dirty="0"/>
              <a:t/>
            </a:r>
            <a:br>
              <a:rPr lang="en-US" altLang="en-US" sz="2400" dirty="0"/>
            </a:br>
            <a:r>
              <a:rPr lang="en-US" altLang="en-US" dirty="0">
                <a:solidFill>
                  <a:srgbClr val="40424E"/>
                </a:solidFill>
                <a:latin typeface="urw-din"/>
              </a:rPr>
              <a:t>This process is done by the use of </a:t>
            </a:r>
            <a:r>
              <a:rPr lang="en-US" altLang="en-US" sz="2400" b="1" dirty="0" err="1">
                <a:solidFill>
                  <a:srgbClr val="40424E"/>
                </a:solidFill>
                <a:latin typeface="Arial Unicode MS"/>
              </a:rPr>
              <a:t>git</a:t>
            </a:r>
            <a:r>
              <a:rPr lang="en-US" altLang="en-US" sz="2400" b="1" dirty="0">
                <a:solidFill>
                  <a:srgbClr val="40424E"/>
                </a:solidFill>
                <a:latin typeface="Arial Unicode MS"/>
              </a:rPr>
              <a:t> add</a:t>
            </a:r>
            <a:r>
              <a:rPr lang="en-US" altLang="en-US" dirty="0">
                <a:solidFill>
                  <a:srgbClr val="40424E"/>
                </a:solidFill>
                <a:latin typeface="urw-din"/>
              </a:rPr>
              <a:t> command. When the changes have been made in the Working Tree/Area. These changes need to be added to the Staging Area for further modification of the file. </a:t>
            </a:r>
            <a:r>
              <a:rPr lang="en-US" altLang="en-US" sz="1800" b="1" dirty="0" err="1">
                <a:solidFill>
                  <a:srgbClr val="40424E"/>
                </a:solidFill>
                <a:latin typeface="Arial Unicode MS"/>
              </a:rPr>
              <a:t>git</a:t>
            </a:r>
            <a:r>
              <a:rPr lang="en-US" altLang="en-US" sz="1800" b="1" dirty="0">
                <a:solidFill>
                  <a:srgbClr val="40424E"/>
                </a:solidFill>
                <a:latin typeface="Arial Unicode MS"/>
              </a:rPr>
              <a:t> add</a:t>
            </a:r>
            <a:r>
              <a:rPr lang="en-US" altLang="en-US" dirty="0">
                <a:solidFill>
                  <a:srgbClr val="40424E"/>
                </a:solidFill>
                <a:latin typeface="urw-din"/>
              </a:rPr>
              <a:t> command adds the file in the local repository. This stages them for the commit process.</a:t>
            </a:r>
            <a:r>
              <a:rPr lang="en-US" altLang="en-US" sz="2400" dirty="0"/>
              <a:t> </a:t>
            </a:r>
            <a:endParaRPr lang="en-US" altLang="en-US" sz="4000" dirty="0">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4323800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 ways to use add command:</a:t>
            </a:r>
            <a:endParaRPr lang="en-IN" dirty="0"/>
          </a:p>
        </p:txBody>
      </p:sp>
      <p:sp>
        <p:nvSpPr>
          <p:cNvPr id="3" name="Content Placeholder 2"/>
          <p:cNvSpPr>
            <a:spLocks noGrp="1"/>
          </p:cNvSpPr>
          <p:nvPr>
            <p:ph idx="1"/>
          </p:nvPr>
        </p:nvSpPr>
        <p:spPr/>
        <p:txBody>
          <a:bodyPr>
            <a:normAutofit lnSpcReduction="10000"/>
          </a:bodyPr>
          <a:lstStyle/>
          <a:p>
            <a:pPr marL="0" indent="0" eaLnBrk="0" fontAlgn="base" hangingPunct="0">
              <a:lnSpc>
                <a:spcPct val="100000"/>
              </a:lnSpc>
              <a:spcBef>
                <a:spcPct val="0"/>
              </a:spcBef>
              <a:spcAft>
                <a:spcPct val="0"/>
              </a:spcAft>
              <a:buNone/>
            </a:pPr>
            <a:r>
              <a:rPr lang="en-US" altLang="en-US" dirty="0">
                <a:latin typeface="Consolas" panose="020B0609020204030204" pitchFamily="49" charset="0"/>
              </a:rPr>
              <a:t>$ </a:t>
            </a:r>
            <a:r>
              <a:rPr lang="en-US" altLang="en-US" dirty="0" err="1">
                <a:latin typeface="Consolas" panose="020B0609020204030204" pitchFamily="49" charset="0"/>
              </a:rPr>
              <a:t>git</a:t>
            </a:r>
            <a:r>
              <a:rPr lang="en-US" altLang="en-US" dirty="0">
                <a:latin typeface="Consolas" panose="020B0609020204030204" pitchFamily="49" charset="0"/>
              </a:rPr>
              <a:t> </a:t>
            </a:r>
            <a:r>
              <a:rPr lang="en-US" altLang="en-US" dirty="0" smtClean="0">
                <a:latin typeface="Consolas" panose="020B0609020204030204" pitchFamily="49" charset="0"/>
              </a:rPr>
              <a:t>add &lt;</a:t>
            </a:r>
            <a:r>
              <a:rPr lang="en-US" altLang="en-US" dirty="0" err="1" smtClean="0">
                <a:latin typeface="Consolas" panose="020B0609020204030204" pitchFamily="49" charset="0"/>
              </a:rPr>
              <a:t>fileName</a:t>
            </a:r>
            <a:r>
              <a:rPr lang="en-US" altLang="en-US" dirty="0" smtClean="0">
                <a:latin typeface="Consolas" panose="020B0609020204030204" pitchFamily="49" charset="0"/>
              </a:rPr>
              <a:t>&gt;</a:t>
            </a:r>
            <a:endParaRPr lang="en-US" altLang="en-US" dirty="0" smtClean="0">
              <a:solidFill>
                <a:srgbClr val="40424E"/>
              </a:solidFill>
              <a:latin typeface="urw-din"/>
            </a:endParaRPr>
          </a:p>
          <a:p>
            <a:pPr marL="0" lvl="0" indent="0" eaLnBrk="0" fontAlgn="base" hangingPunct="0">
              <a:lnSpc>
                <a:spcPct val="100000"/>
              </a:lnSpc>
              <a:spcBef>
                <a:spcPct val="0"/>
              </a:spcBef>
              <a:spcAft>
                <a:spcPct val="0"/>
              </a:spcAft>
              <a:buNone/>
            </a:pPr>
            <a:r>
              <a:rPr lang="en-US" altLang="en-US" dirty="0" smtClean="0">
                <a:solidFill>
                  <a:srgbClr val="40424E"/>
                </a:solidFill>
                <a:latin typeface="urw-din"/>
              </a:rPr>
              <a:t>To </a:t>
            </a:r>
            <a:r>
              <a:rPr lang="en-US" altLang="en-US" dirty="0">
                <a:solidFill>
                  <a:srgbClr val="40424E"/>
                </a:solidFill>
                <a:latin typeface="urw-din"/>
              </a:rPr>
              <a:t>add a specific list of files to staging area.</a:t>
            </a:r>
            <a:endParaRPr lang="en-US" altLang="en-US" dirty="0">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latin typeface="Consolas" panose="020B0609020204030204" pitchFamily="49" charset="0"/>
              </a:rPr>
              <a:t>$ </a:t>
            </a:r>
            <a:r>
              <a:rPr lang="en-US" altLang="en-US" dirty="0" err="1">
                <a:latin typeface="Consolas" panose="020B0609020204030204" pitchFamily="49" charset="0"/>
              </a:rPr>
              <a:t>git</a:t>
            </a:r>
            <a:r>
              <a:rPr lang="en-US" altLang="en-US" dirty="0">
                <a:latin typeface="Consolas" panose="020B0609020204030204" pitchFamily="49" charset="0"/>
              </a:rPr>
              <a:t> add --all</a:t>
            </a:r>
            <a:endParaRPr lang="en-US" altLang="en-US" sz="2400" dirty="0"/>
          </a:p>
          <a:p>
            <a:pPr marL="0" lvl="0" indent="0" eaLnBrk="0" fontAlgn="base" hangingPunct="0">
              <a:lnSpc>
                <a:spcPct val="100000"/>
              </a:lnSpc>
              <a:spcBef>
                <a:spcPct val="0"/>
              </a:spcBef>
              <a:spcAft>
                <a:spcPct val="0"/>
              </a:spcAft>
              <a:buNone/>
            </a:pPr>
            <a:r>
              <a:rPr lang="en-US" altLang="en-US" dirty="0">
                <a:solidFill>
                  <a:srgbClr val="40424E"/>
                </a:solidFill>
                <a:latin typeface="urw-din"/>
              </a:rPr>
              <a:t>To add all files of current directory to staging area.</a:t>
            </a:r>
            <a:endParaRPr lang="en-US" altLang="en-US" dirty="0">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latin typeface="Consolas" panose="020B0609020204030204" pitchFamily="49" charset="0"/>
              </a:rPr>
              <a:t>$ </a:t>
            </a:r>
            <a:r>
              <a:rPr lang="en-US" altLang="en-US" dirty="0" err="1">
                <a:latin typeface="Consolas" panose="020B0609020204030204" pitchFamily="49" charset="0"/>
              </a:rPr>
              <a:t>git</a:t>
            </a:r>
            <a:r>
              <a:rPr lang="en-US" altLang="en-US" dirty="0">
                <a:latin typeface="Consolas" panose="020B0609020204030204" pitchFamily="49" charset="0"/>
              </a:rPr>
              <a:t> add *.txt</a:t>
            </a:r>
            <a:endParaRPr lang="en-US" altLang="en-US" sz="2400" dirty="0"/>
          </a:p>
          <a:p>
            <a:pPr marL="0" lvl="0" indent="0" eaLnBrk="0" fontAlgn="base" hangingPunct="0">
              <a:lnSpc>
                <a:spcPct val="100000"/>
              </a:lnSpc>
              <a:spcBef>
                <a:spcPct val="0"/>
              </a:spcBef>
              <a:spcAft>
                <a:spcPct val="0"/>
              </a:spcAft>
              <a:buNone/>
            </a:pPr>
            <a:r>
              <a:rPr lang="en-US" altLang="en-US" dirty="0">
                <a:solidFill>
                  <a:srgbClr val="40424E"/>
                </a:solidFill>
                <a:latin typeface="urw-din"/>
              </a:rPr>
              <a:t>To add all text files of the current directory to staging area.</a:t>
            </a:r>
            <a:endParaRPr lang="en-US" altLang="en-US" dirty="0">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latin typeface="Consolas" panose="020B0609020204030204" pitchFamily="49" charset="0"/>
              </a:rPr>
              <a:t>$ </a:t>
            </a:r>
            <a:r>
              <a:rPr lang="en-US" altLang="en-US" dirty="0" err="1">
                <a:latin typeface="Consolas" panose="020B0609020204030204" pitchFamily="49" charset="0"/>
              </a:rPr>
              <a:t>git</a:t>
            </a:r>
            <a:r>
              <a:rPr lang="en-US" altLang="en-US" dirty="0">
                <a:latin typeface="Consolas" panose="020B0609020204030204" pitchFamily="49" charset="0"/>
              </a:rPr>
              <a:t> add docs/*.txt</a:t>
            </a:r>
            <a:endParaRPr lang="en-US" altLang="en-US" sz="2400" dirty="0"/>
          </a:p>
          <a:p>
            <a:pPr marL="0" lvl="0" indent="0" eaLnBrk="0" fontAlgn="base" hangingPunct="0">
              <a:lnSpc>
                <a:spcPct val="100000"/>
              </a:lnSpc>
              <a:spcBef>
                <a:spcPct val="0"/>
              </a:spcBef>
              <a:spcAft>
                <a:spcPct val="0"/>
              </a:spcAft>
              <a:buNone/>
            </a:pPr>
            <a:r>
              <a:rPr lang="en-US" altLang="en-US" dirty="0">
                <a:solidFill>
                  <a:srgbClr val="40424E"/>
                </a:solidFill>
                <a:latin typeface="urw-din"/>
              </a:rPr>
              <a:t>To add all text files of a particular directory(docs) to staging area</a:t>
            </a:r>
            <a:r>
              <a:rPr lang="en-US" altLang="en-US" dirty="0" smtClean="0">
                <a:solidFill>
                  <a:srgbClr val="40424E"/>
                </a:solidFill>
                <a:latin typeface="urw-din"/>
              </a:rPr>
              <a:t>.</a:t>
            </a:r>
            <a:endParaRPr lang="en-US" altLang="en-US" dirty="0" smtClean="0">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smtClean="0">
                <a:latin typeface="Consolas" panose="020B0609020204030204" pitchFamily="49" charset="0"/>
              </a:rPr>
              <a:t>$ </a:t>
            </a:r>
            <a:r>
              <a:rPr lang="en-US" altLang="en-US" dirty="0" err="1" smtClean="0">
                <a:latin typeface="Consolas" panose="020B0609020204030204" pitchFamily="49" charset="0"/>
              </a:rPr>
              <a:t>git</a:t>
            </a:r>
            <a:r>
              <a:rPr lang="en-US" altLang="en-US" dirty="0" smtClean="0">
                <a:latin typeface="Consolas" panose="020B0609020204030204" pitchFamily="49" charset="0"/>
              </a:rPr>
              <a:t> add docs/</a:t>
            </a:r>
          </a:p>
          <a:p>
            <a:pPr marL="0" lvl="0" indent="0" eaLnBrk="0" fontAlgn="base" hangingPunct="0">
              <a:lnSpc>
                <a:spcPct val="100000"/>
              </a:lnSpc>
              <a:spcBef>
                <a:spcPct val="0"/>
              </a:spcBef>
              <a:spcAft>
                <a:spcPct val="0"/>
              </a:spcAft>
              <a:buNone/>
            </a:pPr>
            <a:r>
              <a:rPr lang="en-US" dirty="0"/>
              <a:t>To add all files in a particular directory(docs) to staging area.</a:t>
            </a:r>
            <a:endParaRPr lang="en-IN" dirty="0"/>
          </a:p>
        </p:txBody>
      </p:sp>
    </p:spTree>
    <p:extLst>
      <p:ext uri="{BB962C8B-B14F-4D97-AF65-F5344CB8AC3E}">
        <p14:creationId xmlns:p14="http://schemas.microsoft.com/office/powerpoint/2010/main" val="38247247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Remote command</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a:solidFill>
                  <a:srgbClr val="FF0000"/>
                </a:solidFill>
              </a:rPr>
              <a:t>git</a:t>
            </a:r>
            <a:r>
              <a:rPr lang="en-US" dirty="0">
                <a:solidFill>
                  <a:srgbClr val="FF0000"/>
                </a:solidFill>
              </a:rPr>
              <a:t> remote add &lt;name&gt; &lt;</a:t>
            </a:r>
            <a:r>
              <a:rPr lang="en-US" dirty="0" err="1">
                <a:solidFill>
                  <a:srgbClr val="FF0000"/>
                </a:solidFill>
              </a:rPr>
              <a:t>url</a:t>
            </a:r>
            <a:r>
              <a:rPr lang="en-US" dirty="0" smtClean="0">
                <a:solidFill>
                  <a:srgbClr val="FF0000"/>
                </a:solidFill>
              </a:rPr>
              <a:t>&gt;</a:t>
            </a:r>
          </a:p>
          <a:p>
            <a:pPr marL="0" indent="0">
              <a:buNone/>
            </a:pPr>
            <a:r>
              <a:rPr lang="en-US" dirty="0"/>
              <a:t>	Create a new connection to a remote repository. After adding a remote, you’ll be able to use as a convenient shortcut for in other </a:t>
            </a:r>
            <a:r>
              <a:rPr lang="en-US" dirty="0" err="1"/>
              <a:t>Git</a:t>
            </a:r>
            <a:r>
              <a:rPr lang="en-US" dirty="0"/>
              <a:t> commands</a:t>
            </a:r>
            <a:r>
              <a:rPr lang="en-US" dirty="0" smtClean="0"/>
              <a:t>.</a:t>
            </a:r>
          </a:p>
          <a:p>
            <a:pPr marL="0" indent="0">
              <a:buNone/>
            </a:pPr>
            <a:r>
              <a:rPr lang="en-US" dirty="0" err="1">
                <a:solidFill>
                  <a:srgbClr val="FF0000"/>
                </a:solidFill>
              </a:rPr>
              <a:t>g</a:t>
            </a:r>
            <a:r>
              <a:rPr lang="en-US" dirty="0" err="1" smtClean="0">
                <a:solidFill>
                  <a:srgbClr val="FF0000"/>
                </a:solidFill>
              </a:rPr>
              <a:t>it</a:t>
            </a:r>
            <a:r>
              <a:rPr lang="en-US" dirty="0" smtClean="0">
                <a:solidFill>
                  <a:srgbClr val="FF0000"/>
                </a:solidFill>
              </a:rPr>
              <a:t> remote</a:t>
            </a:r>
          </a:p>
          <a:p>
            <a:pPr marL="0" indent="0">
              <a:buNone/>
            </a:pPr>
            <a:r>
              <a:rPr lang="en-US" dirty="0"/>
              <a:t>	List the remote connections you have to other repositories</a:t>
            </a:r>
            <a:r>
              <a:rPr lang="en-US" dirty="0" smtClean="0"/>
              <a:t>.</a:t>
            </a:r>
          </a:p>
          <a:p>
            <a:pPr marL="0" indent="0">
              <a:buNone/>
            </a:pPr>
            <a:r>
              <a:rPr lang="en-US" dirty="0" err="1">
                <a:solidFill>
                  <a:srgbClr val="FF0000"/>
                </a:solidFill>
              </a:rPr>
              <a:t>g</a:t>
            </a:r>
            <a:r>
              <a:rPr lang="en-US" dirty="0" err="1" smtClean="0">
                <a:solidFill>
                  <a:srgbClr val="FF0000"/>
                </a:solidFill>
              </a:rPr>
              <a:t>it</a:t>
            </a:r>
            <a:r>
              <a:rPr lang="en-US" dirty="0" smtClean="0">
                <a:solidFill>
                  <a:srgbClr val="FF0000"/>
                </a:solidFill>
              </a:rPr>
              <a:t> remote –v</a:t>
            </a:r>
          </a:p>
          <a:p>
            <a:pPr marL="0" indent="0">
              <a:buNone/>
            </a:pPr>
            <a:r>
              <a:rPr lang="en-US" dirty="0"/>
              <a:t>	Same as the above command, but include the URL of each connection</a:t>
            </a:r>
            <a:r>
              <a:rPr lang="en-US" dirty="0" smtClean="0"/>
              <a:t>.</a:t>
            </a:r>
          </a:p>
          <a:p>
            <a:pPr marL="0" indent="0">
              <a:buNone/>
            </a:pPr>
            <a:r>
              <a:rPr lang="en-IN" dirty="0">
                <a:solidFill>
                  <a:srgbClr val="FF0000"/>
                </a:solidFill>
              </a:rPr>
              <a:t>git remote </a:t>
            </a:r>
            <a:r>
              <a:rPr lang="en-IN" dirty="0" err="1">
                <a:solidFill>
                  <a:srgbClr val="FF0000"/>
                </a:solidFill>
              </a:rPr>
              <a:t>rm</a:t>
            </a:r>
            <a:r>
              <a:rPr lang="en-IN" dirty="0">
                <a:solidFill>
                  <a:srgbClr val="FF0000"/>
                </a:solidFill>
              </a:rPr>
              <a:t> &lt;name</a:t>
            </a:r>
            <a:r>
              <a:rPr lang="en-IN" dirty="0" smtClean="0">
                <a:solidFill>
                  <a:srgbClr val="FF0000"/>
                </a:solidFill>
              </a:rPr>
              <a:t>&gt;</a:t>
            </a:r>
          </a:p>
          <a:p>
            <a:pPr marL="0" indent="0">
              <a:buNone/>
            </a:pPr>
            <a:r>
              <a:rPr lang="en-US" dirty="0"/>
              <a:t>	Remove the connection to the remote repository called </a:t>
            </a:r>
            <a:endParaRPr lang="en-US" dirty="0" smtClean="0"/>
          </a:p>
          <a:p>
            <a:pPr marL="0" indent="0">
              <a:buNone/>
            </a:pPr>
            <a:r>
              <a:rPr lang="en-US" dirty="0" err="1">
                <a:solidFill>
                  <a:srgbClr val="FF0000"/>
                </a:solidFill>
              </a:rPr>
              <a:t>git</a:t>
            </a:r>
            <a:r>
              <a:rPr lang="en-US" dirty="0">
                <a:solidFill>
                  <a:srgbClr val="FF0000"/>
                </a:solidFill>
              </a:rPr>
              <a:t> remote rename &lt;old-name&gt; &lt;new-name</a:t>
            </a:r>
            <a:r>
              <a:rPr lang="en-US" dirty="0" smtClean="0">
                <a:solidFill>
                  <a:srgbClr val="FF0000"/>
                </a:solidFill>
              </a:rPr>
              <a:t>&gt;</a:t>
            </a:r>
          </a:p>
          <a:p>
            <a:pPr marL="0" indent="0">
              <a:buNone/>
            </a:pPr>
            <a:r>
              <a:rPr lang="en-US" dirty="0">
                <a:solidFill>
                  <a:srgbClr val="FF0000"/>
                </a:solidFill>
              </a:rPr>
              <a:t>	</a:t>
            </a:r>
            <a:r>
              <a:rPr lang="en-US" dirty="0"/>
              <a:t>Rename a remote connection from to .</a:t>
            </a:r>
            <a:endParaRPr lang="en-US" dirty="0" smtClean="0">
              <a:solidFill>
                <a:srgbClr val="FF0000"/>
              </a:solidFill>
            </a:endParaRPr>
          </a:p>
          <a:p>
            <a:pPr marL="0" indent="0">
              <a:buNone/>
            </a:pPr>
            <a:endParaRPr lang="en-IN" dirty="0"/>
          </a:p>
        </p:txBody>
      </p:sp>
    </p:spTree>
    <p:extLst>
      <p:ext uri="{BB962C8B-B14F-4D97-AF65-F5344CB8AC3E}">
        <p14:creationId xmlns:p14="http://schemas.microsoft.com/office/powerpoint/2010/main" val="33347196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status Command</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dirty="0">
                <a:solidFill>
                  <a:srgbClr val="FF0000"/>
                </a:solidFill>
              </a:rPr>
              <a:t>git </a:t>
            </a:r>
            <a:r>
              <a:rPr lang="en-IN" dirty="0" smtClean="0">
                <a:solidFill>
                  <a:srgbClr val="FF0000"/>
                </a:solidFill>
              </a:rPr>
              <a:t>status</a:t>
            </a:r>
            <a:r>
              <a:rPr lang="en-IN" dirty="0">
                <a:solidFill>
                  <a:srgbClr val="FF0000"/>
                </a:solidFill>
              </a:rPr>
              <a:t>	</a:t>
            </a:r>
            <a:endParaRPr lang="en-IN" dirty="0" smtClean="0">
              <a:solidFill>
                <a:srgbClr val="FF0000"/>
              </a:solidFill>
            </a:endParaRPr>
          </a:p>
          <a:p>
            <a:pPr marL="0" indent="0">
              <a:buNone/>
            </a:pPr>
            <a:r>
              <a:rPr lang="en-US" dirty="0">
                <a:solidFill>
                  <a:srgbClr val="FF0000"/>
                </a:solidFill>
              </a:rPr>
              <a:t>	</a:t>
            </a:r>
            <a:r>
              <a:rPr lang="en-US" dirty="0"/>
              <a:t>List which files are staged, </a:t>
            </a:r>
            <a:r>
              <a:rPr lang="en-US" dirty="0" err="1"/>
              <a:t>unstaged</a:t>
            </a:r>
            <a:r>
              <a:rPr lang="en-US" dirty="0"/>
              <a:t>, and untracked</a:t>
            </a:r>
            <a:r>
              <a:rPr lang="en-US" dirty="0" smtClean="0"/>
              <a:t>.</a:t>
            </a:r>
          </a:p>
          <a:p>
            <a:pPr marL="0" indent="0">
              <a:buNone/>
            </a:pPr>
            <a:r>
              <a:rPr lang="en-IN" dirty="0">
                <a:solidFill>
                  <a:srgbClr val="FF0000"/>
                </a:solidFill>
              </a:rPr>
              <a:t>git </a:t>
            </a:r>
            <a:r>
              <a:rPr lang="en-IN" dirty="0" smtClean="0">
                <a:solidFill>
                  <a:srgbClr val="FF0000"/>
                </a:solidFill>
              </a:rPr>
              <a:t>log</a:t>
            </a:r>
          </a:p>
          <a:p>
            <a:pPr marL="0" lvl="0" indent="0">
              <a:buNone/>
            </a:pPr>
            <a:r>
              <a:rPr lang="en-US" dirty="0">
                <a:solidFill>
                  <a:srgbClr val="FF0000"/>
                </a:solidFill>
              </a:rPr>
              <a:t>	</a:t>
            </a:r>
            <a:r>
              <a:rPr lang="en-US" altLang="en-US" dirty="0">
                <a:latin typeface="-apple-system"/>
              </a:rPr>
              <a:t>Display the entire commit history using the default formatting. If the output takes up more than one screen, you can use </a:t>
            </a:r>
            <a:r>
              <a:rPr lang="en-US" altLang="en-US" dirty="0">
                <a:latin typeface="Nimbus"/>
              </a:rPr>
              <a:t>Space</a:t>
            </a:r>
            <a:r>
              <a:rPr lang="en-US" altLang="en-US" dirty="0">
                <a:latin typeface="-apple-system"/>
              </a:rPr>
              <a:t> to scroll and </a:t>
            </a:r>
            <a:r>
              <a:rPr lang="en-US" altLang="en-US" dirty="0">
                <a:latin typeface="Nimbus"/>
              </a:rPr>
              <a:t>q</a:t>
            </a:r>
            <a:r>
              <a:rPr lang="en-US" altLang="en-US" dirty="0">
                <a:latin typeface="-apple-system"/>
              </a:rPr>
              <a:t> to exit.</a:t>
            </a:r>
            <a:r>
              <a:rPr lang="en-US" altLang="en-US" dirty="0"/>
              <a:t> </a:t>
            </a:r>
            <a:endParaRPr lang="en-US" altLang="en-US" dirty="0">
              <a:latin typeface="Arial" panose="020B0604020202020204" pitchFamily="34" charset="0"/>
            </a:endParaRPr>
          </a:p>
          <a:p>
            <a:pPr marL="0" indent="0">
              <a:buNone/>
            </a:pPr>
            <a:r>
              <a:rPr lang="en-IN" dirty="0">
                <a:solidFill>
                  <a:srgbClr val="FF0000"/>
                </a:solidFill>
              </a:rPr>
              <a:t>git log -n &lt;limit</a:t>
            </a:r>
            <a:r>
              <a:rPr lang="en-IN" dirty="0" smtClean="0">
                <a:solidFill>
                  <a:srgbClr val="FF0000"/>
                </a:solidFill>
              </a:rPr>
              <a:t>&gt;</a:t>
            </a:r>
          </a:p>
          <a:p>
            <a:pPr marL="0" lvl="0" indent="0">
              <a:buNone/>
            </a:pPr>
            <a:r>
              <a:rPr lang="en-US" dirty="0">
                <a:solidFill>
                  <a:srgbClr val="FF0000"/>
                </a:solidFill>
              </a:rPr>
              <a:t>	</a:t>
            </a:r>
            <a:r>
              <a:rPr lang="en-US" altLang="en-US" dirty="0">
                <a:latin typeface="-apple-system"/>
              </a:rPr>
              <a:t>Limit the number of commits by . For example, </a:t>
            </a:r>
            <a:r>
              <a:rPr lang="en-US" altLang="en-US" sz="2400" dirty="0" err="1">
                <a:latin typeface="Nimbus"/>
              </a:rPr>
              <a:t>git</a:t>
            </a:r>
            <a:r>
              <a:rPr lang="en-US" altLang="en-US" sz="2400" dirty="0">
                <a:latin typeface="Nimbus"/>
              </a:rPr>
              <a:t> log -n 3</a:t>
            </a:r>
            <a:r>
              <a:rPr lang="en-US" altLang="en-US" dirty="0">
                <a:latin typeface="-apple-system"/>
              </a:rPr>
              <a:t> will display only 3 commits.</a:t>
            </a:r>
            <a:r>
              <a:rPr lang="en-US" altLang="en-US" sz="2000" dirty="0"/>
              <a:t> </a:t>
            </a:r>
            <a:endParaRPr lang="en-US" altLang="en-US" sz="3600" dirty="0">
              <a:latin typeface="Arial" panose="020B0604020202020204" pitchFamily="34" charset="0"/>
            </a:endParaRPr>
          </a:p>
          <a:p>
            <a:pPr marL="0" indent="0">
              <a:buNone/>
            </a:pPr>
            <a:endParaRPr lang="en-IN" dirty="0" smtClean="0">
              <a:solidFill>
                <a:srgbClr val="FF0000"/>
              </a:solidFill>
            </a:endParaRPr>
          </a:p>
          <a:p>
            <a:pPr marL="0" indent="0">
              <a:buNone/>
            </a:pPr>
            <a:r>
              <a:rPr lang="en-US" dirty="0">
                <a:solidFill>
                  <a:srgbClr val="FF0000"/>
                </a:solidFill>
              </a:rPr>
              <a:t>	</a:t>
            </a:r>
            <a:endParaRPr lang="en-IN" dirty="0" smtClean="0">
              <a:solidFill>
                <a:srgbClr val="FF0000"/>
              </a:solidFill>
            </a:endParaRPr>
          </a:p>
          <a:p>
            <a:pPr marL="0" indent="0">
              <a:buNone/>
            </a:pPr>
            <a:r>
              <a:rPr lang="en-US" dirty="0">
                <a:solidFill>
                  <a:srgbClr val="FF0000"/>
                </a:solidFill>
              </a:rPr>
              <a:t>	</a:t>
            </a:r>
            <a:endParaRPr lang="en-IN" dirty="0">
              <a:solidFill>
                <a:srgbClr val="FF0000"/>
              </a:solidFill>
            </a:endParaRPr>
          </a:p>
        </p:txBody>
      </p:sp>
      <p:sp>
        <p:nvSpPr>
          <p:cNvPr id="4" name="Rectangle 1"/>
          <p:cNvSpPr>
            <a:spLocks noChangeArrowheads="1"/>
          </p:cNvSpPr>
          <p:nvPr/>
        </p:nvSpPr>
        <p:spPr bwMode="auto">
          <a:xfrm>
            <a:off x="0" y="-184666"/>
            <a:ext cx="184731" cy="36933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184666"/>
            <a:ext cx="184731" cy="36933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5515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.NET Framework</a:t>
            </a:r>
            <a:endParaRPr lang="en-IN" dirty="0"/>
          </a:p>
        </p:txBody>
      </p:sp>
      <p:sp>
        <p:nvSpPr>
          <p:cNvPr id="3" name="Content Placeholder 2"/>
          <p:cNvSpPr>
            <a:spLocks noGrp="1"/>
          </p:cNvSpPr>
          <p:nvPr>
            <p:ph idx="1"/>
          </p:nvPr>
        </p:nvSpPr>
        <p:spPr/>
        <p:txBody>
          <a:bodyPr/>
          <a:lstStyle/>
          <a:p>
            <a:r>
              <a:rPr lang="en-US" dirty="0" smtClean="0"/>
              <a:t>CLR (Common language runtime)</a:t>
            </a:r>
          </a:p>
          <a:p>
            <a:r>
              <a:rPr lang="en-US" dirty="0" smtClean="0"/>
              <a:t>BCL/FCL (Base class library/Framework class library)</a:t>
            </a:r>
          </a:p>
          <a:p>
            <a:pPr marL="0" indent="0">
              <a:buNone/>
            </a:pPr>
            <a:endParaRPr lang="en-US" dirty="0"/>
          </a:p>
          <a:p>
            <a:pPr marL="0" indent="0">
              <a:buNone/>
            </a:pPr>
            <a:r>
              <a:rPr lang="en-US" dirty="0" smtClean="0"/>
              <a:t>CLR </a:t>
            </a:r>
            <a:r>
              <a:rPr lang="en-US" dirty="0"/>
              <a:t>(Common language runtime</a:t>
            </a:r>
            <a:r>
              <a:rPr lang="en-US" dirty="0" smtClean="0"/>
              <a:t>):</a:t>
            </a:r>
          </a:p>
          <a:p>
            <a:pPr marL="0" indent="0">
              <a:buNone/>
            </a:pPr>
            <a:r>
              <a:rPr lang="en-US" dirty="0"/>
              <a:t>	</a:t>
            </a:r>
            <a:r>
              <a:rPr lang="en-US" dirty="0" smtClean="0"/>
              <a:t>Runtime execution engine of the .NET application and act as a interface between OS and .NET application</a:t>
            </a:r>
          </a:p>
          <a:p>
            <a:pPr marL="0" indent="0">
              <a:buNone/>
            </a:pPr>
            <a:endParaRPr lang="en-US" dirty="0" smtClean="0"/>
          </a:p>
          <a:p>
            <a:pPr marL="0" indent="0">
              <a:buNone/>
            </a:pPr>
            <a:r>
              <a:rPr lang="en-US" dirty="0"/>
              <a:t>	</a:t>
            </a:r>
          </a:p>
          <a:p>
            <a:pPr marL="0" indent="0">
              <a:buNone/>
            </a:pPr>
            <a:endParaRPr lang="en-IN" dirty="0"/>
          </a:p>
        </p:txBody>
      </p:sp>
    </p:spTree>
    <p:extLst>
      <p:ext uri="{BB962C8B-B14F-4D97-AF65-F5344CB8AC3E}">
        <p14:creationId xmlns:p14="http://schemas.microsoft.com/office/powerpoint/2010/main" val="7623214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command</a:t>
            </a:r>
            <a:endParaRPr lang="en-IN" dirty="0"/>
          </a:p>
        </p:txBody>
      </p:sp>
      <p:sp>
        <p:nvSpPr>
          <p:cNvPr id="3" name="Content Placeholder 2"/>
          <p:cNvSpPr>
            <a:spLocks noGrp="1"/>
          </p:cNvSpPr>
          <p:nvPr>
            <p:ph idx="1"/>
          </p:nvPr>
        </p:nvSpPr>
        <p:spPr/>
        <p:txBody>
          <a:bodyPr/>
          <a:lstStyle/>
          <a:p>
            <a:pPr marL="0" indent="0">
              <a:buNone/>
            </a:pPr>
            <a:r>
              <a:rPr lang="en-US" altLang="en-US" dirty="0">
                <a:solidFill>
                  <a:srgbClr val="4D4D4D"/>
                </a:solidFill>
                <a:latin typeface="-apple-system"/>
              </a:rPr>
              <a:t>The </a:t>
            </a:r>
            <a:r>
              <a:rPr lang="en-US" altLang="en-US" sz="2400" dirty="0" err="1">
                <a:solidFill>
                  <a:srgbClr val="333333"/>
                </a:solidFill>
                <a:latin typeface="Nimbus"/>
              </a:rPr>
              <a:t>git</a:t>
            </a:r>
            <a:r>
              <a:rPr lang="en-US" altLang="en-US" sz="2400" dirty="0">
                <a:solidFill>
                  <a:srgbClr val="333333"/>
                </a:solidFill>
                <a:latin typeface="Nimbus"/>
              </a:rPr>
              <a:t> commit</a:t>
            </a:r>
            <a:r>
              <a:rPr lang="en-US" altLang="en-US" dirty="0">
                <a:solidFill>
                  <a:srgbClr val="4D4D4D"/>
                </a:solidFill>
                <a:latin typeface="-apple-system"/>
              </a:rPr>
              <a:t> command captures a snapshot of the project's currently staged </a:t>
            </a:r>
            <a:r>
              <a:rPr lang="en-US" altLang="en-US" dirty="0" smtClean="0">
                <a:solidFill>
                  <a:srgbClr val="4D4D4D"/>
                </a:solidFill>
                <a:latin typeface="-apple-system"/>
              </a:rPr>
              <a:t>changes</a:t>
            </a:r>
          </a:p>
          <a:p>
            <a:pPr marL="0" indent="0">
              <a:buNone/>
            </a:pPr>
            <a:r>
              <a:rPr lang="en-IN" dirty="0">
                <a:solidFill>
                  <a:srgbClr val="FF0000"/>
                </a:solidFill>
              </a:rPr>
              <a:t>git commit -m "commit </a:t>
            </a:r>
            <a:r>
              <a:rPr lang="en-IN" dirty="0" smtClean="0">
                <a:solidFill>
                  <a:srgbClr val="FF0000"/>
                </a:solidFill>
              </a:rPr>
              <a:t>message“</a:t>
            </a:r>
          </a:p>
          <a:p>
            <a:pPr marL="0" indent="0">
              <a:buNone/>
            </a:pPr>
            <a:r>
              <a:rPr lang="en-US" dirty="0" smtClean="0"/>
              <a:t>	</a:t>
            </a:r>
            <a:r>
              <a:rPr lang="en-US" dirty="0"/>
              <a:t> A shortcut command that immediately creates a commit with a passed commit message</a:t>
            </a:r>
            <a:r>
              <a:rPr lang="en-US" dirty="0" smtClean="0"/>
              <a:t>.</a:t>
            </a:r>
          </a:p>
          <a:p>
            <a:pPr marL="0" indent="0">
              <a:buNone/>
            </a:pPr>
            <a:r>
              <a:rPr lang="en-IN" dirty="0">
                <a:solidFill>
                  <a:srgbClr val="FF0000"/>
                </a:solidFill>
              </a:rPr>
              <a:t>git commit -am "commit </a:t>
            </a:r>
            <a:r>
              <a:rPr lang="en-IN" dirty="0" smtClean="0">
                <a:solidFill>
                  <a:srgbClr val="FF0000"/>
                </a:solidFill>
              </a:rPr>
              <a:t>message“</a:t>
            </a:r>
          </a:p>
          <a:p>
            <a:pPr marL="0" lvl="0" indent="0" eaLnBrk="0" fontAlgn="base" hangingPunct="0">
              <a:lnSpc>
                <a:spcPct val="100000"/>
              </a:lnSpc>
              <a:spcBef>
                <a:spcPct val="0"/>
              </a:spcBef>
              <a:spcAft>
                <a:spcPct val="0"/>
              </a:spcAft>
              <a:buNone/>
            </a:pPr>
            <a:r>
              <a:rPr lang="en-US" dirty="0">
                <a:solidFill>
                  <a:srgbClr val="FF0000"/>
                </a:solidFill>
              </a:rPr>
              <a:t>	</a:t>
            </a:r>
            <a:r>
              <a:rPr lang="en-US" altLang="en-US" dirty="0">
                <a:solidFill>
                  <a:srgbClr val="4D4D4D"/>
                </a:solidFill>
                <a:latin typeface="-apple-system"/>
              </a:rPr>
              <a:t>A power user shortcut command that combines the </a:t>
            </a:r>
            <a:r>
              <a:rPr lang="en-US" altLang="en-US" sz="2400" dirty="0">
                <a:solidFill>
                  <a:srgbClr val="333333"/>
                </a:solidFill>
                <a:latin typeface="Nimbus"/>
              </a:rPr>
              <a:t>-a</a:t>
            </a:r>
            <a:r>
              <a:rPr lang="en-US" altLang="en-US" dirty="0">
                <a:solidFill>
                  <a:srgbClr val="4D4D4D"/>
                </a:solidFill>
                <a:latin typeface="-apple-system"/>
              </a:rPr>
              <a:t> and </a:t>
            </a:r>
            <a:r>
              <a:rPr lang="en-US" altLang="en-US" sz="2400" dirty="0">
                <a:solidFill>
                  <a:srgbClr val="333333"/>
                </a:solidFill>
                <a:latin typeface="Nimbus"/>
              </a:rPr>
              <a:t>-m</a:t>
            </a:r>
            <a:r>
              <a:rPr lang="en-US" altLang="en-US" dirty="0">
                <a:solidFill>
                  <a:srgbClr val="4D4D4D"/>
                </a:solidFill>
                <a:latin typeface="-apple-system"/>
              </a:rPr>
              <a:t> options.</a:t>
            </a:r>
            <a:r>
              <a:rPr lang="en-US" altLang="en-US" sz="2000" dirty="0"/>
              <a:t> </a:t>
            </a:r>
            <a:endParaRPr lang="en-US" altLang="en-US" sz="3600" dirty="0">
              <a:latin typeface="Arial" panose="020B0604020202020204" pitchFamily="34" charset="0"/>
            </a:endParaRPr>
          </a:p>
        </p:txBody>
      </p:sp>
    </p:spTree>
    <p:extLst>
      <p:ext uri="{BB962C8B-B14F-4D97-AF65-F5344CB8AC3E}">
        <p14:creationId xmlns:p14="http://schemas.microsoft.com/office/powerpoint/2010/main" val="42302995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push command </a:t>
            </a:r>
            <a:endParaRPr lang="en-IN" dirty="0"/>
          </a:p>
        </p:txBody>
      </p:sp>
      <p:sp>
        <p:nvSpPr>
          <p:cNvPr id="3" name="Content Placeholder 2"/>
          <p:cNvSpPr>
            <a:spLocks noGrp="1"/>
          </p:cNvSpPr>
          <p:nvPr>
            <p:ph idx="1"/>
          </p:nvPr>
        </p:nvSpPr>
        <p:spPr/>
        <p:txBody>
          <a:bodyPr>
            <a:normAutofit lnSpcReduction="10000"/>
          </a:bodyPr>
          <a:lstStyle/>
          <a:p>
            <a:pPr marL="0" lvl="0" indent="0">
              <a:buNone/>
            </a:pPr>
            <a:r>
              <a:rPr lang="en-US" altLang="en-US" dirty="0">
                <a:solidFill>
                  <a:srgbClr val="4D4D4D"/>
                </a:solidFill>
                <a:latin typeface="-apple-system"/>
              </a:rPr>
              <a:t>The </a:t>
            </a:r>
            <a:r>
              <a:rPr lang="en-US" altLang="en-US" sz="2400" dirty="0" err="1">
                <a:solidFill>
                  <a:srgbClr val="333333"/>
                </a:solidFill>
                <a:latin typeface="Nimbus"/>
              </a:rPr>
              <a:t>git</a:t>
            </a:r>
            <a:r>
              <a:rPr lang="en-US" altLang="en-US" sz="2400" dirty="0">
                <a:solidFill>
                  <a:srgbClr val="333333"/>
                </a:solidFill>
                <a:latin typeface="Nimbus"/>
              </a:rPr>
              <a:t> push</a:t>
            </a:r>
            <a:r>
              <a:rPr lang="en-US" altLang="en-US" dirty="0">
                <a:solidFill>
                  <a:srgbClr val="4D4D4D"/>
                </a:solidFill>
                <a:latin typeface="-apple-system"/>
              </a:rPr>
              <a:t> command is used to upload local repository content to a remote repository.</a:t>
            </a:r>
            <a:r>
              <a:rPr lang="en-US" altLang="en-US" sz="2000" dirty="0"/>
              <a:t> </a:t>
            </a:r>
            <a:endParaRPr lang="en-US" altLang="en-US" sz="3600" dirty="0">
              <a:latin typeface="Arial" panose="020B0604020202020204" pitchFamily="34" charset="0"/>
            </a:endParaRPr>
          </a:p>
          <a:p>
            <a:pPr marL="0" indent="0">
              <a:buNone/>
            </a:pPr>
            <a:r>
              <a:rPr lang="en-IN" dirty="0">
                <a:solidFill>
                  <a:srgbClr val="FF0000"/>
                </a:solidFill>
              </a:rPr>
              <a:t>git push &lt;remote&gt; &lt;branch</a:t>
            </a:r>
            <a:r>
              <a:rPr lang="en-IN" dirty="0" smtClean="0">
                <a:solidFill>
                  <a:srgbClr val="FF0000"/>
                </a:solidFill>
              </a:rPr>
              <a:t>&gt;</a:t>
            </a:r>
          </a:p>
          <a:p>
            <a:pPr marL="0" indent="0">
              <a:buNone/>
            </a:pPr>
            <a:r>
              <a:rPr lang="en-US" dirty="0">
                <a:solidFill>
                  <a:srgbClr val="FF0000"/>
                </a:solidFill>
              </a:rPr>
              <a:t>	</a:t>
            </a:r>
            <a:r>
              <a:rPr lang="en-US" dirty="0"/>
              <a:t>Push the specified branch to , along with all of the necessary commits and internal objects</a:t>
            </a:r>
            <a:r>
              <a:rPr lang="en-US" dirty="0" smtClean="0"/>
              <a:t>.</a:t>
            </a:r>
          </a:p>
          <a:p>
            <a:pPr marL="0" indent="0">
              <a:buNone/>
            </a:pPr>
            <a:r>
              <a:rPr lang="en-IN" dirty="0" smtClean="0">
                <a:solidFill>
                  <a:srgbClr val="FF0000"/>
                </a:solidFill>
              </a:rPr>
              <a:t>git</a:t>
            </a:r>
            <a:r>
              <a:rPr lang="en-IN" dirty="0">
                <a:solidFill>
                  <a:srgbClr val="FF0000"/>
                </a:solidFill>
              </a:rPr>
              <a:t> push </a:t>
            </a:r>
            <a:r>
              <a:rPr lang="en-IN" dirty="0" smtClean="0">
                <a:solidFill>
                  <a:srgbClr val="FF0000"/>
                </a:solidFill>
              </a:rPr>
              <a:t> -f &lt;remote</a:t>
            </a:r>
            <a:r>
              <a:rPr lang="en-IN" dirty="0">
                <a:solidFill>
                  <a:srgbClr val="FF0000"/>
                </a:solidFill>
              </a:rPr>
              <a:t>&gt; </a:t>
            </a:r>
            <a:r>
              <a:rPr lang="en-IN" dirty="0" smtClean="0">
                <a:solidFill>
                  <a:srgbClr val="FF0000"/>
                </a:solidFill>
              </a:rPr>
              <a:t>&lt;branch&gt;</a:t>
            </a:r>
          </a:p>
          <a:p>
            <a:pPr marL="0" indent="0">
              <a:buNone/>
            </a:pPr>
            <a:r>
              <a:rPr lang="en-US" dirty="0">
                <a:solidFill>
                  <a:srgbClr val="FF0000"/>
                </a:solidFill>
              </a:rPr>
              <a:t>	</a:t>
            </a:r>
            <a:r>
              <a:rPr lang="en-US" dirty="0"/>
              <a:t>Same as the above command, but force the push even if it results in a non-fast-forward merge</a:t>
            </a:r>
            <a:r>
              <a:rPr lang="en-US" dirty="0" smtClean="0"/>
              <a:t>.</a:t>
            </a:r>
          </a:p>
          <a:p>
            <a:pPr marL="0" indent="0">
              <a:buNone/>
            </a:pPr>
            <a:r>
              <a:rPr lang="en-IN" dirty="0">
                <a:solidFill>
                  <a:srgbClr val="FF0000"/>
                </a:solidFill>
              </a:rPr>
              <a:t>git push &lt;remote&gt; --</a:t>
            </a:r>
            <a:r>
              <a:rPr lang="en-IN" dirty="0" smtClean="0">
                <a:solidFill>
                  <a:srgbClr val="FF0000"/>
                </a:solidFill>
              </a:rPr>
              <a:t>all</a:t>
            </a:r>
          </a:p>
          <a:p>
            <a:pPr marL="0" indent="0">
              <a:buNone/>
            </a:pPr>
            <a:r>
              <a:rPr lang="en-US" dirty="0">
                <a:solidFill>
                  <a:srgbClr val="FF0000"/>
                </a:solidFill>
              </a:rPr>
              <a:t>	</a:t>
            </a:r>
            <a:r>
              <a:rPr lang="en-US" dirty="0"/>
              <a:t>Push all of your local branches to the specified remote.</a:t>
            </a:r>
            <a:endParaRPr lang="en-IN" dirty="0">
              <a:solidFill>
                <a:srgbClr val="FF0000"/>
              </a:solidFill>
            </a:endParaRPr>
          </a:p>
        </p:txBody>
      </p:sp>
    </p:spTree>
    <p:extLst>
      <p:ext uri="{BB962C8B-B14F-4D97-AF65-F5344CB8AC3E}">
        <p14:creationId xmlns:p14="http://schemas.microsoft.com/office/powerpoint/2010/main" val="40753417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pull command</a:t>
            </a:r>
            <a:endParaRPr lang="en-IN" dirty="0"/>
          </a:p>
        </p:txBody>
      </p:sp>
      <p:sp>
        <p:nvSpPr>
          <p:cNvPr id="3" name="Content Placeholder 2"/>
          <p:cNvSpPr>
            <a:spLocks noGrp="1"/>
          </p:cNvSpPr>
          <p:nvPr>
            <p:ph idx="1"/>
          </p:nvPr>
        </p:nvSpPr>
        <p:spPr/>
        <p:txBody>
          <a:bodyPr/>
          <a:lstStyle/>
          <a:p>
            <a:pPr marL="0" lvl="0" indent="0">
              <a:buNone/>
            </a:pPr>
            <a:r>
              <a:rPr lang="en-US" altLang="en-US" dirty="0">
                <a:solidFill>
                  <a:srgbClr val="4D4D4D"/>
                </a:solidFill>
                <a:latin typeface="-apple-system"/>
              </a:rPr>
              <a:t>he </a:t>
            </a:r>
            <a:r>
              <a:rPr lang="en-US" altLang="en-US" sz="2400" dirty="0" err="1">
                <a:solidFill>
                  <a:srgbClr val="333333"/>
                </a:solidFill>
                <a:latin typeface="Nimbus"/>
              </a:rPr>
              <a:t>git</a:t>
            </a:r>
            <a:r>
              <a:rPr lang="en-US" altLang="en-US" sz="2400" dirty="0">
                <a:solidFill>
                  <a:srgbClr val="333333"/>
                </a:solidFill>
                <a:latin typeface="Nimbus"/>
              </a:rPr>
              <a:t> pull</a:t>
            </a:r>
            <a:r>
              <a:rPr lang="en-US" altLang="en-US" dirty="0">
                <a:solidFill>
                  <a:srgbClr val="4D4D4D"/>
                </a:solidFill>
                <a:latin typeface="-apple-system"/>
              </a:rPr>
              <a:t> command is used to fetch and download content from a remote repository and immediately update the local repository to match that content.</a:t>
            </a:r>
            <a:r>
              <a:rPr lang="en-US" altLang="en-US" sz="2000" dirty="0"/>
              <a:t> </a:t>
            </a:r>
            <a:endParaRPr lang="en-US" altLang="en-US" sz="3600" dirty="0">
              <a:latin typeface="Arial" panose="020B0604020202020204" pitchFamily="34" charset="0"/>
            </a:endParaRPr>
          </a:p>
          <a:p>
            <a:pPr marL="0" indent="0">
              <a:buNone/>
            </a:pPr>
            <a:r>
              <a:rPr lang="en-IN" dirty="0">
                <a:solidFill>
                  <a:srgbClr val="FF0000"/>
                </a:solidFill>
              </a:rPr>
              <a:t>git pull &lt;remote</a:t>
            </a:r>
            <a:r>
              <a:rPr lang="en-IN" dirty="0" smtClean="0">
                <a:solidFill>
                  <a:srgbClr val="FF0000"/>
                </a:solidFill>
              </a:rPr>
              <a:t>&gt; &lt;branch&gt;</a:t>
            </a:r>
          </a:p>
          <a:p>
            <a:pPr marL="0" indent="0">
              <a:buNone/>
            </a:pPr>
            <a:r>
              <a:rPr lang="en-US" dirty="0">
                <a:solidFill>
                  <a:srgbClr val="FF0000"/>
                </a:solidFill>
              </a:rPr>
              <a:t>	</a:t>
            </a:r>
            <a:r>
              <a:rPr lang="en-US" dirty="0"/>
              <a:t>Fetch the specified remote’s copy of the current branch and immediately merge it into the local copy</a:t>
            </a:r>
            <a:endParaRPr lang="en-IN" dirty="0">
              <a:solidFill>
                <a:srgbClr val="FF0000"/>
              </a:solidFill>
            </a:endParaRPr>
          </a:p>
        </p:txBody>
      </p:sp>
    </p:spTree>
    <p:extLst>
      <p:ext uri="{BB962C8B-B14F-4D97-AF65-F5344CB8AC3E}">
        <p14:creationId xmlns:p14="http://schemas.microsoft.com/office/powerpoint/2010/main" val="16976888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clone command</a:t>
            </a:r>
            <a:endParaRPr lang="en-IN" dirty="0"/>
          </a:p>
        </p:txBody>
      </p:sp>
      <p:sp>
        <p:nvSpPr>
          <p:cNvPr id="3" name="Content Placeholder 2"/>
          <p:cNvSpPr>
            <a:spLocks noGrp="1"/>
          </p:cNvSpPr>
          <p:nvPr>
            <p:ph idx="1"/>
          </p:nvPr>
        </p:nvSpPr>
        <p:spPr/>
        <p:txBody>
          <a:bodyPr/>
          <a:lstStyle/>
          <a:p>
            <a:pPr marL="0" indent="0">
              <a:buNone/>
            </a:pPr>
            <a:r>
              <a:rPr lang="en-US" dirty="0"/>
              <a:t>which is used to target an existing repository and create a clone, or copy of the target </a:t>
            </a:r>
            <a:r>
              <a:rPr lang="en-US" dirty="0" smtClean="0"/>
              <a:t>repository</a:t>
            </a:r>
          </a:p>
          <a:p>
            <a:pPr marL="0" indent="0">
              <a:buNone/>
            </a:pPr>
            <a:r>
              <a:rPr lang="en-US" dirty="0" err="1" smtClean="0">
                <a:solidFill>
                  <a:srgbClr val="FF0000"/>
                </a:solidFill>
              </a:rPr>
              <a:t>git</a:t>
            </a:r>
            <a:r>
              <a:rPr lang="en-US" dirty="0" smtClean="0">
                <a:solidFill>
                  <a:srgbClr val="FF0000"/>
                </a:solidFill>
              </a:rPr>
              <a:t> clone  &lt;remote&gt;</a:t>
            </a:r>
          </a:p>
          <a:p>
            <a:pPr marL="0" indent="0">
              <a:buNone/>
            </a:pPr>
            <a:r>
              <a:rPr lang="en-US" dirty="0">
                <a:solidFill>
                  <a:srgbClr val="FF0000"/>
                </a:solidFill>
              </a:rPr>
              <a:t>	</a:t>
            </a:r>
            <a:r>
              <a:rPr lang="en-US" dirty="0" smtClean="0"/>
              <a:t>This will give you the remote project into our system</a:t>
            </a:r>
            <a:endParaRPr lang="en-IN" dirty="0" smtClean="0">
              <a:solidFill>
                <a:srgbClr val="FF0000"/>
              </a:solidFill>
            </a:endParaRPr>
          </a:p>
          <a:p>
            <a:pPr marL="0" indent="0">
              <a:buNone/>
            </a:pPr>
            <a:r>
              <a:rPr lang="en-US" dirty="0" err="1" smtClean="0">
                <a:solidFill>
                  <a:srgbClr val="FF0000"/>
                </a:solidFill>
              </a:rPr>
              <a:t>git</a:t>
            </a:r>
            <a:r>
              <a:rPr lang="en-US" dirty="0" smtClean="0">
                <a:solidFill>
                  <a:srgbClr val="FF0000"/>
                </a:solidFill>
              </a:rPr>
              <a:t> clone &lt;remote&gt; &lt;directory&gt;</a:t>
            </a:r>
          </a:p>
          <a:p>
            <a:pPr marL="0" indent="0">
              <a:buNone/>
            </a:pPr>
            <a:r>
              <a:rPr lang="en-US" dirty="0">
                <a:solidFill>
                  <a:srgbClr val="FF0000"/>
                </a:solidFill>
              </a:rPr>
              <a:t>	</a:t>
            </a:r>
            <a:r>
              <a:rPr lang="en-US" dirty="0"/>
              <a:t>Clone the repository located at </a:t>
            </a:r>
            <a:r>
              <a:rPr lang="en-IN" dirty="0"/>
              <a:t>＜repo</a:t>
            </a:r>
            <a:r>
              <a:rPr lang="en-IN" dirty="0" smtClean="0"/>
              <a:t>＞ </a:t>
            </a:r>
            <a:r>
              <a:rPr lang="en-IN" dirty="0"/>
              <a:t>into the folder </a:t>
            </a:r>
            <a:r>
              <a:rPr lang="en-IN" dirty="0" smtClean="0"/>
              <a:t>called</a:t>
            </a:r>
          </a:p>
          <a:p>
            <a:pPr marL="0" indent="0">
              <a:buNone/>
            </a:pPr>
            <a:r>
              <a:rPr lang="en-IN" dirty="0" smtClean="0"/>
              <a:t>＜</a:t>
            </a:r>
            <a:r>
              <a:rPr lang="en-IN" dirty="0"/>
              <a:t>directory</a:t>
            </a:r>
            <a:r>
              <a:rPr lang="en-IN" dirty="0" smtClean="0"/>
              <a:t>＞ </a:t>
            </a:r>
            <a:r>
              <a:rPr lang="en-IN" dirty="0"/>
              <a:t>on the local machine.</a:t>
            </a:r>
            <a:endParaRPr lang="en-US" dirty="0" smtClean="0"/>
          </a:p>
        </p:txBody>
      </p:sp>
    </p:spTree>
    <p:extLst>
      <p:ext uri="{BB962C8B-B14F-4D97-AF65-F5344CB8AC3E}">
        <p14:creationId xmlns:p14="http://schemas.microsoft.com/office/powerpoint/2010/main" val="1820658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branch command</a:t>
            </a:r>
            <a:endParaRPr lang="en-IN" dirty="0"/>
          </a:p>
        </p:txBody>
      </p:sp>
      <p:sp>
        <p:nvSpPr>
          <p:cNvPr id="3" name="Content Placeholder 2"/>
          <p:cNvSpPr>
            <a:spLocks noGrp="1"/>
          </p:cNvSpPr>
          <p:nvPr>
            <p:ph idx="1"/>
          </p:nvPr>
        </p:nvSpPr>
        <p:spPr/>
        <p:txBody>
          <a:bodyPr>
            <a:normAutofit fontScale="55000" lnSpcReduction="20000"/>
          </a:bodyPr>
          <a:lstStyle/>
          <a:p>
            <a:pPr marL="0" lvl="0" indent="0">
              <a:buNone/>
            </a:pPr>
            <a:r>
              <a:rPr lang="en-US" altLang="en-US" dirty="0">
                <a:solidFill>
                  <a:srgbClr val="4E443C"/>
                </a:solidFill>
                <a:latin typeface="Arial" panose="020B0604020202020204" pitchFamily="34" charset="0"/>
                <a:cs typeface="Arial" panose="020B0604020202020204" pitchFamily="34" charset="0"/>
              </a:rPr>
              <a:t>A branch in </a:t>
            </a:r>
            <a:r>
              <a:rPr lang="en-US" altLang="en-US" dirty="0" err="1">
                <a:solidFill>
                  <a:srgbClr val="4E443C"/>
                </a:solidFill>
                <a:latin typeface="Arial" panose="020B0604020202020204" pitchFamily="34" charset="0"/>
                <a:cs typeface="Arial" panose="020B0604020202020204" pitchFamily="34" charset="0"/>
              </a:rPr>
              <a:t>Git</a:t>
            </a:r>
            <a:r>
              <a:rPr lang="en-US" altLang="en-US" dirty="0">
                <a:solidFill>
                  <a:srgbClr val="4E443C"/>
                </a:solidFill>
                <a:latin typeface="Arial" panose="020B0604020202020204" pitchFamily="34" charset="0"/>
                <a:cs typeface="Arial" panose="020B0604020202020204" pitchFamily="34" charset="0"/>
              </a:rPr>
              <a:t> is simply a lightweight movable pointer to one of these commits. The default branch name in </a:t>
            </a:r>
            <a:r>
              <a:rPr lang="en-US" altLang="en-US" dirty="0" err="1">
                <a:solidFill>
                  <a:srgbClr val="4E443C"/>
                </a:solidFill>
                <a:latin typeface="Arial" panose="020B0604020202020204" pitchFamily="34" charset="0"/>
                <a:cs typeface="Arial" panose="020B0604020202020204" pitchFamily="34" charset="0"/>
              </a:rPr>
              <a:t>Git</a:t>
            </a:r>
            <a:r>
              <a:rPr lang="en-US" altLang="en-US" dirty="0">
                <a:solidFill>
                  <a:srgbClr val="4E443C"/>
                </a:solidFill>
                <a:latin typeface="Arial" panose="020B0604020202020204" pitchFamily="34" charset="0"/>
                <a:cs typeface="Arial" panose="020B0604020202020204" pitchFamily="34" charset="0"/>
              </a:rPr>
              <a:t> is </a:t>
            </a:r>
            <a:r>
              <a:rPr lang="en-US" altLang="en-US" dirty="0">
                <a:solidFill>
                  <a:srgbClr val="333333"/>
                </a:solidFill>
                <a:latin typeface="Courier New" panose="02070309020205020404" pitchFamily="49" charset="0"/>
                <a:cs typeface="Courier New" panose="02070309020205020404" pitchFamily="49" charset="0"/>
              </a:rPr>
              <a:t>master</a:t>
            </a:r>
            <a:r>
              <a:rPr lang="en-US" altLang="en-US" sz="3600" dirty="0"/>
              <a:t> </a:t>
            </a:r>
            <a:endParaRPr lang="en-US" altLang="en-US" sz="5400" dirty="0">
              <a:latin typeface="Arial" panose="020B0604020202020204" pitchFamily="34" charset="0"/>
            </a:endParaRPr>
          </a:p>
          <a:p>
            <a:pPr marL="0" indent="0">
              <a:buNone/>
            </a:pPr>
            <a:r>
              <a:rPr lang="en-IN" dirty="0">
                <a:solidFill>
                  <a:srgbClr val="FF0000"/>
                </a:solidFill>
              </a:rPr>
              <a:t>git </a:t>
            </a:r>
            <a:r>
              <a:rPr lang="en-IN" dirty="0" smtClean="0">
                <a:solidFill>
                  <a:srgbClr val="FF0000"/>
                </a:solidFill>
              </a:rPr>
              <a:t>branch</a:t>
            </a:r>
          </a:p>
          <a:p>
            <a:pPr marL="0" indent="0">
              <a:buNone/>
            </a:pPr>
            <a:r>
              <a:rPr lang="en-US" dirty="0">
                <a:solidFill>
                  <a:srgbClr val="FF0000"/>
                </a:solidFill>
              </a:rPr>
              <a:t>	</a:t>
            </a:r>
            <a:r>
              <a:rPr lang="en-US" dirty="0"/>
              <a:t>List all of the branches in your repository. This is synonymous </a:t>
            </a:r>
            <a:r>
              <a:rPr lang="en-US" dirty="0" smtClean="0"/>
              <a:t>with </a:t>
            </a:r>
            <a:r>
              <a:rPr lang="en-IN" dirty="0"/>
              <a:t>git branch --list</a:t>
            </a:r>
            <a:r>
              <a:rPr lang="en-IN" dirty="0" smtClean="0"/>
              <a:t>.</a:t>
            </a:r>
          </a:p>
          <a:p>
            <a:pPr marL="0" indent="0">
              <a:buNone/>
            </a:pPr>
            <a:r>
              <a:rPr lang="en-IN" dirty="0">
                <a:solidFill>
                  <a:srgbClr val="FF0000"/>
                </a:solidFill>
              </a:rPr>
              <a:t>git branch &lt;branch</a:t>
            </a:r>
            <a:r>
              <a:rPr lang="en-IN" dirty="0" smtClean="0">
                <a:solidFill>
                  <a:srgbClr val="FF0000"/>
                </a:solidFill>
              </a:rPr>
              <a:t>&gt;</a:t>
            </a:r>
          </a:p>
          <a:p>
            <a:pPr marL="0" indent="0">
              <a:buNone/>
            </a:pPr>
            <a:r>
              <a:rPr lang="en-US" dirty="0">
                <a:solidFill>
                  <a:srgbClr val="FF0000"/>
                </a:solidFill>
              </a:rPr>
              <a:t>	</a:t>
            </a:r>
            <a:r>
              <a:rPr lang="en-US" dirty="0"/>
              <a:t>Create a new branch </a:t>
            </a:r>
            <a:r>
              <a:rPr lang="en-US" dirty="0" smtClean="0"/>
              <a:t>called &lt;branch&gt; </a:t>
            </a:r>
            <a:r>
              <a:rPr lang="en-US" dirty="0"/>
              <a:t>This does </a:t>
            </a:r>
            <a:r>
              <a:rPr lang="en-US" i="1" dirty="0"/>
              <a:t>not</a:t>
            </a:r>
            <a:r>
              <a:rPr lang="en-US" dirty="0"/>
              <a:t> check </a:t>
            </a:r>
            <a:r>
              <a:rPr lang="en-US" dirty="0" smtClean="0"/>
              <a:t>out </a:t>
            </a:r>
            <a:r>
              <a:rPr lang="en-IN" dirty="0"/>
              <a:t>the new branch</a:t>
            </a:r>
            <a:r>
              <a:rPr lang="en-IN" dirty="0" smtClean="0"/>
              <a:t>.</a:t>
            </a:r>
          </a:p>
          <a:p>
            <a:pPr marL="0" indent="0">
              <a:buNone/>
            </a:pPr>
            <a:r>
              <a:rPr lang="en-IN" dirty="0">
                <a:solidFill>
                  <a:srgbClr val="FF0000"/>
                </a:solidFill>
              </a:rPr>
              <a:t>git branch -d &lt;branch</a:t>
            </a:r>
            <a:r>
              <a:rPr lang="en-IN" dirty="0" smtClean="0">
                <a:solidFill>
                  <a:srgbClr val="FF0000"/>
                </a:solidFill>
              </a:rPr>
              <a:t>&gt;</a:t>
            </a:r>
          </a:p>
          <a:p>
            <a:pPr marL="0" indent="0">
              <a:buNone/>
            </a:pPr>
            <a:r>
              <a:rPr lang="en-US" dirty="0">
                <a:solidFill>
                  <a:srgbClr val="FF0000"/>
                </a:solidFill>
              </a:rPr>
              <a:t>	</a:t>
            </a:r>
            <a:r>
              <a:rPr lang="en-US" dirty="0"/>
              <a:t>Delete the specified branch. This is a “safe” operation in that </a:t>
            </a:r>
            <a:r>
              <a:rPr lang="en-US" dirty="0" err="1"/>
              <a:t>Git</a:t>
            </a:r>
            <a:r>
              <a:rPr lang="en-US" dirty="0"/>
              <a:t> prevents you from deleting the branch if it has unmerged changes</a:t>
            </a:r>
            <a:r>
              <a:rPr lang="en-US" dirty="0" smtClean="0"/>
              <a:t>.</a:t>
            </a:r>
          </a:p>
          <a:p>
            <a:pPr marL="0" indent="0">
              <a:buNone/>
            </a:pPr>
            <a:r>
              <a:rPr lang="en-IN" dirty="0" smtClean="0">
                <a:solidFill>
                  <a:srgbClr val="FF0000"/>
                </a:solidFill>
              </a:rPr>
              <a:t>git</a:t>
            </a:r>
            <a:r>
              <a:rPr lang="en-IN" dirty="0">
                <a:solidFill>
                  <a:srgbClr val="FF0000"/>
                </a:solidFill>
              </a:rPr>
              <a:t> branch -D &lt;branch</a:t>
            </a:r>
            <a:r>
              <a:rPr lang="en-IN" dirty="0" smtClean="0">
                <a:solidFill>
                  <a:srgbClr val="FF0000"/>
                </a:solidFill>
              </a:rPr>
              <a:t>&gt;</a:t>
            </a:r>
          </a:p>
          <a:p>
            <a:pPr marL="0" indent="0">
              <a:buNone/>
            </a:pPr>
            <a:r>
              <a:rPr lang="en-US" dirty="0">
                <a:solidFill>
                  <a:srgbClr val="FF0000"/>
                </a:solidFill>
              </a:rPr>
              <a:t>	</a:t>
            </a:r>
            <a:r>
              <a:rPr lang="en-US" dirty="0"/>
              <a:t>Force delete the specified branch, even if it has unmerged changes. </a:t>
            </a:r>
            <a:endParaRPr lang="en-US" dirty="0" smtClean="0"/>
          </a:p>
          <a:p>
            <a:pPr marL="0" indent="0">
              <a:buNone/>
            </a:pPr>
            <a:r>
              <a:rPr lang="en-IN" dirty="0">
                <a:solidFill>
                  <a:srgbClr val="FF0000"/>
                </a:solidFill>
              </a:rPr>
              <a:t>git branch -m &lt;branch</a:t>
            </a:r>
            <a:r>
              <a:rPr lang="en-IN" dirty="0" smtClean="0">
                <a:solidFill>
                  <a:srgbClr val="FF0000"/>
                </a:solidFill>
              </a:rPr>
              <a:t>&gt;</a:t>
            </a:r>
          </a:p>
          <a:p>
            <a:pPr marL="0" indent="0">
              <a:buNone/>
            </a:pPr>
            <a:r>
              <a:rPr lang="en-US" dirty="0">
                <a:solidFill>
                  <a:srgbClr val="FF0000"/>
                </a:solidFill>
              </a:rPr>
              <a:t>	</a:t>
            </a:r>
            <a:r>
              <a:rPr lang="en-US" dirty="0"/>
              <a:t>Rename the current branch </a:t>
            </a:r>
            <a:r>
              <a:rPr lang="en-US" dirty="0" smtClean="0"/>
              <a:t>to &lt;branch&gt;</a:t>
            </a:r>
          </a:p>
          <a:p>
            <a:pPr marL="0" indent="0">
              <a:buNone/>
            </a:pPr>
            <a:r>
              <a:rPr lang="en-IN" dirty="0">
                <a:solidFill>
                  <a:srgbClr val="FF0000"/>
                </a:solidFill>
              </a:rPr>
              <a:t>git branch -</a:t>
            </a:r>
            <a:r>
              <a:rPr lang="en-IN" dirty="0" smtClean="0">
                <a:solidFill>
                  <a:srgbClr val="FF0000"/>
                </a:solidFill>
              </a:rPr>
              <a:t>a</a:t>
            </a:r>
          </a:p>
          <a:p>
            <a:pPr marL="0" indent="0">
              <a:buNone/>
            </a:pPr>
            <a:r>
              <a:rPr lang="en-US" dirty="0">
                <a:solidFill>
                  <a:srgbClr val="FF0000"/>
                </a:solidFill>
              </a:rPr>
              <a:t>	</a:t>
            </a:r>
            <a:r>
              <a:rPr lang="en-IN" dirty="0"/>
              <a:t>List all remote branches. </a:t>
            </a:r>
            <a:endParaRPr lang="en-IN" dirty="0">
              <a:solidFill>
                <a:srgbClr val="FF0000"/>
              </a:solidFill>
            </a:endParaRPr>
          </a:p>
        </p:txBody>
      </p:sp>
    </p:spTree>
    <p:extLst>
      <p:ext uri="{BB962C8B-B14F-4D97-AF65-F5344CB8AC3E}">
        <p14:creationId xmlns:p14="http://schemas.microsoft.com/office/powerpoint/2010/main" val="25888736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 command</a:t>
            </a:r>
            <a:endParaRPr lang="en-IN" dirty="0"/>
          </a:p>
        </p:txBody>
      </p:sp>
      <p:sp>
        <p:nvSpPr>
          <p:cNvPr id="3" name="Content Placeholder 2"/>
          <p:cNvSpPr>
            <a:spLocks noGrp="1"/>
          </p:cNvSpPr>
          <p:nvPr>
            <p:ph idx="1"/>
          </p:nvPr>
        </p:nvSpPr>
        <p:spPr/>
        <p:txBody>
          <a:bodyPr/>
          <a:lstStyle/>
          <a:p>
            <a:pPr marL="0" indent="0">
              <a:buNone/>
            </a:pPr>
            <a:r>
              <a:rPr lang="en-US" dirty="0"/>
              <a:t>The </a:t>
            </a:r>
            <a:r>
              <a:rPr lang="en-US" b="1" dirty="0" err="1"/>
              <a:t>git</a:t>
            </a:r>
            <a:r>
              <a:rPr lang="en-US" b="1" dirty="0"/>
              <a:t> checkout</a:t>
            </a:r>
            <a:r>
              <a:rPr lang="en-US" dirty="0"/>
              <a:t> command is used to switch between branches in a repository. </a:t>
            </a:r>
            <a:endParaRPr lang="en-US" dirty="0" smtClean="0"/>
          </a:p>
          <a:p>
            <a:pPr marL="0" indent="0">
              <a:buNone/>
            </a:pPr>
            <a:r>
              <a:rPr lang="en-IN" dirty="0">
                <a:solidFill>
                  <a:srgbClr val="FF0000"/>
                </a:solidFill>
              </a:rPr>
              <a:t>git checkout &lt;</a:t>
            </a:r>
            <a:r>
              <a:rPr lang="en-IN" dirty="0" err="1">
                <a:solidFill>
                  <a:srgbClr val="FF0000"/>
                </a:solidFill>
              </a:rPr>
              <a:t>branchname</a:t>
            </a:r>
            <a:r>
              <a:rPr lang="en-IN" dirty="0" smtClean="0">
                <a:solidFill>
                  <a:srgbClr val="FF0000"/>
                </a:solidFill>
              </a:rPr>
              <a:t>&gt;</a:t>
            </a:r>
          </a:p>
          <a:p>
            <a:pPr marL="0" indent="0">
              <a:buNone/>
            </a:pPr>
            <a:r>
              <a:rPr lang="en-US" dirty="0">
                <a:solidFill>
                  <a:srgbClr val="FF0000"/>
                </a:solidFill>
              </a:rPr>
              <a:t>	</a:t>
            </a:r>
            <a:r>
              <a:rPr lang="en-US" dirty="0" smtClean="0"/>
              <a:t>this command is used to switch to the branches</a:t>
            </a:r>
          </a:p>
          <a:p>
            <a:pPr marL="0" indent="0">
              <a:buNone/>
            </a:pPr>
            <a:r>
              <a:rPr lang="en-IN" dirty="0">
                <a:solidFill>
                  <a:srgbClr val="FF0000"/>
                </a:solidFill>
              </a:rPr>
              <a:t>git checkout -b &lt;</a:t>
            </a:r>
            <a:r>
              <a:rPr lang="en-IN" dirty="0" err="1">
                <a:solidFill>
                  <a:srgbClr val="FF0000"/>
                </a:solidFill>
              </a:rPr>
              <a:t>branchname</a:t>
            </a:r>
            <a:r>
              <a:rPr lang="en-IN" dirty="0">
                <a:solidFill>
                  <a:srgbClr val="FF0000"/>
                </a:solidFill>
              </a:rPr>
              <a:t>&gt; </a:t>
            </a:r>
            <a:endParaRPr lang="en-IN" dirty="0" smtClean="0">
              <a:solidFill>
                <a:srgbClr val="FF0000"/>
              </a:solidFill>
            </a:endParaRPr>
          </a:p>
          <a:p>
            <a:pPr marL="0" indent="0">
              <a:buNone/>
            </a:pPr>
            <a:r>
              <a:rPr lang="en-IN" dirty="0">
                <a:solidFill>
                  <a:srgbClr val="FF0000"/>
                </a:solidFill>
              </a:rPr>
              <a:t>	</a:t>
            </a:r>
            <a:r>
              <a:rPr lang="en-US" dirty="0"/>
              <a:t>The </a:t>
            </a:r>
            <a:r>
              <a:rPr lang="en-US" dirty="0" err="1"/>
              <a:t>git</a:t>
            </a:r>
            <a:r>
              <a:rPr lang="en-US" dirty="0"/>
              <a:t> checkout commands let you create and switch to a new branch.</a:t>
            </a:r>
            <a:r>
              <a:rPr lang="en-IN" dirty="0"/>
              <a:t> </a:t>
            </a:r>
            <a:endParaRPr lang="en-IN" dirty="0">
              <a:solidFill>
                <a:srgbClr val="FF0000"/>
              </a:solidFill>
            </a:endParaRPr>
          </a:p>
        </p:txBody>
      </p:sp>
    </p:spTree>
    <p:extLst>
      <p:ext uri="{BB962C8B-B14F-4D97-AF65-F5344CB8AC3E}">
        <p14:creationId xmlns:p14="http://schemas.microsoft.com/office/powerpoint/2010/main" val="11411827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NuGet</a:t>
            </a:r>
            <a:r>
              <a:rPr lang="en-IN" b="1" dirty="0"/>
              <a:t> </a:t>
            </a:r>
            <a:r>
              <a:rPr lang="en-US" dirty="0" smtClean="0"/>
              <a:t> packages</a:t>
            </a:r>
            <a:endParaRPr lang="en-IN" dirty="0"/>
          </a:p>
        </p:txBody>
      </p:sp>
      <p:sp>
        <p:nvSpPr>
          <p:cNvPr id="3" name="Content Placeholder 2"/>
          <p:cNvSpPr>
            <a:spLocks noGrp="1"/>
          </p:cNvSpPr>
          <p:nvPr>
            <p:ph idx="1"/>
          </p:nvPr>
        </p:nvSpPr>
        <p:spPr/>
        <p:txBody>
          <a:bodyPr/>
          <a:lstStyle/>
          <a:p>
            <a:pPr marL="0" indent="0">
              <a:buNone/>
            </a:pPr>
            <a:r>
              <a:rPr lang="en-US" dirty="0"/>
              <a:t>An essential tool for any modern development platform is a mechanism through which developers can create, share, and consume useful code. Often such code is bundled into "packages" that contain compiled code (as DLLs) along with other content needed in the projects that consume these packages.</a:t>
            </a:r>
            <a:endParaRPr lang="en-IN" dirty="0"/>
          </a:p>
        </p:txBody>
      </p:sp>
    </p:spTree>
    <p:extLst>
      <p:ext uri="{BB962C8B-B14F-4D97-AF65-F5344CB8AC3E}">
        <p14:creationId xmlns:p14="http://schemas.microsoft.com/office/powerpoint/2010/main" val="32956837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install </a:t>
            </a:r>
            <a:r>
              <a:rPr lang="en-US" dirty="0" err="1" smtClean="0"/>
              <a:t>NuGet</a:t>
            </a:r>
            <a:r>
              <a:rPr lang="en-US" dirty="0" smtClean="0"/>
              <a:t> package in VS 2019</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1" y="1690688"/>
            <a:ext cx="8777024" cy="4934667"/>
          </a:xfrm>
        </p:spPr>
      </p:pic>
    </p:spTree>
    <p:extLst>
      <p:ext uri="{BB962C8B-B14F-4D97-AF65-F5344CB8AC3E}">
        <p14:creationId xmlns:p14="http://schemas.microsoft.com/office/powerpoint/2010/main" val="28691877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2230" y="574766"/>
            <a:ext cx="9431382" cy="5981020"/>
          </a:xfrm>
        </p:spPr>
      </p:pic>
    </p:spTree>
    <p:extLst>
      <p:ext uri="{BB962C8B-B14F-4D97-AF65-F5344CB8AC3E}">
        <p14:creationId xmlns:p14="http://schemas.microsoft.com/office/powerpoint/2010/main" val="10896050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package using PMC</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89166"/>
            <a:ext cx="10515599" cy="5185953"/>
          </a:xfrm>
        </p:spPr>
      </p:pic>
    </p:spTree>
    <p:extLst>
      <p:ext uri="{BB962C8B-B14F-4D97-AF65-F5344CB8AC3E}">
        <p14:creationId xmlns:p14="http://schemas.microsoft.com/office/powerpoint/2010/main" val="1135693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CLR</a:t>
            </a:r>
            <a:endParaRPr lang="en-IN" dirty="0"/>
          </a:p>
        </p:txBody>
      </p:sp>
      <p:sp>
        <p:nvSpPr>
          <p:cNvPr id="3" name="Content Placeholder 2"/>
          <p:cNvSpPr>
            <a:spLocks noGrp="1"/>
          </p:cNvSpPr>
          <p:nvPr>
            <p:ph idx="1"/>
          </p:nvPr>
        </p:nvSpPr>
        <p:spPr/>
        <p:txBody>
          <a:bodyPr/>
          <a:lstStyle/>
          <a:p>
            <a:r>
              <a:rPr lang="en-US" dirty="0" smtClean="0"/>
              <a:t>Garbage collector</a:t>
            </a:r>
          </a:p>
          <a:p>
            <a:r>
              <a:rPr lang="en-US" dirty="0" smtClean="0"/>
              <a:t>Exception handling</a:t>
            </a:r>
          </a:p>
          <a:p>
            <a:r>
              <a:rPr lang="en-US" dirty="0" smtClean="0"/>
              <a:t>Thread management</a:t>
            </a:r>
          </a:p>
          <a:p>
            <a:r>
              <a:rPr lang="en-US" dirty="0" smtClean="0"/>
              <a:t>Convert to native language</a:t>
            </a:r>
            <a:endParaRPr lang="en-IN" dirty="0"/>
          </a:p>
        </p:txBody>
      </p:sp>
    </p:spTree>
    <p:extLst>
      <p:ext uri="{BB962C8B-B14F-4D97-AF65-F5344CB8AC3E}">
        <p14:creationId xmlns:p14="http://schemas.microsoft.com/office/powerpoint/2010/main" val="3082683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package with specific version in PMC</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840" y="1825625"/>
            <a:ext cx="10347959" cy="4718866"/>
          </a:xfrm>
        </p:spPr>
      </p:pic>
    </p:spTree>
    <p:extLst>
      <p:ext uri="{BB962C8B-B14F-4D97-AF65-F5344CB8AC3E}">
        <p14:creationId xmlns:p14="http://schemas.microsoft.com/office/powerpoint/2010/main" val="33422381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a:t>
            </a:r>
            <a:r>
              <a:rPr lang="en-US" dirty="0" err="1" smtClean="0"/>
              <a:t>NuGet</a:t>
            </a:r>
            <a:r>
              <a:rPr lang="en-US" dirty="0" smtClean="0"/>
              <a:t> Package using PMC</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4034" y="1541417"/>
            <a:ext cx="10099765" cy="5172892"/>
          </a:xfrm>
        </p:spPr>
      </p:pic>
    </p:spTree>
    <p:extLst>
      <p:ext uri="{BB962C8B-B14F-4D97-AF65-F5344CB8AC3E}">
        <p14:creationId xmlns:p14="http://schemas.microsoft.com/office/powerpoint/2010/main" val="34160826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a:t>
            </a:r>
            <a:endParaRPr lang="en-IN" dirty="0"/>
          </a:p>
        </p:txBody>
      </p:sp>
      <p:sp>
        <p:nvSpPr>
          <p:cNvPr id="3" name="Content Placeholder 2"/>
          <p:cNvSpPr>
            <a:spLocks noGrp="1"/>
          </p:cNvSpPr>
          <p:nvPr>
            <p:ph idx="1"/>
          </p:nvPr>
        </p:nvSpPr>
        <p:spPr/>
        <p:txBody>
          <a:bodyPr/>
          <a:lstStyle/>
          <a:p>
            <a:r>
              <a:rPr lang="en-US" dirty="0"/>
              <a:t>GUID is a unique identifier, you can use this for identifying the particular component</a:t>
            </a:r>
            <a:r>
              <a:rPr lang="en-US" dirty="0" smtClean="0"/>
              <a:t>.</a:t>
            </a:r>
          </a:p>
          <a:p>
            <a:r>
              <a:rPr lang="en-US" dirty="0"/>
              <a:t>GUIDs are usually stored as 128-bit values, and are commonly displayed as 32 hexadecimal digits with groups separated by hyphens, such as {DA1FFC57-62EE-4019-9BAE-D5670339CD1C</a:t>
            </a:r>
            <a:r>
              <a:rPr lang="en-US" dirty="0" smtClean="0"/>
              <a:t>}.</a:t>
            </a:r>
          </a:p>
          <a:p>
            <a:endParaRPr lang="en-IN" dirty="0"/>
          </a:p>
        </p:txBody>
      </p:sp>
    </p:spTree>
    <p:extLst>
      <p:ext uri="{BB962C8B-B14F-4D97-AF65-F5344CB8AC3E}">
        <p14:creationId xmlns:p14="http://schemas.microsoft.com/office/powerpoint/2010/main" val="29996197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 usage</a:t>
            </a:r>
            <a:endParaRPr lang="en-IN" dirty="0"/>
          </a:p>
        </p:txBody>
      </p:sp>
      <p:sp>
        <p:nvSpPr>
          <p:cNvPr id="3" name="Content Placeholder 2"/>
          <p:cNvSpPr>
            <a:spLocks noGrp="1"/>
          </p:cNvSpPr>
          <p:nvPr>
            <p:ph idx="1"/>
          </p:nvPr>
        </p:nvSpPr>
        <p:spPr/>
        <p:txBody>
          <a:bodyPr/>
          <a:lstStyle/>
          <a:p>
            <a:pPr marL="0" indent="0">
              <a:buNone/>
            </a:pPr>
            <a:r>
              <a:rPr lang="en-US" dirty="0"/>
              <a:t>Imagine that you have a point-of-sale application that is available in both online and offline modes on your mobile application. Assume that your application provides ID numbers that are automatically generated starting from 1. How can you merge the offline data when the connectivity is restored? What if your ID numbers have been generated in both modes? There can be collisions, right? How would you handle duplicate ID numbers? You could definitely handle this but you would have to write a lot of code — which is not what you want to do.</a:t>
            </a:r>
            <a:endParaRPr lang="en-IN" dirty="0"/>
          </a:p>
        </p:txBody>
      </p:sp>
    </p:spTree>
    <p:extLst>
      <p:ext uri="{BB962C8B-B14F-4D97-AF65-F5344CB8AC3E}">
        <p14:creationId xmlns:p14="http://schemas.microsoft.com/office/powerpoint/2010/main" val="19458066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GUID in VS2019</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Tree>
    <p:extLst>
      <p:ext uri="{BB962C8B-B14F-4D97-AF65-F5344CB8AC3E}">
        <p14:creationId xmlns:p14="http://schemas.microsoft.com/office/powerpoint/2010/main" val="16376868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0460764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6805021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GUID with C#</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Tree>
    <p:extLst>
      <p:ext uri="{BB962C8B-B14F-4D97-AF65-F5344CB8AC3E}">
        <p14:creationId xmlns:p14="http://schemas.microsoft.com/office/powerpoint/2010/main" val="41492606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lake</a:t>
            </a:r>
            <a:endParaRPr lang="en-IN" dirty="0"/>
          </a:p>
        </p:txBody>
      </p:sp>
      <p:sp>
        <p:nvSpPr>
          <p:cNvPr id="3" name="Content Placeholder 2"/>
          <p:cNvSpPr>
            <a:spLocks noGrp="1"/>
          </p:cNvSpPr>
          <p:nvPr>
            <p:ph idx="1"/>
          </p:nvPr>
        </p:nvSpPr>
        <p:spPr/>
        <p:txBody>
          <a:bodyPr/>
          <a:lstStyle/>
          <a:p>
            <a:pPr marL="0" indent="0">
              <a:buNone/>
            </a:pPr>
            <a:r>
              <a:rPr lang="en-US" dirty="0"/>
              <a:t>A </a:t>
            </a:r>
            <a:r>
              <a:rPr lang="en-US" b="1" dirty="0"/>
              <a:t>Data Lake</a:t>
            </a:r>
            <a:r>
              <a:rPr lang="en-US" dirty="0"/>
              <a:t> is a storage repository that can store a large amount of structured, semi-structured, and unstructured data. It is a place to store every type of data in its native format with no fixed limits on account size or file. It offers a large amount of data quantity for increased analytical performance and native integration</a:t>
            </a:r>
            <a:r>
              <a:rPr lang="en-US" dirty="0" smtClean="0"/>
              <a:t>.</a:t>
            </a:r>
          </a:p>
          <a:p>
            <a:pPr marL="0" indent="0">
              <a:buNone/>
            </a:pPr>
            <a:endParaRPr lang="en-IN" dirty="0"/>
          </a:p>
        </p:txBody>
      </p:sp>
    </p:spTree>
    <p:extLst>
      <p:ext uri="{BB962C8B-B14F-4D97-AF65-F5344CB8AC3E}">
        <p14:creationId xmlns:p14="http://schemas.microsoft.com/office/powerpoint/2010/main" val="1317287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vs </a:t>
            </a:r>
            <a:r>
              <a:rPr lang="en-US" dirty="0" err="1" smtClean="0"/>
              <a:t>Relese</a:t>
            </a:r>
            <a:endParaRPr lang="en-IN" dirty="0"/>
          </a:p>
        </p:txBody>
      </p:sp>
      <p:sp>
        <p:nvSpPr>
          <p:cNvPr id="3" name="Content Placeholder 2"/>
          <p:cNvSpPr>
            <a:spLocks noGrp="1"/>
          </p:cNvSpPr>
          <p:nvPr>
            <p:ph idx="1"/>
          </p:nvPr>
        </p:nvSpPr>
        <p:spPr/>
        <p:txBody>
          <a:bodyPr/>
          <a:lstStyle/>
          <a:p>
            <a:pPr marL="0" indent="0">
              <a:buNone/>
            </a:pPr>
            <a:r>
              <a:rPr lang="en-US" dirty="0" smtClean="0"/>
              <a:t>In Debug mode it clearly shows the stack information of the error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075" y="2334685"/>
            <a:ext cx="6505304" cy="3657447"/>
          </a:xfrm>
          <a:prstGeom prst="rect">
            <a:avLst/>
          </a:prstGeom>
        </p:spPr>
      </p:pic>
    </p:spTree>
    <p:extLst>
      <p:ext uri="{BB962C8B-B14F-4D97-AF65-F5344CB8AC3E}">
        <p14:creationId xmlns:p14="http://schemas.microsoft.com/office/powerpoint/2010/main" val="1179610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in CLR</a:t>
            </a:r>
            <a:endParaRPr lang="en-IN" dirty="0"/>
          </a:p>
        </p:txBody>
      </p:sp>
      <p:sp>
        <p:nvSpPr>
          <p:cNvPr id="3" name="Content Placeholder 2"/>
          <p:cNvSpPr>
            <a:spLocks noGrp="1"/>
          </p:cNvSpPr>
          <p:nvPr>
            <p:ph idx="1"/>
          </p:nvPr>
        </p:nvSpPr>
        <p:spPr/>
        <p:txBody>
          <a:bodyPr/>
          <a:lstStyle/>
          <a:p>
            <a:pPr eaLnBrk="0" fontAlgn="base" hangingPunct="0">
              <a:lnSpc>
                <a:spcPct val="100000"/>
              </a:lnSpc>
              <a:spcBef>
                <a:spcPct val="0"/>
              </a:spcBef>
              <a:spcAft>
                <a:spcPct val="0"/>
              </a:spcAft>
            </a:pPr>
            <a:r>
              <a:rPr lang="en-US" altLang="en-US" sz="2400" dirty="0" smtClean="0">
                <a:latin typeface="Times New Roman" panose="02020603050405020304" pitchFamily="18" charset="0"/>
                <a:cs typeface="Times New Roman" panose="02020603050405020304" pitchFamily="18" charset="0"/>
              </a:rPr>
              <a:t>Common Language Specification (CLS)</a:t>
            </a:r>
          </a:p>
          <a:p>
            <a:pPr eaLnBrk="0" fontAlgn="base" hangingPunct="0">
              <a:lnSpc>
                <a:spcPct val="100000"/>
              </a:lnSpc>
              <a:spcBef>
                <a:spcPct val="0"/>
              </a:spcBef>
              <a:spcAft>
                <a:spcPct val="0"/>
              </a:spcAft>
            </a:pPr>
            <a:r>
              <a:rPr lang="en-US" altLang="en-US" sz="2400" dirty="0" smtClean="0">
                <a:latin typeface="Times New Roman" panose="02020603050405020304" pitchFamily="18" charset="0"/>
                <a:cs typeface="Times New Roman" panose="02020603050405020304" pitchFamily="18" charset="0"/>
              </a:rPr>
              <a:t>Common </a:t>
            </a:r>
            <a:r>
              <a:rPr lang="en-US" altLang="en-US" sz="2400" dirty="0">
                <a:latin typeface="Times New Roman" panose="02020603050405020304" pitchFamily="18" charset="0"/>
                <a:cs typeface="Times New Roman" panose="02020603050405020304" pitchFamily="18" charset="0"/>
              </a:rPr>
              <a:t>Type System (CTS</a:t>
            </a:r>
            <a:r>
              <a:rPr lang="en-US" altLang="en-US" sz="2400" dirty="0" smtClean="0">
                <a:latin typeface="Times New Roman" panose="02020603050405020304" pitchFamily="18" charset="0"/>
                <a:cs typeface="Times New Roman" panose="02020603050405020304" pitchFamily="18" charset="0"/>
              </a:rPr>
              <a:t>) </a:t>
            </a:r>
          </a:p>
          <a:p>
            <a:pPr eaLnBrk="0" fontAlgn="base" hangingPunct="0">
              <a:lnSpc>
                <a:spcPct val="100000"/>
              </a:lnSpc>
              <a:spcBef>
                <a:spcPct val="0"/>
              </a:spcBef>
              <a:spcAft>
                <a:spcPct val="0"/>
              </a:spcAft>
            </a:pPr>
            <a:r>
              <a:rPr lang="en-US" sz="2400" dirty="0" smtClean="0">
                <a:latin typeface="Times New Roman" panose="02020603050405020304" pitchFamily="18" charset="0"/>
                <a:cs typeface="Times New Roman" panose="02020603050405020304" pitchFamily="18" charset="0"/>
              </a:rPr>
              <a:t>Just </a:t>
            </a:r>
            <a:r>
              <a:rPr lang="en-US" sz="2400" dirty="0">
                <a:latin typeface="Times New Roman" panose="02020603050405020304" pitchFamily="18" charset="0"/>
                <a:cs typeface="Times New Roman" panose="02020603050405020304" pitchFamily="18" charset="0"/>
              </a:rPr>
              <a:t>In – Time Compiler (JIT)</a:t>
            </a:r>
          </a:p>
          <a:p>
            <a:pPr eaLnBrk="0" fontAlgn="base" hangingPunct="0">
              <a:lnSpc>
                <a:spcPct val="100000"/>
              </a:lnSpc>
              <a:spcBef>
                <a:spcPct val="0"/>
              </a:spcBef>
              <a:spcAft>
                <a:spcPct val="0"/>
              </a:spcAft>
            </a:pPr>
            <a:endParaRPr lang="en-US" altLang="en-US" sz="2400" dirty="0">
              <a:latin typeface="urw-din"/>
            </a:endParaRPr>
          </a:p>
          <a:p>
            <a:pPr marL="0" lvl="0" indent="0" eaLnBrk="0" fontAlgn="base" hangingPunct="0">
              <a:lnSpc>
                <a:spcPct val="100000"/>
              </a:lnSpc>
              <a:spcBef>
                <a:spcPct val="0"/>
              </a:spcBef>
              <a:spcAft>
                <a:spcPct val="0"/>
              </a:spcAft>
              <a:buNone/>
            </a:pPr>
            <a:endParaRPr lang="en-US" altLang="en-US" b="1" dirty="0">
              <a:latin typeface="urw-din"/>
            </a:endParaRPr>
          </a:p>
        </p:txBody>
      </p:sp>
      <p:sp>
        <p:nvSpPr>
          <p:cNvPr id="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369332"/>
            <a:ext cx="54502"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smtClean="0">
              <a:ln>
                <a:noFill/>
              </a:ln>
              <a:solidFill>
                <a:srgbClr val="40424E"/>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35661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9941021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t>
            </a:r>
            <a:r>
              <a:rPr lang="en-US" dirty="0" err="1" smtClean="0"/>
              <a:t>ReleseMode</a:t>
            </a:r>
            <a:endParaRPr lang="en-IN" dirty="0"/>
          </a:p>
        </p:txBody>
      </p:sp>
      <p:pic>
        <p:nvPicPr>
          <p:cNvPr id="4" name="Content Placeholder 3"/>
          <p:cNvPicPr>
            <a:picLocks noGrp="1" noChangeAspect="1"/>
          </p:cNvPicPr>
          <p:nvPr>
            <p:ph idx="1"/>
          </p:nvPr>
        </p:nvPicPr>
        <p:blipFill>
          <a:blip r:embed="rId2"/>
          <a:stretch>
            <a:fillRect/>
          </a:stretch>
        </p:blipFill>
        <p:spPr>
          <a:xfrm>
            <a:off x="838201" y="1825624"/>
            <a:ext cx="10853056" cy="4731929"/>
          </a:xfrm>
          <a:prstGeom prst="rect">
            <a:avLst/>
          </a:prstGeom>
        </p:spPr>
      </p:pic>
    </p:spTree>
    <p:extLst>
      <p:ext uri="{BB962C8B-B14F-4D97-AF65-F5344CB8AC3E}">
        <p14:creationId xmlns:p14="http://schemas.microsoft.com/office/powerpoint/2010/main" val="3812194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331" y="483326"/>
            <a:ext cx="10661469" cy="5693637"/>
          </a:xfrm>
        </p:spPr>
        <p:txBody>
          <a:bodyPr/>
          <a:lstStyle/>
          <a:p>
            <a:r>
              <a:rPr lang="en-US" dirty="0" smtClean="0"/>
              <a:t>Debug symbols are not shipped to production</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549" y="1139979"/>
            <a:ext cx="9958251" cy="5598782"/>
          </a:xfrm>
          <a:prstGeom prst="rect">
            <a:avLst/>
          </a:prstGeom>
        </p:spPr>
      </p:pic>
    </p:spTree>
    <p:extLst>
      <p:ext uri="{BB962C8B-B14F-4D97-AF65-F5344CB8AC3E}">
        <p14:creationId xmlns:p14="http://schemas.microsoft.com/office/powerpoint/2010/main" val="39415409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19370476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92875"/>
          </a:xfrm>
        </p:spPr>
        <p:txBody>
          <a:bodyPr/>
          <a:lstStyle/>
          <a:p>
            <a:pPr algn="ctr"/>
            <a:r>
              <a:rPr lang="en-US" dirty="0" smtClean="0"/>
              <a:t>C# introduction</a:t>
            </a:r>
            <a:endParaRPr lang="en-IN" dirty="0"/>
          </a:p>
        </p:txBody>
      </p:sp>
    </p:spTree>
    <p:extLst>
      <p:ext uri="{BB962C8B-B14F-4D97-AF65-F5344CB8AC3E}">
        <p14:creationId xmlns:p14="http://schemas.microsoft.com/office/powerpoint/2010/main" val="35659957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6571" y="365760"/>
            <a:ext cx="11769635" cy="6348549"/>
          </a:xfrm>
        </p:spPr>
        <p:txBody>
          <a:bodyPr/>
          <a:lstStyle/>
          <a:p>
            <a:pPr marL="0" indent="0">
              <a:buNone/>
            </a:pPr>
            <a:r>
              <a:rPr lang="en-US" dirty="0"/>
              <a:t>C# is pronounced as "C-Sharp". It is an object-oriented programming language provided by Microsoft that runs on </a:t>
            </a:r>
            <a:r>
              <a:rPr lang="en-US" dirty="0" err="1"/>
              <a:t>.Net</a:t>
            </a:r>
            <a:r>
              <a:rPr lang="en-US" dirty="0"/>
              <a:t> Framework</a:t>
            </a:r>
            <a:r>
              <a:rPr lang="en-US" dirty="0" smtClean="0"/>
              <a:t>.</a:t>
            </a:r>
          </a:p>
          <a:p>
            <a:pPr marL="0" indent="0">
              <a:buNone/>
            </a:pPr>
            <a:r>
              <a:rPr lang="en-US" dirty="0"/>
              <a:t>By the help of C# programming language, we can develop different types of secured and robust applications</a:t>
            </a:r>
            <a:r>
              <a:rPr lang="en-US" dirty="0" smtClean="0"/>
              <a:t>:</a:t>
            </a:r>
          </a:p>
          <a:p>
            <a:r>
              <a:rPr lang="en-IN" dirty="0"/>
              <a:t>Window applications</a:t>
            </a:r>
          </a:p>
          <a:p>
            <a:r>
              <a:rPr lang="en-IN" dirty="0"/>
              <a:t>Web applications</a:t>
            </a:r>
          </a:p>
          <a:p>
            <a:r>
              <a:rPr lang="en-IN" dirty="0"/>
              <a:t>Distributed applications</a:t>
            </a:r>
          </a:p>
          <a:p>
            <a:r>
              <a:rPr lang="en-IN" dirty="0"/>
              <a:t>Web service applications</a:t>
            </a:r>
          </a:p>
          <a:p>
            <a:r>
              <a:rPr lang="en-IN" dirty="0"/>
              <a:t>Database applications etc.</a:t>
            </a:r>
          </a:p>
          <a:p>
            <a:pPr marL="0" indent="0">
              <a:buNone/>
            </a:pPr>
            <a:r>
              <a:rPr lang="en-US" dirty="0"/>
              <a:t>C# programming language is influenced by C++, Java, Eiffel, Modula-3, Pascal etc. languages.</a:t>
            </a:r>
            <a:endParaRPr lang="en-IN" dirty="0"/>
          </a:p>
        </p:txBody>
      </p:sp>
    </p:spTree>
    <p:extLst>
      <p:ext uri="{BB962C8B-B14F-4D97-AF65-F5344CB8AC3E}">
        <p14:creationId xmlns:p14="http://schemas.microsoft.com/office/powerpoint/2010/main" val="27669036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java and </a:t>
            </a:r>
            <a:r>
              <a:rPr lang="en-US" dirty="0" err="1" smtClean="0"/>
              <a:t>c#</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82378688"/>
              </p:ext>
            </p:extLst>
          </p:nvPr>
        </p:nvGraphicFramePr>
        <p:xfrm>
          <a:off x="1008017" y="1786436"/>
          <a:ext cx="10515600" cy="3037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702908970"/>
                    </a:ext>
                  </a:extLst>
                </a:gridCol>
                <a:gridCol w="5257800">
                  <a:extLst>
                    <a:ext uri="{9D8B030D-6E8A-4147-A177-3AD203B41FA5}">
                      <a16:colId xmlns:a16="http://schemas.microsoft.com/office/drawing/2014/main" val="2235425998"/>
                    </a:ext>
                  </a:extLst>
                </a:gridCol>
              </a:tblGrid>
              <a:tr h="370840">
                <a:tc>
                  <a:txBody>
                    <a:bodyPr/>
                    <a:lstStyle/>
                    <a:p>
                      <a:pPr algn="ctr"/>
                      <a:r>
                        <a:rPr lang="en-US" dirty="0" smtClean="0"/>
                        <a:t>Java</a:t>
                      </a:r>
                      <a:endParaRPr lang="en-IN" dirty="0"/>
                    </a:p>
                  </a:txBody>
                  <a:tcPr/>
                </a:tc>
                <a:tc>
                  <a:txBody>
                    <a:bodyPr/>
                    <a:lstStyle/>
                    <a:p>
                      <a:pPr algn="ctr"/>
                      <a:r>
                        <a:rPr lang="en-US" dirty="0" smtClean="0"/>
                        <a:t>C#</a:t>
                      </a:r>
                      <a:endParaRPr lang="en-IN" dirty="0"/>
                    </a:p>
                  </a:txBody>
                  <a:tcPr/>
                </a:tc>
                <a:extLst>
                  <a:ext uri="{0D108BD9-81ED-4DB2-BD59-A6C34878D82A}">
                    <a16:rowId xmlns:a16="http://schemas.microsoft.com/office/drawing/2014/main" val="2000964758"/>
                  </a:ext>
                </a:extLst>
              </a:tr>
              <a:tr h="370840">
                <a:tc>
                  <a:txBody>
                    <a:bodyPr/>
                    <a:lstStyle/>
                    <a:p>
                      <a:r>
                        <a:rPr lang="en-US" sz="1800" b="0" i="0" kern="1200" dirty="0" smtClean="0">
                          <a:solidFill>
                            <a:schemeClr val="dk1"/>
                          </a:solidFill>
                          <a:effectLst/>
                          <a:latin typeface="+mn-lt"/>
                          <a:ea typeface="+mn-ea"/>
                          <a:cs typeface="+mn-cs"/>
                        </a:rPr>
                        <a:t>Java programming language is designed to be run on a Java platform, by the help of </a:t>
                      </a:r>
                      <a:r>
                        <a:rPr lang="en-US" sz="1800" b="1" i="0" kern="1200" dirty="0" smtClean="0">
                          <a:solidFill>
                            <a:schemeClr val="dk1"/>
                          </a:solidFill>
                          <a:effectLst/>
                          <a:latin typeface="+mn-lt"/>
                          <a:ea typeface="+mn-ea"/>
                          <a:cs typeface="+mn-cs"/>
                        </a:rPr>
                        <a:t>Java Runtime Environment (JRE).</a:t>
                      </a:r>
                      <a:endParaRPr lang="en-IN" dirty="0"/>
                    </a:p>
                  </a:txBody>
                  <a:tcPr/>
                </a:tc>
                <a:tc>
                  <a:txBody>
                    <a:bodyPr/>
                    <a:lstStyle/>
                    <a:p>
                      <a:r>
                        <a:rPr lang="en-US" sz="1800" b="0" i="0" kern="1200" dirty="0" smtClean="0">
                          <a:solidFill>
                            <a:schemeClr val="dk1"/>
                          </a:solidFill>
                          <a:effectLst/>
                          <a:latin typeface="+mn-lt"/>
                          <a:ea typeface="+mn-ea"/>
                          <a:cs typeface="+mn-cs"/>
                        </a:rPr>
                        <a:t>C# programming language is designed to be run on the </a:t>
                      </a:r>
                      <a:r>
                        <a:rPr lang="en-US" sz="1800" b="1" i="0" kern="1200" dirty="0" smtClean="0">
                          <a:solidFill>
                            <a:schemeClr val="dk1"/>
                          </a:solidFill>
                          <a:effectLst/>
                          <a:latin typeface="+mn-lt"/>
                          <a:ea typeface="+mn-ea"/>
                          <a:cs typeface="+mn-cs"/>
                        </a:rPr>
                        <a:t>Common Language Runtime (CLR).</a:t>
                      </a:r>
                      <a:endParaRPr lang="en-IN" dirty="0"/>
                    </a:p>
                  </a:txBody>
                  <a:tcPr/>
                </a:tc>
                <a:extLst>
                  <a:ext uri="{0D108BD9-81ED-4DB2-BD59-A6C34878D82A}">
                    <a16:rowId xmlns:a16="http://schemas.microsoft.com/office/drawing/2014/main" val="3962076107"/>
                  </a:ext>
                </a:extLst>
              </a:tr>
              <a:tr h="370840">
                <a:tc>
                  <a:txBody>
                    <a:bodyPr/>
                    <a:lstStyle/>
                    <a:p>
                      <a:r>
                        <a:rPr lang="en-US" sz="1800" b="0" i="0" kern="1200" dirty="0" smtClean="0">
                          <a:solidFill>
                            <a:schemeClr val="dk1"/>
                          </a:solidFill>
                          <a:effectLst/>
                          <a:latin typeface="+mn-lt"/>
                          <a:ea typeface="+mn-ea"/>
                          <a:cs typeface="+mn-cs"/>
                        </a:rPr>
                        <a:t>In java, built-in data types that are passed by value are called </a:t>
                      </a:r>
                      <a:r>
                        <a:rPr lang="en-US" sz="1800" b="1" i="0" kern="1200" dirty="0" smtClean="0">
                          <a:solidFill>
                            <a:schemeClr val="dk1"/>
                          </a:solidFill>
                          <a:effectLst/>
                          <a:latin typeface="+mn-lt"/>
                          <a:ea typeface="+mn-ea"/>
                          <a:cs typeface="+mn-cs"/>
                        </a:rPr>
                        <a:t>primitive types.</a:t>
                      </a:r>
                      <a:endParaRPr lang="en-IN" dirty="0"/>
                    </a:p>
                  </a:txBody>
                  <a:tcPr/>
                </a:tc>
                <a:tc>
                  <a:txBody>
                    <a:bodyPr/>
                    <a:lstStyle/>
                    <a:p>
                      <a:r>
                        <a:rPr lang="en-US" sz="1800" b="0" i="0" kern="1200" dirty="0" smtClean="0">
                          <a:solidFill>
                            <a:schemeClr val="dk1"/>
                          </a:solidFill>
                          <a:effectLst/>
                          <a:latin typeface="+mn-lt"/>
                          <a:ea typeface="+mn-ea"/>
                          <a:cs typeface="+mn-cs"/>
                        </a:rPr>
                        <a:t>In C#, built-in data types that are passed by value are called </a:t>
                      </a:r>
                      <a:r>
                        <a:rPr lang="en-US" sz="1800" b="1" i="0" kern="1200" dirty="0" smtClean="0">
                          <a:solidFill>
                            <a:schemeClr val="dk1"/>
                          </a:solidFill>
                          <a:effectLst/>
                          <a:latin typeface="+mn-lt"/>
                          <a:ea typeface="+mn-ea"/>
                          <a:cs typeface="+mn-cs"/>
                        </a:rPr>
                        <a:t>simple types.</a:t>
                      </a:r>
                      <a:endParaRPr lang="en-IN" dirty="0"/>
                    </a:p>
                  </a:txBody>
                  <a:tcPr/>
                </a:tc>
                <a:extLst>
                  <a:ext uri="{0D108BD9-81ED-4DB2-BD59-A6C34878D82A}">
                    <a16:rowId xmlns:a16="http://schemas.microsoft.com/office/drawing/2014/main" val="1807789645"/>
                  </a:ext>
                </a:extLst>
              </a:tr>
              <a:tr h="370840">
                <a:tc>
                  <a:txBody>
                    <a:bodyPr/>
                    <a:lstStyle/>
                    <a:p>
                      <a:r>
                        <a:rPr lang="en-US" sz="1800" b="0" i="0" kern="1200" dirty="0" smtClean="0">
                          <a:solidFill>
                            <a:schemeClr val="dk1"/>
                          </a:solidFill>
                          <a:effectLst/>
                          <a:latin typeface="+mn-lt"/>
                          <a:ea typeface="+mn-ea"/>
                          <a:cs typeface="+mn-cs"/>
                        </a:rPr>
                        <a:t>Arrays in Java are direct specialization of </a:t>
                      </a:r>
                      <a:r>
                        <a:rPr lang="en-US" sz="1800" b="1" i="0" kern="1200" dirty="0" smtClean="0">
                          <a:solidFill>
                            <a:schemeClr val="dk1"/>
                          </a:solidFill>
                          <a:effectLst/>
                          <a:latin typeface="+mn-lt"/>
                          <a:ea typeface="+mn-ea"/>
                          <a:cs typeface="+mn-cs"/>
                        </a:rPr>
                        <a:t>Object.</a:t>
                      </a:r>
                      <a:endParaRPr lang="en-IN" dirty="0"/>
                    </a:p>
                  </a:txBody>
                  <a:tcPr/>
                </a:tc>
                <a:tc>
                  <a:txBody>
                    <a:bodyPr/>
                    <a:lstStyle/>
                    <a:p>
                      <a:r>
                        <a:rPr lang="en-US" sz="1800" b="0" i="0" kern="1200" dirty="0" smtClean="0">
                          <a:solidFill>
                            <a:schemeClr val="dk1"/>
                          </a:solidFill>
                          <a:effectLst/>
                          <a:latin typeface="+mn-lt"/>
                          <a:ea typeface="+mn-ea"/>
                          <a:cs typeface="+mn-cs"/>
                        </a:rPr>
                        <a:t>Arrays in C# are specialization of </a:t>
                      </a:r>
                      <a:r>
                        <a:rPr lang="en-US" sz="1800" b="1" i="0" kern="1200" dirty="0" smtClean="0">
                          <a:solidFill>
                            <a:schemeClr val="dk1"/>
                          </a:solidFill>
                          <a:effectLst/>
                          <a:latin typeface="+mn-lt"/>
                          <a:ea typeface="+mn-ea"/>
                          <a:cs typeface="+mn-cs"/>
                        </a:rPr>
                        <a:t>System.</a:t>
                      </a:r>
                      <a:endParaRPr lang="en-IN" dirty="0"/>
                    </a:p>
                  </a:txBody>
                  <a:tcPr/>
                </a:tc>
                <a:extLst>
                  <a:ext uri="{0D108BD9-81ED-4DB2-BD59-A6C34878D82A}">
                    <a16:rowId xmlns:a16="http://schemas.microsoft.com/office/drawing/2014/main" val="1586776312"/>
                  </a:ext>
                </a:extLst>
              </a:tr>
              <a:tr h="370840">
                <a:tc>
                  <a:txBody>
                    <a:bodyPr/>
                    <a:lstStyle/>
                    <a:p>
                      <a:r>
                        <a:rPr lang="en-US" sz="1800" b="0" i="0" kern="1200" dirty="0" smtClean="0">
                          <a:solidFill>
                            <a:schemeClr val="dk1"/>
                          </a:solidFill>
                          <a:effectLst/>
                          <a:latin typeface="+mn-lt"/>
                          <a:ea typeface="+mn-ea"/>
                          <a:cs typeface="+mn-cs"/>
                        </a:rPr>
                        <a:t>Java doesn't support </a:t>
                      </a:r>
                      <a:r>
                        <a:rPr lang="en-US" sz="1800" b="0" i="0" kern="1200" dirty="0" err="1" smtClean="0">
                          <a:solidFill>
                            <a:schemeClr val="dk1"/>
                          </a:solidFill>
                          <a:effectLst/>
                          <a:latin typeface="+mn-lt"/>
                          <a:ea typeface="+mn-ea"/>
                          <a:cs typeface="+mn-cs"/>
                        </a:rPr>
                        <a:t>goto</a:t>
                      </a:r>
                      <a:r>
                        <a:rPr lang="en-US" sz="1800" b="0" i="0" kern="1200" dirty="0" smtClean="0">
                          <a:solidFill>
                            <a:schemeClr val="dk1"/>
                          </a:solidFill>
                          <a:effectLst/>
                          <a:latin typeface="+mn-lt"/>
                          <a:ea typeface="+mn-ea"/>
                          <a:cs typeface="+mn-cs"/>
                        </a:rPr>
                        <a:t> statement.</a:t>
                      </a:r>
                      <a:endParaRPr lang="en-IN" dirty="0"/>
                    </a:p>
                  </a:txBody>
                  <a:tcPr/>
                </a:tc>
                <a:tc>
                  <a:txBody>
                    <a:bodyPr/>
                    <a:lstStyle/>
                    <a:p>
                      <a:r>
                        <a:rPr lang="en-IN" sz="1800" b="0" i="0" kern="1200" dirty="0" smtClean="0">
                          <a:solidFill>
                            <a:schemeClr val="dk1"/>
                          </a:solidFill>
                          <a:effectLst/>
                          <a:latin typeface="+mn-lt"/>
                          <a:ea typeface="+mn-ea"/>
                          <a:cs typeface="+mn-cs"/>
                        </a:rPr>
                        <a:t>C# supports </a:t>
                      </a:r>
                      <a:r>
                        <a:rPr lang="en-IN" sz="1800" b="0" i="0" kern="1200" dirty="0" err="1" smtClean="0">
                          <a:solidFill>
                            <a:schemeClr val="dk1"/>
                          </a:solidFill>
                          <a:effectLst/>
                          <a:latin typeface="+mn-lt"/>
                          <a:ea typeface="+mn-ea"/>
                          <a:cs typeface="+mn-cs"/>
                        </a:rPr>
                        <a:t>goto</a:t>
                      </a:r>
                      <a:r>
                        <a:rPr lang="en-IN" sz="1800" b="0" i="0" kern="1200" dirty="0" smtClean="0">
                          <a:solidFill>
                            <a:schemeClr val="dk1"/>
                          </a:solidFill>
                          <a:effectLst/>
                          <a:latin typeface="+mn-lt"/>
                          <a:ea typeface="+mn-ea"/>
                          <a:cs typeface="+mn-cs"/>
                        </a:rPr>
                        <a:t> statement.</a:t>
                      </a:r>
                      <a:endParaRPr lang="en-IN" dirty="0"/>
                    </a:p>
                  </a:txBody>
                  <a:tcPr/>
                </a:tc>
                <a:extLst>
                  <a:ext uri="{0D108BD9-81ED-4DB2-BD59-A6C34878D82A}">
                    <a16:rowId xmlns:a16="http://schemas.microsoft.com/office/drawing/2014/main" val="4029599381"/>
                  </a:ext>
                </a:extLst>
              </a:tr>
              <a:tr h="370840">
                <a:tc>
                  <a:txBody>
                    <a:bodyPr/>
                    <a:lstStyle/>
                    <a:p>
                      <a:r>
                        <a:rPr lang="en-US" sz="1800" b="0" i="0" kern="1200" dirty="0" smtClean="0">
                          <a:solidFill>
                            <a:schemeClr val="dk1"/>
                          </a:solidFill>
                          <a:effectLst/>
                          <a:latin typeface="+mn-lt"/>
                          <a:ea typeface="+mn-ea"/>
                          <a:cs typeface="+mn-cs"/>
                        </a:rPr>
                        <a:t>Java doesn't support </a:t>
                      </a:r>
                      <a:r>
                        <a:rPr lang="en-US" sz="1800" b="1" i="0" kern="1200" dirty="0" smtClean="0">
                          <a:solidFill>
                            <a:schemeClr val="dk1"/>
                          </a:solidFill>
                          <a:effectLst/>
                          <a:latin typeface="+mn-lt"/>
                          <a:ea typeface="+mn-ea"/>
                          <a:cs typeface="+mn-cs"/>
                        </a:rPr>
                        <a:t>structures and unions.</a:t>
                      </a:r>
                      <a:endParaRPr lang="en-IN" dirty="0"/>
                    </a:p>
                  </a:txBody>
                  <a:tcPr/>
                </a:tc>
                <a:tc>
                  <a:txBody>
                    <a:bodyPr/>
                    <a:lstStyle/>
                    <a:p>
                      <a:r>
                        <a:rPr lang="en-US" sz="1800" b="0" i="0" kern="1200" dirty="0" smtClean="0">
                          <a:solidFill>
                            <a:schemeClr val="dk1"/>
                          </a:solidFill>
                          <a:effectLst/>
                          <a:latin typeface="+mn-lt"/>
                          <a:ea typeface="+mn-ea"/>
                          <a:cs typeface="+mn-cs"/>
                        </a:rPr>
                        <a:t>C# supports structures and unions.</a:t>
                      </a:r>
                      <a:endParaRPr lang="en-IN" dirty="0"/>
                    </a:p>
                  </a:txBody>
                  <a:tcPr/>
                </a:tc>
                <a:extLst>
                  <a:ext uri="{0D108BD9-81ED-4DB2-BD59-A6C34878D82A}">
                    <a16:rowId xmlns:a16="http://schemas.microsoft.com/office/drawing/2014/main" val="772376626"/>
                  </a:ext>
                </a:extLst>
              </a:tr>
            </a:tbl>
          </a:graphicData>
        </a:graphic>
      </p:graphicFrame>
    </p:spTree>
    <p:extLst>
      <p:ext uri="{BB962C8B-B14F-4D97-AF65-F5344CB8AC3E}">
        <p14:creationId xmlns:p14="http://schemas.microsoft.com/office/powerpoint/2010/main" val="9541117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C#</a:t>
            </a:r>
            <a:endParaRPr lang="en-IN" dirty="0"/>
          </a:p>
        </p:txBody>
      </p:sp>
      <p:pic>
        <p:nvPicPr>
          <p:cNvPr id="1026" name="Picture 2" descr="CSharp Features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2333" y="2207056"/>
            <a:ext cx="6587334" cy="4337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715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 Example: Using </a:t>
            </a:r>
            <a:r>
              <a:rPr lang="en-IN" dirty="0" smtClean="0"/>
              <a:t>namespace</a:t>
            </a:r>
            <a:endParaRPr lang="en-IN" dirty="0"/>
          </a:p>
        </p:txBody>
      </p:sp>
      <p:pic>
        <p:nvPicPr>
          <p:cNvPr id="4" name="Content Placeholder 3"/>
          <p:cNvPicPr>
            <a:picLocks noGrp="1" noChangeAspect="1"/>
          </p:cNvPicPr>
          <p:nvPr>
            <p:ph idx="1"/>
          </p:nvPr>
        </p:nvPicPr>
        <p:blipFill>
          <a:blip r:embed="rId2"/>
          <a:stretch>
            <a:fillRect/>
          </a:stretch>
        </p:blipFill>
        <p:spPr>
          <a:xfrm>
            <a:off x="1188719" y="1828801"/>
            <a:ext cx="9640389" cy="4376056"/>
          </a:xfrm>
          <a:prstGeom prst="rect">
            <a:avLst/>
          </a:prstGeom>
        </p:spPr>
      </p:pic>
    </p:spTree>
    <p:extLst>
      <p:ext uri="{BB962C8B-B14F-4D97-AF65-F5344CB8AC3E}">
        <p14:creationId xmlns:p14="http://schemas.microsoft.com/office/powerpoint/2010/main" val="13979951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222069"/>
            <a:ext cx="11521440" cy="6413862"/>
          </a:xfrm>
        </p:spPr>
        <p:txBody>
          <a:bodyPr>
            <a:normAutofit lnSpcReduction="10000"/>
          </a:bodyPr>
          <a:lstStyle/>
          <a:p>
            <a:pPr marL="0" indent="0">
              <a:buNone/>
            </a:pPr>
            <a:r>
              <a:rPr lang="en-US" b="1" dirty="0"/>
              <a:t>Program:</a:t>
            </a:r>
            <a:r>
              <a:rPr lang="en-US" dirty="0"/>
              <a:t> is the class name. A class is a blueprint or template from which objects are created. It can have data members and methods. Here, it has only Main method</a:t>
            </a:r>
            <a:r>
              <a:rPr lang="en-US" dirty="0" smtClean="0"/>
              <a:t>.</a:t>
            </a:r>
          </a:p>
          <a:p>
            <a:pPr marL="0" indent="0">
              <a:buNone/>
            </a:pPr>
            <a:r>
              <a:rPr lang="en-US" b="1" dirty="0"/>
              <a:t>static:</a:t>
            </a:r>
            <a:r>
              <a:rPr lang="en-US" dirty="0"/>
              <a:t> is a keyword which means object is not required to access static members. So it saves memory</a:t>
            </a:r>
            <a:r>
              <a:rPr lang="en-US" dirty="0" smtClean="0"/>
              <a:t>.</a:t>
            </a:r>
          </a:p>
          <a:p>
            <a:pPr marL="0" indent="0">
              <a:buNone/>
            </a:pPr>
            <a:r>
              <a:rPr lang="en-US" b="1" dirty="0"/>
              <a:t>void:</a:t>
            </a:r>
            <a:r>
              <a:rPr lang="en-US" dirty="0"/>
              <a:t> is the return type of the method. It </a:t>
            </a:r>
            <a:r>
              <a:rPr lang="en-US" dirty="0" err="1"/>
              <a:t>does't</a:t>
            </a:r>
            <a:r>
              <a:rPr lang="en-US" dirty="0"/>
              <a:t> return any value. In such case, return statement is not required</a:t>
            </a:r>
            <a:r>
              <a:rPr lang="en-US" dirty="0" smtClean="0"/>
              <a:t>.</a:t>
            </a:r>
          </a:p>
          <a:p>
            <a:pPr marL="0" indent="0">
              <a:buNone/>
            </a:pPr>
            <a:r>
              <a:rPr lang="en-US" b="1" dirty="0"/>
              <a:t>Main:</a:t>
            </a:r>
            <a:r>
              <a:rPr lang="en-US" dirty="0"/>
              <a:t> is the method name. It is the entry point for any C# program. Whenever we run the C# program, Main() method is invoked first before any other method. It represents start up of the program</a:t>
            </a:r>
            <a:r>
              <a:rPr lang="en-US" dirty="0" smtClean="0"/>
              <a:t>.</a:t>
            </a:r>
          </a:p>
          <a:p>
            <a:pPr marL="0" indent="0">
              <a:buNone/>
            </a:pPr>
            <a:r>
              <a:rPr lang="en-US" b="1" dirty="0"/>
              <a:t>string[] </a:t>
            </a:r>
            <a:r>
              <a:rPr lang="en-US" b="1" dirty="0" err="1"/>
              <a:t>args</a:t>
            </a:r>
            <a:r>
              <a:rPr lang="en-US" b="1" dirty="0"/>
              <a:t>:</a:t>
            </a:r>
            <a:r>
              <a:rPr lang="en-US" dirty="0"/>
              <a:t> is used for command line arguments in C#. While running the C# program, we can pass values. These values are known as arguments which we can use in the program</a:t>
            </a:r>
            <a:r>
              <a:rPr lang="en-US" dirty="0" smtClean="0"/>
              <a:t>.</a:t>
            </a:r>
          </a:p>
          <a:p>
            <a:pPr marL="0" indent="0">
              <a:buNone/>
            </a:pPr>
            <a:r>
              <a:rPr lang="en-US" b="1" dirty="0" err="1"/>
              <a:t>System.Console.WriteLine</a:t>
            </a:r>
            <a:r>
              <a:rPr lang="en-US" b="1" dirty="0"/>
              <a:t>("Hello World!"):</a:t>
            </a:r>
            <a:r>
              <a:rPr lang="en-US" dirty="0"/>
              <a:t> Here, System is the namespace. Console is the class defined in System namespace. The </a:t>
            </a:r>
            <a:r>
              <a:rPr lang="en-US" dirty="0" err="1"/>
              <a:t>WriteLine</a:t>
            </a:r>
            <a:r>
              <a:rPr lang="en-US" dirty="0"/>
              <a:t>() is the static method of Console class which is used to write the text on the console.</a:t>
            </a:r>
            <a:endParaRPr lang="en-IN" dirty="0"/>
          </a:p>
        </p:txBody>
      </p:sp>
    </p:spTree>
    <p:extLst>
      <p:ext uri="{BB962C8B-B14F-4D97-AF65-F5344CB8AC3E}">
        <p14:creationId xmlns:p14="http://schemas.microsoft.com/office/powerpoint/2010/main" val="3201378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CLS(Common language specification)</a:t>
            </a:r>
            <a:endParaRPr lang="en-IN" dirty="0"/>
          </a:p>
        </p:txBody>
      </p:sp>
      <p:sp>
        <p:nvSpPr>
          <p:cNvPr id="3" name="Content Placeholder 2"/>
          <p:cNvSpPr>
            <a:spLocks noGrp="1"/>
          </p:cNvSpPr>
          <p:nvPr>
            <p:ph idx="1"/>
          </p:nvPr>
        </p:nvSpPr>
        <p:spPr/>
        <p:txBody>
          <a:bodyPr/>
          <a:lstStyle/>
          <a:p>
            <a:r>
              <a:rPr lang="en-US" dirty="0"/>
              <a:t>It is responsible for converting the different .NET programming language syntactical rules and regulations into CLR understandable </a:t>
            </a:r>
            <a:r>
              <a:rPr lang="en-US" dirty="0" smtClean="0"/>
              <a:t>format</a:t>
            </a:r>
          </a:p>
          <a:p>
            <a:pPr marL="0" indent="0">
              <a:buNone/>
            </a:pPr>
            <a:r>
              <a:rPr lang="en-US" dirty="0"/>
              <a:t>	</a:t>
            </a:r>
            <a:r>
              <a:rPr lang="en-US" dirty="0" smtClean="0"/>
              <a:t>ex : 	C#					|			VB</a:t>
            </a:r>
          </a:p>
          <a:p>
            <a:pPr marL="0" indent="0">
              <a:buNone/>
            </a:pPr>
            <a:r>
              <a:rPr lang="en-US" dirty="0"/>
              <a:t>	</a:t>
            </a:r>
            <a:r>
              <a:rPr lang="en-US" dirty="0" smtClean="0"/>
              <a:t>	; for statement termination		; is not used</a:t>
            </a:r>
            <a:endParaRPr lang="en-IN" dirty="0"/>
          </a:p>
        </p:txBody>
      </p:sp>
    </p:spTree>
    <p:extLst>
      <p:ext uri="{BB962C8B-B14F-4D97-AF65-F5344CB8AC3E}">
        <p14:creationId xmlns:p14="http://schemas.microsoft.com/office/powerpoint/2010/main" val="248843389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 </a:t>
            </a:r>
            <a:r>
              <a:rPr lang="en-IN" dirty="0" smtClean="0"/>
              <a:t>Variable</a:t>
            </a:r>
            <a:endParaRPr lang="en-IN" dirty="0"/>
          </a:p>
        </p:txBody>
      </p:sp>
      <p:sp>
        <p:nvSpPr>
          <p:cNvPr id="3" name="Content Placeholder 2"/>
          <p:cNvSpPr>
            <a:spLocks noGrp="1"/>
          </p:cNvSpPr>
          <p:nvPr>
            <p:ph idx="1"/>
          </p:nvPr>
        </p:nvSpPr>
        <p:spPr/>
        <p:txBody>
          <a:bodyPr>
            <a:normAutofit fontScale="92500" lnSpcReduction="10000"/>
          </a:bodyPr>
          <a:lstStyle/>
          <a:p>
            <a:r>
              <a:rPr lang="en-US" dirty="0"/>
              <a:t>A variable is a name of memory location. It is used to store data. Its value can be changed and it can be reused many times.</a:t>
            </a:r>
          </a:p>
          <a:p>
            <a:r>
              <a:rPr lang="en-US" dirty="0"/>
              <a:t>It is a way to represent memory location through symbol so that it can be easily identified.</a:t>
            </a:r>
          </a:p>
          <a:p>
            <a:pPr marL="0" indent="0">
              <a:buNone/>
            </a:pPr>
            <a:r>
              <a:rPr lang="en-IN" u="sng" dirty="0"/>
              <a:t>Rules for defining </a:t>
            </a:r>
            <a:r>
              <a:rPr lang="en-IN" u="sng" dirty="0" smtClean="0"/>
              <a:t>variables</a:t>
            </a:r>
          </a:p>
          <a:p>
            <a:r>
              <a:rPr lang="en-US" dirty="0"/>
              <a:t>A variable can have alphabets, digits and underscore.</a:t>
            </a:r>
          </a:p>
          <a:p>
            <a:r>
              <a:rPr lang="en-US" dirty="0"/>
              <a:t>A variable name can start with alphabet and underscore only. It can't start with digit.</a:t>
            </a:r>
          </a:p>
          <a:p>
            <a:r>
              <a:rPr lang="en-US" dirty="0"/>
              <a:t>No white space is allowed within variable name.</a:t>
            </a:r>
          </a:p>
          <a:p>
            <a:r>
              <a:rPr lang="en-US" dirty="0"/>
              <a:t>A variable name must not be any reserved word or keyword e.g. char, float etc.</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1803808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 - Data Types</a:t>
            </a:r>
          </a:p>
        </p:txBody>
      </p:sp>
      <p:pic>
        <p:nvPicPr>
          <p:cNvPr id="2050" name="Picture 2" descr="https://www.tutorialsteacher.com/Content/images/csharp/datatyp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28862" y="2267744"/>
            <a:ext cx="7534275"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5413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29402209"/>
              </p:ext>
            </p:extLst>
          </p:nvPr>
        </p:nvGraphicFramePr>
        <p:xfrm>
          <a:off x="104503" y="2"/>
          <a:ext cx="11952513" cy="6756268"/>
        </p:xfrm>
        <a:graphic>
          <a:graphicData uri="http://schemas.openxmlformats.org/drawingml/2006/table">
            <a:tbl>
              <a:tblPr/>
              <a:tblGrid>
                <a:gridCol w="1593668">
                  <a:extLst>
                    <a:ext uri="{9D8B030D-6E8A-4147-A177-3AD203B41FA5}">
                      <a16:colId xmlns:a16="http://schemas.microsoft.com/office/drawing/2014/main" val="2908402821"/>
                    </a:ext>
                  </a:extLst>
                </a:gridCol>
                <a:gridCol w="5454187">
                  <a:extLst>
                    <a:ext uri="{9D8B030D-6E8A-4147-A177-3AD203B41FA5}">
                      <a16:colId xmlns:a16="http://schemas.microsoft.com/office/drawing/2014/main" val="2502277693"/>
                    </a:ext>
                  </a:extLst>
                </a:gridCol>
                <a:gridCol w="4175547">
                  <a:extLst>
                    <a:ext uri="{9D8B030D-6E8A-4147-A177-3AD203B41FA5}">
                      <a16:colId xmlns:a16="http://schemas.microsoft.com/office/drawing/2014/main" val="630534558"/>
                    </a:ext>
                  </a:extLst>
                </a:gridCol>
                <a:gridCol w="729111">
                  <a:extLst>
                    <a:ext uri="{9D8B030D-6E8A-4147-A177-3AD203B41FA5}">
                      <a16:colId xmlns:a16="http://schemas.microsoft.com/office/drawing/2014/main" val="460823149"/>
                    </a:ext>
                  </a:extLst>
                </a:gridCol>
              </a:tblGrid>
              <a:tr h="318360">
                <a:tc>
                  <a:txBody>
                    <a:bodyPr/>
                    <a:lstStyle/>
                    <a:p>
                      <a:pPr algn="l" fontAlgn="b"/>
                      <a:r>
                        <a:rPr lang="en-IN" sz="1400" b="0">
                          <a:solidFill>
                            <a:srgbClr val="FFFFFF"/>
                          </a:solidFill>
                          <a:effectLst/>
                        </a:rPr>
                        <a:t>Type</a:t>
                      </a:r>
                    </a:p>
                  </a:txBody>
                  <a:tcPr marL="19169" marR="19169" marT="9584" marB="9584"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IN" sz="1400" b="0">
                          <a:solidFill>
                            <a:srgbClr val="FFFFFF"/>
                          </a:solidFill>
                          <a:effectLst/>
                        </a:rPr>
                        <a:t>Description</a:t>
                      </a:r>
                    </a:p>
                  </a:txBody>
                  <a:tcPr marL="19169" marR="19169" marT="9584" marB="9584"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ctr" fontAlgn="b"/>
                      <a:r>
                        <a:rPr lang="en-IN" sz="1400" b="0">
                          <a:solidFill>
                            <a:srgbClr val="FFFFFF"/>
                          </a:solidFill>
                          <a:effectLst/>
                        </a:rPr>
                        <a:t>Range</a:t>
                      </a:r>
                    </a:p>
                  </a:txBody>
                  <a:tcPr marL="19169" marR="19169" marT="9584" marB="9584"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IN" sz="1400" b="0">
                          <a:solidFill>
                            <a:srgbClr val="FFFFFF"/>
                          </a:solidFill>
                          <a:effectLst/>
                        </a:rPr>
                        <a:t>Suffix</a:t>
                      </a:r>
                    </a:p>
                  </a:txBody>
                  <a:tcPr marL="19169" marR="19169" marT="9584" marB="9584"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3024909884"/>
                  </a:ext>
                </a:extLst>
              </a:tr>
              <a:tr h="244893">
                <a:tc>
                  <a:txBody>
                    <a:bodyPr/>
                    <a:lstStyle/>
                    <a:p>
                      <a:pPr fontAlgn="t"/>
                      <a:r>
                        <a:rPr lang="en-IN" sz="1400" dirty="0">
                          <a:solidFill>
                            <a:srgbClr val="414141"/>
                          </a:solidFill>
                          <a:effectLst/>
                        </a:rPr>
                        <a:t>byte</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a:solidFill>
                            <a:srgbClr val="414141"/>
                          </a:solidFill>
                          <a:effectLst/>
                        </a:rPr>
                        <a:t>8-bit unsigned integer</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a:solidFill>
                            <a:srgbClr val="414141"/>
                          </a:solidFill>
                          <a:effectLst/>
                        </a:rPr>
                        <a:t>0 to 255</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endParaRPr lang="en-IN" sz="1400">
                        <a:solidFill>
                          <a:srgbClr val="414141"/>
                        </a:solidFill>
                        <a:effectLst/>
                      </a:endParaRP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00467633"/>
                  </a:ext>
                </a:extLst>
              </a:tr>
              <a:tr h="318360">
                <a:tc>
                  <a:txBody>
                    <a:bodyPr/>
                    <a:lstStyle/>
                    <a:p>
                      <a:pPr fontAlgn="t"/>
                      <a:r>
                        <a:rPr lang="en-IN" sz="1400">
                          <a:solidFill>
                            <a:srgbClr val="414141"/>
                          </a:solidFill>
                          <a:effectLst/>
                        </a:rPr>
                        <a:t>sbyte</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400">
                          <a:solidFill>
                            <a:srgbClr val="414141"/>
                          </a:solidFill>
                          <a:effectLst/>
                        </a:rPr>
                        <a:t>8-bit signed integer</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400">
                          <a:solidFill>
                            <a:srgbClr val="414141"/>
                          </a:solidFill>
                          <a:effectLst/>
                        </a:rPr>
                        <a:t>-128 to 127</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endParaRPr lang="en-IN" sz="1400">
                        <a:solidFill>
                          <a:srgbClr val="414141"/>
                        </a:solidFill>
                        <a:effectLst/>
                      </a:endParaRP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669174250"/>
                  </a:ext>
                </a:extLst>
              </a:tr>
              <a:tr h="318360">
                <a:tc>
                  <a:txBody>
                    <a:bodyPr/>
                    <a:lstStyle/>
                    <a:p>
                      <a:pPr fontAlgn="t"/>
                      <a:r>
                        <a:rPr lang="en-IN" sz="1400">
                          <a:solidFill>
                            <a:srgbClr val="414141"/>
                          </a:solidFill>
                          <a:effectLst/>
                        </a:rPr>
                        <a:t>short</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a:solidFill>
                            <a:srgbClr val="414141"/>
                          </a:solidFill>
                          <a:effectLst/>
                        </a:rPr>
                        <a:t>16-bit signed integer</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a:solidFill>
                            <a:srgbClr val="414141"/>
                          </a:solidFill>
                          <a:effectLst/>
                        </a:rPr>
                        <a:t>-32,768 to 32,767</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endParaRPr lang="en-IN" sz="1400">
                        <a:solidFill>
                          <a:srgbClr val="414141"/>
                        </a:solidFill>
                        <a:effectLst/>
                      </a:endParaRP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58077629"/>
                  </a:ext>
                </a:extLst>
              </a:tr>
              <a:tr h="391828">
                <a:tc>
                  <a:txBody>
                    <a:bodyPr/>
                    <a:lstStyle/>
                    <a:p>
                      <a:pPr fontAlgn="t"/>
                      <a:r>
                        <a:rPr lang="en-IN" sz="1400">
                          <a:solidFill>
                            <a:srgbClr val="414141"/>
                          </a:solidFill>
                          <a:effectLst/>
                        </a:rPr>
                        <a:t>ushort</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400">
                          <a:solidFill>
                            <a:srgbClr val="414141"/>
                          </a:solidFill>
                          <a:effectLst/>
                        </a:rPr>
                        <a:t>16-bit unsigned integer</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400">
                          <a:solidFill>
                            <a:srgbClr val="414141"/>
                          </a:solidFill>
                          <a:effectLst/>
                        </a:rPr>
                        <a:t>0 to 65,535</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endParaRPr lang="en-IN" sz="1400">
                        <a:solidFill>
                          <a:srgbClr val="414141"/>
                        </a:solidFill>
                        <a:effectLst/>
                      </a:endParaRP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634965412"/>
                  </a:ext>
                </a:extLst>
              </a:tr>
              <a:tr h="630720">
                <a:tc>
                  <a:txBody>
                    <a:bodyPr/>
                    <a:lstStyle/>
                    <a:p>
                      <a:pPr fontAlgn="t"/>
                      <a:r>
                        <a:rPr lang="en-IN" sz="1400">
                          <a:solidFill>
                            <a:srgbClr val="414141"/>
                          </a:solidFill>
                          <a:effectLst/>
                        </a:rPr>
                        <a:t>int</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dirty="0">
                          <a:solidFill>
                            <a:srgbClr val="414141"/>
                          </a:solidFill>
                          <a:effectLst/>
                        </a:rPr>
                        <a:t>32-bit signed integer</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a:solidFill>
                            <a:srgbClr val="414141"/>
                          </a:solidFill>
                          <a:effectLst/>
                        </a:rPr>
                        <a:t>-2,147,483,648</a:t>
                      </a:r>
                      <a:br>
                        <a:rPr lang="en-IN" sz="1400">
                          <a:solidFill>
                            <a:srgbClr val="414141"/>
                          </a:solidFill>
                          <a:effectLst/>
                        </a:rPr>
                      </a:br>
                      <a:r>
                        <a:rPr lang="en-IN" sz="1400">
                          <a:solidFill>
                            <a:srgbClr val="414141"/>
                          </a:solidFill>
                          <a:effectLst/>
                        </a:rPr>
                        <a:t>to</a:t>
                      </a:r>
                      <a:br>
                        <a:rPr lang="en-IN" sz="1400">
                          <a:solidFill>
                            <a:srgbClr val="414141"/>
                          </a:solidFill>
                          <a:effectLst/>
                        </a:rPr>
                      </a:br>
                      <a:r>
                        <a:rPr lang="en-IN" sz="1400">
                          <a:solidFill>
                            <a:srgbClr val="414141"/>
                          </a:solidFill>
                          <a:effectLst/>
                        </a:rPr>
                        <a:t>2,147,483,647</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endParaRPr lang="en-IN" sz="1400">
                        <a:solidFill>
                          <a:srgbClr val="414141"/>
                        </a:solidFill>
                        <a:effectLst/>
                      </a:endParaRP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598446349"/>
                  </a:ext>
                </a:extLst>
              </a:tr>
              <a:tr h="244893">
                <a:tc>
                  <a:txBody>
                    <a:bodyPr/>
                    <a:lstStyle/>
                    <a:p>
                      <a:pPr fontAlgn="t"/>
                      <a:r>
                        <a:rPr lang="en-IN" sz="1400">
                          <a:solidFill>
                            <a:srgbClr val="414141"/>
                          </a:solidFill>
                          <a:effectLst/>
                        </a:rPr>
                        <a:t>uint</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400">
                          <a:solidFill>
                            <a:srgbClr val="414141"/>
                          </a:solidFill>
                          <a:effectLst/>
                        </a:rPr>
                        <a:t>32-bit unsigned integer</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400">
                          <a:solidFill>
                            <a:srgbClr val="414141"/>
                          </a:solidFill>
                          <a:effectLst/>
                        </a:rPr>
                        <a:t>0 to 4,294,967,295</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400">
                          <a:solidFill>
                            <a:srgbClr val="414141"/>
                          </a:solidFill>
                          <a:effectLst/>
                        </a:rPr>
                        <a:t>u</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622625562"/>
                  </a:ext>
                </a:extLst>
              </a:tr>
              <a:tr h="630720">
                <a:tc>
                  <a:txBody>
                    <a:bodyPr/>
                    <a:lstStyle/>
                    <a:p>
                      <a:pPr fontAlgn="t"/>
                      <a:r>
                        <a:rPr lang="en-IN" sz="1400">
                          <a:solidFill>
                            <a:srgbClr val="414141"/>
                          </a:solidFill>
                          <a:effectLst/>
                        </a:rPr>
                        <a:t>long</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a:solidFill>
                            <a:srgbClr val="414141"/>
                          </a:solidFill>
                          <a:effectLst/>
                        </a:rPr>
                        <a:t>64-bit signed integer</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a:solidFill>
                            <a:srgbClr val="414141"/>
                          </a:solidFill>
                          <a:effectLst/>
                        </a:rPr>
                        <a:t>-9,223,372,036,854,775,808</a:t>
                      </a:r>
                      <a:br>
                        <a:rPr lang="en-IN" sz="1400">
                          <a:solidFill>
                            <a:srgbClr val="414141"/>
                          </a:solidFill>
                          <a:effectLst/>
                        </a:rPr>
                      </a:br>
                      <a:r>
                        <a:rPr lang="en-IN" sz="1400">
                          <a:solidFill>
                            <a:srgbClr val="414141"/>
                          </a:solidFill>
                          <a:effectLst/>
                        </a:rPr>
                        <a:t>to</a:t>
                      </a:r>
                      <a:br>
                        <a:rPr lang="en-IN" sz="1400">
                          <a:solidFill>
                            <a:srgbClr val="414141"/>
                          </a:solidFill>
                          <a:effectLst/>
                        </a:rPr>
                      </a:br>
                      <a:r>
                        <a:rPr lang="en-IN" sz="1400">
                          <a:solidFill>
                            <a:srgbClr val="414141"/>
                          </a:solidFill>
                          <a:effectLst/>
                        </a:rPr>
                        <a:t>9,223,372,036,854,775,807</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a:solidFill>
                            <a:srgbClr val="414141"/>
                          </a:solidFill>
                          <a:effectLst/>
                        </a:rPr>
                        <a:t>l</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28299943"/>
                  </a:ext>
                </a:extLst>
              </a:tr>
              <a:tr h="318360">
                <a:tc>
                  <a:txBody>
                    <a:bodyPr/>
                    <a:lstStyle/>
                    <a:p>
                      <a:pPr fontAlgn="t"/>
                      <a:r>
                        <a:rPr lang="en-IN" sz="1400">
                          <a:solidFill>
                            <a:srgbClr val="414141"/>
                          </a:solidFill>
                          <a:effectLst/>
                        </a:rPr>
                        <a:t>ulong</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400">
                          <a:solidFill>
                            <a:srgbClr val="414141"/>
                          </a:solidFill>
                          <a:effectLst/>
                        </a:rPr>
                        <a:t>64-bit unsigned integer</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400">
                          <a:solidFill>
                            <a:srgbClr val="414141"/>
                          </a:solidFill>
                          <a:effectLst/>
                        </a:rPr>
                        <a:t>0 to 18,446,744,073,709,551,615</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400">
                          <a:solidFill>
                            <a:srgbClr val="414141"/>
                          </a:solidFill>
                          <a:effectLst/>
                        </a:rPr>
                        <a:t>ul</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185843483"/>
                  </a:ext>
                </a:extLst>
              </a:tr>
              <a:tr h="244893">
                <a:tc>
                  <a:txBody>
                    <a:bodyPr/>
                    <a:lstStyle/>
                    <a:p>
                      <a:pPr fontAlgn="t"/>
                      <a:r>
                        <a:rPr lang="en-IN" sz="1400">
                          <a:solidFill>
                            <a:srgbClr val="414141"/>
                          </a:solidFill>
                          <a:effectLst/>
                        </a:rPr>
                        <a:t>float</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400">
                          <a:solidFill>
                            <a:srgbClr val="414141"/>
                          </a:solidFill>
                          <a:effectLst/>
                        </a:rPr>
                        <a:t>32-bit Single-precision floating point type</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a:solidFill>
                            <a:srgbClr val="414141"/>
                          </a:solidFill>
                          <a:effectLst/>
                        </a:rPr>
                        <a:t>-3.402823e38 to 3.402823e38</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a:solidFill>
                            <a:srgbClr val="414141"/>
                          </a:solidFill>
                          <a:effectLst/>
                        </a:rPr>
                        <a:t>f</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098339636"/>
                  </a:ext>
                </a:extLst>
              </a:tr>
              <a:tr h="391828">
                <a:tc>
                  <a:txBody>
                    <a:bodyPr/>
                    <a:lstStyle/>
                    <a:p>
                      <a:pPr fontAlgn="t"/>
                      <a:r>
                        <a:rPr lang="en-IN" sz="1400">
                          <a:solidFill>
                            <a:srgbClr val="414141"/>
                          </a:solidFill>
                          <a:effectLst/>
                        </a:rPr>
                        <a:t>double</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400">
                          <a:solidFill>
                            <a:srgbClr val="414141"/>
                          </a:solidFill>
                          <a:effectLst/>
                        </a:rPr>
                        <a:t>64-bit double-precision floating point type</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400">
                          <a:solidFill>
                            <a:srgbClr val="414141"/>
                          </a:solidFill>
                          <a:effectLst/>
                        </a:rPr>
                        <a:t>-1.79769313486232e308 to 1.79769313486232e308</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400">
                          <a:solidFill>
                            <a:srgbClr val="414141"/>
                          </a:solidFill>
                          <a:effectLst/>
                        </a:rPr>
                        <a:t>d</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240211279"/>
                  </a:ext>
                </a:extLst>
              </a:tr>
              <a:tr h="630720">
                <a:tc>
                  <a:txBody>
                    <a:bodyPr/>
                    <a:lstStyle/>
                    <a:p>
                      <a:pPr fontAlgn="t"/>
                      <a:r>
                        <a:rPr lang="en-IN" sz="1400">
                          <a:solidFill>
                            <a:srgbClr val="414141"/>
                          </a:solidFill>
                          <a:effectLst/>
                        </a:rPr>
                        <a:t>decimal</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400">
                          <a:solidFill>
                            <a:srgbClr val="414141"/>
                          </a:solidFill>
                          <a:effectLst/>
                        </a:rPr>
                        <a:t>128-bit decimal type for financial and monetary calculations</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a:solidFill>
                            <a:srgbClr val="414141"/>
                          </a:solidFill>
                          <a:effectLst/>
                        </a:rPr>
                        <a:t>(+ or -)1.0 x 10e-28</a:t>
                      </a:r>
                      <a:br>
                        <a:rPr lang="en-IN" sz="1400">
                          <a:solidFill>
                            <a:srgbClr val="414141"/>
                          </a:solidFill>
                          <a:effectLst/>
                        </a:rPr>
                      </a:br>
                      <a:r>
                        <a:rPr lang="en-IN" sz="1400">
                          <a:solidFill>
                            <a:srgbClr val="414141"/>
                          </a:solidFill>
                          <a:effectLst/>
                        </a:rPr>
                        <a:t>to</a:t>
                      </a:r>
                      <a:br>
                        <a:rPr lang="en-IN" sz="1400">
                          <a:solidFill>
                            <a:srgbClr val="414141"/>
                          </a:solidFill>
                          <a:effectLst/>
                        </a:rPr>
                      </a:br>
                      <a:r>
                        <a:rPr lang="en-IN" sz="1400">
                          <a:solidFill>
                            <a:srgbClr val="414141"/>
                          </a:solidFill>
                          <a:effectLst/>
                        </a:rPr>
                        <a:t>7.9 x 10e28</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a:solidFill>
                            <a:srgbClr val="414141"/>
                          </a:solidFill>
                          <a:effectLst/>
                        </a:rPr>
                        <a:t>m</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094810536"/>
                  </a:ext>
                </a:extLst>
              </a:tr>
              <a:tr h="426593">
                <a:tc>
                  <a:txBody>
                    <a:bodyPr/>
                    <a:lstStyle/>
                    <a:p>
                      <a:pPr fontAlgn="t"/>
                      <a:r>
                        <a:rPr lang="en-IN" sz="1400">
                          <a:solidFill>
                            <a:srgbClr val="414141"/>
                          </a:solidFill>
                          <a:effectLst/>
                        </a:rPr>
                        <a:t>char</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400">
                          <a:solidFill>
                            <a:srgbClr val="414141"/>
                          </a:solidFill>
                          <a:effectLst/>
                        </a:rPr>
                        <a:t>16-bit single Unicode character</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400">
                          <a:solidFill>
                            <a:srgbClr val="414141"/>
                          </a:solidFill>
                          <a:effectLst/>
                        </a:rPr>
                        <a:t>Any valid character, e.g. a,*, \x0058 (hex), or\u0058 (Unicode)</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endParaRPr lang="en-IN" sz="1400">
                        <a:solidFill>
                          <a:srgbClr val="414141"/>
                        </a:solidFill>
                        <a:effectLst/>
                      </a:endParaRP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984741555"/>
                  </a:ext>
                </a:extLst>
              </a:tr>
              <a:tr h="244893">
                <a:tc>
                  <a:txBody>
                    <a:bodyPr/>
                    <a:lstStyle/>
                    <a:p>
                      <a:pPr fontAlgn="t"/>
                      <a:r>
                        <a:rPr lang="en-IN" sz="1400">
                          <a:solidFill>
                            <a:srgbClr val="414141"/>
                          </a:solidFill>
                          <a:effectLst/>
                        </a:rPr>
                        <a:t>bool</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a:solidFill>
                            <a:srgbClr val="414141"/>
                          </a:solidFill>
                          <a:effectLst/>
                        </a:rPr>
                        <a:t>8-bit logical true/false value</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a:solidFill>
                            <a:srgbClr val="414141"/>
                          </a:solidFill>
                          <a:effectLst/>
                        </a:rPr>
                        <a:t>True or False</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endParaRPr lang="en-IN" sz="1400">
                        <a:solidFill>
                          <a:srgbClr val="414141"/>
                        </a:solidFill>
                        <a:effectLst/>
                      </a:endParaRP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511261655"/>
                  </a:ext>
                </a:extLst>
              </a:tr>
              <a:tr h="318360">
                <a:tc>
                  <a:txBody>
                    <a:bodyPr/>
                    <a:lstStyle/>
                    <a:p>
                      <a:pPr fontAlgn="t"/>
                      <a:r>
                        <a:rPr lang="en-IN" sz="1400">
                          <a:solidFill>
                            <a:srgbClr val="414141"/>
                          </a:solidFill>
                          <a:effectLst/>
                        </a:rPr>
                        <a:t>object</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400">
                          <a:solidFill>
                            <a:srgbClr val="414141"/>
                          </a:solidFill>
                          <a:effectLst/>
                        </a:rPr>
                        <a:t>Base type of all other types.</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endParaRPr lang="en-IN" sz="1400">
                        <a:solidFill>
                          <a:srgbClr val="414141"/>
                        </a:solidFill>
                        <a:effectLst/>
                      </a:endParaRP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endParaRPr lang="en-IN" sz="1400">
                        <a:solidFill>
                          <a:srgbClr val="414141"/>
                        </a:solidFill>
                        <a:effectLst/>
                      </a:endParaRP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408448417"/>
                  </a:ext>
                </a:extLst>
              </a:tr>
              <a:tr h="318360">
                <a:tc>
                  <a:txBody>
                    <a:bodyPr/>
                    <a:lstStyle/>
                    <a:p>
                      <a:pPr fontAlgn="t"/>
                      <a:r>
                        <a:rPr lang="en-IN" sz="1400">
                          <a:solidFill>
                            <a:srgbClr val="414141"/>
                          </a:solidFill>
                          <a:effectLst/>
                        </a:rPr>
                        <a:t>string</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400">
                          <a:solidFill>
                            <a:srgbClr val="414141"/>
                          </a:solidFill>
                          <a:effectLst/>
                        </a:rPr>
                        <a:t>A sequence of Unicode characters</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endParaRPr lang="en-IN" sz="1400">
                        <a:solidFill>
                          <a:srgbClr val="414141"/>
                        </a:solidFill>
                        <a:effectLst/>
                      </a:endParaRP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endParaRPr lang="en-IN" sz="1400">
                        <a:solidFill>
                          <a:srgbClr val="414141"/>
                        </a:solidFill>
                        <a:effectLst/>
                      </a:endParaRP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160582932"/>
                  </a:ext>
                </a:extLst>
              </a:tr>
              <a:tr h="630720">
                <a:tc>
                  <a:txBody>
                    <a:bodyPr/>
                    <a:lstStyle/>
                    <a:p>
                      <a:pPr fontAlgn="t"/>
                      <a:r>
                        <a:rPr lang="en-IN" sz="1400">
                          <a:solidFill>
                            <a:srgbClr val="414141"/>
                          </a:solidFill>
                          <a:effectLst/>
                        </a:rPr>
                        <a:t>DateTime</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400">
                          <a:solidFill>
                            <a:srgbClr val="414141"/>
                          </a:solidFill>
                          <a:effectLst/>
                        </a:rPr>
                        <a:t>Represents date and time</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400">
                          <a:solidFill>
                            <a:srgbClr val="414141"/>
                          </a:solidFill>
                          <a:effectLst/>
                        </a:rPr>
                        <a:t>0:00:00am 1/1/01</a:t>
                      </a:r>
                      <a:br>
                        <a:rPr lang="en-US" sz="1400">
                          <a:solidFill>
                            <a:srgbClr val="414141"/>
                          </a:solidFill>
                          <a:effectLst/>
                        </a:rPr>
                      </a:br>
                      <a:r>
                        <a:rPr lang="en-US" sz="1400">
                          <a:solidFill>
                            <a:srgbClr val="414141"/>
                          </a:solidFill>
                          <a:effectLst/>
                        </a:rPr>
                        <a:t>to</a:t>
                      </a:r>
                      <a:br>
                        <a:rPr lang="en-US" sz="1400">
                          <a:solidFill>
                            <a:srgbClr val="414141"/>
                          </a:solidFill>
                          <a:effectLst/>
                        </a:rPr>
                      </a:br>
                      <a:r>
                        <a:rPr lang="en-US" sz="1400">
                          <a:solidFill>
                            <a:srgbClr val="414141"/>
                          </a:solidFill>
                          <a:effectLst/>
                        </a:rPr>
                        <a:t>11:59:59pm 12/31/9999</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endParaRPr lang="en-IN" sz="1400" dirty="0">
                        <a:solidFill>
                          <a:srgbClr val="414141"/>
                        </a:solidFill>
                        <a:effectLst/>
                      </a:endParaRP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820276096"/>
                  </a:ext>
                </a:extLst>
              </a:tr>
            </a:tbl>
          </a:graphicData>
        </a:graphic>
      </p:graphicFrame>
    </p:spTree>
    <p:extLst>
      <p:ext uri="{BB962C8B-B14F-4D97-AF65-F5344CB8AC3E}">
        <p14:creationId xmlns:p14="http://schemas.microsoft.com/office/powerpoint/2010/main" val="194951192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Alias vs .NET Type</a:t>
            </a:r>
          </a:p>
        </p:txBody>
      </p:sp>
      <p:sp>
        <p:nvSpPr>
          <p:cNvPr id="3" name="Content Placeholder 2"/>
          <p:cNvSpPr>
            <a:spLocks noGrp="1"/>
          </p:cNvSpPr>
          <p:nvPr>
            <p:ph idx="1"/>
          </p:nvPr>
        </p:nvSpPr>
        <p:spPr>
          <a:xfrm>
            <a:off x="838200" y="1358536"/>
            <a:ext cx="10515600" cy="5499463"/>
          </a:xfrm>
        </p:spPr>
        <p:txBody>
          <a:bodyPr/>
          <a:lstStyle/>
          <a:p>
            <a:pPr marL="0" indent="0">
              <a:buNone/>
            </a:pPr>
            <a:r>
              <a:rPr lang="en-US" dirty="0"/>
              <a:t>The predefined data types are alias to their .NET type (CLR class) name. The following table lists alias for predefined data types and related .NET class name.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331685277"/>
              </p:ext>
            </p:extLst>
          </p:nvPr>
        </p:nvGraphicFramePr>
        <p:xfrm>
          <a:off x="2651758" y="2246811"/>
          <a:ext cx="8451669" cy="4455870"/>
        </p:xfrm>
        <a:graphic>
          <a:graphicData uri="http://schemas.openxmlformats.org/drawingml/2006/table">
            <a:tbl>
              <a:tblPr/>
              <a:tblGrid>
                <a:gridCol w="2817223">
                  <a:extLst>
                    <a:ext uri="{9D8B030D-6E8A-4147-A177-3AD203B41FA5}">
                      <a16:colId xmlns:a16="http://schemas.microsoft.com/office/drawing/2014/main" val="1707045169"/>
                    </a:ext>
                  </a:extLst>
                </a:gridCol>
                <a:gridCol w="2817223">
                  <a:extLst>
                    <a:ext uri="{9D8B030D-6E8A-4147-A177-3AD203B41FA5}">
                      <a16:colId xmlns:a16="http://schemas.microsoft.com/office/drawing/2014/main" val="1143179317"/>
                    </a:ext>
                  </a:extLst>
                </a:gridCol>
                <a:gridCol w="2817223">
                  <a:extLst>
                    <a:ext uri="{9D8B030D-6E8A-4147-A177-3AD203B41FA5}">
                      <a16:colId xmlns:a16="http://schemas.microsoft.com/office/drawing/2014/main" val="3033633590"/>
                    </a:ext>
                  </a:extLst>
                </a:gridCol>
              </a:tblGrid>
              <a:tr h="226679">
                <a:tc>
                  <a:txBody>
                    <a:bodyPr/>
                    <a:lstStyle/>
                    <a:p>
                      <a:pPr algn="l" fontAlgn="b"/>
                      <a:r>
                        <a:rPr lang="en-IN" sz="1300" b="0" dirty="0" smtClean="0">
                          <a:solidFill>
                            <a:srgbClr val="FFFFFF"/>
                          </a:solidFill>
                          <a:effectLst/>
                        </a:rPr>
                        <a:t>Alias</a:t>
                      </a:r>
                      <a:endParaRPr lang="en-IN" sz="1300" b="0" dirty="0">
                        <a:solidFill>
                          <a:srgbClr val="FFFFFF"/>
                        </a:solidFill>
                        <a:effectLst/>
                      </a:endParaRPr>
                    </a:p>
                  </a:txBody>
                  <a:tcPr marL="63990" marR="63990" marT="31995" marB="31995"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IN" sz="1300" b="0" dirty="0">
                          <a:solidFill>
                            <a:srgbClr val="FFFFFF"/>
                          </a:solidFill>
                          <a:effectLst/>
                        </a:rPr>
                        <a:t>.NET Type</a:t>
                      </a:r>
                    </a:p>
                  </a:txBody>
                  <a:tcPr marL="63990" marR="63990" marT="31995" marB="31995"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IN" sz="1300" b="0">
                          <a:solidFill>
                            <a:srgbClr val="FFFFFF"/>
                          </a:solidFill>
                          <a:effectLst/>
                        </a:rPr>
                        <a:t>Type</a:t>
                      </a:r>
                    </a:p>
                  </a:txBody>
                  <a:tcPr marL="63990" marR="63990" marT="31995" marB="31995"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2988549266"/>
                  </a:ext>
                </a:extLst>
              </a:tr>
              <a:tr h="226679">
                <a:tc>
                  <a:txBody>
                    <a:bodyPr/>
                    <a:lstStyle/>
                    <a:p>
                      <a:pPr fontAlgn="t"/>
                      <a:r>
                        <a:rPr lang="en-IN" sz="1300">
                          <a:solidFill>
                            <a:srgbClr val="414141"/>
                          </a:solidFill>
                          <a:effectLst/>
                        </a:rPr>
                        <a:t>byte</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300">
                          <a:solidFill>
                            <a:srgbClr val="414141"/>
                          </a:solidFill>
                          <a:effectLst/>
                        </a:rPr>
                        <a:t>System.Byte</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300">
                          <a:solidFill>
                            <a:srgbClr val="414141"/>
                          </a:solidFill>
                          <a:effectLst/>
                        </a:rPr>
                        <a:t>struct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631328430"/>
                  </a:ext>
                </a:extLst>
              </a:tr>
              <a:tr h="226679">
                <a:tc>
                  <a:txBody>
                    <a:bodyPr/>
                    <a:lstStyle/>
                    <a:p>
                      <a:pPr fontAlgn="t"/>
                      <a:r>
                        <a:rPr lang="en-IN" sz="1300">
                          <a:solidFill>
                            <a:srgbClr val="414141"/>
                          </a:solidFill>
                          <a:effectLst/>
                        </a:rPr>
                        <a:t>sbyte</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300">
                          <a:solidFill>
                            <a:srgbClr val="414141"/>
                          </a:solidFill>
                          <a:effectLst/>
                        </a:rPr>
                        <a:t>System.SByte</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300">
                          <a:solidFill>
                            <a:srgbClr val="414141"/>
                          </a:solidFill>
                          <a:effectLst/>
                        </a:rPr>
                        <a:t>struct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41237678"/>
                  </a:ext>
                </a:extLst>
              </a:tr>
              <a:tr h="226679">
                <a:tc>
                  <a:txBody>
                    <a:bodyPr/>
                    <a:lstStyle/>
                    <a:p>
                      <a:pPr fontAlgn="t"/>
                      <a:r>
                        <a:rPr lang="en-IN" sz="1300">
                          <a:solidFill>
                            <a:srgbClr val="414141"/>
                          </a:solidFill>
                          <a:effectLst/>
                        </a:rPr>
                        <a:t>int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300">
                          <a:solidFill>
                            <a:srgbClr val="414141"/>
                          </a:solidFill>
                          <a:effectLst/>
                        </a:rPr>
                        <a:t>System.Int32</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300">
                          <a:solidFill>
                            <a:srgbClr val="414141"/>
                          </a:solidFill>
                          <a:effectLst/>
                        </a:rPr>
                        <a:t>struct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964189918"/>
                  </a:ext>
                </a:extLst>
              </a:tr>
              <a:tr h="226679">
                <a:tc>
                  <a:txBody>
                    <a:bodyPr/>
                    <a:lstStyle/>
                    <a:p>
                      <a:pPr fontAlgn="t"/>
                      <a:r>
                        <a:rPr lang="en-IN" sz="1300">
                          <a:solidFill>
                            <a:srgbClr val="414141"/>
                          </a:solidFill>
                          <a:effectLst/>
                        </a:rPr>
                        <a:t>uint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300">
                          <a:solidFill>
                            <a:srgbClr val="414141"/>
                          </a:solidFill>
                          <a:effectLst/>
                        </a:rPr>
                        <a:t>System.UInt32</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300">
                          <a:solidFill>
                            <a:srgbClr val="414141"/>
                          </a:solidFill>
                          <a:effectLst/>
                        </a:rPr>
                        <a:t>struct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190366912"/>
                  </a:ext>
                </a:extLst>
              </a:tr>
              <a:tr h="226679">
                <a:tc>
                  <a:txBody>
                    <a:bodyPr/>
                    <a:lstStyle/>
                    <a:p>
                      <a:pPr fontAlgn="t"/>
                      <a:r>
                        <a:rPr lang="en-IN" sz="1300">
                          <a:solidFill>
                            <a:srgbClr val="414141"/>
                          </a:solidFill>
                          <a:effectLst/>
                        </a:rPr>
                        <a:t>short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300">
                          <a:solidFill>
                            <a:srgbClr val="414141"/>
                          </a:solidFill>
                          <a:effectLst/>
                        </a:rPr>
                        <a:t>System.Int16</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300">
                          <a:solidFill>
                            <a:srgbClr val="414141"/>
                          </a:solidFill>
                          <a:effectLst/>
                        </a:rPr>
                        <a:t>struct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497358"/>
                  </a:ext>
                </a:extLst>
              </a:tr>
              <a:tr h="226679">
                <a:tc>
                  <a:txBody>
                    <a:bodyPr/>
                    <a:lstStyle/>
                    <a:p>
                      <a:pPr fontAlgn="t"/>
                      <a:r>
                        <a:rPr lang="en-IN" sz="1300">
                          <a:solidFill>
                            <a:srgbClr val="414141"/>
                          </a:solidFill>
                          <a:effectLst/>
                        </a:rPr>
                        <a:t>ushort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300">
                          <a:solidFill>
                            <a:srgbClr val="414141"/>
                          </a:solidFill>
                          <a:effectLst/>
                        </a:rPr>
                        <a:t>System.UInt16</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300">
                          <a:solidFill>
                            <a:srgbClr val="414141"/>
                          </a:solidFill>
                          <a:effectLst/>
                        </a:rPr>
                        <a:t>struct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68489382"/>
                  </a:ext>
                </a:extLst>
              </a:tr>
              <a:tr h="226679">
                <a:tc>
                  <a:txBody>
                    <a:bodyPr/>
                    <a:lstStyle/>
                    <a:p>
                      <a:pPr fontAlgn="t"/>
                      <a:r>
                        <a:rPr lang="en-IN" sz="1300">
                          <a:solidFill>
                            <a:srgbClr val="414141"/>
                          </a:solidFill>
                          <a:effectLst/>
                        </a:rPr>
                        <a:t>long</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300" dirty="0">
                          <a:solidFill>
                            <a:srgbClr val="414141"/>
                          </a:solidFill>
                          <a:effectLst/>
                        </a:rPr>
                        <a:t>System.Int64</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300">
                          <a:solidFill>
                            <a:srgbClr val="414141"/>
                          </a:solidFill>
                          <a:effectLst/>
                        </a:rPr>
                        <a:t>struct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28244282"/>
                  </a:ext>
                </a:extLst>
              </a:tr>
              <a:tr h="226679">
                <a:tc>
                  <a:txBody>
                    <a:bodyPr/>
                    <a:lstStyle/>
                    <a:p>
                      <a:pPr fontAlgn="t"/>
                      <a:r>
                        <a:rPr lang="en-IN" sz="1300">
                          <a:solidFill>
                            <a:srgbClr val="414141"/>
                          </a:solidFill>
                          <a:effectLst/>
                        </a:rPr>
                        <a:t>ulong</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300" dirty="0">
                          <a:solidFill>
                            <a:srgbClr val="414141"/>
                          </a:solidFill>
                          <a:effectLst/>
                        </a:rPr>
                        <a:t>System.UInt64</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300">
                          <a:solidFill>
                            <a:srgbClr val="414141"/>
                          </a:solidFill>
                          <a:effectLst/>
                        </a:rPr>
                        <a:t>struct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070655956"/>
                  </a:ext>
                </a:extLst>
              </a:tr>
              <a:tr h="226679">
                <a:tc>
                  <a:txBody>
                    <a:bodyPr/>
                    <a:lstStyle/>
                    <a:p>
                      <a:pPr fontAlgn="t"/>
                      <a:r>
                        <a:rPr lang="en-IN" sz="1300">
                          <a:solidFill>
                            <a:srgbClr val="414141"/>
                          </a:solidFill>
                          <a:effectLst/>
                        </a:rPr>
                        <a:t>float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300" dirty="0" err="1">
                          <a:solidFill>
                            <a:srgbClr val="414141"/>
                          </a:solidFill>
                          <a:effectLst/>
                        </a:rPr>
                        <a:t>System.Single</a:t>
                      </a:r>
                      <a:endParaRPr lang="en-IN" sz="1300" dirty="0">
                        <a:solidFill>
                          <a:srgbClr val="414141"/>
                        </a:solidFill>
                        <a:effectLst/>
                      </a:endParaRP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300">
                          <a:solidFill>
                            <a:srgbClr val="414141"/>
                          </a:solidFill>
                          <a:effectLst/>
                        </a:rPr>
                        <a:t>struct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16083440"/>
                  </a:ext>
                </a:extLst>
              </a:tr>
              <a:tr h="226679">
                <a:tc>
                  <a:txBody>
                    <a:bodyPr/>
                    <a:lstStyle/>
                    <a:p>
                      <a:pPr fontAlgn="t"/>
                      <a:r>
                        <a:rPr lang="en-IN" sz="1300">
                          <a:solidFill>
                            <a:srgbClr val="414141"/>
                          </a:solidFill>
                          <a:effectLst/>
                        </a:rPr>
                        <a:t>double</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300" dirty="0" err="1">
                          <a:solidFill>
                            <a:srgbClr val="414141"/>
                          </a:solidFill>
                          <a:effectLst/>
                        </a:rPr>
                        <a:t>System.Double</a:t>
                      </a:r>
                      <a:endParaRPr lang="en-IN" sz="1300" dirty="0">
                        <a:solidFill>
                          <a:srgbClr val="414141"/>
                        </a:solidFill>
                        <a:effectLst/>
                      </a:endParaRP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300">
                          <a:solidFill>
                            <a:srgbClr val="414141"/>
                          </a:solidFill>
                          <a:effectLst/>
                        </a:rPr>
                        <a:t>struct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242815408"/>
                  </a:ext>
                </a:extLst>
              </a:tr>
              <a:tr h="226679">
                <a:tc>
                  <a:txBody>
                    <a:bodyPr/>
                    <a:lstStyle/>
                    <a:p>
                      <a:pPr fontAlgn="t"/>
                      <a:r>
                        <a:rPr lang="en-IN" sz="1300">
                          <a:solidFill>
                            <a:srgbClr val="414141"/>
                          </a:solidFill>
                          <a:effectLst/>
                        </a:rPr>
                        <a:t>char</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300">
                          <a:solidFill>
                            <a:srgbClr val="414141"/>
                          </a:solidFill>
                          <a:effectLst/>
                        </a:rPr>
                        <a:t>System.Char</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300">
                          <a:solidFill>
                            <a:srgbClr val="414141"/>
                          </a:solidFill>
                          <a:effectLst/>
                        </a:rPr>
                        <a:t>struct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19564691"/>
                  </a:ext>
                </a:extLst>
              </a:tr>
              <a:tr h="226679">
                <a:tc>
                  <a:txBody>
                    <a:bodyPr/>
                    <a:lstStyle/>
                    <a:p>
                      <a:pPr fontAlgn="t"/>
                      <a:r>
                        <a:rPr lang="en-IN" sz="1300">
                          <a:solidFill>
                            <a:srgbClr val="414141"/>
                          </a:solidFill>
                          <a:effectLst/>
                        </a:rPr>
                        <a:t>bool</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300">
                          <a:solidFill>
                            <a:srgbClr val="414141"/>
                          </a:solidFill>
                          <a:effectLst/>
                        </a:rPr>
                        <a:t>System.Boolean</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300">
                          <a:solidFill>
                            <a:srgbClr val="414141"/>
                          </a:solidFill>
                          <a:effectLst/>
                        </a:rPr>
                        <a:t>struct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165138397"/>
                  </a:ext>
                </a:extLst>
              </a:tr>
              <a:tr h="226679">
                <a:tc>
                  <a:txBody>
                    <a:bodyPr/>
                    <a:lstStyle/>
                    <a:p>
                      <a:pPr fontAlgn="t"/>
                      <a:r>
                        <a:rPr lang="en-IN" sz="1300">
                          <a:solidFill>
                            <a:srgbClr val="414141"/>
                          </a:solidFill>
                          <a:effectLst/>
                        </a:rPr>
                        <a:t>object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300">
                          <a:solidFill>
                            <a:srgbClr val="414141"/>
                          </a:solidFill>
                          <a:effectLst/>
                        </a:rPr>
                        <a:t>System.Object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300">
                          <a:solidFill>
                            <a:srgbClr val="414141"/>
                          </a:solidFill>
                          <a:effectLst/>
                        </a:rPr>
                        <a:t>Class</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70462044"/>
                  </a:ext>
                </a:extLst>
              </a:tr>
              <a:tr h="226679">
                <a:tc>
                  <a:txBody>
                    <a:bodyPr/>
                    <a:lstStyle/>
                    <a:p>
                      <a:pPr fontAlgn="t"/>
                      <a:r>
                        <a:rPr lang="en-IN" sz="1300">
                          <a:solidFill>
                            <a:srgbClr val="414141"/>
                          </a:solidFill>
                          <a:effectLst/>
                        </a:rPr>
                        <a:t>string</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300">
                          <a:solidFill>
                            <a:srgbClr val="414141"/>
                          </a:solidFill>
                          <a:effectLst/>
                        </a:rPr>
                        <a:t>System.String</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300">
                          <a:solidFill>
                            <a:srgbClr val="414141"/>
                          </a:solidFill>
                          <a:effectLst/>
                        </a:rPr>
                        <a:t>Class</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193226432"/>
                  </a:ext>
                </a:extLst>
              </a:tr>
              <a:tr h="226679">
                <a:tc>
                  <a:txBody>
                    <a:bodyPr/>
                    <a:lstStyle/>
                    <a:p>
                      <a:pPr fontAlgn="t"/>
                      <a:r>
                        <a:rPr lang="en-IN" sz="1300">
                          <a:solidFill>
                            <a:srgbClr val="414141"/>
                          </a:solidFill>
                          <a:effectLst/>
                        </a:rPr>
                        <a:t>decimal</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300">
                          <a:solidFill>
                            <a:srgbClr val="414141"/>
                          </a:solidFill>
                          <a:effectLst/>
                        </a:rPr>
                        <a:t>System.Decimal</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300">
                          <a:solidFill>
                            <a:srgbClr val="414141"/>
                          </a:solidFill>
                          <a:effectLst/>
                        </a:rPr>
                        <a:t>struct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579817631"/>
                  </a:ext>
                </a:extLst>
              </a:tr>
              <a:tr h="226679">
                <a:tc>
                  <a:txBody>
                    <a:bodyPr/>
                    <a:lstStyle/>
                    <a:p>
                      <a:pPr fontAlgn="t"/>
                      <a:r>
                        <a:rPr lang="en-IN" sz="1300">
                          <a:solidFill>
                            <a:srgbClr val="414141"/>
                          </a:solidFill>
                          <a:effectLst/>
                        </a:rPr>
                        <a:t>DateTime</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300">
                          <a:solidFill>
                            <a:srgbClr val="414141"/>
                          </a:solidFill>
                          <a:effectLst/>
                        </a:rPr>
                        <a:t>System.DateTime</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300" dirty="0" err="1">
                          <a:solidFill>
                            <a:srgbClr val="414141"/>
                          </a:solidFill>
                          <a:effectLst/>
                        </a:rPr>
                        <a:t>struct</a:t>
                      </a:r>
                      <a:endParaRPr lang="en-IN" sz="1300" dirty="0">
                        <a:solidFill>
                          <a:srgbClr val="414141"/>
                        </a:solidFill>
                        <a:effectLst/>
                      </a:endParaRP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358706323"/>
                  </a:ext>
                </a:extLst>
              </a:tr>
            </a:tbl>
          </a:graphicData>
        </a:graphic>
      </p:graphicFrame>
    </p:spTree>
    <p:extLst>
      <p:ext uri="{BB962C8B-B14F-4D97-AF65-F5344CB8AC3E}">
        <p14:creationId xmlns:p14="http://schemas.microsoft.com/office/powerpoint/2010/main" val="11353551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66304"/>
          </a:xfrm>
        </p:spPr>
        <p:txBody>
          <a:bodyPr/>
          <a:lstStyle/>
          <a:p>
            <a:pPr algn="ctr"/>
            <a:r>
              <a:rPr lang="en-US" dirty="0" smtClean="0"/>
              <a:t>String Formatters</a:t>
            </a:r>
            <a:endParaRPr lang="en-IN" dirty="0"/>
          </a:p>
        </p:txBody>
      </p:sp>
    </p:spTree>
    <p:extLst>
      <p:ext uri="{BB962C8B-B14F-4D97-AF65-F5344CB8AC3E}">
        <p14:creationId xmlns:p14="http://schemas.microsoft.com/office/powerpoint/2010/main" val="40608820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Time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2728321"/>
              </p:ext>
            </p:extLst>
          </p:nvPr>
        </p:nvGraphicFramePr>
        <p:xfrm>
          <a:off x="1018904" y="1825624"/>
          <a:ext cx="9888584" cy="4705806"/>
        </p:xfrm>
        <a:graphic>
          <a:graphicData uri="http://schemas.openxmlformats.org/drawingml/2006/table">
            <a:tbl>
              <a:tblPr/>
              <a:tblGrid>
                <a:gridCol w="2472146">
                  <a:extLst>
                    <a:ext uri="{9D8B030D-6E8A-4147-A177-3AD203B41FA5}">
                      <a16:colId xmlns:a16="http://schemas.microsoft.com/office/drawing/2014/main" val="1535457562"/>
                    </a:ext>
                  </a:extLst>
                </a:gridCol>
                <a:gridCol w="2472146">
                  <a:extLst>
                    <a:ext uri="{9D8B030D-6E8A-4147-A177-3AD203B41FA5}">
                      <a16:colId xmlns:a16="http://schemas.microsoft.com/office/drawing/2014/main" val="122496627"/>
                    </a:ext>
                  </a:extLst>
                </a:gridCol>
                <a:gridCol w="2472146">
                  <a:extLst>
                    <a:ext uri="{9D8B030D-6E8A-4147-A177-3AD203B41FA5}">
                      <a16:colId xmlns:a16="http://schemas.microsoft.com/office/drawing/2014/main" val="161852208"/>
                    </a:ext>
                  </a:extLst>
                </a:gridCol>
                <a:gridCol w="2472146">
                  <a:extLst>
                    <a:ext uri="{9D8B030D-6E8A-4147-A177-3AD203B41FA5}">
                      <a16:colId xmlns:a16="http://schemas.microsoft.com/office/drawing/2014/main" val="719522956"/>
                    </a:ext>
                  </a:extLst>
                </a:gridCol>
              </a:tblGrid>
              <a:tr h="248483">
                <a:tc>
                  <a:txBody>
                    <a:bodyPr/>
                    <a:lstStyle/>
                    <a:p>
                      <a:pPr algn="l"/>
                      <a:r>
                        <a:rPr lang="en-IN" sz="1100" b="1" i="0">
                          <a:effectLst/>
                          <a:latin typeface="Helvetica Neue"/>
                        </a:rPr>
                        <a:t>CHARACTER</a:t>
                      </a:r>
                    </a:p>
                  </a:txBody>
                  <a:tcPr marL="59218" marR="59218" marT="29609" marB="29609" anchor="ctr">
                    <a:lnL w="9525" cap="flat" cmpd="sng" algn="ctr">
                      <a:solidFill>
                        <a:srgbClr val="D9DCDD"/>
                      </a:solidFill>
                      <a:prstDash val="solid"/>
                      <a:round/>
                      <a:headEnd type="none" w="med" len="med"/>
                      <a:tailEnd type="none" w="med" len="med"/>
                    </a:lnL>
                    <a:lnR w="9525" cap="flat" cmpd="sng" algn="ctr">
                      <a:solidFill>
                        <a:srgbClr val="D9DCDD"/>
                      </a:solidFill>
                      <a:prstDash val="solid"/>
                      <a:round/>
                      <a:headEnd type="none" w="med" len="med"/>
                      <a:tailEnd type="none" w="med" len="med"/>
                    </a:lnR>
                    <a:lnT w="9525" cap="flat" cmpd="sng" algn="ctr">
                      <a:solidFill>
                        <a:srgbClr val="D9DCDD"/>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843D"/>
                    </a:solidFill>
                  </a:tcPr>
                </a:tc>
                <a:tc>
                  <a:txBody>
                    <a:bodyPr/>
                    <a:lstStyle/>
                    <a:p>
                      <a:pPr algn="l"/>
                      <a:r>
                        <a:rPr lang="en-IN" sz="1100" b="1" i="0">
                          <a:effectLst/>
                          <a:latin typeface="Helvetica Neue"/>
                        </a:rPr>
                        <a:t>DESCRIPTION</a:t>
                      </a:r>
                    </a:p>
                  </a:txBody>
                  <a:tcPr marL="59218" marR="59218" marT="29609" marB="29609" anchor="ctr">
                    <a:lnL w="9525" cap="flat" cmpd="sng" algn="ctr">
                      <a:solidFill>
                        <a:srgbClr val="D9DCDD"/>
                      </a:solidFill>
                      <a:prstDash val="solid"/>
                      <a:round/>
                      <a:headEnd type="none" w="med" len="med"/>
                      <a:tailEnd type="none" w="med" len="med"/>
                    </a:lnL>
                    <a:lnR w="9525" cap="flat" cmpd="sng" algn="ctr">
                      <a:solidFill>
                        <a:srgbClr val="D9DCDD"/>
                      </a:solidFill>
                      <a:prstDash val="solid"/>
                      <a:round/>
                      <a:headEnd type="none" w="med" len="med"/>
                      <a:tailEnd type="none" w="med" len="med"/>
                    </a:lnR>
                    <a:lnT w="9525" cap="flat" cmpd="sng" algn="ctr">
                      <a:solidFill>
                        <a:srgbClr val="D9DCDD"/>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843D"/>
                    </a:solidFill>
                  </a:tcPr>
                </a:tc>
                <a:tc>
                  <a:txBody>
                    <a:bodyPr/>
                    <a:lstStyle/>
                    <a:p>
                      <a:pPr algn="l"/>
                      <a:r>
                        <a:rPr lang="en-IN" sz="1100" b="1" i="0">
                          <a:effectLst/>
                          <a:latin typeface="Helvetica Neue"/>
                        </a:rPr>
                        <a:t>USAGE</a:t>
                      </a:r>
                    </a:p>
                  </a:txBody>
                  <a:tcPr marL="59218" marR="59218" marT="29609" marB="29609" anchor="ctr">
                    <a:lnL w="9525" cap="flat" cmpd="sng" algn="ctr">
                      <a:solidFill>
                        <a:srgbClr val="D9DCDD"/>
                      </a:solidFill>
                      <a:prstDash val="solid"/>
                      <a:round/>
                      <a:headEnd type="none" w="med" len="med"/>
                      <a:tailEnd type="none" w="med" len="med"/>
                    </a:lnL>
                    <a:lnR w="9525" cap="flat" cmpd="sng" algn="ctr">
                      <a:solidFill>
                        <a:srgbClr val="D9DCDD"/>
                      </a:solidFill>
                      <a:prstDash val="solid"/>
                      <a:round/>
                      <a:headEnd type="none" w="med" len="med"/>
                      <a:tailEnd type="none" w="med" len="med"/>
                    </a:lnR>
                    <a:lnT w="9525" cap="flat" cmpd="sng" algn="ctr">
                      <a:solidFill>
                        <a:srgbClr val="D9DCDD"/>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843D"/>
                    </a:solidFill>
                  </a:tcPr>
                </a:tc>
                <a:tc>
                  <a:txBody>
                    <a:bodyPr/>
                    <a:lstStyle/>
                    <a:p>
                      <a:pPr algn="l"/>
                      <a:r>
                        <a:rPr lang="en-IN" sz="1100" b="1" i="0">
                          <a:effectLst/>
                          <a:latin typeface="Helvetica Neue"/>
                        </a:rPr>
                        <a:t>EXAMPLE</a:t>
                      </a:r>
                    </a:p>
                  </a:txBody>
                  <a:tcPr marL="59218" marR="59218" marT="29609" marB="29609" anchor="ctr">
                    <a:lnL w="9525" cap="flat" cmpd="sng" algn="ctr">
                      <a:solidFill>
                        <a:srgbClr val="D9DCDD"/>
                      </a:solidFill>
                      <a:prstDash val="solid"/>
                      <a:round/>
                      <a:headEnd type="none" w="med" len="med"/>
                      <a:tailEnd type="none" w="med" len="med"/>
                    </a:lnL>
                    <a:lnR w="9525" cap="flat" cmpd="sng" algn="ctr">
                      <a:solidFill>
                        <a:srgbClr val="D9DCDD"/>
                      </a:solidFill>
                      <a:prstDash val="solid"/>
                      <a:round/>
                      <a:headEnd type="none" w="med" len="med"/>
                      <a:tailEnd type="none" w="med" len="med"/>
                    </a:lnR>
                    <a:lnT w="9525" cap="flat" cmpd="sng" algn="ctr">
                      <a:solidFill>
                        <a:srgbClr val="D9DCDD"/>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843D"/>
                    </a:solidFill>
                  </a:tcPr>
                </a:tc>
                <a:extLst>
                  <a:ext uri="{0D108BD9-81ED-4DB2-BD59-A6C34878D82A}">
                    <a16:rowId xmlns:a16="http://schemas.microsoft.com/office/drawing/2014/main" val="3528051460"/>
                  </a:ext>
                </a:extLst>
              </a:tr>
              <a:tr h="248483">
                <a:tc>
                  <a:txBody>
                    <a:bodyPr/>
                    <a:lstStyle/>
                    <a:p>
                      <a:r>
                        <a:rPr lang="en-IN" sz="1100" b="0">
                          <a:effectLst/>
                          <a:latin typeface="Cambira"/>
                        </a:rPr>
                        <a:t>d</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Short Date</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{0:d}</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19-03-2021</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4280746790"/>
                  </a:ext>
                </a:extLst>
              </a:tr>
              <a:tr h="248483">
                <a:tc>
                  <a:txBody>
                    <a:bodyPr/>
                    <a:lstStyle/>
                    <a:p>
                      <a:r>
                        <a:rPr lang="en-IN" sz="1100" b="0">
                          <a:effectLst/>
                          <a:latin typeface="Cambira"/>
                        </a:rPr>
                        <a:t>D</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a:effectLst/>
                          <a:latin typeface="Cambira"/>
                        </a:rPr>
                        <a:t>Long Date</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a:effectLst/>
                          <a:latin typeface="Cambira"/>
                        </a:rPr>
                        <a:t>{0:D}</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a:effectLst/>
                          <a:latin typeface="Cambira"/>
                        </a:rPr>
                        <a:t>19 March 2021</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3925647923"/>
                  </a:ext>
                </a:extLst>
              </a:tr>
              <a:tr h="248483">
                <a:tc>
                  <a:txBody>
                    <a:bodyPr/>
                    <a:lstStyle/>
                    <a:p>
                      <a:r>
                        <a:rPr lang="en-IN" sz="1100" b="0">
                          <a:effectLst/>
                          <a:latin typeface="Cambira"/>
                        </a:rPr>
                        <a:t>t</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Short Time</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{0:t}</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06:49:20</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276179703"/>
                  </a:ext>
                </a:extLst>
              </a:tr>
              <a:tr h="248483">
                <a:tc>
                  <a:txBody>
                    <a:bodyPr/>
                    <a:lstStyle/>
                    <a:p>
                      <a:r>
                        <a:rPr lang="en-IN" sz="1100" b="0">
                          <a:effectLst/>
                          <a:latin typeface="Cambira"/>
                        </a:rPr>
                        <a:t>T</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a:effectLst/>
                          <a:latin typeface="Cambira"/>
                        </a:rPr>
                        <a:t>Long Time</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a:effectLst/>
                          <a:latin typeface="Cambira"/>
                        </a:rPr>
                        <a:t>{0:T}</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a:effectLst/>
                          <a:latin typeface="Cambira"/>
                        </a:rPr>
                        <a:t>06:49:20</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666462005"/>
                  </a:ext>
                </a:extLst>
              </a:tr>
              <a:tr h="432924">
                <a:tc>
                  <a:txBody>
                    <a:bodyPr/>
                    <a:lstStyle/>
                    <a:p>
                      <a:r>
                        <a:rPr lang="en-IN" sz="1100" b="0">
                          <a:effectLst/>
                          <a:latin typeface="Cambira"/>
                        </a:rPr>
                        <a:t>f or F</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Long Date Time</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{0:f}</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19 March 2021 06:49:00</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2212167993"/>
                  </a:ext>
                </a:extLst>
              </a:tr>
              <a:tr h="432924">
                <a:tc>
                  <a:txBody>
                    <a:bodyPr/>
                    <a:lstStyle/>
                    <a:p>
                      <a:r>
                        <a:rPr lang="en-IN" sz="1100" b="0">
                          <a:effectLst/>
                          <a:latin typeface="Cambira"/>
                        </a:rPr>
                        <a:t>g or G</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a:effectLst/>
                          <a:latin typeface="Cambira"/>
                        </a:rPr>
                        <a:t>Short Date Time</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a:effectLst/>
                          <a:latin typeface="Cambira"/>
                        </a:rPr>
                        <a:t>{0:g}</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a:effectLst/>
                          <a:latin typeface="Cambira"/>
                        </a:rPr>
                        <a:t>19-03-2021 06:49:44</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1724323664"/>
                  </a:ext>
                </a:extLst>
              </a:tr>
              <a:tr h="248483">
                <a:tc>
                  <a:txBody>
                    <a:bodyPr/>
                    <a:lstStyle/>
                    <a:p>
                      <a:r>
                        <a:rPr lang="en-IN" sz="1100" b="0">
                          <a:effectLst/>
                          <a:latin typeface="Cambira"/>
                        </a:rPr>
                        <a:t>M</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Short Date</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{0:M}</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March 19</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43328531"/>
                  </a:ext>
                </a:extLst>
              </a:tr>
              <a:tr h="617364">
                <a:tc>
                  <a:txBody>
                    <a:bodyPr/>
                    <a:lstStyle/>
                    <a:p>
                      <a:r>
                        <a:rPr lang="en-IN" sz="1100" b="0">
                          <a:effectLst/>
                          <a:latin typeface="Cambira"/>
                        </a:rPr>
                        <a:t>r</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a:effectLst/>
                          <a:latin typeface="Cambira"/>
                        </a:rPr>
                        <a:t>RFC1123 Date Time String</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a:effectLst/>
                          <a:latin typeface="Cambira"/>
                        </a:rPr>
                        <a:t>{0:r}</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US" sz="1100" b="0">
                          <a:effectLst/>
                          <a:latin typeface="Cambira"/>
                        </a:rPr>
                        <a:t>Thu, 19 March 2021 06:49:22 GMT</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241461742"/>
                  </a:ext>
                </a:extLst>
              </a:tr>
              <a:tr h="432924">
                <a:tc>
                  <a:txBody>
                    <a:bodyPr/>
                    <a:lstStyle/>
                    <a:p>
                      <a:r>
                        <a:rPr lang="en-IN" sz="1100" b="0">
                          <a:effectLst/>
                          <a:latin typeface="Cambira"/>
                        </a:rPr>
                        <a:t>s</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Sortable Date/Time</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{0:s}</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2021-03-19T06:49:11</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2722875692"/>
                  </a:ext>
                </a:extLst>
              </a:tr>
              <a:tr h="432924">
                <a:tc>
                  <a:txBody>
                    <a:bodyPr/>
                    <a:lstStyle/>
                    <a:p>
                      <a:r>
                        <a:rPr lang="en-IN" sz="1100" b="0">
                          <a:effectLst/>
                          <a:latin typeface="Cambira"/>
                        </a:rPr>
                        <a:t>u</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a:effectLst/>
                          <a:latin typeface="Cambira"/>
                        </a:rPr>
                        <a:t>Universal Sortable Date</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a:effectLst/>
                          <a:latin typeface="Cambira"/>
                        </a:rPr>
                        <a:t>{0:u}</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a:effectLst/>
                          <a:latin typeface="Cambira"/>
                        </a:rPr>
                        <a:t>2021-03-19 06:49:49Z</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2200396373"/>
                  </a:ext>
                </a:extLst>
              </a:tr>
              <a:tr h="432924">
                <a:tc>
                  <a:txBody>
                    <a:bodyPr/>
                    <a:lstStyle/>
                    <a:p>
                      <a:r>
                        <a:rPr lang="en-IN" sz="1100" b="0">
                          <a:effectLst/>
                          <a:latin typeface="Cambira"/>
                        </a:rPr>
                        <a:t>U</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Universal full date</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{0:U}</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19 March 2021 00:18:55</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3007460447"/>
                  </a:ext>
                </a:extLst>
              </a:tr>
              <a:tr h="432924">
                <a:tc>
                  <a:txBody>
                    <a:bodyPr/>
                    <a:lstStyle/>
                    <a:p>
                      <a:r>
                        <a:rPr lang="en-IN" sz="1100" b="0">
                          <a:effectLst/>
                          <a:latin typeface="Cambira"/>
                        </a:rPr>
                        <a:t>Y</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a:effectLst/>
                          <a:latin typeface="Cambira"/>
                        </a:rPr>
                        <a:t>Year month pattern</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a:effectLst/>
                          <a:latin typeface="Cambira"/>
                        </a:rPr>
                        <a:t>{0:Y}</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dirty="0">
                          <a:effectLst/>
                          <a:latin typeface="Cambira"/>
                        </a:rPr>
                        <a:t>March, 2021</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4071379534"/>
                  </a:ext>
                </a:extLst>
              </a:tr>
            </a:tbl>
          </a:graphicData>
        </a:graphic>
      </p:graphicFrame>
    </p:spTree>
    <p:extLst>
      <p:ext uri="{BB962C8B-B14F-4D97-AF65-F5344CB8AC3E}">
        <p14:creationId xmlns:p14="http://schemas.microsoft.com/office/powerpoint/2010/main" val="11849531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629" y="287381"/>
            <a:ext cx="11848011" cy="6413863"/>
          </a:xfrm>
        </p:spPr>
        <p:txBody>
          <a:bodyPr>
            <a:normAutofit lnSpcReduction="10000"/>
          </a:bodyPr>
          <a:lstStyle/>
          <a:p>
            <a:pPr marL="0" indent="0">
              <a:buNone/>
            </a:pPr>
            <a:r>
              <a:rPr lang="en-US" dirty="0" smtClean="0"/>
              <a:t>Short date:</a:t>
            </a:r>
          </a:p>
          <a:p>
            <a:pPr marL="0" lvl="0" indent="0" eaLnBrk="0" fontAlgn="base" hangingPunct="0">
              <a:lnSpc>
                <a:spcPct val="100000"/>
              </a:lnSpc>
              <a:spcBef>
                <a:spcPct val="0"/>
              </a:spcBef>
              <a:spcAft>
                <a:spcPct val="0"/>
              </a:spcAft>
              <a:buNone/>
            </a:pPr>
            <a:r>
              <a:rPr lang="en-US" dirty="0"/>
              <a:t>	</a:t>
            </a:r>
            <a:r>
              <a:rPr lang="en-US" dirty="0" smtClean="0">
                <a:solidFill>
                  <a:srgbClr val="FF0000"/>
                </a:solidFill>
              </a:rPr>
              <a:t>C.W("{</a:t>
            </a:r>
            <a:r>
              <a:rPr lang="en-US" dirty="0">
                <a:solidFill>
                  <a:srgbClr val="FF0000"/>
                </a:solidFill>
              </a:rPr>
              <a:t>0:d}",</a:t>
            </a:r>
            <a:r>
              <a:rPr lang="en-US" dirty="0" err="1">
                <a:solidFill>
                  <a:srgbClr val="FF0000"/>
                </a:solidFill>
              </a:rPr>
              <a:t>datetime</a:t>
            </a:r>
            <a:r>
              <a:rPr lang="en-US" dirty="0" smtClean="0">
                <a:solidFill>
                  <a:srgbClr val="FF0000"/>
                </a:solidFill>
              </a:rPr>
              <a:t>); //output : </a:t>
            </a:r>
            <a:r>
              <a:rPr lang="en-US" altLang="en-US" dirty="0" smtClean="0">
                <a:solidFill>
                  <a:srgbClr val="FF0000"/>
                </a:solidFill>
                <a:latin typeface="Consolas" panose="020B0609020204030204" pitchFamily="49" charset="0"/>
              </a:rPr>
              <a:t>5/12/2021</a:t>
            </a:r>
          </a:p>
          <a:p>
            <a:pPr marL="0" lvl="0" indent="0" eaLnBrk="0" fontAlgn="base" hangingPunct="0">
              <a:lnSpc>
                <a:spcPct val="100000"/>
              </a:lnSpc>
              <a:spcBef>
                <a:spcPct val="0"/>
              </a:spcBef>
              <a:spcAft>
                <a:spcPct val="0"/>
              </a:spcAft>
              <a:buNone/>
            </a:pPr>
            <a:r>
              <a:rPr lang="en-US" altLang="en-US" dirty="0" smtClean="0"/>
              <a:t>Long date: </a:t>
            </a:r>
          </a:p>
          <a:p>
            <a:pPr marL="0" indent="0" eaLnBrk="0" fontAlgn="base" hangingPunct="0">
              <a:lnSpc>
                <a:spcPct val="100000"/>
              </a:lnSpc>
              <a:spcBef>
                <a:spcPct val="0"/>
              </a:spcBef>
              <a:spcAft>
                <a:spcPct val="0"/>
              </a:spcAft>
              <a:buNone/>
            </a:pPr>
            <a:r>
              <a:rPr lang="en-US" altLang="en-US" sz="4400" dirty="0">
                <a:latin typeface="Arial" panose="020B0604020202020204" pitchFamily="34" charset="0"/>
              </a:rPr>
              <a:t>	</a:t>
            </a:r>
            <a:r>
              <a:rPr lang="en-US" altLang="en-US" dirty="0" smtClean="0">
                <a:solidFill>
                  <a:srgbClr val="FF0000"/>
                </a:solidFill>
              </a:rPr>
              <a:t>C.W("{</a:t>
            </a:r>
            <a:r>
              <a:rPr lang="en-US" altLang="en-US" dirty="0">
                <a:solidFill>
                  <a:srgbClr val="FF0000"/>
                </a:solidFill>
              </a:rPr>
              <a:t>0:D}",</a:t>
            </a:r>
            <a:r>
              <a:rPr lang="en-US" altLang="en-US" dirty="0" err="1">
                <a:solidFill>
                  <a:srgbClr val="FF0000"/>
                </a:solidFill>
              </a:rPr>
              <a:t>datetime</a:t>
            </a:r>
            <a:r>
              <a:rPr lang="en-US" altLang="en-US" dirty="0" smtClean="0">
                <a:solidFill>
                  <a:srgbClr val="FF0000"/>
                </a:solidFill>
              </a:rPr>
              <a:t>);</a:t>
            </a:r>
            <a:r>
              <a:rPr lang="en-US" altLang="en-US" dirty="0" smtClean="0">
                <a:solidFill>
                  <a:srgbClr val="FF0000"/>
                </a:solidFill>
                <a:latin typeface="Arial" panose="020B0604020202020204" pitchFamily="34" charset="0"/>
              </a:rPr>
              <a:t> //output :  </a:t>
            </a:r>
            <a:r>
              <a:rPr lang="en-US" altLang="en-US" dirty="0">
                <a:solidFill>
                  <a:srgbClr val="FF0000"/>
                </a:solidFill>
                <a:latin typeface="Consolas" panose="020B0609020204030204" pitchFamily="49" charset="0"/>
              </a:rPr>
              <a:t>Wednesday, May 12, 2021</a:t>
            </a:r>
            <a:r>
              <a:rPr lang="en-US" altLang="en-US" sz="3600" dirty="0">
                <a:solidFill>
                  <a:srgbClr val="FF0000"/>
                </a:solidFill>
              </a:rPr>
              <a:t> </a:t>
            </a:r>
            <a:endParaRPr lang="en-US" altLang="en-US" sz="5400" dirty="0" smtClean="0">
              <a:solidFill>
                <a:srgbClr val="FF0000"/>
              </a:solidFill>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dirty="0" smtClean="0"/>
              <a:t>Short Time:</a:t>
            </a:r>
          </a:p>
          <a:p>
            <a:pPr marL="0" lvl="0" indent="0" eaLnBrk="0" fontAlgn="base" hangingPunct="0">
              <a:lnSpc>
                <a:spcPct val="100000"/>
              </a:lnSpc>
              <a:spcBef>
                <a:spcPct val="0"/>
              </a:spcBef>
              <a:spcAft>
                <a:spcPct val="0"/>
              </a:spcAft>
              <a:buNone/>
            </a:pPr>
            <a:r>
              <a:rPr lang="en-US" altLang="en-US" sz="1200" dirty="0"/>
              <a:t>	</a:t>
            </a:r>
            <a:r>
              <a:rPr lang="en-US" altLang="en-US" dirty="0" smtClean="0">
                <a:solidFill>
                  <a:srgbClr val="FF0000"/>
                </a:solidFill>
              </a:rPr>
              <a:t>C.W("{</a:t>
            </a:r>
            <a:r>
              <a:rPr lang="en-US" altLang="en-US" dirty="0">
                <a:solidFill>
                  <a:srgbClr val="FF0000"/>
                </a:solidFill>
              </a:rPr>
              <a:t>0:t}",</a:t>
            </a:r>
            <a:r>
              <a:rPr lang="en-US" altLang="en-US" dirty="0" err="1">
                <a:solidFill>
                  <a:srgbClr val="FF0000"/>
                </a:solidFill>
              </a:rPr>
              <a:t>datetime</a:t>
            </a:r>
            <a:r>
              <a:rPr lang="en-US" altLang="en-US" dirty="0" smtClean="0">
                <a:solidFill>
                  <a:srgbClr val="FF0000"/>
                </a:solidFill>
              </a:rPr>
              <a:t>);  //output :  6:15 AM</a:t>
            </a:r>
          </a:p>
          <a:p>
            <a:pPr marL="0" lvl="0" indent="0" eaLnBrk="0" fontAlgn="base" hangingPunct="0">
              <a:lnSpc>
                <a:spcPct val="100000"/>
              </a:lnSpc>
              <a:spcBef>
                <a:spcPct val="0"/>
              </a:spcBef>
              <a:spcAft>
                <a:spcPct val="0"/>
              </a:spcAft>
              <a:buNone/>
            </a:pPr>
            <a:r>
              <a:rPr lang="en-US" altLang="en-US" dirty="0" smtClean="0"/>
              <a:t>Long time:</a:t>
            </a:r>
          </a:p>
          <a:p>
            <a:pPr marL="0" lvl="0" indent="0" eaLnBrk="0" fontAlgn="base" hangingPunct="0">
              <a:lnSpc>
                <a:spcPct val="100000"/>
              </a:lnSpc>
              <a:spcBef>
                <a:spcPct val="0"/>
              </a:spcBef>
              <a:spcAft>
                <a:spcPct val="0"/>
              </a:spcAft>
              <a:buNone/>
            </a:pPr>
            <a:r>
              <a:rPr lang="en-US" altLang="en-US" dirty="0"/>
              <a:t>	</a:t>
            </a:r>
            <a:r>
              <a:rPr lang="en-US" altLang="en-US" dirty="0" smtClean="0">
                <a:solidFill>
                  <a:srgbClr val="FF0000"/>
                </a:solidFill>
              </a:rPr>
              <a:t>C.W(“{0:T}”,</a:t>
            </a:r>
            <a:r>
              <a:rPr lang="en-US" altLang="en-US" dirty="0" err="1" smtClean="0">
                <a:solidFill>
                  <a:srgbClr val="FF0000"/>
                </a:solidFill>
              </a:rPr>
              <a:t>datetime</a:t>
            </a:r>
            <a:r>
              <a:rPr lang="en-US" altLang="en-US" dirty="0" smtClean="0">
                <a:solidFill>
                  <a:srgbClr val="FF0000"/>
                </a:solidFill>
              </a:rPr>
              <a:t>); //output :  6:15:24 AM</a:t>
            </a:r>
          </a:p>
          <a:p>
            <a:pPr marL="0" lvl="0" indent="0" eaLnBrk="0" fontAlgn="base" hangingPunct="0">
              <a:lnSpc>
                <a:spcPct val="100000"/>
              </a:lnSpc>
              <a:spcBef>
                <a:spcPct val="0"/>
              </a:spcBef>
              <a:spcAft>
                <a:spcPct val="0"/>
              </a:spcAft>
              <a:buNone/>
            </a:pPr>
            <a:r>
              <a:rPr lang="en-US" altLang="en-US" dirty="0" smtClean="0"/>
              <a:t>Long Date Time:</a:t>
            </a:r>
          </a:p>
          <a:p>
            <a:pPr marL="0" lvl="0" indent="0" eaLnBrk="0" fontAlgn="base" hangingPunct="0">
              <a:lnSpc>
                <a:spcPct val="100000"/>
              </a:lnSpc>
              <a:spcBef>
                <a:spcPct val="0"/>
              </a:spcBef>
              <a:spcAft>
                <a:spcPct val="0"/>
              </a:spcAft>
              <a:buNone/>
            </a:pPr>
            <a:r>
              <a:rPr lang="en-US" altLang="en-US" dirty="0"/>
              <a:t>	</a:t>
            </a:r>
            <a:r>
              <a:rPr lang="en-US" altLang="en-US" dirty="0" smtClean="0">
                <a:solidFill>
                  <a:srgbClr val="FF0000"/>
                </a:solidFill>
              </a:rPr>
              <a:t>C.W(“{0:f (or) F}”,</a:t>
            </a:r>
            <a:r>
              <a:rPr lang="en-US" altLang="en-US" dirty="0" err="1" smtClean="0">
                <a:solidFill>
                  <a:srgbClr val="FF0000"/>
                </a:solidFill>
              </a:rPr>
              <a:t>datetime</a:t>
            </a:r>
            <a:r>
              <a:rPr lang="en-US" altLang="en-US" dirty="0" smtClean="0">
                <a:solidFill>
                  <a:srgbClr val="FF0000"/>
                </a:solidFill>
              </a:rPr>
              <a:t>);  //</a:t>
            </a:r>
            <a:r>
              <a:rPr lang="en-US" altLang="en-US" dirty="0">
                <a:solidFill>
                  <a:srgbClr val="FF0000"/>
                </a:solidFill>
              </a:rPr>
              <a:t>output </a:t>
            </a:r>
            <a:r>
              <a:rPr lang="en-US" altLang="en-US" dirty="0" smtClean="0">
                <a:solidFill>
                  <a:srgbClr val="FF0000"/>
                </a:solidFill>
              </a:rPr>
              <a:t>:Wednesday</a:t>
            </a:r>
            <a:r>
              <a:rPr lang="en-US" altLang="en-US" dirty="0">
                <a:solidFill>
                  <a:srgbClr val="FF0000"/>
                </a:solidFill>
              </a:rPr>
              <a:t>, May 12, 2021 6:20 </a:t>
            </a:r>
            <a:r>
              <a:rPr lang="en-US" altLang="en-US" dirty="0" smtClean="0">
                <a:solidFill>
                  <a:srgbClr val="FF0000"/>
                </a:solidFill>
              </a:rPr>
              <a:t>AM</a:t>
            </a:r>
          </a:p>
          <a:p>
            <a:pPr marL="0" lvl="0" indent="0" eaLnBrk="0" fontAlgn="base" hangingPunct="0">
              <a:lnSpc>
                <a:spcPct val="100000"/>
              </a:lnSpc>
              <a:spcBef>
                <a:spcPct val="0"/>
              </a:spcBef>
              <a:spcAft>
                <a:spcPct val="0"/>
              </a:spcAft>
              <a:buNone/>
            </a:pPr>
            <a:r>
              <a:rPr lang="en-US" altLang="en-US" dirty="0" smtClean="0"/>
              <a:t>Short Date Time: </a:t>
            </a:r>
          </a:p>
          <a:p>
            <a:pPr marL="0" lvl="0" indent="0" eaLnBrk="0" fontAlgn="base" hangingPunct="0">
              <a:lnSpc>
                <a:spcPct val="100000"/>
              </a:lnSpc>
              <a:spcBef>
                <a:spcPct val="0"/>
              </a:spcBef>
              <a:spcAft>
                <a:spcPct val="0"/>
              </a:spcAft>
              <a:buNone/>
            </a:pPr>
            <a:r>
              <a:rPr lang="en-US" altLang="en-US" dirty="0"/>
              <a:t>	</a:t>
            </a:r>
            <a:r>
              <a:rPr lang="en-US" altLang="en-US" dirty="0" smtClean="0">
                <a:solidFill>
                  <a:srgbClr val="FF0000"/>
                </a:solidFill>
              </a:rPr>
              <a:t>C.W</a:t>
            </a:r>
            <a:r>
              <a:rPr lang="en-US" altLang="en-US" dirty="0">
                <a:solidFill>
                  <a:srgbClr val="FF0000"/>
                </a:solidFill>
              </a:rPr>
              <a:t>(“{</a:t>
            </a:r>
            <a:r>
              <a:rPr lang="en-US" altLang="en-US" dirty="0" smtClean="0">
                <a:solidFill>
                  <a:srgbClr val="FF0000"/>
                </a:solidFill>
              </a:rPr>
              <a:t>0:g </a:t>
            </a:r>
            <a:r>
              <a:rPr lang="en-US" altLang="en-US" dirty="0">
                <a:solidFill>
                  <a:srgbClr val="FF0000"/>
                </a:solidFill>
              </a:rPr>
              <a:t>(or) </a:t>
            </a:r>
            <a:r>
              <a:rPr lang="en-US" altLang="en-US" dirty="0" smtClean="0">
                <a:solidFill>
                  <a:srgbClr val="FF0000"/>
                </a:solidFill>
              </a:rPr>
              <a:t>G}”,</a:t>
            </a:r>
            <a:r>
              <a:rPr lang="en-US" altLang="en-US" dirty="0" err="1">
                <a:solidFill>
                  <a:srgbClr val="FF0000"/>
                </a:solidFill>
              </a:rPr>
              <a:t>datetime</a:t>
            </a:r>
            <a:r>
              <a:rPr lang="en-US" altLang="en-US" dirty="0">
                <a:solidFill>
                  <a:srgbClr val="FF0000"/>
                </a:solidFill>
              </a:rPr>
              <a:t>); //output : 5/12/2021 6:22 </a:t>
            </a:r>
            <a:r>
              <a:rPr lang="en-US" altLang="en-US" dirty="0" smtClean="0">
                <a:solidFill>
                  <a:srgbClr val="FF0000"/>
                </a:solidFill>
              </a:rPr>
              <a:t>AM</a:t>
            </a:r>
          </a:p>
          <a:p>
            <a:pPr marL="0" lvl="0" indent="0" eaLnBrk="0" fontAlgn="base" hangingPunct="0">
              <a:lnSpc>
                <a:spcPct val="100000"/>
              </a:lnSpc>
              <a:spcBef>
                <a:spcPct val="0"/>
              </a:spcBef>
              <a:spcAft>
                <a:spcPct val="0"/>
              </a:spcAft>
              <a:buNone/>
            </a:pPr>
            <a:r>
              <a:rPr lang="en-US" altLang="en-US" dirty="0" smtClean="0"/>
              <a:t>Universal Date and Time:</a:t>
            </a:r>
          </a:p>
          <a:p>
            <a:pPr marL="0" indent="0" eaLnBrk="0" fontAlgn="base" hangingPunct="0">
              <a:lnSpc>
                <a:spcPct val="100000"/>
              </a:lnSpc>
              <a:spcBef>
                <a:spcPct val="0"/>
              </a:spcBef>
              <a:spcAft>
                <a:spcPct val="0"/>
              </a:spcAft>
              <a:buNone/>
            </a:pPr>
            <a:r>
              <a:rPr lang="en-US" altLang="en-US" dirty="0"/>
              <a:t>	</a:t>
            </a:r>
            <a:r>
              <a:rPr lang="en-US" altLang="en-US" dirty="0">
                <a:solidFill>
                  <a:srgbClr val="FF0000"/>
                </a:solidFill>
              </a:rPr>
              <a:t>C.W(“{</a:t>
            </a:r>
            <a:r>
              <a:rPr lang="en-US" altLang="en-US" dirty="0" smtClean="0">
                <a:solidFill>
                  <a:srgbClr val="FF0000"/>
                </a:solidFill>
              </a:rPr>
              <a:t>0:U}”,</a:t>
            </a:r>
            <a:r>
              <a:rPr lang="en-US" altLang="en-US" dirty="0" err="1">
                <a:solidFill>
                  <a:srgbClr val="FF0000"/>
                </a:solidFill>
              </a:rPr>
              <a:t>datetime</a:t>
            </a:r>
            <a:r>
              <a:rPr lang="en-US" altLang="en-US" dirty="0">
                <a:solidFill>
                  <a:srgbClr val="FF0000"/>
                </a:solidFill>
              </a:rPr>
              <a:t>);  //output :Wednesday, May 12, 2021 6:20 </a:t>
            </a:r>
            <a:r>
              <a:rPr lang="en-US" altLang="en-US" dirty="0" smtClean="0">
                <a:solidFill>
                  <a:srgbClr val="FF0000"/>
                </a:solidFill>
              </a:rPr>
              <a:t>AM</a:t>
            </a:r>
          </a:p>
          <a:p>
            <a:pPr marL="0" indent="0" eaLnBrk="0" fontAlgn="base" hangingPunct="0">
              <a:lnSpc>
                <a:spcPct val="100000"/>
              </a:lnSpc>
              <a:spcBef>
                <a:spcPct val="0"/>
              </a:spcBef>
              <a:spcAft>
                <a:spcPct val="0"/>
              </a:spcAft>
              <a:buNone/>
            </a:pPr>
            <a:r>
              <a:rPr lang="en-US" altLang="en-US" dirty="0" smtClean="0"/>
              <a:t>Year Month pattern:</a:t>
            </a:r>
          </a:p>
          <a:p>
            <a:pPr marL="0" indent="0" eaLnBrk="0" fontAlgn="base" hangingPunct="0">
              <a:lnSpc>
                <a:spcPct val="100000"/>
              </a:lnSpc>
              <a:spcBef>
                <a:spcPct val="0"/>
              </a:spcBef>
              <a:spcAft>
                <a:spcPct val="0"/>
              </a:spcAft>
              <a:buNone/>
            </a:pPr>
            <a:r>
              <a:rPr lang="en-US" altLang="en-US" dirty="0"/>
              <a:t>	</a:t>
            </a:r>
            <a:r>
              <a:rPr lang="en-US" altLang="en-US" dirty="0" smtClean="0">
                <a:solidFill>
                  <a:srgbClr val="FF0000"/>
                </a:solidFill>
              </a:rPr>
              <a:t>C.W</a:t>
            </a:r>
            <a:r>
              <a:rPr lang="en-US" altLang="en-US" dirty="0">
                <a:solidFill>
                  <a:srgbClr val="FF0000"/>
                </a:solidFill>
              </a:rPr>
              <a:t>(“{</a:t>
            </a:r>
            <a:r>
              <a:rPr lang="en-US" altLang="en-US" dirty="0" smtClean="0">
                <a:solidFill>
                  <a:srgbClr val="FF0000"/>
                </a:solidFill>
              </a:rPr>
              <a:t>0:Y}”,</a:t>
            </a:r>
            <a:r>
              <a:rPr lang="en-US" altLang="en-US" dirty="0" err="1">
                <a:solidFill>
                  <a:srgbClr val="FF0000"/>
                </a:solidFill>
              </a:rPr>
              <a:t>datetime</a:t>
            </a:r>
            <a:r>
              <a:rPr lang="en-US" altLang="en-US" dirty="0">
                <a:solidFill>
                  <a:srgbClr val="FF0000"/>
                </a:solidFill>
              </a:rPr>
              <a:t>);  //output : </a:t>
            </a:r>
            <a:r>
              <a:rPr lang="en-US" altLang="en-US" dirty="0" smtClean="0">
                <a:solidFill>
                  <a:srgbClr val="FF0000"/>
                </a:solidFill>
              </a:rPr>
              <a:t>May </a:t>
            </a:r>
            <a:r>
              <a:rPr lang="en-US" altLang="en-US" dirty="0">
                <a:solidFill>
                  <a:srgbClr val="FF0000"/>
                </a:solidFill>
              </a:rPr>
              <a:t>2021</a:t>
            </a:r>
          </a:p>
          <a:p>
            <a:pPr marL="0" lvl="0" indent="0" eaLnBrk="0" fontAlgn="base" hangingPunct="0">
              <a:lnSpc>
                <a:spcPct val="100000"/>
              </a:lnSpc>
              <a:spcBef>
                <a:spcPct val="0"/>
              </a:spcBef>
              <a:spcAft>
                <a:spcPct val="0"/>
              </a:spcAft>
              <a:buNone/>
            </a:pPr>
            <a:endParaRPr lang="en-US" altLang="en-US" dirty="0"/>
          </a:p>
        </p:txBody>
      </p:sp>
      <p:sp>
        <p:nvSpPr>
          <p:cNvPr id="10" name="Rectangle 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28189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01835495"/>
              </p:ext>
            </p:extLst>
          </p:nvPr>
        </p:nvGraphicFramePr>
        <p:xfrm>
          <a:off x="979714" y="836025"/>
          <a:ext cx="10567852" cy="5447210"/>
        </p:xfrm>
        <a:graphic>
          <a:graphicData uri="http://schemas.openxmlformats.org/drawingml/2006/table">
            <a:tbl>
              <a:tblPr/>
              <a:tblGrid>
                <a:gridCol w="2641963">
                  <a:extLst>
                    <a:ext uri="{9D8B030D-6E8A-4147-A177-3AD203B41FA5}">
                      <a16:colId xmlns:a16="http://schemas.microsoft.com/office/drawing/2014/main" val="1140863891"/>
                    </a:ext>
                  </a:extLst>
                </a:gridCol>
                <a:gridCol w="2641963">
                  <a:extLst>
                    <a:ext uri="{9D8B030D-6E8A-4147-A177-3AD203B41FA5}">
                      <a16:colId xmlns:a16="http://schemas.microsoft.com/office/drawing/2014/main" val="1033691750"/>
                    </a:ext>
                  </a:extLst>
                </a:gridCol>
                <a:gridCol w="2641963">
                  <a:extLst>
                    <a:ext uri="{9D8B030D-6E8A-4147-A177-3AD203B41FA5}">
                      <a16:colId xmlns:a16="http://schemas.microsoft.com/office/drawing/2014/main" val="1174371479"/>
                    </a:ext>
                  </a:extLst>
                </a:gridCol>
                <a:gridCol w="2641963">
                  <a:extLst>
                    <a:ext uri="{9D8B030D-6E8A-4147-A177-3AD203B41FA5}">
                      <a16:colId xmlns:a16="http://schemas.microsoft.com/office/drawing/2014/main" val="56487051"/>
                    </a:ext>
                  </a:extLst>
                </a:gridCol>
              </a:tblGrid>
              <a:tr h="820010">
                <a:tc>
                  <a:txBody>
                    <a:bodyPr/>
                    <a:lstStyle/>
                    <a:p>
                      <a:pPr algn="l" fontAlgn="b"/>
                      <a:r>
                        <a:rPr lang="en-IN" dirty="0">
                          <a:solidFill>
                            <a:srgbClr val="FFFFFF"/>
                          </a:solidFill>
                          <a:effectLst/>
                        </a:rPr>
                        <a:t>Character</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09099"/>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tc>
                  <a:txBody>
                    <a:bodyPr/>
                    <a:lstStyle/>
                    <a:p>
                      <a:pPr algn="l" fontAlgn="b"/>
                      <a:r>
                        <a:rPr lang="en-IN" dirty="0">
                          <a:solidFill>
                            <a:srgbClr val="FFFFFF"/>
                          </a:solidFill>
                          <a:effectLst/>
                        </a:rPr>
                        <a:t>Description</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109099"/>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tc>
                  <a:txBody>
                    <a:bodyPr/>
                    <a:lstStyle/>
                    <a:p>
                      <a:pPr algn="l" fontAlgn="b"/>
                      <a:r>
                        <a:rPr lang="en-IN">
                          <a:solidFill>
                            <a:srgbClr val="FFFFFF"/>
                          </a:solidFill>
                          <a:effectLst/>
                        </a:rPr>
                        <a:t>Usage</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F09299"/>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tc>
                  <a:txBody>
                    <a:bodyPr/>
                    <a:lstStyle/>
                    <a:p>
                      <a:pPr algn="l" fontAlgn="b"/>
                      <a:r>
                        <a:rPr lang="en-IN">
                          <a:solidFill>
                            <a:srgbClr val="FFFFFF"/>
                          </a:solidFill>
                          <a:effectLst/>
                        </a:rPr>
                        <a:t>Example</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109599"/>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extLst>
                  <a:ext uri="{0D108BD9-81ED-4DB2-BD59-A6C34878D82A}">
                    <a16:rowId xmlns:a16="http://schemas.microsoft.com/office/drawing/2014/main" val="1961853785"/>
                  </a:ext>
                </a:extLst>
              </a:tr>
              <a:tr h="820010">
                <a:tc>
                  <a:txBody>
                    <a:bodyPr/>
                    <a:lstStyle/>
                    <a:p>
                      <a:pPr fontAlgn="t"/>
                      <a:r>
                        <a:rPr lang="en-IN">
                          <a:effectLst/>
                        </a:rPr>
                        <a: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a:effectLst/>
                        </a:rPr>
                        <a:t>Currency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a:effectLst/>
                        </a:rPr>
                        <a:t>{0:c}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a:effectLst/>
                        </a:rPr>
                        <a:t>$ 75,674.74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965199528"/>
                  </a:ext>
                </a:extLst>
              </a:tr>
              <a:tr h="820010">
                <a:tc>
                  <a:txBody>
                    <a:bodyPr/>
                    <a:lstStyle/>
                    <a:p>
                      <a:pPr fontAlgn="t"/>
                      <a:r>
                        <a:rPr lang="en-IN">
                          <a:effectLst/>
                        </a:rPr>
                        <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Scientific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{0:e}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7.567474e+004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41290424"/>
                  </a:ext>
                </a:extLst>
              </a:tr>
              <a:tr h="820010">
                <a:tc>
                  <a:txBody>
                    <a:bodyPr/>
                    <a:lstStyle/>
                    <a:p>
                      <a:pPr fontAlgn="t"/>
                      <a:r>
                        <a:rPr lang="en-IN">
                          <a:effectLst/>
                        </a:rPr>
                        <a:t>f</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a:effectLst/>
                        </a:rPr>
                        <a:t>Fixed Point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a:effectLst/>
                        </a:rPr>
                        <a:t>{0:f}</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a:effectLst/>
                        </a:rPr>
                        <a:t>75674.74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500296739"/>
                  </a:ext>
                </a:extLst>
              </a:tr>
              <a:tr h="820010">
                <a:tc>
                  <a:txBody>
                    <a:bodyPr/>
                    <a:lstStyle/>
                    <a:p>
                      <a:pPr fontAlgn="t"/>
                      <a:r>
                        <a:rPr lang="en-IN">
                          <a:effectLst/>
                        </a:rPr>
                        <a:t>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General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{0:g}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75674.73789621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52654101"/>
                  </a:ext>
                </a:extLst>
              </a:tr>
              <a:tr h="1347160">
                <a:tc>
                  <a:txBody>
                    <a:bodyPr/>
                    <a:lstStyle/>
                    <a:p>
                      <a:pPr fontAlgn="t"/>
                      <a:r>
                        <a:rPr lang="en-IN">
                          <a:effectLst/>
                        </a:rPr>
                        <a:t>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a:effectLst/>
                        </a:rPr>
                        <a:t>Thousand Separator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a:effectLst/>
                        </a:rPr>
                        <a:t>{0:n}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dirty="0">
                          <a:effectLst/>
                        </a:rPr>
                        <a:t>75,674.74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850983043"/>
                  </a:ext>
                </a:extLst>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4E4E4E"/>
                </a:solidFill>
                <a:effectLst/>
                <a:latin typeface="Segoe UI" panose="020B0502040204020203" pitchFamily="34" charset="0"/>
                <a:cs typeface="Segoe UI" panose="020B0502040204020203" pitchFamily="34" charset="0"/>
              </a:rPr>
              <a:t> </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6371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CTS(Common type system)</a:t>
            </a:r>
            <a:endParaRPr lang="en-IN" dirty="0"/>
          </a:p>
        </p:txBody>
      </p:sp>
      <p:sp>
        <p:nvSpPr>
          <p:cNvPr id="3" name="Content Placeholder 2"/>
          <p:cNvSpPr>
            <a:spLocks noGrp="1"/>
          </p:cNvSpPr>
          <p:nvPr>
            <p:ph idx="1"/>
          </p:nvPr>
        </p:nvSpPr>
        <p:spPr/>
        <p:txBody>
          <a:bodyPr/>
          <a:lstStyle/>
          <a:p>
            <a:r>
              <a:rPr lang="en-US" dirty="0"/>
              <a:t>Every programming language has its own data type system, so CTS is responsible for understanding all the data type systems of .NET programming languages and converting them into CLR understandable format which will be a common format</a:t>
            </a:r>
            <a:r>
              <a:rPr lang="en-US" dirty="0" smtClean="0"/>
              <a:t>.</a:t>
            </a:r>
          </a:p>
          <a:p>
            <a:pPr marL="0" indent="0">
              <a:buNone/>
            </a:pPr>
            <a:r>
              <a:rPr lang="en-US" dirty="0"/>
              <a:t>	</a:t>
            </a:r>
            <a:r>
              <a:rPr lang="en-US" dirty="0" smtClean="0"/>
              <a:t>C#		|		VB		|		CLR</a:t>
            </a:r>
          </a:p>
          <a:p>
            <a:pPr marL="0" indent="0">
              <a:buNone/>
            </a:pPr>
            <a:r>
              <a:rPr lang="en-US" dirty="0"/>
              <a:t>	</a:t>
            </a:r>
            <a:r>
              <a:rPr lang="en-US" dirty="0" err="1" smtClean="0"/>
              <a:t>int</a:t>
            </a:r>
            <a:r>
              <a:rPr lang="en-US" dirty="0" smtClean="0"/>
              <a:t> 				integer			int32</a:t>
            </a:r>
            <a:endParaRPr lang="en-IN" dirty="0"/>
          </a:p>
        </p:txBody>
      </p:sp>
      <p:sp>
        <p:nvSpPr>
          <p:cNvPr id="6" name="Curved Up Arrow 5"/>
          <p:cNvSpPr/>
          <p:nvPr/>
        </p:nvSpPr>
        <p:spPr>
          <a:xfrm>
            <a:off x="2168434" y="4585063"/>
            <a:ext cx="7393577" cy="87521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Curved Up Arrow 6"/>
          <p:cNvSpPr/>
          <p:nvPr/>
        </p:nvSpPr>
        <p:spPr>
          <a:xfrm>
            <a:off x="5891349" y="4467497"/>
            <a:ext cx="3239588" cy="57476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904391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10770</TotalTime>
  <Words>2411</Words>
  <Application>Microsoft Office PowerPoint</Application>
  <PresentationFormat>Widescreen</PresentationFormat>
  <Paragraphs>600</Paragraphs>
  <Slides>87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87</vt:i4>
      </vt:variant>
    </vt:vector>
  </HeadingPairs>
  <TitlesOfParts>
    <vt:vector size="101" baseType="lpstr">
      <vt:lpstr>-apple-system</vt:lpstr>
      <vt:lpstr>Arial</vt:lpstr>
      <vt:lpstr>Arial Unicode MS</vt:lpstr>
      <vt:lpstr>Calibri</vt:lpstr>
      <vt:lpstr>Calibri Light</vt:lpstr>
      <vt:lpstr>Cambira</vt:lpstr>
      <vt:lpstr>Consolas</vt:lpstr>
      <vt:lpstr>Courier New</vt:lpstr>
      <vt:lpstr>Helvetica Neue</vt:lpstr>
      <vt:lpstr>Nimbus</vt:lpstr>
      <vt:lpstr>Segoe UI</vt:lpstr>
      <vt:lpstr>Times New Roman</vt:lpstr>
      <vt:lpstr>urw-din</vt:lpstr>
      <vt:lpstr>Office Theme</vt:lpstr>
      <vt:lpstr>.NET Introduction</vt:lpstr>
      <vt:lpstr>PowerPoint Presentation</vt:lpstr>
      <vt:lpstr>PowerPoint Presentation</vt:lpstr>
      <vt:lpstr>.NET Framework Architecture</vt:lpstr>
      <vt:lpstr>Components of .NET Framework</vt:lpstr>
      <vt:lpstr>Features of CLR</vt:lpstr>
      <vt:lpstr>Components in CLR</vt:lpstr>
      <vt:lpstr>CLS(Common language specification)</vt:lpstr>
      <vt:lpstr>CTS(Common type system)</vt:lpstr>
      <vt:lpstr>BCL/FCL</vt:lpstr>
      <vt:lpstr>DLL vs EXE</vt:lpstr>
      <vt:lpstr>Memory management in .NET </vt:lpstr>
      <vt:lpstr>PowerPoint Presentation</vt:lpstr>
      <vt:lpstr>SOH(Small object Heap)</vt:lpstr>
      <vt:lpstr>PowerPoint Presentation</vt:lpstr>
      <vt:lpstr>PowerPoint Presentation</vt:lpstr>
      <vt:lpstr>LOH(Large object heap)</vt:lpstr>
      <vt:lpstr>PowerPoint Presentation</vt:lpstr>
      <vt:lpstr>Garbage Collection</vt:lpstr>
      <vt:lpstr>Generations of Heap Memory</vt:lpstr>
      <vt:lpstr>Working of GC</vt:lpstr>
      <vt:lpstr>Phases of GC</vt:lpstr>
      <vt:lpstr>PowerPoint Presentation</vt:lpstr>
      <vt:lpstr>String pooling</vt:lpstr>
      <vt:lpstr>PowerPoint Presentation</vt:lpstr>
      <vt:lpstr>String memory allocation</vt:lpstr>
      <vt:lpstr>Static class Memory allocation</vt:lpstr>
      <vt:lpstr>Static block</vt:lpstr>
      <vt:lpstr>Memory allocation of Classes</vt:lpstr>
      <vt:lpstr>GAC (Global Assembly cache)</vt:lpstr>
      <vt:lpstr>Types of Assemblies </vt:lpstr>
      <vt:lpstr>Private Assembly</vt:lpstr>
      <vt:lpstr>Public Assembly</vt:lpstr>
      <vt:lpstr>Install Assembly in GAC</vt:lpstr>
      <vt:lpstr>History of .NET</vt:lpstr>
      <vt:lpstr>PowerPoint Presentation</vt:lpstr>
      <vt:lpstr>Versions</vt:lpstr>
      <vt:lpstr>PowerPoint Presentation</vt:lpstr>
      <vt:lpstr>PowerPoint Presentation</vt:lpstr>
      <vt:lpstr>PowerPoint Presentation</vt:lpstr>
      <vt:lpstr>PowerPoint Presentation</vt:lpstr>
      <vt:lpstr>PowerPoint Presentation</vt:lpstr>
      <vt:lpstr>PowerPoint Presentation</vt:lpstr>
      <vt:lpstr>Git Repository</vt:lpstr>
      <vt:lpstr>Git init command</vt:lpstr>
      <vt:lpstr>Git add command</vt:lpstr>
      <vt:lpstr>Different ways to use add command:</vt:lpstr>
      <vt:lpstr>Git Remote command</vt:lpstr>
      <vt:lpstr>Git status Command</vt:lpstr>
      <vt:lpstr>git commit command</vt:lpstr>
      <vt:lpstr>git push command </vt:lpstr>
      <vt:lpstr>git pull command</vt:lpstr>
      <vt:lpstr>git clone command</vt:lpstr>
      <vt:lpstr>git branch command</vt:lpstr>
      <vt:lpstr>git checkout command</vt:lpstr>
      <vt:lpstr>NuGet  packages</vt:lpstr>
      <vt:lpstr>How to install NuGet package in VS 2019</vt:lpstr>
      <vt:lpstr>PowerPoint Presentation</vt:lpstr>
      <vt:lpstr>Install package using PMC</vt:lpstr>
      <vt:lpstr>Install package with specific version in PMC</vt:lpstr>
      <vt:lpstr>Deleting NuGet Package using PMC</vt:lpstr>
      <vt:lpstr>GUID</vt:lpstr>
      <vt:lpstr>GUID usage</vt:lpstr>
      <vt:lpstr>Generating GUID in VS2019</vt:lpstr>
      <vt:lpstr>PowerPoint Presentation</vt:lpstr>
      <vt:lpstr>PowerPoint Presentation</vt:lpstr>
      <vt:lpstr>Creating GUID with C#</vt:lpstr>
      <vt:lpstr>Data lake</vt:lpstr>
      <vt:lpstr>Debug vs Relese</vt:lpstr>
      <vt:lpstr>PowerPoint Presentation</vt:lpstr>
      <vt:lpstr>In ReleseMode</vt:lpstr>
      <vt:lpstr>PowerPoint Presentation</vt:lpstr>
      <vt:lpstr>PowerPoint Presentation</vt:lpstr>
      <vt:lpstr>C# introduction</vt:lpstr>
      <vt:lpstr>PowerPoint Presentation</vt:lpstr>
      <vt:lpstr>Difference between java and c#</vt:lpstr>
      <vt:lpstr>Features of C#</vt:lpstr>
      <vt:lpstr>C# Example: Using namespace</vt:lpstr>
      <vt:lpstr>PowerPoint Presentation</vt:lpstr>
      <vt:lpstr>C# Variable</vt:lpstr>
      <vt:lpstr>C# - Data Types</vt:lpstr>
      <vt:lpstr>PowerPoint Presentation</vt:lpstr>
      <vt:lpstr>Alias vs .NET Type</vt:lpstr>
      <vt:lpstr>String Formatters</vt:lpstr>
      <vt:lpstr>Data and Time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Introduction</dc:title>
  <dc:creator>Madhu Gangumolu</dc:creator>
  <cp:lastModifiedBy>Madhu Gangumolu</cp:lastModifiedBy>
  <cp:revision>100</cp:revision>
  <dcterms:created xsi:type="dcterms:W3CDTF">2021-04-30T04:44:34Z</dcterms:created>
  <dcterms:modified xsi:type="dcterms:W3CDTF">2021-05-13T13:45:41Z</dcterms:modified>
</cp:coreProperties>
</file>