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2"/>
  </p:notesMasterIdLst>
  <p:sldIdLst>
    <p:sldId id="256" r:id="rId2"/>
    <p:sldId id="257" r:id="rId3"/>
    <p:sldId id="258" r:id="rId4"/>
    <p:sldId id="262" r:id="rId5"/>
    <p:sldId id="263" r:id="rId6"/>
    <p:sldId id="264" r:id="rId7"/>
    <p:sldId id="266" r:id="rId8"/>
    <p:sldId id="280" r:id="rId9"/>
    <p:sldId id="259" r:id="rId10"/>
    <p:sldId id="270" r:id="rId11"/>
    <p:sldId id="272" r:id="rId12"/>
    <p:sldId id="271" r:id="rId13"/>
    <p:sldId id="267" r:id="rId14"/>
    <p:sldId id="268" r:id="rId15"/>
    <p:sldId id="269" r:id="rId16"/>
    <p:sldId id="265" r:id="rId17"/>
    <p:sldId id="281" r:id="rId18"/>
    <p:sldId id="282" r:id="rId19"/>
    <p:sldId id="283" r:id="rId20"/>
    <p:sldId id="284" r:id="rId21"/>
    <p:sldId id="285" r:id="rId22"/>
    <p:sldId id="273" r:id="rId23"/>
    <p:sldId id="274" r:id="rId24"/>
    <p:sldId id="275" r:id="rId25"/>
    <p:sldId id="276" r:id="rId26"/>
    <p:sldId id="277" r:id="rId27"/>
    <p:sldId id="278" r:id="rId28"/>
    <p:sldId id="279" r:id="rId29"/>
    <p:sldId id="286"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3" d="100"/>
          <a:sy n="43" d="100"/>
        </p:scale>
        <p:origin x="1210" y="34"/>
      </p:cViewPr>
      <p:guideLst/>
    </p:cSldViewPr>
  </p:slideViewPr>
  <p:notesTextViewPr>
    <p:cViewPr>
      <p:scale>
        <a:sx n="1" d="1"/>
        <a:sy n="1" d="1"/>
      </p:scale>
      <p:origin x="0" y="0"/>
    </p:cViewPr>
  </p:notesTextViewPr>
  <p:sorterViewPr>
    <p:cViewPr>
      <p:scale>
        <a:sx n="100" d="100"/>
        <a:sy n="100" d="100"/>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0DC49-3551-4407-99FD-30E54DA27DC8}"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F849F-D84C-42FB-B4E9-15443861C2FC}" type="slidenum">
              <a:rPr lang="en-IN" smtClean="0"/>
              <a:t>‹#›</a:t>
            </a:fld>
            <a:endParaRPr lang="en-IN"/>
          </a:p>
        </p:txBody>
      </p:sp>
    </p:spTree>
    <p:extLst>
      <p:ext uri="{BB962C8B-B14F-4D97-AF65-F5344CB8AC3E}">
        <p14:creationId xmlns:p14="http://schemas.microsoft.com/office/powerpoint/2010/main" val="224205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2F849F-D84C-42FB-B4E9-15443861C2FC}" type="slidenum">
              <a:rPr lang="en-IN" smtClean="0"/>
              <a:t>24</a:t>
            </a:fld>
            <a:endParaRPr lang="en-IN"/>
          </a:p>
        </p:txBody>
      </p:sp>
    </p:spTree>
    <p:extLst>
      <p:ext uri="{BB962C8B-B14F-4D97-AF65-F5344CB8AC3E}">
        <p14:creationId xmlns:p14="http://schemas.microsoft.com/office/powerpoint/2010/main" val="81047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740321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40951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355560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580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975780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EAEFD5-746B-49A6-A397-74E562D6788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302467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EAEFD5-746B-49A6-A397-74E562D6788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850429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53741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97349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335275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AEFD5-746B-49A6-A397-74E562D67881}"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841110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4263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AEFD5-746B-49A6-A397-74E562D67881}"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127990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AEFD5-746B-49A6-A397-74E562D67881}"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9443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AEFD5-746B-49A6-A397-74E562D67881}"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331923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64940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AEFD5-746B-49A6-A397-74E562D67881}"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2E12D0-31E6-41DB-AD3A-F1E1BC6AC186}" type="slidenum">
              <a:rPr lang="en-IN" smtClean="0"/>
              <a:t>‹#›</a:t>
            </a:fld>
            <a:endParaRPr lang="en-IN"/>
          </a:p>
        </p:txBody>
      </p:sp>
    </p:spTree>
    <p:extLst>
      <p:ext uri="{BB962C8B-B14F-4D97-AF65-F5344CB8AC3E}">
        <p14:creationId xmlns:p14="http://schemas.microsoft.com/office/powerpoint/2010/main" val="20542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EAEFD5-746B-49A6-A397-74E562D67881}" type="datetimeFigureOut">
              <a:rPr lang="en-IN" smtClean="0"/>
              <a:t>20-04-2025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2E12D0-31E6-41DB-AD3A-F1E1BC6AC186}" type="slidenum">
              <a:rPr lang="en-IN" smtClean="0"/>
              <a:t>‹#›</a:t>
            </a:fld>
            <a:endParaRPr lang="en-IN"/>
          </a:p>
        </p:txBody>
      </p:sp>
    </p:spTree>
    <p:extLst>
      <p:ext uri="{BB962C8B-B14F-4D97-AF65-F5344CB8AC3E}">
        <p14:creationId xmlns:p14="http://schemas.microsoft.com/office/powerpoint/2010/main" val="3922729159"/>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kaimagazine.com/features/a-short-history-of-aquaculture-innovation/"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researchgate.net/publication/365220255_IoT_Based_Water_Quality_Monitoring_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inspiredpencil.com/pictures-2023/be-you-wallpaper"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Arduino"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mauroalfieri.it/elettronica/blynk-app-setting.html"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D558-974A-F81B-4B61-939C6E30DB60}"/>
              </a:ext>
            </a:extLst>
          </p:cNvPr>
          <p:cNvSpPr>
            <a:spLocks noGrp="1"/>
          </p:cNvSpPr>
          <p:nvPr>
            <p:ph type="title"/>
          </p:nvPr>
        </p:nvSpPr>
        <p:spPr>
          <a:xfrm>
            <a:off x="353961" y="157316"/>
            <a:ext cx="11176578" cy="2212257"/>
          </a:xfrm>
        </p:spPr>
        <p:txBody>
          <a:bodyPr>
            <a:normAutofit/>
          </a:bodyPr>
          <a:lstStyle/>
          <a:p>
            <a:r>
              <a:rPr lang="en-US" sz="5400" dirty="0">
                <a:solidFill>
                  <a:schemeClr val="tx1"/>
                </a:solidFill>
                <a:latin typeface="Times New Roman" panose="02020603050405020304" pitchFamily="18" charset="0"/>
                <a:cs typeface="Times New Roman" panose="02020603050405020304" pitchFamily="18" charset="0"/>
              </a:rPr>
              <a:t>IoT WATER QUALITY MONITORING SYSTEM</a:t>
            </a:r>
            <a:endParaRPr lang="en-IN" sz="540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BBA8111-E2A8-ECC6-C8C0-34424286788D}"/>
              </a:ext>
            </a:extLst>
          </p:cNvPr>
          <p:cNvSpPr>
            <a:spLocks noGrp="1"/>
          </p:cNvSpPr>
          <p:nvPr>
            <p:ph sz="half" idx="1"/>
          </p:nvPr>
        </p:nvSpPr>
        <p:spPr>
          <a:xfrm>
            <a:off x="1543665" y="4404852"/>
            <a:ext cx="4392319" cy="2212257"/>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Internal Guide</a:t>
            </a:r>
          </a:p>
          <a:p>
            <a:pPr marL="0" indent="0">
              <a:buNone/>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Dr .V.</a:t>
            </a:r>
            <a:r>
              <a:rPr lang="en-US" sz="2400" b="1" dirty="0">
                <a:effectLst/>
                <a:latin typeface="Times New Roman" panose="02020603050405020304" pitchFamily="18" charset="0"/>
                <a:ea typeface="Times New Roman" panose="02020603050405020304" pitchFamily="18" charset="0"/>
              </a:rPr>
              <a:t>NARAYAN GOUD </a:t>
            </a:r>
            <a:r>
              <a:rPr lang="en-US" sz="1600"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Ph.D</a:t>
            </a:r>
            <a:endParaRPr lang="en-US"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0" indent="0">
              <a:buNone/>
            </a:pPr>
            <a:r>
              <a:rPr lang="en-US" sz="2400" b="1" dirty="0">
                <a:latin typeface="Times New Roman" panose="02020603050405020304" pitchFamily="18" charset="0"/>
                <a:ea typeface="Times New Roman" panose="02020603050405020304" pitchFamily="18" charset="0"/>
              </a:rPr>
              <a:t>           Professor</a:t>
            </a:r>
            <a:r>
              <a:rPr lang="en-US" sz="2400" b="1" dirty="0">
                <a:effectLst/>
                <a:latin typeface="Times New Roman" panose="02020603050405020304" pitchFamily="18" charset="0"/>
                <a:ea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055D2D-1C4C-E211-A850-221C244AC615}"/>
              </a:ext>
            </a:extLst>
          </p:cNvPr>
          <p:cNvSpPr>
            <a:spLocks noGrp="1"/>
          </p:cNvSpPr>
          <p:nvPr>
            <p:ph sz="half" idx="2"/>
          </p:nvPr>
        </p:nvSpPr>
        <p:spPr>
          <a:xfrm>
            <a:off x="6479458" y="4404852"/>
            <a:ext cx="5604386" cy="2453148"/>
          </a:xfrm>
        </p:spPr>
        <p:txBody>
          <a:bodyPr>
            <a:normAutofit/>
          </a:bodyPr>
          <a:lstStyle/>
          <a:p>
            <a:pPr marL="0" indent="0" algn="ctr">
              <a:buNone/>
            </a:pPr>
            <a:r>
              <a:rPr lang="en-US" u="sng" dirty="0">
                <a:latin typeface="Times New Roman" panose="02020603050405020304" pitchFamily="18" charset="0"/>
                <a:cs typeface="Times New Roman" panose="02020603050405020304" pitchFamily="18" charset="0"/>
              </a:rPr>
              <a:t>PRESENTED BY:</a:t>
            </a:r>
          </a:p>
          <a:p>
            <a:pPr marL="0" indent="0">
              <a:buNone/>
            </a:pPr>
            <a:r>
              <a:rPr lang="en-US" b="1" dirty="0">
                <a:latin typeface="Times New Roman" panose="02020603050405020304" pitchFamily="18" charset="0"/>
                <a:cs typeface="Times New Roman" panose="02020603050405020304" pitchFamily="18" charset="0"/>
              </a:rPr>
              <a:t>M.MADHU SUDHAN    -21MG1A04A5</a:t>
            </a:r>
          </a:p>
          <a:p>
            <a:pPr marL="0" indent="0">
              <a:buNone/>
            </a:pPr>
            <a:r>
              <a:rPr lang="en-US" b="1" dirty="0">
                <a:latin typeface="Times New Roman" panose="02020603050405020304" pitchFamily="18" charset="0"/>
                <a:cs typeface="Times New Roman" panose="02020603050405020304" pitchFamily="18" charset="0"/>
              </a:rPr>
              <a:t>J.JAGADEESH               -21MG1A0496</a:t>
            </a:r>
          </a:p>
          <a:p>
            <a:pPr marL="0" indent="0">
              <a:buNone/>
            </a:pPr>
            <a:r>
              <a:rPr lang="en-US" b="1" dirty="0">
                <a:latin typeface="Times New Roman" panose="02020603050405020304" pitchFamily="18" charset="0"/>
                <a:cs typeface="Times New Roman" panose="02020603050405020304" pitchFamily="18" charset="0"/>
              </a:rPr>
              <a:t>S.ANIL KUMAR             -21MG1A04B1</a:t>
            </a:r>
          </a:p>
          <a:p>
            <a:pPr marL="0" indent="0">
              <a:buNone/>
            </a:pPr>
            <a:r>
              <a:rPr lang="en-US" b="1" dirty="0">
                <a:latin typeface="Times New Roman" panose="02020603050405020304" pitchFamily="18" charset="0"/>
                <a:cs typeface="Times New Roman" panose="02020603050405020304" pitchFamily="18" charset="0"/>
              </a:rPr>
              <a:t>K.KALYAN BABU          -21MG1A0498</a:t>
            </a:r>
            <a:endParaRPr lang="en-IN"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D445890-0D8E-DB65-2466-AD9D43A1EE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077" y="1983657"/>
            <a:ext cx="1819529" cy="1562318"/>
          </a:xfrm>
          <a:prstGeom prst="rect">
            <a:avLst/>
          </a:prstGeom>
        </p:spPr>
      </p:pic>
      <p:sp>
        <p:nvSpPr>
          <p:cNvPr id="3" name="TextBox 2">
            <a:extLst>
              <a:ext uri="{FF2B5EF4-FFF2-40B4-BE49-F238E27FC236}">
                <a16:creationId xmlns:a16="http://schemas.microsoft.com/office/drawing/2014/main" id="{C2D0D377-B42F-259F-3C1E-75B2EB3721FD}"/>
              </a:ext>
            </a:extLst>
          </p:cNvPr>
          <p:cNvSpPr txBox="1"/>
          <p:nvPr/>
        </p:nvSpPr>
        <p:spPr>
          <a:xfrm>
            <a:off x="1907458" y="3735754"/>
            <a:ext cx="8101782" cy="769441"/>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Department of Electronics and Communication Engineering </a:t>
            </a:r>
          </a:p>
          <a:p>
            <a:endParaRPr lang="en-IN" sz="2000" dirty="0"/>
          </a:p>
        </p:txBody>
      </p:sp>
    </p:spTree>
    <p:extLst>
      <p:ext uri="{BB962C8B-B14F-4D97-AF65-F5344CB8AC3E}">
        <p14:creationId xmlns:p14="http://schemas.microsoft.com/office/powerpoint/2010/main" val="233059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A18A-251A-B633-D461-436A246AD981}"/>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PH Sensor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33E0A3-26AA-FF6A-CBAE-0D6793441048}"/>
              </a:ext>
            </a:extLst>
          </p:cNvPr>
          <p:cNvSpPr>
            <a:spLocks noGrp="1"/>
          </p:cNvSpPr>
          <p:nvPr>
            <p:ph idx="1"/>
          </p:nvPr>
        </p:nvSpPr>
        <p:spPr>
          <a:xfrm>
            <a:off x="1347019" y="2005780"/>
            <a:ext cx="9931186" cy="3895879"/>
          </a:xfrm>
        </p:spPr>
        <p:txBody>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A pH sensor measures the acidity or alkalinity of a solution by detecting hydrogen ion concentration. It’s used in water quality testing, agriculture, and labs for accurate, real-time pH monitoring.</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5371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BA19-C2BA-9030-B1AD-3F2A95535ADC}"/>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Turbidity Sensor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F4249E-7791-8451-57E4-9A8BB77D7987}"/>
              </a:ext>
            </a:extLst>
          </p:cNvPr>
          <p:cNvSpPr>
            <a:spLocks noGrp="1"/>
          </p:cNvSpPr>
          <p:nvPr>
            <p:ph idx="1"/>
          </p:nvPr>
        </p:nvSpPr>
        <p:spPr>
          <a:xfrm>
            <a:off x="838200" y="1825625"/>
            <a:ext cx="10232923" cy="4351338"/>
          </a:xfrm>
        </p:spPr>
        <p:txBody>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A turbidity sensor measures water clarity by detecting suspended particles using light scattering or absorption. It's widely used in water quality monitoring, wastewater treatment, and environmental studies to assess pollution levels and ensure safe drinking water.</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21153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9CB6-21CE-9865-9057-5446BB08BBA0}"/>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Temperature Sensor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18E568-7C6E-709B-CCA8-4069BD2D66FA}"/>
              </a:ext>
            </a:extLst>
          </p:cNvPr>
          <p:cNvSpPr>
            <a:spLocks noGrp="1"/>
          </p:cNvSpPr>
          <p:nvPr>
            <p:ph idx="1"/>
          </p:nvPr>
        </p:nvSpPr>
        <p:spPr/>
        <p:txBody>
          <a:bodyPr/>
          <a:lstStyle/>
          <a:p>
            <a:pPr marL="0" indent="0">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A temperature sensor measures </a:t>
            </a:r>
            <a:r>
              <a:rPr lang="en-US" b="1" dirty="0">
                <a:effectLst/>
                <a:latin typeface="Times New Roman" panose="02020603050405020304" pitchFamily="18" charset="0"/>
                <a:ea typeface="Verdana" panose="020B0604030504040204" pitchFamily="34" charset="0"/>
                <a:cs typeface="Times New Roman" panose="02020603050405020304" pitchFamily="18" charset="0"/>
              </a:rPr>
              <a:t>the temperature </a:t>
            </a:r>
            <a:r>
              <a:rPr lang="en-US" b="1" i="0" dirty="0">
                <a:effectLst/>
                <a:latin typeface="Times New Roman" panose="02020603050405020304" pitchFamily="18" charset="0"/>
                <a:ea typeface="Verdana" panose="020B0604030504040204" pitchFamily="34" charset="0"/>
                <a:cs typeface="Times New Roman" panose="02020603050405020304" pitchFamily="18" charset="0"/>
              </a:rPr>
              <a:t>in an environment and converts it into an electrical signal.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0802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F979-3BDB-1516-D9C5-2DCFC5F5145A}"/>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ESP32</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399AC5-074C-027A-6AB9-30F577A829A9}"/>
              </a:ext>
            </a:extLst>
          </p:cNvPr>
          <p:cNvSpPr>
            <a:spLocks noGrp="1"/>
          </p:cNvSpPr>
          <p:nvPr>
            <p:ph idx="1"/>
          </p:nvPr>
        </p:nvSpPr>
        <p:spPr>
          <a:xfrm>
            <a:off x="838200" y="1825625"/>
            <a:ext cx="11068665" cy="4351338"/>
          </a:xfrm>
        </p:spPr>
        <p:txBody>
          <a:bodyPr>
            <a:normAutofit/>
          </a:bodyPr>
          <a:lstStyle/>
          <a:p>
            <a:pPr marL="0" indent="0">
              <a:lnSpc>
                <a:spcPct val="20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The ESP32 is a powerful, low-cost microcontroller with Wi-Fi and Bluetooth capabilities. Ideal for IoT projects, it features dual-core processing, ample GPIO pins, and supports various programming languages like Arduino and Micro Python.</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5240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27AB-10EA-DEBD-66E3-9EC9D6F4E3E7}"/>
              </a:ext>
            </a:extLst>
          </p:cNvPr>
          <p:cNvSpPr>
            <a:spLocks noGrp="1"/>
          </p:cNvSpPr>
          <p:nvPr>
            <p:ph type="title"/>
          </p:nvPr>
        </p:nvSpPr>
        <p:spPr/>
        <p:txBody>
          <a:bodyPr>
            <a:normAutofit/>
          </a:bodyPr>
          <a:lstStyle/>
          <a:p>
            <a:r>
              <a:rPr lang="en-IN" sz="2800" b="1" i="0"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Liquid Crystal Display(</a:t>
            </a:r>
            <a:r>
              <a:rPr lang="en-US"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LCD)</a:t>
            </a:r>
            <a:endParaRPr lang="en-IN" sz="28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AD809-9F0D-864E-4758-80C58B0D23D3}"/>
              </a:ext>
            </a:extLst>
          </p:cNvPr>
          <p:cNvSpPr>
            <a:spLocks noGrp="1"/>
          </p:cNvSpPr>
          <p:nvPr>
            <p:ph idx="1"/>
          </p:nvPr>
        </p:nvSpPr>
        <p:spPr>
          <a:xfrm>
            <a:off x="1140541" y="1825625"/>
            <a:ext cx="10176387" cy="4351338"/>
          </a:xfrm>
        </p:spPr>
        <p:txBody>
          <a:bodyPr/>
          <a:lstStyle/>
          <a:p>
            <a:pPr marL="0" indent="0" algn="just">
              <a:lnSpc>
                <a:spcPct val="20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An LCD (Liquid Crystal Display) is a flat-panel screen that uses liquid crystals to produce images. It’s energy-efficient, lightweight, and widely used in TVs, monitors, and smartphones for clear, bright visuals.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18171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1CFC-283B-0CBC-7C3F-5C91790351A1}"/>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Buzzer</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032D06-E14D-9E12-707A-8C2B0CBF0C29}"/>
              </a:ext>
            </a:extLst>
          </p:cNvPr>
          <p:cNvSpPr>
            <a:spLocks noGrp="1"/>
          </p:cNvSpPr>
          <p:nvPr>
            <p:ph idx="1"/>
          </p:nvPr>
        </p:nvSpPr>
        <p:spPr/>
        <p:txBody>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Buzzer is a signaling device that produces a buzzing sound, commonly used in alarms, timers, and quizzes. It operates electronically or mechanically, emitting a loud, attention-grabbing noise when activated</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8194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F77E-2DEA-F433-F2C5-7E18EE6956AD}"/>
              </a:ext>
            </a:extLst>
          </p:cNvPr>
          <p:cNvSpPr>
            <a:spLocks noGrp="1"/>
          </p:cNvSpPr>
          <p:nvPr>
            <p:ph type="title"/>
          </p:nvPr>
        </p:nvSpPr>
        <p:spPr/>
        <p:txBody>
          <a:bodyPr/>
          <a:lstStyle/>
          <a:p>
            <a:r>
              <a:rPr lang="en-US" b="1" dirty="0">
                <a:solidFill>
                  <a:srgbClr val="FF0000"/>
                </a:solidFill>
                <a:latin typeface="Tahoma" panose="020B0604030504040204" pitchFamily="34" charset="0"/>
                <a:ea typeface="Tahoma" panose="020B0604030504040204" pitchFamily="34" charset="0"/>
                <a:cs typeface="Tahoma" panose="020B0604030504040204" pitchFamily="34" charset="0"/>
              </a:rPr>
              <a:t>Working PROCESS</a:t>
            </a:r>
            <a:endParaRPr lang="en-IN"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9CB7FE5-FAD3-FD89-F337-59AB6FABC7EC}"/>
              </a:ext>
            </a:extLst>
          </p:cNvPr>
          <p:cNvSpPr>
            <a:spLocks noGrp="1"/>
          </p:cNvSpPr>
          <p:nvPr>
            <p:ph idx="1"/>
          </p:nvPr>
        </p:nvSpPr>
        <p:spPr>
          <a:xfrm>
            <a:off x="1278195" y="1769806"/>
            <a:ext cx="9464600" cy="3696539"/>
          </a:xfrm>
        </p:spPr>
        <p:txBody>
          <a:bodyPr>
            <a:normAutofit/>
          </a:bodyPr>
          <a:lstStyle/>
          <a:p>
            <a:pPr marL="0" indent="0" algn="just">
              <a:lnSpc>
                <a:spcPct val="150000"/>
              </a:lnSpc>
              <a:buNone/>
            </a:pPr>
            <a:r>
              <a:rPr lang="en-IN" sz="2800" b="1" i="0" dirty="0">
                <a:effectLst/>
                <a:latin typeface="Times New Roman" panose="02020603050405020304" pitchFamily="18" charset="0"/>
                <a:cs typeface="Times New Roman" panose="02020603050405020304" pitchFamily="18" charset="0"/>
              </a:rPr>
              <a:t>System Setup</a:t>
            </a:r>
          </a:p>
          <a:p>
            <a:pPr marL="0" indent="0"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The IoT water quality monitoring system uses sensors to measure parameters like pH, turbidity, and temperature. These sensors are connected to a microcontroller, which processes the data and transmits it wirelessly to a cloud server for analysis.</a:t>
            </a:r>
            <a:endParaRPr lang="en-IN" b="1" i="0" dirty="0">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9566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2EBB-DCE1-B5B9-58BB-D817504A226F}"/>
              </a:ext>
            </a:extLst>
          </p:cNvPr>
          <p:cNvSpPr>
            <a:spLocks noGrp="1"/>
          </p:cNvSpPr>
          <p:nvPr>
            <p:ph type="title"/>
          </p:nvPr>
        </p:nvSpPr>
        <p:spPr>
          <a:xfrm>
            <a:off x="1416114" y="966497"/>
            <a:ext cx="9291215" cy="1049235"/>
          </a:xfrm>
        </p:spPr>
        <p:txBody>
          <a:bodyPr>
            <a:normAutofit/>
          </a:bodyPr>
          <a:lstStyle/>
          <a:p>
            <a:br>
              <a:rPr lang="en-IN" b="1" i="0" dirty="0">
                <a:solidFill>
                  <a:schemeClr val="tx1"/>
                </a:solidFill>
                <a:effectLst/>
                <a:latin typeface="DeepSeek-CJK-patch"/>
              </a:rPr>
            </a:br>
            <a:endParaRPr lang="en-IN" dirty="0">
              <a:solidFill>
                <a:schemeClr val="tx1"/>
              </a:solidFill>
            </a:endParaRPr>
          </a:p>
        </p:txBody>
      </p:sp>
      <p:sp>
        <p:nvSpPr>
          <p:cNvPr id="3" name="Content Placeholder 2">
            <a:extLst>
              <a:ext uri="{FF2B5EF4-FFF2-40B4-BE49-F238E27FC236}">
                <a16:creationId xmlns:a16="http://schemas.microsoft.com/office/drawing/2014/main" id="{283AAB18-A853-536E-E223-667C0C760D92}"/>
              </a:ext>
            </a:extLst>
          </p:cNvPr>
          <p:cNvSpPr>
            <a:spLocks noGrp="1"/>
          </p:cNvSpPr>
          <p:nvPr>
            <p:ph idx="1"/>
          </p:nvPr>
        </p:nvSpPr>
        <p:spPr/>
        <p:txBody>
          <a:bodyPr>
            <a:normAutofit/>
          </a:bodyPr>
          <a:lstStyle/>
          <a:p>
            <a:pPr marL="0" indent="0">
              <a:lnSpc>
                <a:spcPct val="150000"/>
              </a:lnSpc>
              <a:buNone/>
            </a:pPr>
            <a:r>
              <a:rPr lang="en-US" sz="2400" b="1" i="0" dirty="0">
                <a:effectLst/>
                <a:latin typeface="Times New Roman" panose="02020603050405020304" pitchFamily="18" charset="0"/>
                <a:ea typeface="Tahoma" panose="020B0604030504040204" pitchFamily="34" charset="0"/>
                <a:cs typeface="Times New Roman" panose="02020603050405020304" pitchFamily="18" charset="0"/>
              </a:rPr>
              <a:t>DATA COLLECTION</a:t>
            </a:r>
          </a:p>
          <a:p>
            <a:pPr marL="0" indent="0"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Sensors continuously collect real-time water quality data. The microcontroller reads these values, converts them into digital signals, and sends them to a gateway device via Wi-Fi, LoRa, or cellular networks for further processing</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96783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FA895-862D-1302-F3FD-28EFD26ADB7E}"/>
              </a:ext>
            </a:extLst>
          </p:cNvPr>
          <p:cNvSpPr>
            <a:spLocks noGrp="1"/>
          </p:cNvSpPr>
          <p:nvPr>
            <p:ph idx="1"/>
          </p:nvPr>
        </p:nvSpPr>
        <p:spPr>
          <a:xfrm>
            <a:off x="1533832" y="2015732"/>
            <a:ext cx="9340645" cy="3450613"/>
          </a:xfrm>
        </p:spPr>
        <p:txBody>
          <a:bodyPr/>
          <a:lstStyle/>
          <a:p>
            <a:pPr algn="just">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Data Transmission</a:t>
            </a:r>
          </a:p>
          <a:p>
            <a:pPr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The gateway device uploads the sensor data to a cloud    platform. Secure protocols like MQTT or HTTP ensure reliable transmission, allowing remote access to the data from anywhere via web or mobile applications.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86072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AEE455-AFEA-5822-058C-8871AFA0CFE3}"/>
              </a:ext>
            </a:extLst>
          </p:cNvPr>
          <p:cNvSpPr>
            <a:spLocks noGrp="1"/>
          </p:cNvSpPr>
          <p:nvPr>
            <p:ph idx="1"/>
          </p:nvPr>
        </p:nvSpPr>
        <p:spPr>
          <a:xfrm>
            <a:off x="1579399" y="2035396"/>
            <a:ext cx="9291215" cy="3450613"/>
          </a:xfrm>
        </p:spPr>
        <p:txBody>
          <a:bodyPr/>
          <a:lstStyle/>
          <a:p>
            <a:pPr marL="0" indent="0">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Cloud Processing</a:t>
            </a:r>
          </a:p>
          <a:p>
            <a:pPr marL="0" indent="0" algn="just">
              <a:lnSpc>
                <a:spcPct val="150000"/>
              </a:lnSpc>
              <a:buNone/>
            </a:pPr>
            <a:r>
              <a:rPr lang="en-US"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The cloud server stores and analyzes incoming data. Advanced algorithms detect anomalies, trends, or contamination risks, triggering alerts if water quality falls below safe thresholds.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43550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E91B-ECF4-9182-EA78-9ADB7E85C1E5}"/>
              </a:ext>
            </a:extLst>
          </p:cNvPr>
          <p:cNvSpPr>
            <a:spLocks noGrp="1"/>
          </p:cNvSpPr>
          <p:nvPr>
            <p:ph type="title"/>
          </p:nvPr>
        </p:nvSpPr>
        <p:spPr>
          <a:xfrm>
            <a:off x="186812" y="344128"/>
            <a:ext cx="3254477" cy="1671603"/>
          </a:xfrm>
        </p:spPr>
        <p:txBody>
          <a:bodyPr>
            <a:normAutofit/>
          </a:bodyPr>
          <a:lstStyle/>
          <a:p>
            <a:pPr rtl="0"/>
            <a:r>
              <a:rPr lang="en-IN" sz="28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CONTENTS:</a:t>
            </a:r>
            <a:br>
              <a:rPr lang="en-IN" b="0" dirty="0">
                <a:effectLst/>
                <a:latin typeface="Tahoma" panose="020B0604030504040204" pitchFamily="34" charset="0"/>
                <a:ea typeface="Tahoma" panose="020B0604030504040204" pitchFamily="34" charset="0"/>
                <a:cs typeface="Tahoma" panose="020B0604030504040204" pitchFamily="34" charset="0"/>
              </a:rPr>
            </a:br>
            <a:br>
              <a:rPr lang="en-IN" dirty="0"/>
            </a:br>
            <a:endParaRPr lang="en-IN" dirty="0"/>
          </a:p>
        </p:txBody>
      </p:sp>
      <p:sp>
        <p:nvSpPr>
          <p:cNvPr id="3" name="Content Placeholder 2">
            <a:extLst>
              <a:ext uri="{FF2B5EF4-FFF2-40B4-BE49-F238E27FC236}">
                <a16:creationId xmlns:a16="http://schemas.microsoft.com/office/drawing/2014/main" id="{808C0E0D-5B51-EEDC-29F4-85EBCC9E83B0}"/>
              </a:ext>
            </a:extLst>
          </p:cNvPr>
          <p:cNvSpPr>
            <a:spLocks noGrp="1"/>
          </p:cNvSpPr>
          <p:nvPr>
            <p:ph idx="1"/>
          </p:nvPr>
        </p:nvSpPr>
        <p:spPr>
          <a:xfrm>
            <a:off x="925975" y="659758"/>
            <a:ext cx="9600510" cy="4767260"/>
          </a:xfrm>
        </p:spPr>
        <p:txBody>
          <a:bodyPr>
            <a:noAutofit/>
          </a:bodyPr>
          <a:lstStyle/>
          <a:p>
            <a:pPr algn="just" rtl="0">
              <a:buNone/>
            </a:pP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Introduction</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Existing Method</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Drawbacks of The Existing Method</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Proposed Method</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Working Process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Tools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Block Diagram</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Result</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Advantages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Applications</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Future Scope</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lgn="just" rtl="0">
              <a:buNone/>
            </a:pPr>
            <a:r>
              <a:rPr lang="en-US" sz="1400" b="1" i="0" u="none" strike="noStrike" dirty="0">
                <a:effectLst/>
                <a:latin typeface="Times New Roman" panose="02020603050405020304" pitchFamily="18" charset="0"/>
                <a:ea typeface="Verdana" panose="020B0604030504040204" pitchFamily="34" charset="0"/>
                <a:cs typeface="Times New Roman" panose="02020603050405020304" pitchFamily="18" charset="0"/>
              </a:rPr>
              <a:t>Conclusion</a:t>
            </a:r>
          </a:p>
          <a:p>
            <a:pPr algn="just" rtl="0">
              <a:buNone/>
            </a:pPr>
            <a:r>
              <a:rPr lang="en-US" sz="1400" b="1" dirty="0">
                <a:latin typeface="Times New Roman" panose="02020603050405020304" pitchFamily="18" charset="0"/>
                <a:ea typeface="Verdana" panose="020B0604030504040204" pitchFamily="34" charset="0"/>
                <a:cs typeface="Times New Roman" panose="02020603050405020304" pitchFamily="18" charset="0"/>
              </a:rPr>
              <a:t>Reference</a:t>
            </a:r>
            <a:endParaRPr lang="en-US" sz="1400" b="1" dirty="0">
              <a:effectLst/>
              <a:latin typeface="Times New Roman" panose="02020603050405020304" pitchFamily="18" charset="0"/>
              <a:ea typeface="Verdana" panose="020B0604030504040204" pitchFamily="34" charset="0"/>
              <a:cs typeface="Times New Roman" panose="02020603050405020304" pitchFamily="18" charset="0"/>
            </a:endParaRPr>
          </a:p>
          <a:p>
            <a:pPr>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81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94C75-6196-0494-4343-9CD3B7B5AD6D}"/>
              </a:ext>
            </a:extLst>
          </p:cNvPr>
          <p:cNvSpPr>
            <a:spLocks noGrp="1"/>
          </p:cNvSpPr>
          <p:nvPr>
            <p:ph idx="1"/>
          </p:nvPr>
        </p:nvSpPr>
        <p:spPr/>
        <p:txBody>
          <a:bodyPr/>
          <a:lstStyle/>
          <a:p>
            <a:pPr marL="0" indent="0">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User Notifications</a:t>
            </a:r>
          </a:p>
          <a:p>
            <a:pPr marL="0" indent="0" algn="just">
              <a:lnSpc>
                <a:spcPct val="150000"/>
              </a:lnSpc>
              <a:buNone/>
            </a:pP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	If unsafe conditions are detected, the system sends instant alerts to authorities or users via SMS, email, or app notifications. This enables quick action to prevent health hazards</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42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74C3D-6B96-D323-7D6B-151D2A92FF71}"/>
              </a:ext>
            </a:extLst>
          </p:cNvPr>
          <p:cNvSpPr>
            <a:spLocks noGrp="1"/>
          </p:cNvSpPr>
          <p:nvPr>
            <p:ph idx="1"/>
          </p:nvPr>
        </p:nvSpPr>
        <p:spPr/>
        <p:txBody>
          <a:bodyPr/>
          <a:lstStyle/>
          <a:p>
            <a:pPr marL="0" indent="0">
              <a:buNone/>
            </a:pPr>
            <a:r>
              <a:rPr lang="en-IN" sz="2400" b="1" i="0" dirty="0">
                <a:effectLst/>
                <a:latin typeface="Times New Roman" panose="02020603050405020304" pitchFamily="18" charset="0"/>
                <a:ea typeface="Tahoma" panose="020B0604030504040204" pitchFamily="34" charset="0"/>
                <a:cs typeface="Times New Roman" panose="02020603050405020304" pitchFamily="18" charset="0"/>
              </a:rPr>
              <a:t>Data Visualization</a:t>
            </a:r>
          </a:p>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Users can access dashboards displaying real-time and historical water quality trends. Reports help in decision-making for water treatment or policy changes.</a:t>
            </a:r>
            <a:endParaRPr lang="en-IN" b="1" i="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15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F818-F840-D63F-41B7-47AF77DBA058}"/>
              </a:ext>
            </a:extLst>
          </p:cNvPr>
          <p:cNvSpPr>
            <a:spLocks noGrp="1"/>
          </p:cNvSpPr>
          <p:nvPr>
            <p:ph type="title"/>
          </p:nvPr>
        </p:nvSpPr>
        <p:spPr>
          <a:xfrm>
            <a:off x="1451579" y="804520"/>
            <a:ext cx="9291215" cy="670320"/>
          </a:xfrm>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Circuit design</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DFB0DB-882F-F06B-548C-BF81BFB808F9}"/>
              </a:ext>
            </a:extLst>
          </p:cNvPr>
          <p:cNvSpPr>
            <a:spLocks noGrp="1"/>
          </p:cNvSpPr>
          <p:nvPr>
            <p:ph idx="1"/>
          </p:nvPr>
        </p:nvSpPr>
        <p:spPr>
          <a:xfrm>
            <a:off x="904568" y="1474839"/>
            <a:ext cx="10785987" cy="4682460"/>
          </a:xfrm>
        </p:spPr>
        <p:txBody>
          <a:bodyPr/>
          <a:lstStyle/>
          <a:p>
            <a:pPr marL="0" indent="0">
              <a:buNone/>
            </a:pPr>
            <a:r>
              <a:rPr lang="en-US" b="1" dirty="0">
                <a:latin typeface="Times New Roman" panose="02020603050405020304" pitchFamily="18" charset="0"/>
                <a:ea typeface="Verdana" panose="020B0604030504040204" pitchFamily="34" charset="0"/>
                <a:cs typeface="Times New Roman" panose="02020603050405020304" pitchFamily="18" charset="0"/>
              </a:rPr>
              <a:t>After connected each component  Sensors and </a:t>
            </a:r>
            <a:r>
              <a:rPr lang="en-US" b="1" dirty="0" err="1">
                <a:latin typeface="Times New Roman" panose="02020603050405020304" pitchFamily="18" charset="0"/>
                <a:ea typeface="Verdana" panose="020B0604030504040204" pitchFamily="34" charset="0"/>
                <a:cs typeface="Times New Roman" panose="02020603050405020304" pitchFamily="18" charset="0"/>
              </a:rPr>
              <a:t>Acutors</a:t>
            </a:r>
            <a:r>
              <a:rPr lang="en-US" b="1" dirty="0">
                <a:latin typeface="Times New Roman" panose="02020603050405020304" pitchFamily="18" charset="0"/>
                <a:ea typeface="Verdana" panose="020B0604030504040204" pitchFamily="34" charset="0"/>
                <a:cs typeface="Times New Roman" panose="02020603050405020304" pitchFamily="18" charset="0"/>
              </a:rPr>
              <a:t> with controller esp-32.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A798D3F-9188-62A9-0CD8-A67BBA7FF22B}"/>
              </a:ext>
            </a:extLst>
          </p:cNvPr>
          <p:cNvPicPr>
            <a:picLocks noChangeAspect="1"/>
          </p:cNvPicPr>
          <p:nvPr/>
        </p:nvPicPr>
        <p:blipFill>
          <a:blip r:embed="rId2">
            <a:extLst>
              <a:ext uri="{28A0092B-C50C-407E-A947-70E740481C1C}">
                <a14:useLocalDpi xmlns:a14="http://schemas.microsoft.com/office/drawing/2010/main" val="0"/>
              </a:ext>
            </a:extLst>
          </a:blip>
          <a:srcRect l="9112" t="11470" r="12904"/>
          <a:stretch/>
        </p:blipFill>
        <p:spPr>
          <a:xfrm>
            <a:off x="2349911" y="2369574"/>
            <a:ext cx="7472516" cy="3421626"/>
          </a:xfrm>
          <a:prstGeom prst="rect">
            <a:avLst/>
          </a:prstGeom>
        </p:spPr>
      </p:pic>
    </p:spTree>
    <p:extLst>
      <p:ext uri="{BB962C8B-B14F-4D97-AF65-F5344CB8AC3E}">
        <p14:creationId xmlns:p14="http://schemas.microsoft.com/office/powerpoint/2010/main" val="383797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D570-8AAC-6EBE-865F-8C01EC429D7C}"/>
              </a:ext>
            </a:extLst>
          </p:cNvPr>
          <p:cNvSpPr>
            <a:spLocks noGrp="1"/>
          </p:cNvSpPr>
          <p:nvPr>
            <p:ph type="title"/>
          </p:nvPr>
        </p:nvSpPr>
        <p:spPr/>
        <p:txBody>
          <a:bodyPr/>
          <a:lstStyle/>
          <a:p>
            <a:r>
              <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RESULT</a:t>
            </a:r>
          </a:p>
        </p:txBody>
      </p:sp>
      <p:pic>
        <p:nvPicPr>
          <p:cNvPr id="7" name="Content Placeholder 6">
            <a:extLst>
              <a:ext uri="{FF2B5EF4-FFF2-40B4-BE49-F238E27FC236}">
                <a16:creationId xmlns:a16="http://schemas.microsoft.com/office/drawing/2014/main" id="{C961B94C-5D75-FCCE-C9D6-81BC207D8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608" y="2419964"/>
            <a:ext cx="6570133" cy="3695700"/>
          </a:xfrm>
        </p:spPr>
      </p:pic>
      <p:sp>
        <p:nvSpPr>
          <p:cNvPr id="3" name="TextBox 2">
            <a:extLst>
              <a:ext uri="{FF2B5EF4-FFF2-40B4-BE49-F238E27FC236}">
                <a16:creationId xmlns:a16="http://schemas.microsoft.com/office/drawing/2014/main" id="{912313D0-1C28-43BE-DDF2-42D990C01EE4}"/>
              </a:ext>
            </a:extLst>
          </p:cNvPr>
          <p:cNvSpPr txBox="1"/>
          <p:nvPr/>
        </p:nvSpPr>
        <p:spPr>
          <a:xfrm>
            <a:off x="2576052" y="1612490"/>
            <a:ext cx="6489290" cy="523220"/>
          </a:xfrm>
          <a:prstGeom prst="rect">
            <a:avLst/>
          </a:prstGeom>
          <a:noFill/>
        </p:spPr>
        <p:txBody>
          <a:bodyPr wrap="square" rtlCol="0">
            <a:spAutoFit/>
          </a:bodyPr>
          <a:lstStyle/>
          <a:p>
            <a:pPr algn="ctr"/>
            <a:r>
              <a:rPr lang="en-US" sz="2800" b="1" dirty="0">
                <a:effectLst/>
                <a:latin typeface="Times New Roman" panose="02020603050405020304" pitchFamily="18" charset="0"/>
                <a:ea typeface="Times New Roman" panose="02020603050405020304" pitchFamily="18" charset="0"/>
              </a:rPr>
              <a:t>Water Quality Monitoring with sensors</a:t>
            </a:r>
            <a:endParaRPr lang="en-IN" sz="2800" dirty="0"/>
          </a:p>
        </p:txBody>
      </p:sp>
    </p:spTree>
    <p:extLst>
      <p:ext uri="{BB962C8B-B14F-4D97-AF65-F5344CB8AC3E}">
        <p14:creationId xmlns:p14="http://schemas.microsoft.com/office/powerpoint/2010/main" val="124498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D0CB77E-B0B8-B69C-203D-88A27DF3D78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53814" t="24652" r="31370" b="61190"/>
          <a:stretch/>
        </p:blipFill>
        <p:spPr>
          <a:xfrm>
            <a:off x="3982064" y="3018503"/>
            <a:ext cx="3578942" cy="2123768"/>
          </a:xfrm>
        </p:spPr>
      </p:pic>
      <p:sp>
        <p:nvSpPr>
          <p:cNvPr id="3" name="TextBox 2">
            <a:extLst>
              <a:ext uri="{FF2B5EF4-FFF2-40B4-BE49-F238E27FC236}">
                <a16:creationId xmlns:a16="http://schemas.microsoft.com/office/drawing/2014/main" id="{238F13B4-0628-FBD6-E3DC-F19BDC4B6BED}"/>
              </a:ext>
            </a:extLst>
          </p:cNvPr>
          <p:cNvSpPr txBox="1"/>
          <p:nvPr/>
        </p:nvSpPr>
        <p:spPr>
          <a:xfrm>
            <a:off x="3755923" y="1853754"/>
            <a:ext cx="4375354" cy="523220"/>
          </a:xfrm>
          <a:prstGeom prst="rect">
            <a:avLst/>
          </a:prstGeom>
          <a:noFill/>
        </p:spPr>
        <p:txBody>
          <a:bodyPr wrap="square" rtlCol="0">
            <a:spAutoFit/>
          </a:bodyPr>
          <a:lstStyle/>
          <a:p>
            <a:r>
              <a:rPr lang="en-US" sz="2800" b="1" dirty="0">
                <a:effectLst/>
                <a:latin typeface="Times New Roman" panose="02020603050405020304" pitchFamily="18" charset="0"/>
                <a:ea typeface="Times New Roman" panose="02020603050405020304" pitchFamily="18" charset="0"/>
              </a:rPr>
              <a:t>Results of Water Quality</a:t>
            </a:r>
            <a:endParaRPr lang="en-IN" sz="2800" dirty="0"/>
          </a:p>
        </p:txBody>
      </p:sp>
    </p:spTree>
    <p:extLst>
      <p:ext uri="{BB962C8B-B14F-4D97-AF65-F5344CB8AC3E}">
        <p14:creationId xmlns:p14="http://schemas.microsoft.com/office/powerpoint/2010/main" val="400766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02D1-503B-5221-786E-C443167F4A44}"/>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Advantages</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1D7C0A-3A43-8240-5FE7-7BED0F2E273E}"/>
              </a:ext>
            </a:extLst>
          </p:cNvPr>
          <p:cNvSpPr>
            <a:spLocks noGrp="1"/>
          </p:cNvSpPr>
          <p:nvPr>
            <p:ph idx="1"/>
          </p:nvPr>
        </p:nvSpPr>
        <p:spPr/>
        <p:txBody>
          <a:bodyPr/>
          <a:lstStyle/>
          <a:p>
            <a:pPr marL="0" indent="0">
              <a:buNone/>
            </a:pPr>
            <a:endParaRPr lang="en-IN" b="1" i="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Remote Access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Cost-Effective</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Sustainability</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Early Pollution Detection</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48279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6979-54FE-8988-263D-675E29C3D68E}"/>
              </a:ext>
            </a:extLst>
          </p:cNvPr>
          <p:cNvSpPr>
            <a:spLocks noGrp="1"/>
          </p:cNvSpPr>
          <p:nvPr>
            <p:ph type="title"/>
          </p:nvPr>
        </p:nvSpPr>
        <p:spPr/>
        <p:txBody>
          <a:bodyPr>
            <a:normAutofit/>
          </a:bodyPr>
          <a:lstStyle/>
          <a:p>
            <a:r>
              <a:rPr lang="en-US" sz="32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Applications</a:t>
            </a:r>
            <a:endParaRPr lang="en-IN" sz="32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836B7-B11D-193E-348D-184FCB03C72C}"/>
              </a:ext>
            </a:extLst>
          </p:cNvPr>
          <p:cNvSpPr>
            <a:spLocks noGrp="1"/>
          </p:cNvSpPr>
          <p:nvPr>
            <p:ph idx="1"/>
          </p:nvPr>
        </p:nvSpPr>
        <p:spPr/>
        <p:txBody>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Drinking Water Safety</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Aquaculture &amp; Fisheries</a:t>
            </a:r>
            <a:r>
              <a:rPr lang="en-IN" b="0" i="0" dirty="0">
                <a:effectLst/>
                <a:latin typeface="Times New Roman" panose="02020603050405020304" pitchFamily="18" charset="0"/>
                <a:ea typeface="Verdana" panose="020B0604030504040204" pitchFamily="34" charset="0"/>
                <a:cs typeface="Times New Roman" panose="02020603050405020304" pitchFamily="18" charset="0"/>
              </a:rPr>
              <a:t> </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Industrial Wastewater</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Smart Agriculture</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72A351F-6329-3698-116B-397868623C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34225" y="2181225"/>
            <a:ext cx="3821770" cy="1828800"/>
          </a:xfrm>
          <a:prstGeom prst="rect">
            <a:avLst/>
          </a:prstGeom>
          <a:ln>
            <a:noFill/>
          </a:ln>
          <a:effectLst>
            <a:softEdge rad="112500"/>
          </a:effectLst>
        </p:spPr>
      </p:pic>
    </p:spTree>
    <p:extLst>
      <p:ext uri="{BB962C8B-B14F-4D97-AF65-F5344CB8AC3E}">
        <p14:creationId xmlns:p14="http://schemas.microsoft.com/office/powerpoint/2010/main" val="2643593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DAC7-BC3E-F5AC-0B3B-0A0ABF74E42D}"/>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Future</a:t>
            </a:r>
            <a:r>
              <a:rPr lang="en-US" b="1" dirty="0">
                <a:solidFill>
                  <a:srgbClr val="FF0000"/>
                </a:solidFill>
                <a:latin typeface="Times New Roman" panose="02020603050405020304" pitchFamily="18" charset="0"/>
                <a:cs typeface="Times New Roman" panose="02020603050405020304" pitchFamily="18" charset="0"/>
              </a:rPr>
              <a:t> Scope</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682E22-C2C5-0523-8438-4AD9489C7443}"/>
              </a:ext>
            </a:extLst>
          </p:cNvPr>
          <p:cNvSpPr>
            <a:spLocks noGrp="1"/>
          </p:cNvSpPr>
          <p:nvPr>
            <p:ph idx="1"/>
          </p:nvPr>
        </p:nvSpPr>
        <p:spPr/>
        <p:txBody>
          <a:bodyPr/>
          <a:lstStyle/>
          <a:p>
            <a:pPr marL="0" indent="0" algn="just">
              <a:buNone/>
            </a:pP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IN" b="1" i="0" dirty="0">
                <a:solidFill>
                  <a:srgbClr val="F8FAFF"/>
                </a:solidFill>
                <a:effectLst/>
                <a:latin typeface="Times New Roman" panose="02020603050405020304" pitchFamily="18" charset="0"/>
                <a:cs typeface="Times New Roman" panose="02020603050405020304" pitchFamily="18" charset="0"/>
              </a:rPr>
              <a:t>Future scope includes AI-driven analytics, real-time pollution tracking, multi-parameter sensors, IoT-cloud integration, mobile alerts, automated corrective actions, blockchain data security, and global scalability for smarter water management.</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69290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9A01-FB00-5AD1-7EC2-221C0E9C0E1D}"/>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Conclusion</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0EB3BC-5342-F6D9-6D7F-37AFD59E5F52}"/>
              </a:ext>
            </a:extLst>
          </p:cNvPr>
          <p:cNvSpPr>
            <a:spLocks noGrp="1"/>
          </p:cNvSpPr>
          <p:nvPr>
            <p:ph idx="1"/>
          </p:nvPr>
        </p:nvSpPr>
        <p:spPr>
          <a:xfrm>
            <a:off x="924232" y="2015732"/>
            <a:ext cx="10864645" cy="3450613"/>
          </a:xfrm>
        </p:spPr>
        <p:txBody>
          <a:bodyPr>
            <a:normAutofit/>
          </a:bodyPr>
          <a:lstStyle/>
          <a:p>
            <a:pPr marL="0" indent="0" algn="just">
              <a:lnSpc>
                <a:spcPct val="150000"/>
              </a:lnSpc>
              <a:buNone/>
            </a:pP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In conclusion, the IoT water quality monitoring project demonstrates the potential of smart technology to enhance water safety and management. By providing real-time data and analytics, it empowers stakeholders to make informed decisions, ensuring cleaner water sources, promoting public health, and </a:t>
            </a:r>
            <a:r>
              <a:rPr lang="en-US" b="1" i="0" dirty="0" err="1">
                <a:effectLst/>
                <a:latin typeface="Times New Roman" panose="02020603050405020304" pitchFamily="18" charset="0"/>
                <a:ea typeface="Verdana" panose="020B0604030504040204" pitchFamily="34" charset="0"/>
                <a:cs typeface="Times New Roman" panose="02020603050405020304" pitchFamily="18" charset="0"/>
              </a:rPr>
              <a:t>fastering</a:t>
            </a:r>
            <a:r>
              <a:rPr lang="en-US" b="1" i="0" dirty="0">
                <a:effectLst/>
                <a:latin typeface="Times New Roman" panose="02020603050405020304" pitchFamily="18" charset="0"/>
                <a:ea typeface="Verdana" panose="020B0604030504040204" pitchFamily="34" charset="0"/>
                <a:cs typeface="Times New Roman" panose="02020603050405020304" pitchFamily="18" charset="0"/>
              </a:rPr>
              <a:t> sustainable practices for future generations</a:t>
            </a:r>
            <a:r>
              <a:rPr lang="en-US" b="1" i="0" dirty="0">
                <a:solidFill>
                  <a:srgbClr val="374151"/>
                </a:solidFill>
                <a:effectLst/>
                <a:latin typeface="Times New Roman" panose="02020603050405020304" pitchFamily="18" charset="0"/>
                <a:ea typeface="Verdana" panose="020B0604030504040204" pitchFamily="34" charset="0"/>
                <a:cs typeface="Times New Roman" panose="02020603050405020304" pitchFamily="18" charset="0"/>
              </a:rPr>
              <a:t>.</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00193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2AAF-CF42-FD8A-D9C6-76A5F0F055EE}"/>
              </a:ext>
            </a:extLst>
          </p:cNvPr>
          <p:cNvSpPr>
            <a:spLocks noGrp="1"/>
          </p:cNvSpPr>
          <p:nvPr>
            <p:ph type="title"/>
          </p:nvPr>
        </p:nvSpPr>
        <p:spPr/>
        <p:txBody>
          <a:bodyPr/>
          <a:lstStyle/>
          <a:p>
            <a:r>
              <a:rPr lang="en-IN" b="1" dirty="0">
                <a:solidFill>
                  <a:srgbClr val="FF0000"/>
                </a:solidFill>
                <a:latin typeface="Tahoma" panose="020B0604030504040204" pitchFamily="34" charset="0"/>
                <a:ea typeface="Tahoma" panose="020B0604030504040204" pitchFamily="34" charset="0"/>
                <a:cs typeface="Tahoma" panose="020B0604030504040204" pitchFamily="34" charset="0"/>
              </a:rPr>
              <a:t>rEFERENCE</a:t>
            </a:r>
          </a:p>
        </p:txBody>
      </p:sp>
      <p:sp>
        <p:nvSpPr>
          <p:cNvPr id="3" name="Content Placeholder 2">
            <a:extLst>
              <a:ext uri="{FF2B5EF4-FFF2-40B4-BE49-F238E27FC236}">
                <a16:creationId xmlns:a16="http://schemas.microsoft.com/office/drawing/2014/main" id="{FBCC868A-E82E-09E9-F56E-02A6E18957F6}"/>
              </a:ext>
            </a:extLst>
          </p:cNvPr>
          <p:cNvSpPr>
            <a:spLocks noGrp="1"/>
          </p:cNvSpPr>
          <p:nvPr>
            <p:ph idx="1"/>
          </p:nvPr>
        </p:nvSpPr>
        <p:spPr/>
        <p:txBody>
          <a:bodyPr>
            <a:normAutofit/>
          </a:bodyPr>
          <a:lstStyle/>
          <a:p>
            <a:r>
              <a:rPr lang="en-IN" b="1" dirty="0">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https://www.researchgate.net/publication/365220255_IoT_Based_Water_Quality_Monitoring_System</a:t>
            </a:r>
            <a:endParaRPr lang="en-IN" b="1" dirty="0">
              <a:effectLst>
                <a:outerShdw blurRad="38100" dist="38100" dir="2700000" algn="tl">
                  <a:srgbClr val="000000">
                    <a:alpha val="43137"/>
                  </a:srgbClr>
                </a:outerShdw>
              </a:effectLst>
              <a:latin typeface="Times New Roman" panose="02020603050405020304" pitchFamily="18" charset="0"/>
              <a:ea typeface="Verdana" panose="020B0604030504040204" pitchFamily="34" charset="0"/>
              <a:cs typeface="Times New Roman" panose="02020603050405020304" pitchFamily="18" charset="0"/>
            </a:endParaRPr>
          </a:p>
          <a:p>
            <a:r>
              <a:rPr lang="en-US" b="1" i="0" dirty="0">
                <a:solidFill>
                  <a:srgbClr val="F8FAFF"/>
                </a:solidFill>
                <a:effectLst/>
                <a:latin typeface="Times New Roman" panose="02020603050405020304" pitchFamily="18" charset="0"/>
                <a:cs typeface="Times New Roman" panose="02020603050405020304" pitchFamily="18" charset="0"/>
              </a:rPr>
              <a:t>Mendez, G. R., et al. (2021). </a:t>
            </a:r>
            <a:r>
              <a:rPr lang="en-US" b="1" i="1" dirty="0">
                <a:solidFill>
                  <a:srgbClr val="F8FAFF"/>
                </a:solidFill>
                <a:effectLst/>
                <a:latin typeface="Times New Roman" panose="02020603050405020304" pitchFamily="18" charset="0"/>
                <a:cs typeface="Times New Roman" panose="02020603050405020304" pitchFamily="18" charset="0"/>
              </a:rPr>
              <a:t>"Smart Water Quality Monitoring: A Review Using IoT and AI."</a:t>
            </a:r>
            <a:r>
              <a:rPr lang="en-US" b="1" i="0" dirty="0">
                <a:solidFill>
                  <a:srgbClr val="F8FAFF"/>
                </a:solidFill>
                <a:effectLst/>
                <a:latin typeface="Times New Roman" panose="02020603050405020304" pitchFamily="18" charset="0"/>
                <a:cs typeface="Times New Roman" panose="02020603050405020304" pitchFamily="18" charset="0"/>
              </a:rPr>
              <a:t> Sensors Journal.</a:t>
            </a:r>
          </a:p>
          <a:p>
            <a:r>
              <a:rPr lang="en-US" b="1" i="0" dirty="0">
                <a:solidFill>
                  <a:srgbClr val="F8FAFF"/>
                </a:solidFill>
                <a:effectLst/>
                <a:latin typeface="Times New Roman" panose="02020603050405020304" pitchFamily="18" charset="0"/>
                <a:cs typeface="Times New Roman" panose="02020603050405020304" pitchFamily="18" charset="0"/>
              </a:rPr>
              <a:t>Gubbi, J., et al. (2013). </a:t>
            </a:r>
            <a:r>
              <a:rPr lang="en-US" b="1" i="1" dirty="0">
                <a:solidFill>
                  <a:srgbClr val="F8FAFF"/>
                </a:solidFill>
                <a:effectLst/>
                <a:latin typeface="Times New Roman" panose="02020603050405020304" pitchFamily="18" charset="0"/>
                <a:cs typeface="Times New Roman" panose="02020603050405020304" pitchFamily="18" charset="0"/>
              </a:rPr>
              <a:t>"Internet of Things (IoT): A Vision, Architectural Elements, and Future Directions."</a:t>
            </a:r>
            <a:r>
              <a:rPr lang="en-US" b="1" i="0" dirty="0">
                <a:solidFill>
                  <a:srgbClr val="F8FAFF"/>
                </a:solidFill>
                <a:effectLst/>
                <a:latin typeface="Times New Roman" panose="02020603050405020304" pitchFamily="18" charset="0"/>
                <a:cs typeface="Times New Roman" panose="02020603050405020304" pitchFamily="18" charset="0"/>
              </a:rPr>
              <a:t> Future Generation Computer Systems.</a:t>
            </a:r>
          </a:p>
          <a:p>
            <a:r>
              <a:rPr lang="en-US" b="1" i="0" dirty="0">
                <a:solidFill>
                  <a:srgbClr val="F8FAFF"/>
                </a:solidFill>
                <a:effectLst/>
                <a:latin typeface="Times New Roman" panose="02020603050405020304" pitchFamily="18" charset="0"/>
                <a:cs typeface="Times New Roman" panose="02020603050405020304" pitchFamily="18" charset="0"/>
              </a:rPr>
              <a:t>Kumar, S., &amp; Jasuja, A. (2017). </a:t>
            </a:r>
            <a:r>
              <a:rPr lang="en-US" b="1" i="1" dirty="0">
                <a:solidFill>
                  <a:srgbClr val="F8FAFF"/>
                </a:solidFill>
                <a:effectLst/>
                <a:latin typeface="Times New Roman" panose="02020603050405020304" pitchFamily="18" charset="0"/>
                <a:cs typeface="Times New Roman" panose="02020603050405020304" pitchFamily="18" charset="0"/>
              </a:rPr>
              <a:t>"Real-Time Water Quality Monitoring using IoT."</a:t>
            </a:r>
            <a:r>
              <a:rPr lang="en-US" b="1" i="0" dirty="0">
                <a:solidFill>
                  <a:srgbClr val="F8FAFF"/>
                </a:solidFill>
                <a:effectLst/>
                <a:latin typeface="Times New Roman" panose="02020603050405020304" pitchFamily="18" charset="0"/>
                <a:cs typeface="Times New Roman" panose="02020603050405020304" pitchFamily="18" charset="0"/>
              </a:rPr>
              <a:t> IEEE International Conference on Smart Technologies.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3857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F28B-01C6-C481-03F6-3AA5983C2068}"/>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IN" sz="36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2FA47-B73C-BE6E-F7E9-417B8D19AD93}"/>
              </a:ext>
            </a:extLst>
          </p:cNvPr>
          <p:cNvSpPr>
            <a:spLocks noGrp="1"/>
          </p:cNvSpPr>
          <p:nvPr>
            <p:ph idx="1"/>
          </p:nvPr>
        </p:nvSpPr>
        <p:spPr/>
        <p:txBody>
          <a:bodyPr>
            <a:normAutofit/>
          </a:bodyPr>
          <a:lstStyle/>
          <a:p>
            <a:pPr marL="0" indent="0" algn="just">
              <a:lnSpc>
                <a:spcPct val="150000"/>
              </a:lnSpc>
              <a:buNone/>
            </a:pPr>
            <a:r>
              <a:rPr lang="en-US" sz="2400" b="1" i="0" dirty="0">
                <a:effectLst/>
                <a:latin typeface="Verdana" panose="020B0604030504040204" pitchFamily="34" charset="0"/>
                <a:ea typeface="Verdana" panose="020B0604030504040204" pitchFamily="34" charset="0"/>
              </a:rPr>
              <a:t>	</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Traditional water testing is slow and manual. IoT transforms this with smart sensors (pH, turbidity, etc.) that continuously monitor water and transmit real-time data via Wi-Fi to cloud dashboards. This automated system provides instant alerts, reduces costs, and ensures </a:t>
            </a:r>
            <a:r>
              <a:rPr lang="en-US" sz="2400" b="1" i="0" dirty="0" err="1">
                <a:effectLst/>
                <a:latin typeface="Times New Roman" panose="02020603050405020304" pitchFamily="18" charset="0"/>
                <a:ea typeface="Verdana" panose="020B0604030504040204" pitchFamily="34" charset="0"/>
                <a:cs typeface="Times New Roman" panose="02020603050405020304" pitchFamily="18" charset="0"/>
              </a:rPr>
              <a:t>safty</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 water for drinking, agriculture, and industry—enabling proactive, data-driven decisions</a:t>
            </a:r>
            <a:r>
              <a:rPr lang="en-US" sz="2400" b="0" i="0" dirty="0">
                <a:effectLst/>
                <a:latin typeface="Times New Roman" panose="02020603050405020304" pitchFamily="18" charset="0"/>
                <a:ea typeface="Verdana" panose="020B0604030504040204" pitchFamily="34" charset="0"/>
                <a:cs typeface="Times New Roman" panose="02020603050405020304" pitchFamily="18" charset="0"/>
              </a:rPr>
              <a:t>.</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4312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B0FEEF-3191-249F-70D6-FA5E439FBB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4714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F2C2-42E0-C8AF-3477-D31DF016BDE0}"/>
              </a:ext>
            </a:extLst>
          </p:cNvPr>
          <p:cNvSpPr>
            <a:spLocks noGrp="1"/>
          </p:cNvSpPr>
          <p:nvPr>
            <p:ph type="title"/>
          </p:nvPr>
        </p:nvSpPr>
        <p:spPr/>
        <p:txBody>
          <a:bodyPr>
            <a:normAutofit/>
          </a:bodyPr>
          <a:lstStyle/>
          <a:p>
            <a:r>
              <a:rPr lang="en-IN" sz="32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EXISTING</a:t>
            </a:r>
            <a:r>
              <a:rPr lang="en-IN" sz="28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 METHOD</a:t>
            </a:r>
            <a:endParaRPr lang="en-IN" sz="28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766C77-B2B8-A623-8BF5-7EAB68C886A1}"/>
              </a:ext>
            </a:extLst>
          </p:cNvPr>
          <p:cNvSpPr>
            <a:spLocks noGrp="1"/>
          </p:cNvSpPr>
          <p:nvPr>
            <p:ph idx="1"/>
          </p:nvPr>
        </p:nvSpPr>
        <p:spPr/>
        <p:txBody>
          <a:bodyPr>
            <a:normAutofit/>
          </a:bodyPr>
          <a:lstStyle/>
          <a:p>
            <a:pPr marL="0" indent="0" algn="just">
              <a:lnSpc>
                <a:spcPct val="150000"/>
              </a:lnSpc>
              <a:buNone/>
            </a:pPr>
            <a:r>
              <a:rPr lang="en-US" sz="2800" b="1" i="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dirty="0">
                <a:effectLst/>
                <a:latin typeface="Times New Roman" panose="02020603050405020304" pitchFamily="18" charset="0"/>
                <a:ea typeface="Verdana" panose="020B0604030504040204" pitchFamily="34" charset="0"/>
                <a:cs typeface="Times New Roman" panose="02020603050405020304" pitchFamily="18" charset="0"/>
              </a:rPr>
              <a:t>Present</a:t>
            </a:r>
            <a:r>
              <a:rPr lang="en-US" sz="2400" b="1" i="0" dirty="0">
                <a:effectLst/>
                <a:latin typeface="Times New Roman" panose="02020603050405020304" pitchFamily="18" charset="0"/>
                <a:ea typeface="Verdana" panose="020B0604030504040204" pitchFamily="34" charset="0"/>
                <a:cs typeface="Times New Roman" panose="02020603050405020304" pitchFamily="18" charset="0"/>
              </a:rPr>
              <a:t> water testing relies on lab analysis of manual samples, causing delays, high cost, and limited coverage. Field test kits offer portability but lack of real-time data. This approaches rapid response to contamination, risking public health and ecosystem safety.</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6182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1074-30F5-D30F-891C-A5F8018D9733}"/>
              </a:ext>
            </a:extLst>
          </p:cNvPr>
          <p:cNvSpPr>
            <a:spLocks noGrp="1"/>
          </p:cNvSpPr>
          <p:nvPr>
            <p:ph type="title"/>
          </p:nvPr>
        </p:nvSpPr>
        <p:spPr/>
        <p:txBody>
          <a:bodyPr>
            <a:normAutofit/>
          </a:bodyPr>
          <a:lstStyle/>
          <a:p>
            <a:r>
              <a:rPr lang="en-US" sz="3200" b="1" i="0" u="none" strike="noStrike" dirty="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DRAWBACKS OF THE EXISTING METHOD</a:t>
            </a:r>
            <a:endParaRPr lang="en-IN" sz="32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04211A-D71D-B6FC-22CD-E2178B2968E6}"/>
              </a:ext>
            </a:extLst>
          </p:cNvPr>
          <p:cNvSpPr>
            <a:spLocks noGrp="1"/>
          </p:cNvSpPr>
          <p:nvPr>
            <p:ph idx="1"/>
          </p:nvPr>
        </p:nvSpPr>
        <p:spPr>
          <a:xfrm>
            <a:off x="1465006" y="1825625"/>
            <a:ext cx="9888794" cy="4351338"/>
          </a:xfrm>
        </p:spPr>
        <p:txBody>
          <a:bodyPr>
            <a:normAutofit/>
          </a:bodyPr>
          <a:lstStyle/>
          <a:p>
            <a:r>
              <a:rPr lang="en-IN" sz="2400" b="1" dirty="0">
                <a:effectLst/>
                <a:latin typeface="Times New Roman" panose="02020603050405020304" pitchFamily="18" charset="0"/>
                <a:ea typeface="Verdana" panose="020B0604030504040204" pitchFamily="34" charset="0"/>
                <a:cs typeface="Times New Roman" panose="02020603050405020304" pitchFamily="18" charset="0"/>
              </a:rPr>
              <a:t>Slow  Process</a:t>
            </a:r>
            <a:endParaRPr lang="en-IN" sz="2400" b="1" i="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IN" sz="2400" b="1" i="0" dirty="0" err="1">
                <a:effectLst/>
                <a:latin typeface="Times New Roman" panose="02020603050405020304" pitchFamily="18" charset="0"/>
                <a:ea typeface="Verdana" panose="020B0604030504040204" pitchFamily="34" charset="0"/>
                <a:cs typeface="Times New Roman" panose="02020603050405020304" pitchFamily="18" charset="0"/>
              </a:rPr>
              <a:t>Maintance</a:t>
            </a:r>
            <a:r>
              <a:rPr lang="en-IN" sz="2400" b="1" i="0" dirty="0">
                <a:effectLst/>
                <a:latin typeface="Times New Roman" panose="02020603050405020304" pitchFamily="18" charset="0"/>
                <a:ea typeface="Verdana" panose="020B0604030504040204" pitchFamily="34" charset="0"/>
                <a:cs typeface="Times New Roman" panose="02020603050405020304" pitchFamily="18" charset="0"/>
              </a:rPr>
              <a:t> High </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a:p>
            <a:r>
              <a:rPr lang="en-IN" sz="2400" b="1" dirty="0">
                <a:effectLst/>
                <a:latin typeface="Times New Roman" panose="02020603050405020304" pitchFamily="18" charset="0"/>
                <a:ea typeface="Verdana" panose="020B0604030504040204" pitchFamily="34" charset="0"/>
                <a:cs typeface="Times New Roman" panose="02020603050405020304" pitchFamily="18" charset="0"/>
              </a:rPr>
              <a:t>Less Accuracy</a:t>
            </a:r>
            <a:endParaRPr lang="en-IN" sz="2400" b="1" i="0" dirty="0">
              <a:effectLst/>
              <a:latin typeface="Times New Roman" panose="02020603050405020304" pitchFamily="18" charset="0"/>
              <a:ea typeface="Verdana" panose="020B0604030504040204" pitchFamily="34" charset="0"/>
              <a:cs typeface="Times New Roman" panose="02020603050405020304" pitchFamily="18" charset="0"/>
            </a:endParaRPr>
          </a:p>
          <a:p>
            <a:pPr marL="0" indent="0">
              <a:buNone/>
            </a:pP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6331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388E-B773-8252-2298-A18DC6B3F9DC}"/>
              </a:ext>
            </a:extLst>
          </p:cNvPr>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Proposed Method</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087EB2-6C63-A3C2-FF9C-0F3517C33324}"/>
              </a:ext>
            </a:extLst>
          </p:cNvPr>
          <p:cNvSpPr>
            <a:spLocks noGrp="1"/>
          </p:cNvSpPr>
          <p:nvPr>
            <p:ph idx="1"/>
          </p:nvPr>
        </p:nvSpPr>
        <p:spPr>
          <a:xfrm>
            <a:off x="1366684" y="1710813"/>
            <a:ext cx="9987116" cy="4149213"/>
          </a:xfrm>
        </p:spPr>
        <p:txBody>
          <a:bodyPr>
            <a:normAutofit/>
          </a:bodyPr>
          <a:lstStyle/>
          <a:p>
            <a:pPr marL="0" indent="0" algn="just">
              <a:lnSpc>
                <a:spcPct val="200000"/>
              </a:lnSpc>
              <a:buNone/>
            </a:pPr>
            <a:r>
              <a:rPr lang="en-IN" sz="2400" b="1" i="0" dirty="0">
                <a:effectLst/>
                <a:latin typeface="Times New Roman" panose="02020603050405020304" pitchFamily="18" charset="0"/>
                <a:ea typeface="Verdana" panose="020B0604030504040204" pitchFamily="34" charset="0"/>
                <a:cs typeface="Times New Roman" panose="02020603050405020304" pitchFamily="18" charset="0"/>
              </a:rPr>
              <a:t>	</a:t>
            </a:r>
            <a:r>
              <a:rPr lang="en-US" sz="2400" b="1" i="0" dirty="0">
                <a:solidFill>
                  <a:srgbClr val="F8FAFF"/>
                </a:solidFill>
                <a:effectLst/>
                <a:latin typeface="Times New Roman" panose="02020603050405020304" pitchFamily="18" charset="0"/>
                <a:cs typeface="Times New Roman" panose="02020603050405020304" pitchFamily="18" charset="0"/>
              </a:rPr>
              <a:t>The proposed IoT-based Water Quality Monitoring (WQM) system uses Wireless Sensor Network (WSN) technology to  monitor water quality in real time. It collects data on turbidity, pH, and temperature via smart sensors, enabling efficient data acquisition and processing to address, global water pollution challenges.</a:t>
            </a:r>
            <a:endParaRPr lang="en-IN" sz="2400"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2160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E15-1712-21F9-97AD-532244872470}"/>
              </a:ext>
            </a:extLst>
          </p:cNvPr>
          <p:cNvSpPr>
            <a:spLocks noGrp="1"/>
          </p:cNvSpPr>
          <p:nvPr>
            <p:ph type="title"/>
          </p:nvPr>
        </p:nvSpPr>
        <p:spPr/>
        <p:txBody>
          <a:bodyPr/>
          <a:lstStyle/>
          <a:p>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Hardware Components</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456D0C-4E6E-D99D-7707-6CFF5D8DF424}"/>
              </a:ext>
            </a:extLst>
          </p:cNvPr>
          <p:cNvSpPr>
            <a:spLocks noGrp="1"/>
          </p:cNvSpPr>
          <p:nvPr>
            <p:ph idx="1"/>
          </p:nvPr>
        </p:nvSpPr>
        <p:spPr/>
        <p:txBody>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Sensors</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 ESP 32 Microcontroller</a:t>
            </a: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Cables</a:t>
            </a:r>
          </a:p>
          <a:p>
            <a:r>
              <a:rPr lang="en-IN" b="1" dirty="0">
                <a:effectLst/>
                <a:latin typeface="Times New Roman" panose="02020603050405020304" pitchFamily="18" charset="0"/>
                <a:ea typeface="Verdana" panose="020B0604030504040204" pitchFamily="34" charset="0"/>
                <a:cs typeface="Times New Roman" panose="02020603050405020304" pitchFamily="18" charset="0"/>
              </a:rPr>
              <a:t>LCD (Liquid crystal display)</a:t>
            </a:r>
          </a:p>
          <a:p>
            <a:r>
              <a:rPr lang="en-IN" b="1" dirty="0">
                <a:effectLst/>
                <a:latin typeface="Times New Roman" panose="02020603050405020304" pitchFamily="18" charset="0"/>
                <a:ea typeface="Verdana" panose="020B0604030504040204" pitchFamily="34" charset="0"/>
                <a:cs typeface="Times New Roman" panose="02020603050405020304" pitchFamily="18" charset="0"/>
              </a:rPr>
              <a:t>Arduino Board</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13E8E4D-499B-D986-7799-DD26461289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4374" y="2552699"/>
            <a:ext cx="2771775" cy="160020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6666F4EA-5C91-F638-428E-8205F8AF8E95}"/>
              </a:ext>
            </a:extLst>
          </p:cNvPr>
          <p:cNvSpPr txBox="1"/>
          <p:nvPr/>
        </p:nvSpPr>
        <p:spPr>
          <a:xfrm>
            <a:off x="8721213" y="4313043"/>
            <a:ext cx="2045110" cy="369332"/>
          </a:xfrm>
          <a:prstGeom prst="rect">
            <a:avLst/>
          </a:prstGeom>
          <a:noFill/>
        </p:spPr>
        <p:txBody>
          <a:bodyPr wrap="square" rtlCol="0">
            <a:spAutoFit/>
          </a:bodyPr>
          <a:lstStyle/>
          <a:p>
            <a:r>
              <a:rPr lang="en-US" dirty="0"/>
              <a:t>Arduino Board</a:t>
            </a:r>
            <a:endParaRPr lang="en-IN" dirty="0"/>
          </a:p>
        </p:txBody>
      </p:sp>
    </p:spTree>
    <p:extLst>
      <p:ext uri="{BB962C8B-B14F-4D97-AF65-F5344CB8AC3E}">
        <p14:creationId xmlns:p14="http://schemas.microsoft.com/office/powerpoint/2010/main" val="113989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8C98-CE80-5406-AD66-F88250740C0A}"/>
              </a:ext>
            </a:extLst>
          </p:cNvPr>
          <p:cNvSpPr>
            <a:spLocks noGrp="1"/>
          </p:cNvSpPr>
          <p:nvPr>
            <p:ph type="title"/>
          </p:nvPr>
        </p:nvSpPr>
        <p:spPr/>
        <p:txBody>
          <a:bodyPr/>
          <a:lstStyle/>
          <a:p>
            <a:r>
              <a:rPr lang="en-US"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SoftWarae</a:t>
            </a:r>
            <a:r>
              <a:rPr lang="en-US"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Tools</a:t>
            </a:r>
            <a:endParaRPr lang="en-IN"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C67529-04F4-5C1B-82B8-847FEA1CB387}"/>
              </a:ext>
            </a:extLst>
          </p:cNvPr>
          <p:cNvSpPr>
            <a:spLocks noGrp="1"/>
          </p:cNvSpPr>
          <p:nvPr>
            <p:ph idx="1"/>
          </p:nvPr>
        </p:nvSpPr>
        <p:spPr/>
        <p:txBody>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Arduino IDE</a:t>
            </a:r>
            <a:endParaRPr lang="en-US" b="1" i="0" dirty="0">
              <a:effectLst/>
              <a:latin typeface="Times New Roman" panose="02020603050405020304" pitchFamily="18" charset="0"/>
              <a:ea typeface="Verdana" panose="020B0604030504040204" pitchFamily="34" charset="0"/>
              <a:cs typeface="Times New Roman" panose="02020603050405020304" pitchFamily="18" charset="0"/>
            </a:endParaRPr>
          </a:p>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Blynk</a:t>
            </a:r>
            <a:r>
              <a:rPr lang="en-IN" b="1" dirty="0">
                <a:effectLst/>
                <a:latin typeface="Times New Roman" panose="02020603050405020304" pitchFamily="18" charset="0"/>
                <a:ea typeface="Verdana" panose="020B0604030504040204" pitchFamily="34" charset="0"/>
                <a:cs typeface="Times New Roman" panose="02020603050405020304" pitchFamily="18" charset="0"/>
              </a:rPr>
              <a:t> app</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Embedded C Language</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A837B96-87B6-4FBD-5631-902FE699FA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62951" y="2096064"/>
            <a:ext cx="2571750" cy="198063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8" name="TextBox 7">
            <a:extLst>
              <a:ext uri="{FF2B5EF4-FFF2-40B4-BE49-F238E27FC236}">
                <a16:creationId xmlns:a16="http://schemas.microsoft.com/office/drawing/2014/main" id="{E8117127-5B77-826A-CFEE-451B67380F3E}"/>
              </a:ext>
            </a:extLst>
          </p:cNvPr>
          <p:cNvSpPr txBox="1"/>
          <p:nvPr/>
        </p:nvSpPr>
        <p:spPr>
          <a:xfrm>
            <a:off x="8524875" y="4333875"/>
            <a:ext cx="2428875" cy="646331"/>
          </a:xfrm>
          <a:prstGeom prst="rect">
            <a:avLst/>
          </a:prstGeom>
          <a:noFill/>
        </p:spPr>
        <p:txBody>
          <a:bodyPr wrap="square" rtlCol="0">
            <a:spAutoFit/>
          </a:bodyPr>
          <a:lstStyle/>
          <a:p>
            <a:r>
              <a:rPr lang="en-IN" b="1" i="0" dirty="0">
                <a:effectLst/>
                <a:latin typeface="Times New Roman" panose="02020603050405020304" pitchFamily="18" charset="0"/>
                <a:ea typeface="Verdana" panose="020B0604030504040204" pitchFamily="34" charset="0"/>
                <a:cs typeface="Times New Roman" panose="02020603050405020304" pitchFamily="18" charset="0"/>
              </a:rPr>
              <a:t>  Blynk</a:t>
            </a:r>
            <a:r>
              <a:rPr lang="en-IN" b="1" dirty="0">
                <a:effectLst/>
                <a:latin typeface="Times New Roman" panose="02020603050405020304" pitchFamily="18" charset="0"/>
                <a:ea typeface="Verdana" panose="020B0604030504040204" pitchFamily="34" charset="0"/>
                <a:cs typeface="Times New Roman" panose="02020603050405020304" pitchFamily="18" charset="0"/>
              </a:rPr>
              <a:t> app Icon</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16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A9E54-2891-80C2-D19E-4A5856D11429}"/>
              </a:ext>
            </a:extLst>
          </p:cNvPr>
          <p:cNvSpPr txBox="1"/>
          <p:nvPr/>
        </p:nvSpPr>
        <p:spPr>
          <a:xfrm>
            <a:off x="796413" y="629265"/>
            <a:ext cx="4139381" cy="584775"/>
          </a:xfrm>
          <a:prstGeom prst="rect">
            <a:avLst/>
          </a:prstGeom>
          <a:noFill/>
        </p:spPr>
        <p:txBody>
          <a:bodyPr wrap="square" rtlCol="0">
            <a:spAutoFit/>
          </a:bodyPr>
          <a:lstStyle/>
          <a:p>
            <a:r>
              <a:rPr lang="en-US" sz="3200" b="1" dirty="0">
                <a:solidFill>
                  <a:srgbClr val="FF0000"/>
                </a:solidFill>
              </a:rPr>
              <a:t>BLOCK DIAGRAM</a:t>
            </a:r>
            <a:endParaRPr lang="en-IN" sz="3200" b="1" dirty="0">
              <a:solidFill>
                <a:srgbClr val="FF0000"/>
              </a:solidFill>
            </a:endParaRPr>
          </a:p>
        </p:txBody>
      </p:sp>
      <p:sp>
        <p:nvSpPr>
          <p:cNvPr id="2" name="Rectangle 1">
            <a:extLst>
              <a:ext uri="{FF2B5EF4-FFF2-40B4-BE49-F238E27FC236}">
                <a16:creationId xmlns:a16="http://schemas.microsoft.com/office/drawing/2014/main" id="{841369C2-DD32-A99D-87BC-79D7D4960287}"/>
              </a:ext>
            </a:extLst>
          </p:cNvPr>
          <p:cNvSpPr/>
          <p:nvPr/>
        </p:nvSpPr>
        <p:spPr>
          <a:xfrm>
            <a:off x="2315498" y="1813185"/>
            <a:ext cx="2354826" cy="7555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TextBox 4">
            <a:extLst>
              <a:ext uri="{FF2B5EF4-FFF2-40B4-BE49-F238E27FC236}">
                <a16:creationId xmlns:a16="http://schemas.microsoft.com/office/drawing/2014/main" id="{7D92DE5D-6369-F21F-1174-63200D2C8F97}"/>
              </a:ext>
            </a:extLst>
          </p:cNvPr>
          <p:cNvSpPr txBox="1"/>
          <p:nvPr/>
        </p:nvSpPr>
        <p:spPr>
          <a:xfrm>
            <a:off x="2409826" y="1902297"/>
            <a:ext cx="2105026" cy="66648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POWER SUPPLY</a:t>
            </a:r>
          </a:p>
          <a:p>
            <a:r>
              <a:rPr lang="en-IN" b="1" dirty="0">
                <a:solidFill>
                  <a:schemeClr val="bg1"/>
                </a:solidFill>
                <a:latin typeface="Times New Roman" panose="02020603050405020304" pitchFamily="18" charset="0"/>
                <a:cs typeface="Times New Roman" panose="02020603050405020304" pitchFamily="18" charset="0"/>
              </a:rPr>
              <a:t>     (</a:t>
            </a:r>
            <a:r>
              <a:rPr lang="en-IN" b="1" i="0" dirty="0">
                <a:solidFill>
                  <a:schemeClr val="bg1"/>
                </a:solidFill>
                <a:effectLst/>
                <a:latin typeface="Times New Roman" panose="02020603050405020304" pitchFamily="18" charset="0"/>
                <a:cs typeface="Times New Roman" panose="02020603050405020304" pitchFamily="18" charset="0"/>
              </a:rPr>
              <a:t>5V DC)</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27BEB24-891F-2B67-7F52-B5AB86D580A9}"/>
              </a:ext>
            </a:extLst>
          </p:cNvPr>
          <p:cNvSpPr/>
          <p:nvPr/>
        </p:nvSpPr>
        <p:spPr>
          <a:xfrm>
            <a:off x="5174228" y="1248452"/>
            <a:ext cx="2571135" cy="46998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C4754352-9610-A294-7AB1-A32778592759}"/>
              </a:ext>
            </a:extLst>
          </p:cNvPr>
          <p:cNvSpPr/>
          <p:nvPr/>
        </p:nvSpPr>
        <p:spPr>
          <a:xfrm>
            <a:off x="2342534" y="2807112"/>
            <a:ext cx="2354827" cy="570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chemeClr val="bg1"/>
                </a:solidFill>
                <a:latin typeface="Times New Roman" panose="02020603050405020304" pitchFamily="18" charset="0"/>
                <a:cs typeface="Times New Roman" panose="02020603050405020304" pitchFamily="18" charset="0"/>
              </a:rPr>
              <a:t>      PH SENSOR</a:t>
            </a:r>
          </a:p>
        </p:txBody>
      </p:sp>
      <p:sp>
        <p:nvSpPr>
          <p:cNvPr id="8" name="Rectangle 7">
            <a:extLst>
              <a:ext uri="{FF2B5EF4-FFF2-40B4-BE49-F238E27FC236}">
                <a16:creationId xmlns:a16="http://schemas.microsoft.com/office/drawing/2014/main" id="{EE923F25-7720-43DD-20C2-5FEFFF3C9394}"/>
              </a:ext>
            </a:extLst>
          </p:cNvPr>
          <p:cNvSpPr/>
          <p:nvPr/>
        </p:nvSpPr>
        <p:spPr>
          <a:xfrm>
            <a:off x="2271252" y="5014451"/>
            <a:ext cx="2453147" cy="722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074CA17-0F4E-43E6-08DA-3AC36562365C}"/>
              </a:ext>
            </a:extLst>
          </p:cNvPr>
          <p:cNvSpPr txBox="1"/>
          <p:nvPr/>
        </p:nvSpPr>
        <p:spPr>
          <a:xfrm>
            <a:off x="2271252" y="5056239"/>
            <a:ext cx="2453147"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TEMEPRATURE SENSOR</a:t>
            </a:r>
          </a:p>
        </p:txBody>
      </p:sp>
      <p:sp>
        <p:nvSpPr>
          <p:cNvPr id="11" name="Rectangle 10">
            <a:extLst>
              <a:ext uri="{FF2B5EF4-FFF2-40B4-BE49-F238E27FC236}">
                <a16:creationId xmlns:a16="http://schemas.microsoft.com/office/drawing/2014/main" id="{36B991FB-E3CE-F013-18AD-C668C8CD27B0}"/>
              </a:ext>
            </a:extLst>
          </p:cNvPr>
          <p:cNvSpPr/>
          <p:nvPr/>
        </p:nvSpPr>
        <p:spPr>
          <a:xfrm>
            <a:off x="8770374" y="2026725"/>
            <a:ext cx="2074608" cy="588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4D79D5A-A5D6-C519-7952-D4E96A6B7711}"/>
              </a:ext>
            </a:extLst>
          </p:cNvPr>
          <p:cNvSpPr/>
          <p:nvPr/>
        </p:nvSpPr>
        <p:spPr>
          <a:xfrm>
            <a:off x="8878530" y="4326194"/>
            <a:ext cx="2074608" cy="688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957D294-6099-D29D-4BBE-4CE4207080B0}"/>
              </a:ext>
            </a:extLst>
          </p:cNvPr>
          <p:cNvSpPr/>
          <p:nvPr/>
        </p:nvSpPr>
        <p:spPr>
          <a:xfrm>
            <a:off x="2276173" y="3812437"/>
            <a:ext cx="2408902" cy="7226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DF1A65B-829C-1254-9637-29F3DB5049C1}"/>
              </a:ext>
            </a:extLst>
          </p:cNvPr>
          <p:cNvSpPr txBox="1"/>
          <p:nvPr/>
        </p:nvSpPr>
        <p:spPr>
          <a:xfrm>
            <a:off x="2487562" y="3850608"/>
            <a:ext cx="1902542" cy="646331"/>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TURBIDITY SENSOR</a:t>
            </a:r>
          </a:p>
        </p:txBody>
      </p:sp>
      <p:sp>
        <p:nvSpPr>
          <p:cNvPr id="15" name="Arrow: Right 14">
            <a:extLst>
              <a:ext uri="{FF2B5EF4-FFF2-40B4-BE49-F238E27FC236}">
                <a16:creationId xmlns:a16="http://schemas.microsoft.com/office/drawing/2014/main" id="{9CF7C3E5-0F92-300A-912B-D95159A60BD2}"/>
              </a:ext>
            </a:extLst>
          </p:cNvPr>
          <p:cNvSpPr/>
          <p:nvPr/>
        </p:nvSpPr>
        <p:spPr>
          <a:xfrm>
            <a:off x="4670324" y="2123767"/>
            <a:ext cx="528480" cy="2261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F10012DC-41E1-5D95-1406-81D7A4D68BC6}"/>
              </a:ext>
            </a:extLst>
          </p:cNvPr>
          <p:cNvSpPr/>
          <p:nvPr/>
        </p:nvSpPr>
        <p:spPr>
          <a:xfrm>
            <a:off x="4697361" y="2989006"/>
            <a:ext cx="501443" cy="2706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BA4DA3D3-84D8-242B-8871-AD4B86B73BA2}"/>
              </a:ext>
            </a:extLst>
          </p:cNvPr>
          <p:cNvSpPr/>
          <p:nvPr/>
        </p:nvSpPr>
        <p:spPr>
          <a:xfrm>
            <a:off x="7769938" y="2232169"/>
            <a:ext cx="1000435" cy="336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451C959E-9DD6-6B31-9D04-1A698C3B4C93}"/>
              </a:ext>
            </a:extLst>
          </p:cNvPr>
          <p:cNvSpPr/>
          <p:nvPr/>
        </p:nvSpPr>
        <p:spPr>
          <a:xfrm>
            <a:off x="7745363" y="4496939"/>
            <a:ext cx="1133166" cy="33660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58063263-5345-74F8-3D13-9F946334C23C}"/>
              </a:ext>
            </a:extLst>
          </p:cNvPr>
          <p:cNvSpPr/>
          <p:nvPr/>
        </p:nvSpPr>
        <p:spPr>
          <a:xfrm>
            <a:off x="4697361" y="4150869"/>
            <a:ext cx="501443" cy="175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3FDEAE61-1B8E-13BC-A5A6-10235A38620B}"/>
              </a:ext>
            </a:extLst>
          </p:cNvPr>
          <p:cNvSpPr/>
          <p:nvPr/>
        </p:nvSpPr>
        <p:spPr>
          <a:xfrm>
            <a:off x="4697361" y="5388169"/>
            <a:ext cx="528480" cy="175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3AD7289-BA16-EE7C-3BB3-09218979AD4F}"/>
              </a:ext>
            </a:extLst>
          </p:cNvPr>
          <p:cNvSpPr txBox="1"/>
          <p:nvPr/>
        </p:nvSpPr>
        <p:spPr>
          <a:xfrm>
            <a:off x="5726060" y="3259639"/>
            <a:ext cx="1354394"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ESP 32 </a:t>
            </a:r>
          </a:p>
        </p:txBody>
      </p:sp>
      <p:sp>
        <p:nvSpPr>
          <p:cNvPr id="22" name="TextBox 21">
            <a:extLst>
              <a:ext uri="{FF2B5EF4-FFF2-40B4-BE49-F238E27FC236}">
                <a16:creationId xmlns:a16="http://schemas.microsoft.com/office/drawing/2014/main" id="{9CF6CE30-1DD4-090B-0469-16752A5AC0C2}"/>
              </a:ext>
            </a:extLst>
          </p:cNvPr>
          <p:cNvSpPr txBox="1"/>
          <p:nvPr/>
        </p:nvSpPr>
        <p:spPr>
          <a:xfrm>
            <a:off x="9212825" y="2123767"/>
            <a:ext cx="1071717" cy="338554"/>
          </a:xfrm>
          <a:prstGeom prst="rect">
            <a:avLst/>
          </a:prstGeom>
          <a:noFill/>
        </p:spPr>
        <p:txBody>
          <a:bodyPr wrap="square" rtlCol="0">
            <a:spAutoFit/>
          </a:bodyPr>
          <a:lstStyle/>
          <a:p>
            <a:r>
              <a:rPr lang="en-IN" sz="1600" b="1" dirty="0">
                <a:solidFill>
                  <a:schemeClr val="bg1"/>
                </a:solidFill>
              </a:rPr>
              <a:t>BUZZER</a:t>
            </a:r>
          </a:p>
        </p:txBody>
      </p:sp>
      <p:sp>
        <p:nvSpPr>
          <p:cNvPr id="23" name="TextBox 22">
            <a:extLst>
              <a:ext uri="{FF2B5EF4-FFF2-40B4-BE49-F238E27FC236}">
                <a16:creationId xmlns:a16="http://schemas.microsoft.com/office/drawing/2014/main" id="{96998BF5-7C80-5DD9-A2AF-0EC6DD27A411}"/>
              </a:ext>
            </a:extLst>
          </p:cNvPr>
          <p:cNvSpPr txBox="1"/>
          <p:nvPr/>
        </p:nvSpPr>
        <p:spPr>
          <a:xfrm>
            <a:off x="9271819" y="4496939"/>
            <a:ext cx="1858297"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LCD</a:t>
            </a:r>
          </a:p>
        </p:txBody>
      </p:sp>
    </p:spTree>
    <p:extLst>
      <p:ext uri="{BB962C8B-B14F-4D97-AF65-F5344CB8AC3E}">
        <p14:creationId xmlns:p14="http://schemas.microsoft.com/office/powerpoint/2010/main" val="4158297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2894</TotalTime>
  <Words>1008</Words>
  <Application>Microsoft Office PowerPoint</Application>
  <PresentationFormat>Widescreen</PresentationFormat>
  <Paragraphs>108</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Bookman Old Style</vt:lpstr>
      <vt:lpstr>Calibri</vt:lpstr>
      <vt:lpstr>DeepSeek-CJK-patch</vt:lpstr>
      <vt:lpstr>Rockwell</vt:lpstr>
      <vt:lpstr>Tahoma</vt:lpstr>
      <vt:lpstr>Times New Roman</vt:lpstr>
      <vt:lpstr>Verdana</vt:lpstr>
      <vt:lpstr>Damask</vt:lpstr>
      <vt:lpstr>IoT WATER QUALITY MONITORING SYSTEM</vt:lpstr>
      <vt:lpstr>CONTENTS:  </vt:lpstr>
      <vt:lpstr>Introduction</vt:lpstr>
      <vt:lpstr>EXISTING METHOD</vt:lpstr>
      <vt:lpstr>DRAWBACKS OF THE EXISTING METHOD</vt:lpstr>
      <vt:lpstr>Proposed Method</vt:lpstr>
      <vt:lpstr>Hardware Components</vt:lpstr>
      <vt:lpstr>SoftWarae Tools</vt:lpstr>
      <vt:lpstr>PowerPoint Presentation</vt:lpstr>
      <vt:lpstr>PH Sensor</vt:lpstr>
      <vt:lpstr>Turbidity Sensor</vt:lpstr>
      <vt:lpstr>Temperature Sensor</vt:lpstr>
      <vt:lpstr>ESP32</vt:lpstr>
      <vt:lpstr>Liquid Crystal Display(LCD)</vt:lpstr>
      <vt:lpstr>Buzzer</vt:lpstr>
      <vt:lpstr>Working PROCESS</vt:lpstr>
      <vt:lpstr> </vt:lpstr>
      <vt:lpstr>PowerPoint Presentation</vt:lpstr>
      <vt:lpstr>PowerPoint Presentation</vt:lpstr>
      <vt:lpstr>PowerPoint Presentation</vt:lpstr>
      <vt:lpstr>PowerPoint Presentation</vt:lpstr>
      <vt:lpstr>Circuit design</vt:lpstr>
      <vt:lpstr>RESULT</vt:lpstr>
      <vt:lpstr>PowerPoint Presentation</vt:lpstr>
      <vt:lpstr>Advantages</vt:lpstr>
      <vt:lpstr>Applications</vt:lpstr>
      <vt:lpstr>Future Scope</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Madhu Sudhan</dc:creator>
  <cp:lastModifiedBy>M. Madhu Sudhan</cp:lastModifiedBy>
  <cp:revision>23</cp:revision>
  <dcterms:created xsi:type="dcterms:W3CDTF">2025-03-31T16:28:15Z</dcterms:created>
  <dcterms:modified xsi:type="dcterms:W3CDTF">2025-04-21T04:29:49Z</dcterms:modified>
</cp:coreProperties>
</file>