
<file path=[Content_Types].xml><?xml version="1.0" encoding="utf-8"?>
<Types xmlns="http://schemas.openxmlformats.org/package/2006/content-types">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57" r:id="rId5"/>
    <p:sldId id="259" r:id="rId6"/>
    <p:sldId id="260" r:id="rId7"/>
    <p:sldId id="261"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 Tanna" initials="MT" lastIdx="1" clrIdx="0">
    <p:extLst>
      <p:ext uri="{19B8F6BF-5375-455C-9EA6-DF929625EA0E}">
        <p15:presenceInfo xmlns:p15="http://schemas.microsoft.com/office/powerpoint/2012/main" userId="S-1-5-21-3681977009-4045706645-2132732867-1268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305831-9B5C-4FEA-897F-E440FB313509}"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B916D-36FC-4D98-80E0-1FD17D2980E1}" type="slidenum">
              <a:rPr lang="en-US" smtClean="0"/>
              <a:t>‹#›</a:t>
            </a:fld>
            <a:endParaRPr lang="en-US"/>
          </a:p>
        </p:txBody>
      </p:sp>
    </p:spTree>
    <p:extLst>
      <p:ext uri="{BB962C8B-B14F-4D97-AF65-F5344CB8AC3E}">
        <p14:creationId xmlns:p14="http://schemas.microsoft.com/office/powerpoint/2010/main" val="395446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05831-9B5C-4FEA-897F-E440FB313509}"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B916D-36FC-4D98-80E0-1FD17D2980E1}" type="slidenum">
              <a:rPr lang="en-US" smtClean="0"/>
              <a:t>‹#›</a:t>
            </a:fld>
            <a:endParaRPr lang="en-US"/>
          </a:p>
        </p:txBody>
      </p:sp>
    </p:spTree>
    <p:extLst>
      <p:ext uri="{BB962C8B-B14F-4D97-AF65-F5344CB8AC3E}">
        <p14:creationId xmlns:p14="http://schemas.microsoft.com/office/powerpoint/2010/main" val="241514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05831-9B5C-4FEA-897F-E440FB313509}"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B916D-36FC-4D98-80E0-1FD17D2980E1}" type="slidenum">
              <a:rPr lang="en-US" smtClean="0"/>
              <a:t>‹#›</a:t>
            </a:fld>
            <a:endParaRPr lang="en-US"/>
          </a:p>
        </p:txBody>
      </p:sp>
    </p:spTree>
    <p:extLst>
      <p:ext uri="{BB962C8B-B14F-4D97-AF65-F5344CB8AC3E}">
        <p14:creationId xmlns:p14="http://schemas.microsoft.com/office/powerpoint/2010/main" val="272088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05831-9B5C-4FEA-897F-E440FB313509}"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B916D-36FC-4D98-80E0-1FD17D2980E1}" type="slidenum">
              <a:rPr lang="en-US" smtClean="0"/>
              <a:t>‹#›</a:t>
            </a:fld>
            <a:endParaRPr lang="en-US"/>
          </a:p>
        </p:txBody>
      </p:sp>
    </p:spTree>
    <p:extLst>
      <p:ext uri="{BB962C8B-B14F-4D97-AF65-F5344CB8AC3E}">
        <p14:creationId xmlns:p14="http://schemas.microsoft.com/office/powerpoint/2010/main" val="72279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305831-9B5C-4FEA-897F-E440FB313509}"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B916D-36FC-4D98-80E0-1FD17D2980E1}" type="slidenum">
              <a:rPr lang="en-US" smtClean="0"/>
              <a:t>‹#›</a:t>
            </a:fld>
            <a:endParaRPr lang="en-US"/>
          </a:p>
        </p:txBody>
      </p:sp>
    </p:spTree>
    <p:extLst>
      <p:ext uri="{BB962C8B-B14F-4D97-AF65-F5344CB8AC3E}">
        <p14:creationId xmlns:p14="http://schemas.microsoft.com/office/powerpoint/2010/main" val="263572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305831-9B5C-4FEA-897F-E440FB313509}"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B916D-36FC-4D98-80E0-1FD17D2980E1}" type="slidenum">
              <a:rPr lang="en-US" smtClean="0"/>
              <a:t>‹#›</a:t>
            </a:fld>
            <a:endParaRPr lang="en-US"/>
          </a:p>
        </p:txBody>
      </p:sp>
    </p:spTree>
    <p:extLst>
      <p:ext uri="{BB962C8B-B14F-4D97-AF65-F5344CB8AC3E}">
        <p14:creationId xmlns:p14="http://schemas.microsoft.com/office/powerpoint/2010/main" val="141372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305831-9B5C-4FEA-897F-E440FB313509}"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B916D-36FC-4D98-80E0-1FD17D2980E1}" type="slidenum">
              <a:rPr lang="en-US" smtClean="0"/>
              <a:t>‹#›</a:t>
            </a:fld>
            <a:endParaRPr lang="en-US"/>
          </a:p>
        </p:txBody>
      </p:sp>
    </p:spTree>
    <p:extLst>
      <p:ext uri="{BB962C8B-B14F-4D97-AF65-F5344CB8AC3E}">
        <p14:creationId xmlns:p14="http://schemas.microsoft.com/office/powerpoint/2010/main" val="209588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305831-9B5C-4FEA-897F-E440FB313509}"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B916D-36FC-4D98-80E0-1FD17D2980E1}" type="slidenum">
              <a:rPr lang="en-US" smtClean="0"/>
              <a:t>‹#›</a:t>
            </a:fld>
            <a:endParaRPr lang="en-US"/>
          </a:p>
        </p:txBody>
      </p:sp>
    </p:spTree>
    <p:extLst>
      <p:ext uri="{BB962C8B-B14F-4D97-AF65-F5344CB8AC3E}">
        <p14:creationId xmlns:p14="http://schemas.microsoft.com/office/powerpoint/2010/main" val="333476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05831-9B5C-4FEA-897F-E440FB313509}"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B916D-36FC-4D98-80E0-1FD17D2980E1}" type="slidenum">
              <a:rPr lang="en-US" smtClean="0"/>
              <a:t>‹#›</a:t>
            </a:fld>
            <a:endParaRPr lang="en-US"/>
          </a:p>
        </p:txBody>
      </p:sp>
    </p:spTree>
    <p:extLst>
      <p:ext uri="{BB962C8B-B14F-4D97-AF65-F5344CB8AC3E}">
        <p14:creationId xmlns:p14="http://schemas.microsoft.com/office/powerpoint/2010/main" val="350421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05831-9B5C-4FEA-897F-E440FB313509}"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B916D-36FC-4D98-80E0-1FD17D2980E1}" type="slidenum">
              <a:rPr lang="en-US" smtClean="0"/>
              <a:t>‹#›</a:t>
            </a:fld>
            <a:endParaRPr lang="en-US"/>
          </a:p>
        </p:txBody>
      </p:sp>
    </p:spTree>
    <p:extLst>
      <p:ext uri="{BB962C8B-B14F-4D97-AF65-F5344CB8AC3E}">
        <p14:creationId xmlns:p14="http://schemas.microsoft.com/office/powerpoint/2010/main" val="266580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05831-9B5C-4FEA-897F-E440FB313509}"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B916D-36FC-4D98-80E0-1FD17D2980E1}" type="slidenum">
              <a:rPr lang="en-US" smtClean="0"/>
              <a:t>‹#›</a:t>
            </a:fld>
            <a:endParaRPr lang="en-US"/>
          </a:p>
        </p:txBody>
      </p:sp>
    </p:spTree>
    <p:extLst>
      <p:ext uri="{BB962C8B-B14F-4D97-AF65-F5344CB8AC3E}">
        <p14:creationId xmlns:p14="http://schemas.microsoft.com/office/powerpoint/2010/main" val="135677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05831-9B5C-4FEA-897F-E440FB313509}" type="datetimeFigureOut">
              <a:rPr lang="en-US" smtClean="0"/>
              <a:t>2/10/2018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B916D-36FC-4D98-80E0-1FD17D2980E1}" type="slidenum">
              <a:rPr lang="en-US" smtClean="0"/>
              <a:t>‹#›</a:t>
            </a:fld>
            <a:endParaRPr lang="en-US"/>
          </a:p>
        </p:txBody>
      </p:sp>
    </p:spTree>
    <p:extLst>
      <p:ext uri="{BB962C8B-B14F-4D97-AF65-F5344CB8AC3E}">
        <p14:creationId xmlns:p14="http://schemas.microsoft.com/office/powerpoint/2010/main" val="4091684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package" Target="../embeddings/Microsoft_Excel_Macro-Enabled_Worksheet1.xlsm"/><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3710"/>
          </a:xfrm>
        </p:spPr>
        <p:txBody>
          <a:bodyPr>
            <a:normAutofit fontScale="90000"/>
          </a:bodyPr>
          <a:lstStyle/>
          <a:p>
            <a:r>
              <a:rPr lang="en-US" dirty="0" smtClean="0"/>
              <a:t>Term 1 Project</a:t>
            </a:r>
            <a:endParaRPr lang="en-US" dirty="0"/>
          </a:p>
        </p:txBody>
      </p:sp>
      <p:sp>
        <p:nvSpPr>
          <p:cNvPr id="3" name="Subtitle 2"/>
          <p:cNvSpPr>
            <a:spLocks noGrp="1"/>
          </p:cNvSpPr>
          <p:nvPr>
            <p:ph type="subTitle" idx="1"/>
          </p:nvPr>
        </p:nvSpPr>
        <p:spPr>
          <a:xfrm>
            <a:off x="1524000" y="2202287"/>
            <a:ext cx="9144000" cy="3055513"/>
          </a:xfrm>
        </p:spPr>
        <p:txBody>
          <a:bodyPr>
            <a:normAutofit lnSpcReduction="10000"/>
          </a:bodyPr>
          <a:lstStyle/>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Madhu Tanna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91050"/>
            <a:ext cx="2743200" cy="2266950"/>
          </a:xfrm>
          <a:prstGeom prst="rect">
            <a:avLst/>
          </a:prstGeom>
        </p:spPr>
      </p:pic>
    </p:spTree>
    <p:extLst>
      <p:ext uri="{BB962C8B-B14F-4D97-AF65-F5344CB8AC3E}">
        <p14:creationId xmlns:p14="http://schemas.microsoft.com/office/powerpoint/2010/main" val="1780936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smtClean="0"/>
              <a:t>Problem Statement</a:t>
            </a:r>
          </a:p>
          <a:p>
            <a:r>
              <a:rPr lang="en-US" dirty="0" smtClean="0"/>
              <a:t>Data Explanation</a:t>
            </a:r>
          </a:p>
          <a:p>
            <a:r>
              <a:rPr lang="en-US" dirty="0" smtClean="0"/>
              <a:t>Approach for Data Cleaning</a:t>
            </a:r>
          </a:p>
          <a:p>
            <a:r>
              <a:rPr lang="en-US" dirty="0" smtClean="0"/>
              <a:t>Hedonic Model Explanation</a:t>
            </a:r>
          </a:p>
          <a:p>
            <a:r>
              <a:rPr lang="en-US" dirty="0" smtClean="0"/>
              <a:t>Model Output</a:t>
            </a:r>
          </a:p>
          <a:p>
            <a:r>
              <a:rPr lang="en-US" dirty="0" smtClean="0"/>
              <a:t>Drivers behind the value of houses</a:t>
            </a:r>
          </a:p>
          <a:p>
            <a:r>
              <a:rPr lang="en-US" dirty="0" smtClean="0"/>
              <a:t>Recommendation</a:t>
            </a:r>
          </a:p>
          <a:p>
            <a:endParaRPr lang="en-US" dirty="0"/>
          </a:p>
        </p:txBody>
      </p:sp>
    </p:spTree>
    <p:extLst>
      <p:ext uri="{BB962C8B-B14F-4D97-AF65-F5344CB8AC3E}">
        <p14:creationId xmlns:p14="http://schemas.microsoft.com/office/powerpoint/2010/main" val="3021837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p>
        </p:txBody>
      </p:sp>
      <p:sp>
        <p:nvSpPr>
          <p:cNvPr id="3" name="Content Placeholder 2"/>
          <p:cNvSpPr>
            <a:spLocks noGrp="1"/>
          </p:cNvSpPr>
          <p:nvPr>
            <p:ph idx="1"/>
          </p:nvPr>
        </p:nvSpPr>
        <p:spPr/>
        <p:txBody>
          <a:bodyPr>
            <a:normAutofit/>
          </a:bodyPr>
          <a:lstStyle/>
          <a:p>
            <a:pPr algn="just"/>
            <a:r>
              <a:rPr lang="en-US" sz="2400" dirty="0"/>
              <a:t>C</a:t>
            </a:r>
            <a:r>
              <a:rPr lang="en-US" sz="2400" dirty="0" smtClean="0"/>
              <a:t>ity </a:t>
            </a:r>
            <a:r>
              <a:rPr lang="en-US" sz="2400" dirty="0"/>
              <a:t>council of Boston, MA is interested in understanding the drivers behind the value of houses in </a:t>
            </a:r>
            <a:r>
              <a:rPr lang="en-US" sz="2400" dirty="0" smtClean="0"/>
              <a:t>Boston.</a:t>
            </a:r>
          </a:p>
          <a:p>
            <a:pPr algn="just"/>
            <a:r>
              <a:rPr lang="en-US" sz="2400" dirty="0" smtClean="0"/>
              <a:t>Council is looking for </a:t>
            </a:r>
            <a:r>
              <a:rPr lang="en-US" sz="2400" dirty="0"/>
              <a:t>data-driven recommendations on how they can increase the value of </a:t>
            </a:r>
            <a:r>
              <a:rPr lang="en-US" sz="2400" dirty="0" smtClean="0"/>
              <a:t>housing.</a:t>
            </a:r>
          </a:p>
          <a:p>
            <a:pPr algn="just"/>
            <a:r>
              <a:rPr lang="en-US" sz="2400" dirty="0" smtClean="0"/>
              <a:t>Come </a:t>
            </a:r>
            <a:r>
              <a:rPr lang="en-US" sz="2400" dirty="0"/>
              <a:t>up with hedonic </a:t>
            </a:r>
            <a:r>
              <a:rPr lang="en-US" sz="2400" dirty="0" smtClean="0"/>
              <a:t>models. Here only one hedonic model has been presented.</a:t>
            </a:r>
            <a:endParaRPr lang="en-US" sz="2400" dirty="0"/>
          </a:p>
        </p:txBody>
      </p:sp>
    </p:spTree>
    <p:extLst>
      <p:ext uri="{BB962C8B-B14F-4D97-AF65-F5344CB8AC3E}">
        <p14:creationId xmlns:p14="http://schemas.microsoft.com/office/powerpoint/2010/main" val="2797184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Explanation</a:t>
            </a:r>
          </a:p>
        </p:txBody>
      </p:sp>
      <p:sp>
        <p:nvSpPr>
          <p:cNvPr id="3" name="Content Placeholder 2"/>
          <p:cNvSpPr>
            <a:spLocks noGrp="1"/>
          </p:cNvSpPr>
          <p:nvPr>
            <p:ph idx="1"/>
          </p:nvPr>
        </p:nvSpPr>
        <p:spPr>
          <a:xfrm>
            <a:off x="838200" y="1825624"/>
            <a:ext cx="10515600" cy="4755479"/>
          </a:xfrm>
        </p:spPr>
        <p:txBody>
          <a:bodyPr>
            <a:normAutofit fontScale="25000" lnSpcReduction="20000"/>
          </a:bodyPr>
          <a:lstStyle/>
          <a:p>
            <a:pPr algn="just">
              <a:lnSpc>
                <a:spcPct val="110000"/>
              </a:lnSpc>
            </a:pPr>
            <a:r>
              <a:rPr lang="en-US" sz="7200" dirty="0" smtClean="0"/>
              <a:t>For Data Driven model, council has provided various components that might be affecting house prices. </a:t>
            </a:r>
          </a:p>
          <a:p>
            <a:pPr algn="just">
              <a:lnSpc>
                <a:spcPct val="110000"/>
              </a:lnSpc>
            </a:pPr>
            <a:r>
              <a:rPr lang="en-US" sz="7200" dirty="0"/>
              <a:t>There are some structural </a:t>
            </a:r>
            <a:r>
              <a:rPr lang="en-US" sz="7200" dirty="0" smtClean="0"/>
              <a:t>components like </a:t>
            </a:r>
            <a:r>
              <a:rPr lang="en-US" sz="7200" dirty="0"/>
              <a:t>RM, AGE and geographical </a:t>
            </a:r>
            <a:r>
              <a:rPr lang="en-US" sz="7200" dirty="0" smtClean="0"/>
              <a:t>components like ZN,INDUS,CHAS and </a:t>
            </a:r>
            <a:r>
              <a:rPr lang="en-US" sz="7200" dirty="0"/>
              <a:t>Infrastructural </a:t>
            </a:r>
            <a:r>
              <a:rPr lang="en-US" sz="7200" dirty="0" smtClean="0"/>
              <a:t>components like </a:t>
            </a:r>
            <a:r>
              <a:rPr lang="en-US" sz="7200" dirty="0"/>
              <a:t>DIS,RAD, PTRATIO and neighborhood environmental/location specific </a:t>
            </a:r>
            <a:r>
              <a:rPr lang="en-US" sz="7200" dirty="0" smtClean="0"/>
              <a:t>components like </a:t>
            </a:r>
            <a:r>
              <a:rPr lang="en-US" sz="7200" dirty="0"/>
              <a:t>NOX,B,LSTAT. </a:t>
            </a:r>
            <a:r>
              <a:rPr lang="en-US" sz="7200" dirty="0" smtClean="0"/>
              <a:t>Parameter </a:t>
            </a:r>
            <a:r>
              <a:rPr lang="en-US" sz="7200" dirty="0"/>
              <a:t>of </a:t>
            </a:r>
            <a:r>
              <a:rPr lang="en-US" sz="7200" dirty="0" smtClean="0"/>
              <a:t>interest can be increase in MEDV or TAX.</a:t>
            </a:r>
            <a:endParaRPr lang="en-US" sz="7200" dirty="0"/>
          </a:p>
          <a:p>
            <a:r>
              <a:rPr lang="en-US" sz="4400" dirty="0" smtClean="0"/>
              <a:t>CRIM </a:t>
            </a:r>
            <a:r>
              <a:rPr lang="en-US" sz="4400" dirty="0"/>
              <a:t>	per capita crime rate by town 	</a:t>
            </a:r>
          </a:p>
          <a:p>
            <a:r>
              <a:rPr lang="en-US" sz="4400" dirty="0"/>
              <a:t>ZN 	proportion of residential land zoned for lots over 25,000 </a:t>
            </a:r>
            <a:r>
              <a:rPr lang="en-US" sz="4400" dirty="0" err="1"/>
              <a:t>sq.ft</a:t>
            </a:r>
            <a:r>
              <a:rPr lang="en-US" sz="4400" dirty="0"/>
              <a:t>. 	</a:t>
            </a:r>
          </a:p>
          <a:p>
            <a:r>
              <a:rPr lang="en-US" sz="4400" dirty="0"/>
              <a:t>INDUS 	proportion of non-retail business acres per town. 	</a:t>
            </a:r>
          </a:p>
          <a:p>
            <a:r>
              <a:rPr lang="en-US" sz="4400" dirty="0"/>
              <a:t>CHAS 	Charles River dummy variable (1 if tract bounds river; 0 otherwise) 	</a:t>
            </a:r>
          </a:p>
          <a:p>
            <a:r>
              <a:rPr lang="fr-FR" sz="4400" dirty="0"/>
              <a:t>NOX 	</a:t>
            </a:r>
            <a:r>
              <a:rPr lang="fr-FR" sz="4400" dirty="0" err="1"/>
              <a:t>nitric</a:t>
            </a:r>
            <a:r>
              <a:rPr lang="fr-FR" sz="4400" dirty="0"/>
              <a:t> </a:t>
            </a:r>
            <a:r>
              <a:rPr lang="fr-FR" sz="4400" dirty="0" err="1"/>
              <a:t>oxides</a:t>
            </a:r>
            <a:r>
              <a:rPr lang="fr-FR" sz="4400" dirty="0"/>
              <a:t> concentration (parts per 10 million) 	</a:t>
            </a:r>
          </a:p>
          <a:p>
            <a:r>
              <a:rPr lang="en-US" sz="4400" dirty="0"/>
              <a:t>RM 	average number of rooms per dwelling 	</a:t>
            </a:r>
          </a:p>
          <a:p>
            <a:r>
              <a:rPr lang="en-US" sz="4400" dirty="0"/>
              <a:t>AGE 	proportion of owner-occupied units built prior to 1940 	</a:t>
            </a:r>
          </a:p>
          <a:p>
            <a:r>
              <a:rPr lang="en-US" sz="4400" dirty="0"/>
              <a:t>DIS 	weighted distances to five Boston employment </a:t>
            </a:r>
            <a:r>
              <a:rPr lang="en-US" sz="4400" dirty="0" smtClean="0"/>
              <a:t>centers </a:t>
            </a:r>
            <a:r>
              <a:rPr lang="en-US" sz="4400" dirty="0"/>
              <a:t>	</a:t>
            </a:r>
          </a:p>
          <a:p>
            <a:r>
              <a:rPr lang="en-US" sz="4400" dirty="0"/>
              <a:t>RAD 	index of accessibility to radial highways 	</a:t>
            </a:r>
          </a:p>
          <a:p>
            <a:r>
              <a:rPr lang="en-US" sz="4400" dirty="0"/>
              <a:t>TAX 	full-value property-tax rate per $10,000 	</a:t>
            </a:r>
          </a:p>
          <a:p>
            <a:r>
              <a:rPr lang="en-US" sz="4400" dirty="0"/>
              <a:t>PTRATIO 	pupil-teacher ratio by town 	</a:t>
            </a:r>
          </a:p>
          <a:p>
            <a:r>
              <a:rPr lang="en-US" sz="4400" dirty="0"/>
              <a:t>B 	1000(Bk - 0.63)^2 where Bk is the proportion of blacks by town 	</a:t>
            </a:r>
          </a:p>
          <a:p>
            <a:r>
              <a:rPr lang="en-US" sz="4400" dirty="0"/>
              <a:t>LSTAT 	% lower status of the population 	</a:t>
            </a:r>
          </a:p>
          <a:p>
            <a:r>
              <a:rPr lang="en-US" sz="4400" dirty="0"/>
              <a:t>MEDV 	Median value of owner-occupied homes in $1000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3723603"/>
            <a:ext cx="3810000" cy="2857500"/>
          </a:xfrm>
          <a:prstGeom prst="rect">
            <a:avLst/>
          </a:prstGeom>
        </p:spPr>
      </p:pic>
    </p:spTree>
    <p:extLst>
      <p:ext uri="{BB962C8B-B14F-4D97-AF65-F5344CB8AC3E}">
        <p14:creationId xmlns:p14="http://schemas.microsoft.com/office/powerpoint/2010/main" val="2577883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Data Cleaning</a:t>
            </a:r>
          </a:p>
        </p:txBody>
      </p:sp>
      <p:sp>
        <p:nvSpPr>
          <p:cNvPr id="3" name="Content Placeholder 2"/>
          <p:cNvSpPr>
            <a:spLocks noGrp="1"/>
          </p:cNvSpPr>
          <p:nvPr>
            <p:ph idx="1"/>
          </p:nvPr>
        </p:nvSpPr>
        <p:spPr/>
        <p:txBody>
          <a:bodyPr>
            <a:normAutofit/>
          </a:bodyPr>
          <a:lstStyle/>
          <a:p>
            <a:pPr algn="just"/>
            <a:r>
              <a:rPr lang="en-US" sz="2400" dirty="0" smtClean="0"/>
              <a:t>Total 506 samples are received. Out of 506, 394 samples are complete. Following data replacement and transformation done for remaining samples.</a:t>
            </a:r>
            <a:endParaRPr lang="en-US" sz="2400" dirty="0"/>
          </a:p>
          <a:p>
            <a:pPr algn="just"/>
            <a:r>
              <a:rPr lang="en-US" sz="2400" dirty="0" smtClean="0"/>
              <a:t>CRIM – Data with more than 3 standard deviation (</a:t>
            </a:r>
            <a:r>
              <a:rPr lang="en-US" sz="2400" dirty="0" err="1" smtClean="0"/>
              <a:t>sd</a:t>
            </a:r>
            <a:r>
              <a:rPr lang="en-US" sz="2400" dirty="0" smtClean="0"/>
              <a:t>) above mean replace with 3*sd. Also, CRIM rate with values NA are replaced with Average CRIM rate</a:t>
            </a:r>
          </a:p>
          <a:p>
            <a:pPr algn="just"/>
            <a:r>
              <a:rPr lang="en-US" sz="2400" dirty="0" smtClean="0"/>
              <a:t>Observed that INDUS and NOX are strongly correlated. </a:t>
            </a:r>
            <a:r>
              <a:rPr lang="en-US" sz="2400" dirty="0" err="1" smtClean="0"/>
              <a:t>Cor</a:t>
            </a:r>
            <a:r>
              <a:rPr lang="en-US" sz="2400" dirty="0" smtClean="0"/>
              <a:t> = 0.76.</a:t>
            </a:r>
            <a:r>
              <a:rPr lang="en-US" sz="2400" dirty="0"/>
              <a:t> </a:t>
            </a:r>
            <a:r>
              <a:rPr lang="en-US" sz="2400" dirty="0" smtClean="0"/>
              <a:t>INDUS with “NA” replaced with help of NOX.</a:t>
            </a:r>
          </a:p>
          <a:p>
            <a:pPr algn="just"/>
            <a:r>
              <a:rPr lang="en-US" sz="2400" dirty="0" smtClean="0"/>
              <a:t>CHAS = NA, replaced with Mode</a:t>
            </a:r>
          </a:p>
          <a:p>
            <a:pPr algn="just"/>
            <a:r>
              <a:rPr lang="en-US" sz="2400" dirty="0" smtClean="0"/>
              <a:t>AGE = NA replaced with Median</a:t>
            </a:r>
            <a:endParaRPr lang="en-US" sz="2400" dirty="0"/>
          </a:p>
          <a:p>
            <a:pPr algn="just"/>
            <a:r>
              <a:rPr lang="en-US" sz="2400" dirty="0" smtClean="0"/>
              <a:t>75% data used for training and 25% data used for testing the new model</a:t>
            </a:r>
          </a:p>
        </p:txBody>
      </p:sp>
    </p:spTree>
    <p:extLst>
      <p:ext uri="{BB962C8B-B14F-4D97-AF65-F5344CB8AC3E}">
        <p14:creationId xmlns:p14="http://schemas.microsoft.com/office/powerpoint/2010/main" val="3993725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Hedonic Model Explanation</a:t>
            </a:r>
          </a:p>
        </p:txBody>
      </p:sp>
      <p:sp>
        <p:nvSpPr>
          <p:cNvPr id="3" name="Content Placeholder 2"/>
          <p:cNvSpPr>
            <a:spLocks noGrp="1"/>
          </p:cNvSpPr>
          <p:nvPr>
            <p:ph idx="1"/>
          </p:nvPr>
        </p:nvSpPr>
        <p:spPr/>
        <p:txBody>
          <a:bodyPr>
            <a:normAutofit/>
          </a:bodyPr>
          <a:lstStyle/>
          <a:p>
            <a:pPr algn="just"/>
            <a:r>
              <a:rPr lang="en-US" sz="2400" dirty="0" smtClean="0"/>
              <a:t>Multiple Linear Regression Model has been used. </a:t>
            </a:r>
          </a:p>
          <a:p>
            <a:pPr algn="just"/>
            <a:r>
              <a:rPr lang="en-US" sz="2400" dirty="0" smtClean="0"/>
              <a:t>Rational: 1. Parametric method required as we want to know the impact of each component that are affecting house prices and 2. DV is numeric.</a:t>
            </a:r>
          </a:p>
          <a:p>
            <a:pPr algn="just"/>
            <a:r>
              <a:rPr lang="en-US" sz="2400" dirty="0" smtClean="0"/>
              <a:t>Variables not significantly impacting the house prices are removed. Also independent variables depending with other independent variables are removed. This way, INDUS, AGE and TAX variables are removed.</a:t>
            </a:r>
          </a:p>
          <a:p>
            <a:pPr algn="just"/>
            <a:r>
              <a:rPr lang="en-US" sz="2400" dirty="0" smtClean="0"/>
              <a:t>Assumptions of Linear Regression checked – i.e. checked for auto-correlation, normal distribution of error with mean zero, Homoscedasticity.</a:t>
            </a:r>
          </a:p>
          <a:p>
            <a:pPr marL="0" indent="0">
              <a:buNone/>
            </a:pPr>
            <a:endParaRPr lang="en-US" dirty="0" smtClean="0"/>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274008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Output</a:t>
            </a:r>
          </a:p>
        </p:txBody>
      </p:sp>
      <p:sp>
        <p:nvSpPr>
          <p:cNvPr id="3" name="Content Placeholder 2"/>
          <p:cNvSpPr>
            <a:spLocks noGrp="1"/>
          </p:cNvSpPr>
          <p:nvPr>
            <p:ph sz="half" idx="1"/>
          </p:nvPr>
        </p:nvSpPr>
        <p:spPr/>
        <p:txBody>
          <a:bodyPr>
            <a:normAutofit fontScale="55000" lnSpcReduction="20000"/>
          </a:bodyPr>
          <a:lstStyle/>
          <a:p>
            <a:r>
              <a:rPr lang="en-US" dirty="0"/>
              <a:t>Coefficients:</a:t>
            </a:r>
          </a:p>
          <a:p>
            <a:r>
              <a:rPr lang="en-US" dirty="0"/>
              <a:t>               </a:t>
            </a:r>
            <a:r>
              <a:rPr lang="en-US" dirty="0" smtClean="0"/>
              <a:t>     Estimate       Std</a:t>
            </a:r>
            <a:r>
              <a:rPr lang="en-US" dirty="0"/>
              <a:t>. Error </a:t>
            </a:r>
            <a:r>
              <a:rPr lang="en-US" dirty="0" smtClean="0"/>
              <a:t>   t </a:t>
            </a:r>
            <a:r>
              <a:rPr lang="en-US" dirty="0"/>
              <a:t>value </a:t>
            </a:r>
            <a:r>
              <a:rPr lang="en-US" dirty="0" smtClean="0"/>
              <a:t> </a:t>
            </a:r>
            <a:r>
              <a:rPr lang="en-US" dirty="0" err="1" smtClean="0"/>
              <a:t>Pr</a:t>
            </a:r>
            <a:r>
              <a:rPr lang="en-US" dirty="0"/>
              <a:t>(&gt;|t|)    </a:t>
            </a:r>
          </a:p>
          <a:p>
            <a:r>
              <a:rPr lang="en-US" dirty="0"/>
              <a:t>(Intercept)  25.430042   5.942799   4.279 </a:t>
            </a:r>
            <a:r>
              <a:rPr lang="en-US" dirty="0" smtClean="0"/>
              <a:t>   2.40e-05 </a:t>
            </a:r>
            <a:r>
              <a:rPr lang="en-US" dirty="0"/>
              <a:t>***</a:t>
            </a:r>
          </a:p>
          <a:p>
            <a:r>
              <a:rPr lang="en-US" dirty="0"/>
              <a:t>CRIM         </a:t>
            </a:r>
            <a:r>
              <a:rPr lang="en-US" dirty="0" smtClean="0"/>
              <a:t> -</a:t>
            </a:r>
            <a:r>
              <a:rPr lang="en-US" dirty="0"/>
              <a:t>0.170487   0.063223  </a:t>
            </a:r>
            <a:r>
              <a:rPr lang="en-US" dirty="0" smtClean="0"/>
              <a:t>  -</a:t>
            </a:r>
            <a:r>
              <a:rPr lang="en-US" dirty="0"/>
              <a:t>2.697  </a:t>
            </a:r>
            <a:r>
              <a:rPr lang="en-US" dirty="0" smtClean="0"/>
              <a:t>  0.00733 </a:t>
            </a:r>
            <a:r>
              <a:rPr lang="en-US" dirty="0"/>
              <a:t>** </a:t>
            </a:r>
          </a:p>
          <a:p>
            <a:r>
              <a:rPr lang="en-US" dirty="0"/>
              <a:t>ZN            </a:t>
            </a:r>
            <a:r>
              <a:rPr lang="en-US" dirty="0" smtClean="0"/>
              <a:t>    0.031588   </a:t>
            </a:r>
            <a:r>
              <a:rPr lang="en-US" dirty="0"/>
              <a:t>0.014797   </a:t>
            </a:r>
            <a:r>
              <a:rPr lang="en-US" dirty="0" smtClean="0"/>
              <a:t>  2.135    0.03345 </a:t>
            </a:r>
            <a:r>
              <a:rPr lang="en-US" dirty="0"/>
              <a:t>*  </a:t>
            </a:r>
          </a:p>
          <a:p>
            <a:r>
              <a:rPr lang="en-US" dirty="0"/>
              <a:t>CHAS1        </a:t>
            </a:r>
            <a:r>
              <a:rPr lang="en-US" dirty="0" smtClean="0"/>
              <a:t> 3.794796   </a:t>
            </a:r>
            <a:r>
              <a:rPr lang="en-US" dirty="0"/>
              <a:t>0.901135   </a:t>
            </a:r>
            <a:r>
              <a:rPr lang="en-US" dirty="0" smtClean="0"/>
              <a:t>  4.211    3.20e-05 </a:t>
            </a:r>
            <a:r>
              <a:rPr lang="en-US" dirty="0"/>
              <a:t>***</a:t>
            </a:r>
          </a:p>
          <a:p>
            <a:r>
              <a:rPr lang="en-US" dirty="0"/>
              <a:t>NOX         </a:t>
            </a:r>
            <a:r>
              <a:rPr lang="en-US" dirty="0" smtClean="0"/>
              <a:t>   -</a:t>
            </a:r>
            <a:r>
              <a:rPr lang="en-US" dirty="0"/>
              <a:t>18.670876 </a:t>
            </a:r>
            <a:r>
              <a:rPr lang="en-US" dirty="0" smtClean="0"/>
              <a:t>3.918245   -</a:t>
            </a:r>
            <a:r>
              <a:rPr lang="en-US" dirty="0"/>
              <a:t>4.765 </a:t>
            </a:r>
            <a:r>
              <a:rPr lang="en-US" dirty="0" smtClean="0"/>
              <a:t>   2.72e-06 </a:t>
            </a:r>
            <a:r>
              <a:rPr lang="en-US" dirty="0"/>
              <a:t>***</a:t>
            </a:r>
          </a:p>
          <a:p>
            <a:r>
              <a:rPr lang="en-US" dirty="0"/>
              <a:t>RM            </a:t>
            </a:r>
            <a:r>
              <a:rPr lang="en-US" dirty="0" smtClean="0"/>
              <a:t>   5.186596   </a:t>
            </a:r>
            <a:r>
              <a:rPr lang="en-US" dirty="0"/>
              <a:t>0.470492  </a:t>
            </a:r>
            <a:r>
              <a:rPr lang="en-US" dirty="0" smtClean="0"/>
              <a:t>  11.024   &lt; </a:t>
            </a:r>
            <a:r>
              <a:rPr lang="en-US" dirty="0"/>
              <a:t>2e-16 ***</a:t>
            </a:r>
          </a:p>
          <a:p>
            <a:r>
              <a:rPr lang="en-US" dirty="0"/>
              <a:t>DIS          </a:t>
            </a:r>
            <a:r>
              <a:rPr lang="en-US" dirty="0" smtClean="0"/>
              <a:t>    -1.175538   </a:t>
            </a:r>
            <a:r>
              <a:rPr lang="en-US" dirty="0"/>
              <a:t>0.206842  </a:t>
            </a:r>
            <a:r>
              <a:rPr lang="en-US" dirty="0" smtClean="0"/>
              <a:t> -</a:t>
            </a:r>
            <a:r>
              <a:rPr lang="en-US" dirty="0"/>
              <a:t>5.683 </a:t>
            </a:r>
            <a:r>
              <a:rPr lang="en-US" dirty="0" smtClean="0"/>
              <a:t>   2.69e-08 </a:t>
            </a:r>
            <a:r>
              <a:rPr lang="en-US" dirty="0"/>
              <a:t>***</a:t>
            </a:r>
          </a:p>
          <a:p>
            <a:r>
              <a:rPr lang="en-US" dirty="0"/>
              <a:t>RAD           </a:t>
            </a:r>
            <a:r>
              <a:rPr lang="en-US" dirty="0" smtClean="0"/>
              <a:t>  0.121157   </a:t>
            </a:r>
            <a:r>
              <a:rPr lang="en-US" dirty="0"/>
              <a:t>0.050787   </a:t>
            </a:r>
            <a:r>
              <a:rPr lang="en-US" dirty="0" smtClean="0"/>
              <a:t> 2.386     0.01756 </a:t>
            </a:r>
            <a:r>
              <a:rPr lang="en-US" dirty="0"/>
              <a:t>*  </a:t>
            </a:r>
          </a:p>
          <a:p>
            <a:r>
              <a:rPr lang="en-US" dirty="0"/>
              <a:t>PTRATIO     </a:t>
            </a:r>
            <a:r>
              <a:rPr lang="en-US" dirty="0" smtClean="0"/>
              <a:t>-</a:t>
            </a:r>
            <a:r>
              <a:rPr lang="en-US" dirty="0"/>
              <a:t>1.049718   0.148779  -7.056 </a:t>
            </a:r>
            <a:r>
              <a:rPr lang="en-US" dirty="0" smtClean="0"/>
              <a:t>    8.59e-12 </a:t>
            </a:r>
            <a:r>
              <a:rPr lang="en-US" dirty="0"/>
              <a:t>***</a:t>
            </a:r>
          </a:p>
          <a:p>
            <a:r>
              <a:rPr lang="en-US" dirty="0"/>
              <a:t>B             </a:t>
            </a:r>
            <a:r>
              <a:rPr lang="en-US" dirty="0" smtClean="0"/>
              <a:t>      0.008297   </a:t>
            </a:r>
            <a:r>
              <a:rPr lang="en-US" dirty="0"/>
              <a:t>0.003129   2.652  </a:t>
            </a:r>
            <a:r>
              <a:rPr lang="en-US" dirty="0" smtClean="0"/>
              <a:t>   0.00835 </a:t>
            </a:r>
            <a:r>
              <a:rPr lang="en-US" dirty="0"/>
              <a:t>** </a:t>
            </a:r>
          </a:p>
          <a:p>
            <a:r>
              <a:rPr lang="en-US" dirty="0"/>
              <a:t>LSTAT        </a:t>
            </a:r>
            <a:r>
              <a:rPr lang="en-US" dirty="0" smtClean="0"/>
              <a:t>  -</a:t>
            </a:r>
            <a:r>
              <a:rPr lang="en-US" dirty="0"/>
              <a:t>0.433705   0.056315  -7.701 </a:t>
            </a:r>
            <a:r>
              <a:rPr lang="en-US" dirty="0" smtClean="0"/>
              <a:t>    1.26e-13 </a:t>
            </a:r>
            <a:r>
              <a:rPr lang="en-US" dirty="0"/>
              <a:t>***</a:t>
            </a:r>
          </a:p>
        </p:txBody>
      </p:sp>
      <p:sp>
        <p:nvSpPr>
          <p:cNvPr id="5" name="Content Placeholder 4"/>
          <p:cNvSpPr>
            <a:spLocks noGrp="1"/>
          </p:cNvSpPr>
          <p:nvPr>
            <p:ph sz="half" idx="2"/>
          </p:nvPr>
        </p:nvSpPr>
        <p:spPr/>
        <p:txBody>
          <a:bodyPr>
            <a:normAutofit fontScale="55000" lnSpcReduction="20000"/>
          </a:bodyPr>
          <a:lstStyle/>
          <a:p>
            <a:r>
              <a:rPr lang="en-US" dirty="0"/>
              <a:t>Residual standard error: 4.616 on 368 degrees of freedom</a:t>
            </a:r>
          </a:p>
          <a:p>
            <a:r>
              <a:rPr lang="en-US" dirty="0"/>
              <a:t>Multiple R-squared:  0.7616,	Adjusted R-squared:  0.7551 </a:t>
            </a:r>
          </a:p>
          <a:p>
            <a:r>
              <a:rPr lang="en-US" dirty="0"/>
              <a:t>F-statistic: 117.5 on 10 and 368 DF,  p-value: &lt; </a:t>
            </a:r>
            <a:r>
              <a:rPr lang="en-US" dirty="0" smtClean="0"/>
              <a:t>2.2e-16</a:t>
            </a:r>
          </a:p>
          <a:p>
            <a:pPr marL="0" indent="0">
              <a:buNone/>
            </a:pPr>
            <a:endParaRPr lang="en-US" dirty="0" smtClean="0"/>
          </a:p>
          <a:p>
            <a:pPr algn="just">
              <a:lnSpc>
                <a:spcPct val="120000"/>
              </a:lnSpc>
            </a:pPr>
            <a:r>
              <a:rPr lang="en-US" sz="2500" dirty="0" smtClean="0"/>
              <a:t>R-square </a:t>
            </a:r>
            <a:r>
              <a:rPr lang="en-US" sz="2500" dirty="0"/>
              <a:t>shows that </a:t>
            </a:r>
            <a:r>
              <a:rPr lang="en-US" sz="2500" dirty="0" smtClean="0"/>
              <a:t>75.5% </a:t>
            </a:r>
            <a:r>
              <a:rPr lang="en-US" sz="2500" dirty="0"/>
              <a:t>of the changes in house price (MEDV) can be explained by these variables - (drivers)</a:t>
            </a:r>
          </a:p>
          <a:p>
            <a:pPr algn="just">
              <a:lnSpc>
                <a:spcPct val="120000"/>
              </a:lnSpc>
            </a:pPr>
            <a:r>
              <a:rPr lang="en-US" sz="2500" dirty="0" smtClean="0"/>
              <a:t>Coefficients of </a:t>
            </a:r>
            <a:r>
              <a:rPr lang="en-US" sz="2500" dirty="0"/>
              <a:t>respective variables </a:t>
            </a:r>
            <a:r>
              <a:rPr lang="en-US" sz="2500" dirty="0" smtClean="0"/>
              <a:t>signifies that </a:t>
            </a:r>
            <a:r>
              <a:rPr lang="en-US" sz="2500" dirty="0"/>
              <a:t>how strongly that variable is related with target variable MEDV. </a:t>
            </a:r>
          </a:p>
          <a:p>
            <a:pPr algn="just">
              <a:lnSpc>
                <a:spcPct val="120000"/>
              </a:lnSpc>
            </a:pPr>
            <a:r>
              <a:rPr lang="en-US" sz="2500" dirty="0"/>
              <a:t>Value of coefficient suggest that how that variable and target variables moves together</a:t>
            </a:r>
            <a:r>
              <a:rPr lang="en-US" sz="2500" dirty="0" smtClean="0"/>
              <a:t>. For example, change in 1 unit of NOX reduces 18.7 units of house price!</a:t>
            </a:r>
            <a:endParaRPr lang="en-US" sz="2500" dirty="0"/>
          </a:p>
        </p:txBody>
      </p:sp>
      <p:graphicFrame>
        <p:nvGraphicFramePr>
          <p:cNvPr id="4" name="Object 3"/>
          <p:cNvGraphicFramePr>
            <a:graphicFrameLocks noChangeAspect="1"/>
          </p:cNvGraphicFramePr>
          <p:nvPr>
            <p:extLst>
              <p:ext uri="{D42A27DB-BD31-4B8C-83A1-F6EECF244321}">
                <p14:modId xmlns:p14="http://schemas.microsoft.com/office/powerpoint/2010/main" val="1832068770"/>
              </p:ext>
            </p:extLst>
          </p:nvPr>
        </p:nvGraphicFramePr>
        <p:xfrm>
          <a:off x="6172200" y="4999239"/>
          <a:ext cx="914400" cy="771525"/>
        </p:xfrm>
        <a:graphic>
          <a:graphicData uri="http://schemas.openxmlformats.org/presentationml/2006/ole">
            <mc:AlternateContent xmlns:mc="http://schemas.openxmlformats.org/markup-compatibility/2006">
              <mc:Choice xmlns:v="urn:schemas-microsoft-com:vml" Requires="v">
                <p:oleObj spid="_x0000_s1062"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6172200" y="4999239"/>
                        <a:ext cx="914400" cy="7715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05023038"/>
              </p:ext>
            </p:extLst>
          </p:nvPr>
        </p:nvGraphicFramePr>
        <p:xfrm>
          <a:off x="7086600" y="4999239"/>
          <a:ext cx="914400" cy="771525"/>
        </p:xfrm>
        <a:graphic>
          <a:graphicData uri="http://schemas.openxmlformats.org/presentationml/2006/ole">
            <mc:AlternateContent xmlns:mc="http://schemas.openxmlformats.org/markup-compatibility/2006">
              <mc:Choice xmlns:v="urn:schemas-microsoft-com:vml" Requires="v">
                <p:oleObj spid="_x0000_s1063" name="Macro-Enabled Worksheet" showAsIcon="1" r:id="rId5" imgW="914400" imgH="771480" progId="Excel.SheetMacroEnabled.12">
                  <p:embed/>
                </p:oleObj>
              </mc:Choice>
              <mc:Fallback>
                <p:oleObj name="Macro-Enabled Worksheet" showAsIcon="1" r:id="rId5" imgW="914400" imgH="771480" progId="Excel.SheetMacroEnabled.12">
                  <p:embed/>
                  <p:pic>
                    <p:nvPicPr>
                      <p:cNvPr id="0" name=""/>
                      <p:cNvPicPr/>
                      <p:nvPr/>
                    </p:nvPicPr>
                    <p:blipFill>
                      <a:blip r:embed="rId6"/>
                      <a:stretch>
                        <a:fillRect/>
                      </a:stretch>
                    </p:blipFill>
                    <p:spPr>
                      <a:xfrm>
                        <a:off x="7086600" y="499923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019372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behind the value of Houses</a:t>
            </a:r>
          </a:p>
        </p:txBody>
      </p:sp>
      <p:sp>
        <p:nvSpPr>
          <p:cNvPr id="3" name="Content Placeholder 2"/>
          <p:cNvSpPr>
            <a:spLocks noGrp="1"/>
          </p:cNvSpPr>
          <p:nvPr>
            <p:ph idx="1"/>
          </p:nvPr>
        </p:nvSpPr>
        <p:spPr/>
        <p:txBody>
          <a:bodyPr>
            <a:normAutofit/>
          </a:bodyPr>
          <a:lstStyle/>
          <a:p>
            <a:pPr algn="just"/>
            <a:r>
              <a:rPr lang="en-US" sz="2400" dirty="0" smtClean="0"/>
              <a:t>Out </a:t>
            </a:r>
            <a:r>
              <a:rPr lang="en-US" sz="2400" dirty="0"/>
              <a:t>of all </a:t>
            </a:r>
            <a:r>
              <a:rPr lang="en-US" sz="2400" dirty="0" smtClean="0"/>
              <a:t>the variables, </a:t>
            </a:r>
            <a:r>
              <a:rPr lang="en-US" sz="2400" dirty="0"/>
              <a:t>environmental variables are most importantly and significantly impacting the house prices – specifically Nitric Oxide concentration. Areas having high component of nitric oxide </a:t>
            </a:r>
            <a:r>
              <a:rPr lang="en-US" sz="2400" dirty="0" smtClean="0"/>
              <a:t>have </a:t>
            </a:r>
            <a:r>
              <a:rPr lang="en-US" sz="2400" dirty="0"/>
              <a:t>strong negative impact to house prices.</a:t>
            </a:r>
          </a:p>
          <a:p>
            <a:pPr algn="just"/>
            <a:r>
              <a:rPr lang="en-US" sz="2400" dirty="0" smtClean="0"/>
              <a:t>Some </a:t>
            </a:r>
            <a:r>
              <a:rPr lang="en-US" sz="2400" dirty="0"/>
              <a:t>structural and location specific variables like number of rooms and river side areas have significant positive impact on house </a:t>
            </a:r>
            <a:r>
              <a:rPr lang="en-US" sz="2400" dirty="0" smtClean="0"/>
              <a:t>prices. Riverside </a:t>
            </a:r>
            <a:r>
              <a:rPr lang="en-US" sz="2400" dirty="0"/>
              <a:t>areas with big house is statistically having more prices</a:t>
            </a:r>
            <a:r>
              <a:rPr lang="en-US" sz="2400" dirty="0" smtClean="0"/>
              <a:t>.</a:t>
            </a:r>
          </a:p>
          <a:p>
            <a:pPr algn="just"/>
            <a:r>
              <a:rPr lang="en-US" sz="2400" dirty="0" smtClean="0"/>
              <a:t>Infrastructures like distance to employment centers and pupil teachers ratio are also very important and having negative impact on house prices. Meaning, if more the distance to employment centers lesser the price and more pupil teacher ratio - lesser the price.</a:t>
            </a:r>
            <a:endParaRPr lang="en-US" sz="2400" dirty="0"/>
          </a:p>
        </p:txBody>
      </p:sp>
    </p:spTree>
    <p:extLst>
      <p:ext uri="{BB962C8B-B14F-4D97-AF65-F5344CB8AC3E}">
        <p14:creationId xmlns:p14="http://schemas.microsoft.com/office/powerpoint/2010/main" val="2801316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2742752" cy="2057064"/>
          </a:xfrm>
          <a:prstGeom prst="rect">
            <a:avLst/>
          </a:prstGeom>
        </p:spPr>
      </p:pic>
      <p:sp>
        <p:nvSpPr>
          <p:cNvPr id="3" name="Rectangle 2"/>
          <p:cNvSpPr/>
          <p:nvPr/>
        </p:nvSpPr>
        <p:spPr>
          <a:xfrm>
            <a:off x="3838977" y="1762587"/>
            <a:ext cx="7288369" cy="2677656"/>
          </a:xfrm>
          <a:prstGeom prst="rect">
            <a:avLst/>
          </a:prstGeom>
        </p:spPr>
        <p:txBody>
          <a:bodyPr wrap="square">
            <a:spAutoFit/>
          </a:bodyPr>
          <a:lstStyle/>
          <a:p>
            <a:pPr algn="just"/>
            <a:r>
              <a:rPr lang="en-US" sz="2400" dirty="0" smtClean="0"/>
              <a:t>Council can take steps that reduce high concentration of nitric oxide.</a:t>
            </a:r>
          </a:p>
          <a:p>
            <a:pPr algn="just"/>
            <a:endParaRPr lang="en-US" sz="2400" dirty="0"/>
          </a:p>
          <a:p>
            <a:pPr algn="just"/>
            <a:r>
              <a:rPr lang="en-US" sz="2400" dirty="0" smtClean="0"/>
              <a:t>Council can invest more on building up best public transportation that helps in reducing time/distance to employment areas. This would also help in reducing air pollution and increase house prices.</a:t>
            </a:r>
            <a:endParaRPr lang="en-US" sz="2400" dirty="0"/>
          </a:p>
        </p:txBody>
      </p:sp>
    </p:spTree>
    <p:extLst>
      <p:ext uri="{BB962C8B-B14F-4D97-AF65-F5344CB8AC3E}">
        <p14:creationId xmlns:p14="http://schemas.microsoft.com/office/powerpoint/2010/main" val="3723671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949</TotalTime>
  <Words>622</Words>
  <Application>Microsoft Office PowerPoint</Application>
  <PresentationFormat>Widescreen</PresentationFormat>
  <Paragraphs>80</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5" baseType="lpstr">
      <vt:lpstr>Arial</vt:lpstr>
      <vt:lpstr>Calibri</vt:lpstr>
      <vt:lpstr>Calibri Light</vt:lpstr>
      <vt:lpstr>Office Theme</vt:lpstr>
      <vt:lpstr>Packager Shell Object</vt:lpstr>
      <vt:lpstr>Microsoft Excel Macro-Enabled Worksheet</vt:lpstr>
      <vt:lpstr>Term 1 Project</vt:lpstr>
      <vt:lpstr>Index</vt:lpstr>
      <vt:lpstr>Problem Statement</vt:lpstr>
      <vt:lpstr>Data Explanation</vt:lpstr>
      <vt:lpstr>Approach for Data Cleaning</vt:lpstr>
      <vt:lpstr>Hedonic Model Explanation</vt:lpstr>
      <vt:lpstr>Model Output</vt:lpstr>
      <vt:lpstr>Driver behind the value of Houses</vt:lpstr>
      <vt:lpstr>Recommendation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1 Project</dc:title>
  <dc:creator>Madhu Tanna</dc:creator>
  <cp:lastModifiedBy>Madhu Tanna</cp:lastModifiedBy>
  <cp:revision>84</cp:revision>
  <dcterms:created xsi:type="dcterms:W3CDTF">2018-02-07T10:56:21Z</dcterms:created>
  <dcterms:modified xsi:type="dcterms:W3CDTF">2018-02-10T07:35:35Z</dcterms:modified>
</cp:coreProperties>
</file>