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0" r:id="rId2"/>
    <p:sldId id="271" r:id="rId3"/>
    <p:sldId id="273" r:id="rId4"/>
    <p:sldId id="274" r:id="rId5"/>
    <p:sldId id="275" r:id="rId6"/>
    <p:sldId id="276" r:id="rId7"/>
    <p:sldId id="278" r:id="rId8"/>
    <p:sldId id="279" r:id="rId9"/>
    <p:sldId id="277" r:id="rId10"/>
    <p:sldId id="280" r:id="rId11"/>
    <p:sldId id="281" r:id="rId12"/>
    <p:sldId id="272"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53E"/>
    <a:srgbClr val="077B3B"/>
    <a:srgbClr val="00A44E"/>
    <a:srgbClr val="007B3B"/>
    <a:srgbClr val="00A651"/>
    <a:srgbClr val="079418"/>
    <a:srgbClr val="004A24"/>
    <a:srgbClr val="74C427"/>
    <a:srgbClr val="8AC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30"/>
    <p:restoredTop sz="94609"/>
  </p:normalViewPr>
  <p:slideViewPr>
    <p:cSldViewPr snapToGrid="0" snapToObjects="1">
      <p:cViewPr varScale="1">
        <p:scale>
          <a:sx n="93" d="100"/>
          <a:sy n="93" d="100"/>
        </p:scale>
        <p:origin x="544" y="20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630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10E7C09-85A1-C347-BD36-1D230C772538}"/>
              </a:ext>
            </a:extLst>
          </p:cNvPr>
          <p:cNvSpPr>
            <a:spLocks noGrp="1"/>
          </p:cNvSpPr>
          <p:nvPr>
            <p:ph type="body" sz="quarter" idx="10" hasCustomPrompt="1"/>
          </p:nvPr>
        </p:nvSpPr>
        <p:spPr>
          <a:xfrm>
            <a:off x="3911599" y="4366579"/>
            <a:ext cx="4307841" cy="439101"/>
          </a:xfrm>
          <a:prstGeom prst="rect">
            <a:avLst/>
          </a:prstGeom>
        </p:spPr>
        <p:txBody>
          <a:bodyPr/>
          <a:lstStyle>
            <a:lvl1pPr marL="0" indent="0" algn="ctr">
              <a:buFontTx/>
              <a:buNone/>
              <a:defRPr lang="en-US" sz="2800" b="0" i="0" u="none" strike="noStrike" baseline="0" smtClean="0">
                <a:effectLst/>
                <a:latin typeface="Calibri Regular"/>
              </a:defRPr>
            </a:lvl1pPr>
          </a:lstStyle>
          <a:p>
            <a:pPr lvl="0">
              <a:spcBef>
                <a:spcPts val="1600"/>
              </a:spcBef>
            </a:pPr>
            <a:r>
              <a:rPr lang="en-US" b="0" i="0" u="none" strike="noStrike" dirty="0">
                <a:solidFill>
                  <a:srgbClr val="000000"/>
                </a:solidFill>
                <a:effectLst/>
                <a:latin typeface="Segoe UI"/>
              </a:rPr>
              <a:t>Slide Title Here</a:t>
            </a:r>
          </a:p>
        </p:txBody>
      </p:sp>
      <p:sp>
        <p:nvSpPr>
          <p:cNvPr id="10" name="Text Placeholder 9">
            <a:extLst>
              <a:ext uri="{FF2B5EF4-FFF2-40B4-BE49-F238E27FC236}">
                <a16:creationId xmlns:a16="http://schemas.microsoft.com/office/drawing/2014/main" id="{B68784AB-3752-A44B-9D82-F3D2CCF84DDE}"/>
              </a:ext>
            </a:extLst>
          </p:cNvPr>
          <p:cNvSpPr>
            <a:spLocks noGrp="1"/>
          </p:cNvSpPr>
          <p:nvPr>
            <p:ph type="body" sz="quarter" idx="11" hasCustomPrompt="1"/>
          </p:nvPr>
        </p:nvSpPr>
        <p:spPr>
          <a:xfrm>
            <a:off x="3911600" y="5008563"/>
            <a:ext cx="4308475" cy="165576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lang="en-US" sz="1400" b="0" i="0" u="none" strike="noStrike" baseline="0" smtClean="0">
                <a:solidFill>
                  <a:schemeClr val="tx1"/>
                </a:solidFill>
                <a:effectLst/>
                <a:latin typeface="+mn-lt"/>
                <a:cs typeface="Calibri" panose="020F050202020403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5" name="Oval 4">
            <a:extLst>
              <a:ext uri="{FF2B5EF4-FFF2-40B4-BE49-F238E27FC236}">
                <a16:creationId xmlns:a16="http://schemas.microsoft.com/office/drawing/2014/main" id="{A3C1BF43-167B-404A-8DED-4E203311E0FD}"/>
              </a:ext>
            </a:extLst>
          </p:cNvPr>
          <p:cNvSpPr/>
          <p:nvPr userDrawn="1"/>
        </p:nvSpPr>
        <p:spPr>
          <a:xfrm>
            <a:off x="4446928" y="763908"/>
            <a:ext cx="3237181" cy="3237181"/>
          </a:xfrm>
          <a:prstGeom prst="ellipse">
            <a:avLst/>
          </a:prstGeom>
          <a:solidFill>
            <a:srgbClr val="008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E6958F9-1290-544E-A4D9-C155090F0538}"/>
              </a:ext>
            </a:extLst>
          </p:cNvPr>
          <p:cNvPicPr>
            <a:picLocks noChangeAspect="1"/>
          </p:cNvPicPr>
          <p:nvPr userDrawn="1"/>
        </p:nvPicPr>
        <p:blipFill>
          <a:blip r:embed="rId2"/>
          <a:stretch>
            <a:fillRect/>
          </a:stretch>
        </p:blipFill>
        <p:spPr>
          <a:xfrm>
            <a:off x="4689346" y="1747341"/>
            <a:ext cx="2752344" cy="1270313"/>
          </a:xfrm>
          <a:prstGeom prst="rect">
            <a:avLst/>
          </a:prstGeom>
        </p:spPr>
      </p:pic>
    </p:spTree>
    <p:extLst>
      <p:ext uri="{BB962C8B-B14F-4D97-AF65-F5344CB8AC3E}">
        <p14:creationId xmlns:p14="http://schemas.microsoft.com/office/powerpoint/2010/main" val="1356981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59F1FB-5E2C-514C-8EE1-7A1EB1EF3DF9}"/>
              </a:ext>
            </a:extLst>
          </p:cNvPr>
          <p:cNvSpPr/>
          <p:nvPr userDrawn="1"/>
        </p:nvSpPr>
        <p:spPr>
          <a:xfrm>
            <a:off x="0" y="0"/>
            <a:ext cx="12192000" cy="6858000"/>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5">
            <a:extLst>
              <a:ext uri="{FF2B5EF4-FFF2-40B4-BE49-F238E27FC236}">
                <a16:creationId xmlns:a16="http://schemas.microsoft.com/office/drawing/2014/main" id="{D2C30F20-235F-174D-B487-D6643917E8A9}"/>
              </a:ext>
            </a:extLst>
          </p:cNvPr>
          <p:cNvSpPr>
            <a:spLocks noGrp="1"/>
          </p:cNvSpPr>
          <p:nvPr>
            <p:ph type="body" sz="quarter" idx="10" hasCustomPrompt="1"/>
          </p:nvPr>
        </p:nvSpPr>
        <p:spPr>
          <a:xfrm>
            <a:off x="3911599" y="4366579"/>
            <a:ext cx="4307841" cy="439101"/>
          </a:xfrm>
          <a:prstGeom prst="rect">
            <a:avLst/>
          </a:prstGeom>
        </p:spPr>
        <p:txBody>
          <a:bodyPr/>
          <a:lstStyle>
            <a:lvl1pPr marL="0" indent="0" algn="ctr">
              <a:buFontTx/>
              <a:buNone/>
              <a:defRPr lang="en-US" dirty="0" smtClean="0">
                <a:solidFill>
                  <a:schemeClr val="bg1"/>
                </a:solidFill>
              </a:defRPr>
            </a:lvl1pPr>
          </a:lstStyle>
          <a:p>
            <a:pPr lvl="0">
              <a:spcBef>
                <a:spcPts val="1600"/>
              </a:spcBef>
            </a:pPr>
            <a:r>
              <a:rPr lang="en-US" sz="2800" dirty="0"/>
              <a:t>Slide Title Here</a:t>
            </a:r>
            <a:endParaRPr lang="en-US" b="0" i="0" u="none" strike="noStrike" dirty="0">
              <a:solidFill>
                <a:srgbClr val="000000"/>
              </a:solidFill>
              <a:effectLst/>
              <a:latin typeface="Segoe UI"/>
            </a:endParaRPr>
          </a:p>
        </p:txBody>
      </p:sp>
      <p:sp>
        <p:nvSpPr>
          <p:cNvPr id="9" name="Text Placeholder 9">
            <a:extLst>
              <a:ext uri="{FF2B5EF4-FFF2-40B4-BE49-F238E27FC236}">
                <a16:creationId xmlns:a16="http://schemas.microsoft.com/office/drawing/2014/main" id="{0D4B792E-BBD3-EA46-9052-2846A6BC14B1}"/>
              </a:ext>
            </a:extLst>
          </p:cNvPr>
          <p:cNvSpPr>
            <a:spLocks noGrp="1"/>
          </p:cNvSpPr>
          <p:nvPr>
            <p:ph type="body" sz="quarter" idx="11" hasCustomPrompt="1"/>
          </p:nvPr>
        </p:nvSpPr>
        <p:spPr>
          <a:xfrm>
            <a:off x="3911600" y="5008563"/>
            <a:ext cx="4308475" cy="165576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lang="en-US" sz="1400" b="0" i="0" u="none" strike="noStrike" baseline="0" smtClean="0">
                <a:solidFill>
                  <a:schemeClr val="bg1"/>
                </a:solidFill>
                <a:effectLst/>
                <a:latin typeface="+mn-lt"/>
                <a:cs typeface="Calibri" panose="020F050202020403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6" name="Oval 5">
            <a:extLst>
              <a:ext uri="{FF2B5EF4-FFF2-40B4-BE49-F238E27FC236}">
                <a16:creationId xmlns:a16="http://schemas.microsoft.com/office/drawing/2014/main" id="{0583217F-EF53-454B-993D-E0F772248784}"/>
              </a:ext>
            </a:extLst>
          </p:cNvPr>
          <p:cNvSpPr/>
          <p:nvPr userDrawn="1"/>
        </p:nvSpPr>
        <p:spPr>
          <a:xfrm>
            <a:off x="4446683" y="695669"/>
            <a:ext cx="3237181" cy="32371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3ED3F9B-EE06-3047-9AAE-7CF23F171A05}"/>
              </a:ext>
            </a:extLst>
          </p:cNvPr>
          <p:cNvPicPr>
            <a:picLocks noChangeAspect="1"/>
          </p:cNvPicPr>
          <p:nvPr userDrawn="1"/>
        </p:nvPicPr>
        <p:blipFill>
          <a:blip r:embed="rId2"/>
          <a:stretch>
            <a:fillRect/>
          </a:stretch>
        </p:blipFill>
        <p:spPr>
          <a:xfrm>
            <a:off x="4692681" y="1680755"/>
            <a:ext cx="2745184" cy="1267007"/>
          </a:xfrm>
          <a:prstGeom prst="rect">
            <a:avLst/>
          </a:prstGeom>
        </p:spPr>
      </p:pic>
    </p:spTree>
    <p:extLst>
      <p:ext uri="{BB962C8B-B14F-4D97-AF65-F5344CB8AC3E}">
        <p14:creationId xmlns:p14="http://schemas.microsoft.com/office/powerpoint/2010/main" val="56018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DFA48A-D45C-104B-BED3-DE006E62D3AF}"/>
              </a:ext>
            </a:extLst>
          </p:cNvPr>
          <p:cNvPicPr>
            <a:picLocks noChangeAspect="1"/>
          </p:cNvPicPr>
          <p:nvPr userDrawn="1"/>
        </p:nvPicPr>
        <p:blipFill>
          <a:blip r:embed="rId2"/>
          <a:stretch>
            <a:fillRect/>
          </a:stretch>
        </p:blipFill>
        <p:spPr>
          <a:xfrm>
            <a:off x="10349932" y="217820"/>
            <a:ext cx="1623486" cy="749301"/>
          </a:xfrm>
          <a:prstGeom prst="rect">
            <a:avLst/>
          </a:prstGeom>
        </p:spPr>
      </p:pic>
      <p:sp>
        <p:nvSpPr>
          <p:cNvPr id="4" name="Text Placeholder 3">
            <a:extLst>
              <a:ext uri="{FF2B5EF4-FFF2-40B4-BE49-F238E27FC236}">
                <a16:creationId xmlns:a16="http://schemas.microsoft.com/office/drawing/2014/main" id="{29C5E821-9602-8B43-B24F-C0C7DEF06399}"/>
              </a:ext>
            </a:extLst>
          </p:cNvPr>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lvl1pPr>
          </a:lstStyle>
          <a:p>
            <a:pPr lvl="0"/>
            <a:r>
              <a:rPr lang="en-US" dirty="0"/>
              <a:t>Very Large Headline Here</a:t>
            </a:r>
          </a:p>
        </p:txBody>
      </p:sp>
      <p:sp>
        <p:nvSpPr>
          <p:cNvPr id="9" name="Text Placeholder 3">
            <a:extLst>
              <a:ext uri="{FF2B5EF4-FFF2-40B4-BE49-F238E27FC236}">
                <a16:creationId xmlns:a16="http://schemas.microsoft.com/office/drawing/2014/main" id="{F6C1644D-226D-1A4D-8637-0158912CDBED}"/>
              </a:ext>
            </a:extLst>
          </p:cNvPr>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353650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077B3B"/>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2C9595-0EA3-D84B-B804-E01A3FC5DA6A}"/>
              </a:ext>
            </a:extLst>
          </p:cNvPr>
          <p:cNvPicPr>
            <a:picLocks noChangeAspect="1"/>
          </p:cNvPicPr>
          <p:nvPr userDrawn="1"/>
        </p:nvPicPr>
        <p:blipFill>
          <a:blip r:embed="rId2"/>
          <a:stretch>
            <a:fillRect/>
          </a:stretch>
        </p:blipFill>
        <p:spPr>
          <a:xfrm>
            <a:off x="10351008" y="219456"/>
            <a:ext cx="1627632" cy="751215"/>
          </a:xfrm>
          <a:prstGeom prst="rect">
            <a:avLst/>
          </a:prstGeom>
        </p:spPr>
      </p:pic>
      <p:sp>
        <p:nvSpPr>
          <p:cNvPr id="5" name="Text Placeholder 3">
            <a:extLst>
              <a:ext uri="{FF2B5EF4-FFF2-40B4-BE49-F238E27FC236}">
                <a16:creationId xmlns:a16="http://schemas.microsoft.com/office/drawing/2014/main" id="{4D028BE1-628E-C845-BC44-E884D945FA28}"/>
              </a:ext>
            </a:extLst>
          </p:cNvPr>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solidFill>
                  <a:schemeClr val="bg1"/>
                </a:solidFill>
              </a:defRPr>
            </a:lvl1pPr>
          </a:lstStyle>
          <a:p>
            <a:pPr lvl="0"/>
            <a:r>
              <a:rPr lang="en-US" dirty="0"/>
              <a:t>Very Large Headline Here</a:t>
            </a:r>
          </a:p>
        </p:txBody>
      </p:sp>
      <p:sp>
        <p:nvSpPr>
          <p:cNvPr id="6" name="Text Placeholder 3">
            <a:extLst>
              <a:ext uri="{FF2B5EF4-FFF2-40B4-BE49-F238E27FC236}">
                <a16:creationId xmlns:a16="http://schemas.microsoft.com/office/drawing/2014/main" id="{DF02F72D-84BA-CE4B-9DF3-FC49E4CE2E0E}"/>
              </a:ext>
            </a:extLst>
          </p:cNvPr>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92183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6D0D23-7F98-C641-88F6-FE6D8AEF7B11}"/>
              </a:ext>
            </a:extLst>
          </p:cNvPr>
          <p:cNvSpPr>
            <a:spLocks noGrp="1"/>
          </p:cNvSpPr>
          <p:nvPr>
            <p:ph type="body" sz="quarter" idx="10" hasCustomPrompt="1"/>
          </p:nvPr>
        </p:nvSpPr>
        <p:spPr>
          <a:xfrm>
            <a:off x="2895283" y="1778318"/>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10" name="Text Placeholder 5">
            <a:extLst>
              <a:ext uri="{FF2B5EF4-FFF2-40B4-BE49-F238E27FC236}">
                <a16:creationId xmlns:a16="http://schemas.microsoft.com/office/drawing/2014/main" id="{618F94F7-6A0C-4842-97A6-ACC772E67945}"/>
              </a:ext>
            </a:extLst>
          </p:cNvPr>
          <p:cNvSpPr>
            <a:spLocks noGrp="1"/>
          </p:cNvSpPr>
          <p:nvPr>
            <p:ph type="body" sz="quarter" idx="11" hasCustomPrompt="1"/>
          </p:nvPr>
        </p:nvSpPr>
        <p:spPr>
          <a:xfrm>
            <a:off x="2895283" y="2133600"/>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pic>
        <p:nvPicPr>
          <p:cNvPr id="15" name="Picture 14">
            <a:extLst>
              <a:ext uri="{FF2B5EF4-FFF2-40B4-BE49-F238E27FC236}">
                <a16:creationId xmlns:a16="http://schemas.microsoft.com/office/drawing/2014/main" id="{7FAA48E5-92BB-6946-953B-AC27C5395327}"/>
              </a:ext>
            </a:extLst>
          </p:cNvPr>
          <p:cNvPicPr>
            <a:picLocks noChangeAspect="1"/>
          </p:cNvPicPr>
          <p:nvPr userDrawn="1"/>
        </p:nvPicPr>
        <p:blipFill>
          <a:blip r:embed="rId2"/>
          <a:stretch>
            <a:fillRect/>
          </a:stretch>
        </p:blipFill>
        <p:spPr>
          <a:xfrm>
            <a:off x="10351008" y="219456"/>
            <a:ext cx="1623486" cy="749301"/>
          </a:xfrm>
          <a:prstGeom prst="rect">
            <a:avLst/>
          </a:prstGeom>
        </p:spPr>
      </p:pic>
      <p:sp>
        <p:nvSpPr>
          <p:cNvPr id="17" name="Text Placeholder 16">
            <a:extLst>
              <a:ext uri="{FF2B5EF4-FFF2-40B4-BE49-F238E27FC236}">
                <a16:creationId xmlns:a16="http://schemas.microsoft.com/office/drawing/2014/main" id="{A7C738E9-0CF9-D840-A14B-E1FACA560A98}"/>
              </a:ext>
            </a:extLst>
          </p:cNvPr>
          <p:cNvSpPr>
            <a:spLocks noGrp="1"/>
          </p:cNvSpPr>
          <p:nvPr>
            <p:ph type="body" sz="quarter" idx="16" hasCustomPrompt="1"/>
          </p:nvPr>
        </p:nvSpPr>
        <p:spPr>
          <a:xfrm>
            <a:off x="2021205" y="1589881"/>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1</a:t>
            </a:r>
          </a:p>
        </p:txBody>
      </p:sp>
      <p:sp>
        <p:nvSpPr>
          <p:cNvPr id="19" name="Text Placeholder 16">
            <a:extLst>
              <a:ext uri="{FF2B5EF4-FFF2-40B4-BE49-F238E27FC236}">
                <a16:creationId xmlns:a16="http://schemas.microsoft.com/office/drawing/2014/main" id="{FEBC0744-1C0D-8A4E-9A74-5B20FDEC0832}"/>
              </a:ext>
            </a:extLst>
          </p:cNvPr>
          <p:cNvSpPr>
            <a:spLocks noGrp="1"/>
          </p:cNvSpPr>
          <p:nvPr>
            <p:ph type="body" sz="quarter" idx="17" hasCustomPrompt="1"/>
          </p:nvPr>
        </p:nvSpPr>
        <p:spPr>
          <a:xfrm>
            <a:off x="2021205" y="3367431"/>
            <a:ext cx="732155" cy="732155"/>
          </a:xfrm>
          <a:prstGeom prst="ellipse">
            <a:avLst/>
          </a:prstGeom>
          <a:solidFill>
            <a:srgbClr val="007B3B"/>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2</a:t>
            </a:r>
          </a:p>
        </p:txBody>
      </p:sp>
      <p:sp>
        <p:nvSpPr>
          <p:cNvPr id="20" name="Text Placeholder 16">
            <a:extLst>
              <a:ext uri="{FF2B5EF4-FFF2-40B4-BE49-F238E27FC236}">
                <a16:creationId xmlns:a16="http://schemas.microsoft.com/office/drawing/2014/main" id="{F2A377BB-0714-DD4C-80FE-85B366A98F25}"/>
              </a:ext>
            </a:extLst>
          </p:cNvPr>
          <p:cNvSpPr>
            <a:spLocks noGrp="1"/>
          </p:cNvSpPr>
          <p:nvPr>
            <p:ph type="body" sz="quarter" idx="18" hasCustomPrompt="1"/>
          </p:nvPr>
        </p:nvSpPr>
        <p:spPr>
          <a:xfrm>
            <a:off x="2031047" y="5095108"/>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3</a:t>
            </a:r>
          </a:p>
        </p:txBody>
      </p:sp>
      <p:sp>
        <p:nvSpPr>
          <p:cNvPr id="21" name="Text Placeholder 5">
            <a:extLst>
              <a:ext uri="{FF2B5EF4-FFF2-40B4-BE49-F238E27FC236}">
                <a16:creationId xmlns:a16="http://schemas.microsoft.com/office/drawing/2014/main" id="{00BB2566-BA77-DA4D-8AE9-AB7266B6FDB2}"/>
              </a:ext>
            </a:extLst>
          </p:cNvPr>
          <p:cNvSpPr>
            <a:spLocks noGrp="1"/>
          </p:cNvSpPr>
          <p:nvPr>
            <p:ph type="body" sz="quarter" idx="19" hasCustomPrompt="1"/>
          </p:nvPr>
        </p:nvSpPr>
        <p:spPr>
          <a:xfrm>
            <a:off x="2895283" y="3531104"/>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2" name="Text Placeholder 5">
            <a:extLst>
              <a:ext uri="{FF2B5EF4-FFF2-40B4-BE49-F238E27FC236}">
                <a16:creationId xmlns:a16="http://schemas.microsoft.com/office/drawing/2014/main" id="{B58912CC-E0BC-BC43-8A1E-EE3F00B3B169}"/>
              </a:ext>
            </a:extLst>
          </p:cNvPr>
          <p:cNvSpPr>
            <a:spLocks noGrp="1"/>
          </p:cNvSpPr>
          <p:nvPr>
            <p:ph type="body" sz="quarter" idx="20" hasCustomPrompt="1"/>
          </p:nvPr>
        </p:nvSpPr>
        <p:spPr>
          <a:xfrm>
            <a:off x="2895283" y="3886386"/>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3" name="Text Placeholder 5">
            <a:extLst>
              <a:ext uri="{FF2B5EF4-FFF2-40B4-BE49-F238E27FC236}">
                <a16:creationId xmlns:a16="http://schemas.microsoft.com/office/drawing/2014/main" id="{4BF3DBAD-AE6F-A742-B177-934C84760CFB}"/>
              </a:ext>
            </a:extLst>
          </p:cNvPr>
          <p:cNvSpPr>
            <a:spLocks noGrp="1"/>
          </p:cNvSpPr>
          <p:nvPr>
            <p:ph type="body" sz="quarter" idx="21" hasCustomPrompt="1"/>
          </p:nvPr>
        </p:nvSpPr>
        <p:spPr>
          <a:xfrm>
            <a:off x="2895283" y="5289897"/>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4" name="Text Placeholder 5">
            <a:extLst>
              <a:ext uri="{FF2B5EF4-FFF2-40B4-BE49-F238E27FC236}">
                <a16:creationId xmlns:a16="http://schemas.microsoft.com/office/drawing/2014/main" id="{A5F64050-BBE0-6141-A55E-19C9B49423FA}"/>
              </a:ext>
            </a:extLst>
          </p:cNvPr>
          <p:cNvSpPr>
            <a:spLocks noGrp="1"/>
          </p:cNvSpPr>
          <p:nvPr>
            <p:ph type="body" sz="quarter" idx="22" hasCustomPrompt="1"/>
          </p:nvPr>
        </p:nvSpPr>
        <p:spPr>
          <a:xfrm>
            <a:off x="2895283" y="5645179"/>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5" name="Text Placeholder 5">
            <a:extLst>
              <a:ext uri="{FF2B5EF4-FFF2-40B4-BE49-F238E27FC236}">
                <a16:creationId xmlns:a16="http://schemas.microsoft.com/office/drawing/2014/main" id="{210D1966-0F17-4F47-A1D0-2100A95FD57A}"/>
              </a:ext>
            </a:extLst>
          </p:cNvPr>
          <p:cNvSpPr>
            <a:spLocks noGrp="1"/>
          </p:cNvSpPr>
          <p:nvPr>
            <p:ph type="body" sz="quarter" idx="23" hasCustomPrompt="1"/>
          </p:nvPr>
        </p:nvSpPr>
        <p:spPr>
          <a:xfrm>
            <a:off x="2895283" y="737685"/>
            <a:ext cx="5974397" cy="421163"/>
          </a:xfrm>
          <a:prstGeom prst="rect">
            <a:avLst/>
          </a:prstGeom>
        </p:spPr>
        <p:txBody>
          <a:bodyPr/>
          <a:lstStyle>
            <a:lvl1pPr marL="0" indent="0">
              <a:buNone/>
              <a:defRPr sz="36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Tree>
    <p:extLst>
      <p:ext uri="{BB962C8B-B14F-4D97-AF65-F5344CB8AC3E}">
        <p14:creationId xmlns:p14="http://schemas.microsoft.com/office/powerpoint/2010/main" val="324318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FAA48E5-92BB-6946-953B-AC27C5395327}"/>
              </a:ext>
            </a:extLst>
          </p:cNvPr>
          <p:cNvPicPr>
            <a:picLocks noChangeAspect="1"/>
          </p:cNvPicPr>
          <p:nvPr userDrawn="1"/>
        </p:nvPicPr>
        <p:blipFill>
          <a:blip r:embed="rId2"/>
          <a:stretch>
            <a:fillRect/>
          </a:stretch>
        </p:blipFill>
        <p:spPr>
          <a:xfrm>
            <a:off x="10351008" y="219456"/>
            <a:ext cx="1623486" cy="749301"/>
          </a:xfrm>
          <a:prstGeom prst="rect">
            <a:avLst/>
          </a:prstGeom>
        </p:spPr>
      </p:pic>
      <p:sp>
        <p:nvSpPr>
          <p:cNvPr id="25" name="Text Placeholder 5">
            <a:extLst>
              <a:ext uri="{FF2B5EF4-FFF2-40B4-BE49-F238E27FC236}">
                <a16:creationId xmlns:a16="http://schemas.microsoft.com/office/drawing/2014/main" id="{210D1966-0F17-4F47-A1D0-2100A95FD57A}"/>
              </a:ext>
            </a:extLst>
          </p:cNvPr>
          <p:cNvSpPr>
            <a:spLocks noGrp="1"/>
          </p:cNvSpPr>
          <p:nvPr>
            <p:ph type="body" sz="quarter" idx="23" hasCustomPrompt="1"/>
          </p:nvPr>
        </p:nvSpPr>
        <p:spPr>
          <a:xfrm>
            <a:off x="492284" y="1486747"/>
            <a:ext cx="7107396" cy="1751515"/>
          </a:xfrm>
          <a:prstGeom prst="rect">
            <a:avLst/>
          </a:prstGeom>
        </p:spPr>
        <p:txBody>
          <a:bodyPr/>
          <a:lstStyle>
            <a:lvl1pPr marL="0" indent="0">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13" name="Text Placeholder 5">
            <a:extLst>
              <a:ext uri="{FF2B5EF4-FFF2-40B4-BE49-F238E27FC236}">
                <a16:creationId xmlns:a16="http://schemas.microsoft.com/office/drawing/2014/main" id="{7DA05E9A-A537-F34A-ABA1-52DBF38C407D}"/>
              </a:ext>
            </a:extLst>
          </p:cNvPr>
          <p:cNvSpPr>
            <a:spLocks noGrp="1"/>
          </p:cNvSpPr>
          <p:nvPr>
            <p:ph type="body" sz="quarter" idx="24" hasCustomPrompt="1"/>
          </p:nvPr>
        </p:nvSpPr>
        <p:spPr>
          <a:xfrm>
            <a:off x="3407674"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14" name="Text Placeholder 5">
            <a:extLst>
              <a:ext uri="{FF2B5EF4-FFF2-40B4-BE49-F238E27FC236}">
                <a16:creationId xmlns:a16="http://schemas.microsoft.com/office/drawing/2014/main" id="{117DC69A-FED7-9149-B451-D971805BAEC7}"/>
              </a:ext>
            </a:extLst>
          </p:cNvPr>
          <p:cNvSpPr>
            <a:spLocks noGrp="1"/>
          </p:cNvSpPr>
          <p:nvPr>
            <p:ph type="body" sz="quarter" idx="25" hasCustomPrompt="1"/>
          </p:nvPr>
        </p:nvSpPr>
        <p:spPr>
          <a:xfrm>
            <a:off x="3407674"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6" name="Text Placeholder 16">
            <a:extLst>
              <a:ext uri="{FF2B5EF4-FFF2-40B4-BE49-F238E27FC236}">
                <a16:creationId xmlns:a16="http://schemas.microsoft.com/office/drawing/2014/main" id="{C375D517-4746-E942-9E60-0A18D5CA6FDD}"/>
              </a:ext>
            </a:extLst>
          </p:cNvPr>
          <p:cNvSpPr>
            <a:spLocks noGrp="1"/>
          </p:cNvSpPr>
          <p:nvPr>
            <p:ph type="body" sz="quarter" idx="26" hasCustomPrompt="1"/>
          </p:nvPr>
        </p:nvSpPr>
        <p:spPr>
          <a:xfrm>
            <a:off x="3407674"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2</a:t>
            </a:r>
          </a:p>
        </p:txBody>
      </p:sp>
      <p:sp>
        <p:nvSpPr>
          <p:cNvPr id="28" name="Text Placeholder 5">
            <a:extLst>
              <a:ext uri="{FF2B5EF4-FFF2-40B4-BE49-F238E27FC236}">
                <a16:creationId xmlns:a16="http://schemas.microsoft.com/office/drawing/2014/main" id="{2385BFDE-CF4D-4F49-8049-ABD9DB742C8E}"/>
              </a:ext>
            </a:extLst>
          </p:cNvPr>
          <p:cNvSpPr>
            <a:spLocks noGrp="1"/>
          </p:cNvSpPr>
          <p:nvPr>
            <p:ph type="body" sz="quarter" idx="30" hasCustomPrompt="1"/>
          </p:nvPr>
        </p:nvSpPr>
        <p:spPr>
          <a:xfrm>
            <a:off x="492284"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9" name="Text Placeholder 5">
            <a:extLst>
              <a:ext uri="{FF2B5EF4-FFF2-40B4-BE49-F238E27FC236}">
                <a16:creationId xmlns:a16="http://schemas.microsoft.com/office/drawing/2014/main" id="{DCFE16C2-82E9-8740-8C87-20DB3E132035}"/>
              </a:ext>
            </a:extLst>
          </p:cNvPr>
          <p:cNvSpPr>
            <a:spLocks noGrp="1"/>
          </p:cNvSpPr>
          <p:nvPr>
            <p:ph type="body" sz="quarter" idx="31" hasCustomPrompt="1"/>
          </p:nvPr>
        </p:nvSpPr>
        <p:spPr>
          <a:xfrm>
            <a:off x="492284"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0" name="Text Placeholder 16">
            <a:extLst>
              <a:ext uri="{FF2B5EF4-FFF2-40B4-BE49-F238E27FC236}">
                <a16:creationId xmlns:a16="http://schemas.microsoft.com/office/drawing/2014/main" id="{0FDC6856-C94B-2044-A250-C8197993944A}"/>
              </a:ext>
            </a:extLst>
          </p:cNvPr>
          <p:cNvSpPr>
            <a:spLocks noGrp="1"/>
          </p:cNvSpPr>
          <p:nvPr>
            <p:ph type="body" sz="quarter" idx="32" hasCustomPrompt="1"/>
          </p:nvPr>
        </p:nvSpPr>
        <p:spPr>
          <a:xfrm>
            <a:off x="492284"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1</a:t>
            </a:r>
          </a:p>
        </p:txBody>
      </p:sp>
      <p:sp>
        <p:nvSpPr>
          <p:cNvPr id="31" name="Text Placeholder 5">
            <a:extLst>
              <a:ext uri="{FF2B5EF4-FFF2-40B4-BE49-F238E27FC236}">
                <a16:creationId xmlns:a16="http://schemas.microsoft.com/office/drawing/2014/main" id="{1B3DAE5D-32C0-1D43-8236-574C048D0FE6}"/>
              </a:ext>
            </a:extLst>
          </p:cNvPr>
          <p:cNvSpPr>
            <a:spLocks noGrp="1"/>
          </p:cNvSpPr>
          <p:nvPr>
            <p:ph type="body" sz="quarter" idx="33" hasCustomPrompt="1"/>
          </p:nvPr>
        </p:nvSpPr>
        <p:spPr>
          <a:xfrm>
            <a:off x="9395988"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32" name="Text Placeholder 5">
            <a:extLst>
              <a:ext uri="{FF2B5EF4-FFF2-40B4-BE49-F238E27FC236}">
                <a16:creationId xmlns:a16="http://schemas.microsoft.com/office/drawing/2014/main" id="{245E4E13-C49D-BF4A-985A-3B95BE7906D1}"/>
              </a:ext>
            </a:extLst>
          </p:cNvPr>
          <p:cNvSpPr>
            <a:spLocks noGrp="1"/>
          </p:cNvSpPr>
          <p:nvPr>
            <p:ph type="body" sz="quarter" idx="34" hasCustomPrompt="1"/>
          </p:nvPr>
        </p:nvSpPr>
        <p:spPr>
          <a:xfrm>
            <a:off x="9395988"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3" name="Text Placeholder 16">
            <a:extLst>
              <a:ext uri="{FF2B5EF4-FFF2-40B4-BE49-F238E27FC236}">
                <a16:creationId xmlns:a16="http://schemas.microsoft.com/office/drawing/2014/main" id="{B4724838-E9BD-BB48-A347-3D9240219B5D}"/>
              </a:ext>
            </a:extLst>
          </p:cNvPr>
          <p:cNvSpPr>
            <a:spLocks noGrp="1"/>
          </p:cNvSpPr>
          <p:nvPr>
            <p:ph type="body" sz="quarter" idx="35" hasCustomPrompt="1"/>
          </p:nvPr>
        </p:nvSpPr>
        <p:spPr>
          <a:xfrm>
            <a:off x="9395988"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4</a:t>
            </a:r>
          </a:p>
        </p:txBody>
      </p:sp>
      <p:sp>
        <p:nvSpPr>
          <p:cNvPr id="34" name="Text Placeholder 5">
            <a:extLst>
              <a:ext uri="{FF2B5EF4-FFF2-40B4-BE49-F238E27FC236}">
                <a16:creationId xmlns:a16="http://schemas.microsoft.com/office/drawing/2014/main" id="{501F45E9-39DB-414E-9EEB-1E6ECD1FA8D4}"/>
              </a:ext>
            </a:extLst>
          </p:cNvPr>
          <p:cNvSpPr>
            <a:spLocks noGrp="1"/>
          </p:cNvSpPr>
          <p:nvPr>
            <p:ph type="body" sz="quarter" idx="36" hasCustomPrompt="1"/>
          </p:nvPr>
        </p:nvSpPr>
        <p:spPr>
          <a:xfrm>
            <a:off x="6424559"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35" name="Text Placeholder 5">
            <a:extLst>
              <a:ext uri="{FF2B5EF4-FFF2-40B4-BE49-F238E27FC236}">
                <a16:creationId xmlns:a16="http://schemas.microsoft.com/office/drawing/2014/main" id="{0A5A593D-C0FD-4E46-82D5-69FF869316B4}"/>
              </a:ext>
            </a:extLst>
          </p:cNvPr>
          <p:cNvSpPr>
            <a:spLocks noGrp="1"/>
          </p:cNvSpPr>
          <p:nvPr>
            <p:ph type="body" sz="quarter" idx="37" hasCustomPrompt="1"/>
          </p:nvPr>
        </p:nvSpPr>
        <p:spPr>
          <a:xfrm>
            <a:off x="6424559"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6" name="Text Placeholder 16">
            <a:extLst>
              <a:ext uri="{FF2B5EF4-FFF2-40B4-BE49-F238E27FC236}">
                <a16:creationId xmlns:a16="http://schemas.microsoft.com/office/drawing/2014/main" id="{25A718CA-3C44-754A-B2CC-F173F1B2E238}"/>
              </a:ext>
            </a:extLst>
          </p:cNvPr>
          <p:cNvSpPr>
            <a:spLocks noGrp="1"/>
          </p:cNvSpPr>
          <p:nvPr>
            <p:ph type="body" sz="quarter" idx="38" hasCustomPrompt="1"/>
          </p:nvPr>
        </p:nvSpPr>
        <p:spPr>
          <a:xfrm>
            <a:off x="6424559"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3</a:t>
            </a:r>
          </a:p>
        </p:txBody>
      </p:sp>
    </p:spTree>
    <p:extLst>
      <p:ext uri="{BB962C8B-B14F-4D97-AF65-F5344CB8AC3E}">
        <p14:creationId xmlns:p14="http://schemas.microsoft.com/office/powerpoint/2010/main" val="166515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863526"/>
      </p:ext>
    </p:extLst>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49" r:id="rId4"/>
    <p:sldLayoutId id="2147483652" r:id="rId5"/>
    <p:sldLayoutId id="2147483655" r:id="rId6"/>
    <p:sldLayoutId id="2147483656"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MadhuUNT/INFO-5731-Fall-22/tree/main/Term%20Project"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body" sz="quarter" idx="10"/>
          </p:nvPr>
        </p:nvSpPr>
        <p:spPr>
          <a:xfrm>
            <a:off x="956253" y="1108365"/>
            <a:ext cx="8667750" cy="5015344"/>
          </a:xfrm>
        </p:spPr>
        <p:txBody>
          <a:bodyPr/>
          <a:lstStyle/>
          <a:p>
            <a:pPr marL="0" marR="0" algn="ctr">
              <a:lnSpc>
                <a:spcPct val="115000"/>
              </a:lnSpc>
              <a:spcBef>
                <a:spcPts val="0"/>
              </a:spcBef>
              <a:spcAft>
                <a:spcPts val="0"/>
              </a:spcAft>
            </a:pPr>
            <a:r>
              <a:rPr lang="en-US" sz="3200" dirty="0">
                <a:solidFill>
                  <a:srgbClr val="00B050"/>
                </a:solidFill>
              </a:rPr>
              <a:t>Title:</a:t>
            </a:r>
            <a:r>
              <a:rPr lang="en-US" sz="3200" dirty="0">
                <a:solidFill>
                  <a:srgbClr val="002060"/>
                </a:solidFill>
              </a:rPr>
              <a:t> </a:t>
            </a:r>
            <a:r>
              <a:rPr lang="en-GB" sz="2400" dirty="0">
                <a:solidFill>
                  <a:srgbClr val="00B050"/>
                </a:solidFill>
              </a:rPr>
              <a:t>FIGHTING MISINFORMATION WITH NATURAL LANGUAGE PROCESSING AND MACHINE LEARNING</a:t>
            </a:r>
            <a:endParaRPr lang="en-US" sz="2400" dirty="0">
              <a:solidFill>
                <a:srgbClr val="00B050"/>
              </a:solidFill>
            </a:endParaRPr>
          </a:p>
          <a:p>
            <a:r>
              <a:rPr lang="en-US" sz="3200" dirty="0">
                <a:solidFill>
                  <a:srgbClr val="00B050"/>
                </a:solidFill>
              </a:rPr>
              <a:t>Team Members: </a:t>
            </a:r>
          </a:p>
          <a:p>
            <a:pPr marL="457200" marR="0" lvl="0" indent="-457200">
              <a:lnSpc>
                <a:spcPct val="150000"/>
              </a:lnSpc>
              <a:spcBef>
                <a:spcPts val="0"/>
              </a:spcBef>
              <a:spcAft>
                <a:spcPts val="0"/>
              </a:spcAft>
              <a:buFont typeface="+mj-lt"/>
              <a:buAutoNum type="arabicParenR"/>
            </a:pPr>
            <a:r>
              <a:rPr lang="en-GB" sz="2400" dirty="0">
                <a:solidFill>
                  <a:srgbClr val="002060"/>
                </a:solidFill>
              </a:rPr>
              <a:t>Penumatsa Krishnamraju</a:t>
            </a:r>
            <a:endParaRPr lang="en-US" sz="2400" dirty="0">
              <a:solidFill>
                <a:srgbClr val="002060"/>
              </a:solidFill>
            </a:endParaRPr>
          </a:p>
          <a:p>
            <a:pPr marL="457200" marR="0" lvl="0" indent="-457200">
              <a:lnSpc>
                <a:spcPct val="150000"/>
              </a:lnSpc>
              <a:spcBef>
                <a:spcPts val="0"/>
              </a:spcBef>
              <a:spcAft>
                <a:spcPts val="0"/>
              </a:spcAft>
              <a:buFont typeface="+mj-lt"/>
              <a:buAutoNum type="arabicParenR"/>
            </a:pPr>
            <a:r>
              <a:rPr lang="en-GB" sz="2400" dirty="0">
                <a:solidFill>
                  <a:srgbClr val="002060"/>
                </a:solidFill>
              </a:rPr>
              <a:t>Gujjula Madhubala</a:t>
            </a:r>
            <a:endParaRPr lang="en-US" sz="2400" dirty="0">
              <a:solidFill>
                <a:srgbClr val="002060"/>
              </a:solidFill>
            </a:endParaRPr>
          </a:p>
          <a:p>
            <a:pPr marL="457200" marR="0" lvl="0" indent="-457200">
              <a:lnSpc>
                <a:spcPct val="150000"/>
              </a:lnSpc>
              <a:spcBef>
                <a:spcPts val="0"/>
              </a:spcBef>
              <a:spcAft>
                <a:spcPts val="0"/>
              </a:spcAft>
              <a:buFont typeface="+mj-lt"/>
              <a:buAutoNum type="arabicParenR"/>
            </a:pPr>
            <a:r>
              <a:rPr lang="en-GB" sz="2400" dirty="0">
                <a:solidFill>
                  <a:srgbClr val="002060"/>
                </a:solidFill>
              </a:rPr>
              <a:t>Kotha Sindhu</a:t>
            </a:r>
            <a:endParaRPr lang="en-US" sz="2400" dirty="0">
              <a:solidFill>
                <a:srgbClr val="002060"/>
              </a:solidFill>
            </a:endParaRPr>
          </a:p>
          <a:p>
            <a:pPr marL="457200" marR="0" lvl="0" indent="-457200">
              <a:lnSpc>
                <a:spcPct val="150000"/>
              </a:lnSpc>
              <a:spcBef>
                <a:spcPts val="0"/>
              </a:spcBef>
              <a:spcAft>
                <a:spcPts val="0"/>
              </a:spcAft>
              <a:buFont typeface="+mj-lt"/>
              <a:buAutoNum type="arabicParenR"/>
            </a:pPr>
            <a:r>
              <a:rPr lang="en-GB" sz="2400" dirty="0">
                <a:solidFill>
                  <a:srgbClr val="002060"/>
                </a:solidFill>
              </a:rPr>
              <a:t>Chalasani Mounisha</a:t>
            </a:r>
            <a:endParaRPr lang="en-US" sz="2400" dirty="0">
              <a:solidFill>
                <a:srgbClr val="002060"/>
              </a:solidFill>
            </a:endParaRPr>
          </a:p>
          <a:p>
            <a:pPr marL="457200" marR="0" lvl="0" indent="-457200">
              <a:lnSpc>
                <a:spcPct val="150000"/>
              </a:lnSpc>
              <a:spcBef>
                <a:spcPts val="0"/>
              </a:spcBef>
              <a:spcAft>
                <a:spcPts val="0"/>
              </a:spcAft>
              <a:buFont typeface="+mj-lt"/>
              <a:buAutoNum type="arabicParenR"/>
            </a:pPr>
            <a:r>
              <a:rPr lang="en-GB" sz="2400" dirty="0">
                <a:solidFill>
                  <a:srgbClr val="002060"/>
                </a:solidFill>
              </a:rPr>
              <a:t>Adulla Manisha</a:t>
            </a:r>
            <a:endParaRPr lang="en-US" sz="2400" dirty="0">
              <a:solidFill>
                <a:srgbClr val="002060"/>
              </a:solidFill>
            </a:endParaRPr>
          </a:p>
          <a:p>
            <a:r>
              <a:rPr lang="en-US" sz="3200" dirty="0">
                <a:solidFill>
                  <a:srgbClr val="00B050"/>
                </a:solidFill>
              </a:rPr>
              <a:t>Instructor: </a:t>
            </a:r>
            <a:r>
              <a:rPr lang="en-US" sz="2400" dirty="0">
                <a:solidFill>
                  <a:srgbClr val="002060"/>
                </a:solidFill>
              </a:rPr>
              <a:t>Haihua Chen</a:t>
            </a:r>
          </a:p>
          <a:p>
            <a:endParaRPr lang="en-US" sz="3200" dirty="0"/>
          </a:p>
        </p:txBody>
      </p:sp>
    </p:spTree>
    <p:extLst>
      <p:ext uri="{BB962C8B-B14F-4D97-AF65-F5344CB8AC3E}">
        <p14:creationId xmlns:p14="http://schemas.microsoft.com/office/powerpoint/2010/main" val="1166464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body" sz="quarter" idx="10"/>
          </p:nvPr>
        </p:nvSpPr>
        <p:spPr>
          <a:xfrm>
            <a:off x="1260764" y="651164"/>
            <a:ext cx="8737312" cy="6206836"/>
          </a:xfrm>
        </p:spPr>
        <p:txBody>
          <a:bodyPr/>
          <a:lstStyle/>
          <a:p>
            <a:r>
              <a:rPr lang="en-US" sz="2400" dirty="0">
                <a:solidFill>
                  <a:srgbClr val="002060"/>
                </a:solidFill>
              </a:rPr>
              <a:t>		</a:t>
            </a:r>
            <a:r>
              <a:rPr lang="en-US" sz="3600" dirty="0">
                <a:solidFill>
                  <a:srgbClr val="00B050"/>
                </a:solidFill>
              </a:rPr>
              <a:t>Limitations of current solutions</a:t>
            </a:r>
          </a:p>
          <a:p>
            <a:endParaRPr lang="en-US" sz="2400" dirty="0">
              <a:solidFill>
                <a:srgbClr val="002060"/>
              </a:solidFill>
              <a:latin typeface="Arial"/>
            </a:endParaRPr>
          </a:p>
          <a:p>
            <a:pPr marL="457200" indent="-457200">
              <a:buFont typeface="Wingdings" panose="05000000000000000000" pitchFamily="2" charset="2"/>
              <a:buChar char="Ø"/>
            </a:pPr>
            <a:r>
              <a:rPr lang="en-US" sz="2400" dirty="0">
                <a:solidFill>
                  <a:srgbClr val="002060"/>
                </a:solidFill>
              </a:rPr>
              <a:t>Clustering data by keywords using an ensemble method that combine user, propagation and content-based features could be effective. </a:t>
            </a:r>
          </a:p>
          <a:p>
            <a:pPr marL="457200" indent="-457200">
              <a:buFont typeface="Wingdings" panose="05000000000000000000" pitchFamily="2" charset="2"/>
              <a:buChar char="Ø"/>
            </a:pPr>
            <a:r>
              <a:rPr lang="en-US" sz="2400" dirty="0">
                <a:solidFill>
                  <a:srgbClr val="002060"/>
                </a:solidFill>
              </a:rPr>
              <a:t>Computation of those features is efficient, but needs repeated responses by other users. </a:t>
            </a:r>
          </a:p>
          <a:p>
            <a:pPr marL="457200" indent="-457200">
              <a:buFont typeface="Wingdings" panose="05000000000000000000" pitchFamily="2" charset="2"/>
              <a:buChar char="Ø"/>
            </a:pPr>
            <a:r>
              <a:rPr lang="en-US" sz="2400" dirty="0">
                <a:solidFill>
                  <a:srgbClr val="002060"/>
                </a:solidFill>
              </a:rPr>
              <a:t>Results in increased latency between publication and detection. </a:t>
            </a:r>
          </a:p>
          <a:p>
            <a:pPr marL="457200" indent="-457200">
              <a:buFont typeface="Wingdings" panose="05000000000000000000" pitchFamily="2" charset="2"/>
              <a:buChar char="Ø"/>
            </a:pPr>
            <a:r>
              <a:rPr lang="en-US" sz="2400" dirty="0">
                <a:solidFill>
                  <a:srgbClr val="002060"/>
                </a:solidFill>
                <a:cs typeface="Arial" panose="020B0604020202020204" pitchFamily="34" charset="0"/>
              </a:rPr>
              <a:t>Current studies focus on improving accuracy, but the accuracy of current techniques is still below 70%.  </a:t>
            </a:r>
          </a:p>
          <a:p>
            <a:pPr marL="457200" indent="-457200">
              <a:buFont typeface="Wingdings" panose="05000000000000000000" pitchFamily="2" charset="2"/>
              <a:buChar char="Ø"/>
            </a:pPr>
            <a:r>
              <a:rPr lang="en-US" sz="2400" dirty="0">
                <a:solidFill>
                  <a:srgbClr val="002060"/>
                </a:solidFill>
                <a:cs typeface="Arial" panose="020B0604020202020204" pitchFamily="34" charset="0"/>
              </a:rPr>
              <a:t>Ambiguity in the language. Evolving usage of Language:     e.g. Emoticons, Symbols</a:t>
            </a:r>
          </a:p>
          <a:p>
            <a:pPr marL="342900" indent="-342900">
              <a:buFont typeface="Wingdings" pitchFamily="2" charset="2"/>
              <a:buChar char="Ø"/>
            </a:pPr>
            <a:r>
              <a:rPr lang="en-US" sz="2400" dirty="0">
                <a:solidFill>
                  <a:srgbClr val="002060"/>
                </a:solidFill>
                <a:cs typeface="Arial" panose="020B0604020202020204" pitchFamily="34" charset="0"/>
              </a:rPr>
              <a:t>  Difficulty in classification</a:t>
            </a:r>
          </a:p>
          <a:p>
            <a:pPr marL="457200" indent="-457200">
              <a:buFont typeface="Wingdings" panose="05000000000000000000" pitchFamily="2" charset="2"/>
              <a:buChar char="Ø"/>
            </a:pPr>
            <a:endParaRPr lang="en-US" sz="2400" dirty="0">
              <a:solidFill>
                <a:srgbClr val="002060"/>
              </a:solidFill>
              <a:latin typeface="Arial"/>
            </a:endParaRPr>
          </a:p>
          <a:p>
            <a:pPr algn="ctr"/>
            <a:endParaRPr lang="en-US" sz="3600" dirty="0">
              <a:solidFill>
                <a:srgbClr val="00853E"/>
              </a:solidFill>
            </a:endParaRPr>
          </a:p>
        </p:txBody>
      </p:sp>
    </p:spTree>
    <p:extLst>
      <p:ext uri="{BB962C8B-B14F-4D97-AF65-F5344CB8AC3E}">
        <p14:creationId xmlns:p14="http://schemas.microsoft.com/office/powerpoint/2010/main" val="3068001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body" sz="quarter" idx="10"/>
          </p:nvPr>
        </p:nvSpPr>
        <p:spPr>
          <a:xfrm>
            <a:off x="1385744" y="1122217"/>
            <a:ext cx="8667750" cy="4835237"/>
          </a:xfrm>
        </p:spPr>
        <p:txBody>
          <a:bodyPr/>
          <a:lstStyle/>
          <a:p>
            <a:pPr algn="ctr"/>
            <a:r>
              <a:rPr lang="en-US" sz="3600" dirty="0">
                <a:solidFill>
                  <a:srgbClr val="00B050"/>
                </a:solidFill>
              </a:rPr>
              <a:t>Conclusion</a:t>
            </a:r>
          </a:p>
          <a:p>
            <a:pPr algn="ctr"/>
            <a:endParaRPr lang="en-US" sz="3600" dirty="0">
              <a:solidFill>
                <a:srgbClr val="00853E"/>
              </a:solidFill>
            </a:endParaRPr>
          </a:p>
          <a:p>
            <a:pPr marL="457200" indent="-457200">
              <a:buFont typeface="Wingdings" panose="05000000000000000000" pitchFamily="2" charset="2"/>
              <a:buChar char="Ø"/>
            </a:pPr>
            <a:r>
              <a:rPr lang="en-US" sz="2400" dirty="0">
                <a:solidFill>
                  <a:srgbClr val="002060"/>
                </a:solidFill>
                <a:latin typeface="Arial"/>
              </a:rPr>
              <a:t>Linguistic and network-based approaches have shown relatively high accuracy results in classification tasks within limited domains. </a:t>
            </a:r>
          </a:p>
          <a:p>
            <a:pPr marL="457200" indent="-457200">
              <a:buFont typeface="Wingdings" panose="05000000000000000000" pitchFamily="2" charset="2"/>
              <a:buChar char="Ø"/>
            </a:pPr>
            <a:r>
              <a:rPr lang="en-US" sz="2400" dirty="0">
                <a:solidFill>
                  <a:srgbClr val="002060"/>
                </a:solidFill>
                <a:latin typeface="Arial"/>
              </a:rPr>
              <a:t>Previous studies provide a basic topology of methods available</a:t>
            </a:r>
          </a:p>
          <a:p>
            <a:pPr marL="457200" indent="-457200">
              <a:buFont typeface="Wingdings" panose="05000000000000000000" pitchFamily="2" charset="2"/>
              <a:buChar char="Ø"/>
            </a:pPr>
            <a:r>
              <a:rPr lang="en-US" sz="2400" dirty="0">
                <a:solidFill>
                  <a:srgbClr val="002060"/>
                </a:solidFill>
                <a:latin typeface="Arial"/>
              </a:rPr>
              <a:t>New tool - Refine, Evolve and Design</a:t>
            </a:r>
          </a:p>
          <a:p>
            <a:pPr marL="457200" indent="-457200">
              <a:buFont typeface="Wingdings" panose="05000000000000000000" pitchFamily="2" charset="2"/>
              <a:buChar char="Ø"/>
            </a:pPr>
            <a:r>
              <a:rPr lang="en-US" sz="2400" dirty="0">
                <a:solidFill>
                  <a:srgbClr val="002060"/>
                </a:solidFill>
                <a:latin typeface="Arial"/>
              </a:rPr>
              <a:t>Hybrid System - Techniques arising from disparate approaches may be utilized together. </a:t>
            </a:r>
          </a:p>
          <a:p>
            <a:pPr algn="ctr"/>
            <a:endParaRPr lang="en-US" sz="3600" dirty="0">
              <a:solidFill>
                <a:srgbClr val="00853E"/>
              </a:solidFill>
            </a:endParaRPr>
          </a:p>
        </p:txBody>
      </p:sp>
    </p:spTree>
    <p:extLst>
      <p:ext uri="{BB962C8B-B14F-4D97-AF65-F5344CB8AC3E}">
        <p14:creationId xmlns:p14="http://schemas.microsoft.com/office/powerpoint/2010/main" val="3337428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body" sz="quarter" idx="10"/>
          </p:nvPr>
        </p:nvSpPr>
        <p:spPr>
          <a:xfrm>
            <a:off x="956253" y="1108365"/>
            <a:ext cx="8667750" cy="5611090"/>
          </a:xfrm>
        </p:spPr>
        <p:txBody>
          <a:bodyPr/>
          <a:lstStyle/>
          <a:p>
            <a:pPr algn="ctr"/>
            <a:r>
              <a:rPr lang="en-US" sz="3200" dirty="0">
                <a:solidFill>
                  <a:srgbClr val="00B050"/>
                </a:solidFill>
              </a:rPr>
              <a:t>GitHub Link : </a:t>
            </a:r>
            <a:r>
              <a:rPr lang="en-US" sz="3200" dirty="0">
                <a:hlinkClick r:id="rId2"/>
              </a:rPr>
              <a:t>https://github.com/MadhuUNT/INFO-5731-Fall-22/tree/main/Term%20Project</a:t>
            </a:r>
            <a:endParaRPr lang="en-US" sz="3200" dirty="0"/>
          </a:p>
          <a:p>
            <a:pPr algn="ctr"/>
            <a:r>
              <a:rPr lang="en-US" sz="3200" dirty="0">
                <a:solidFill>
                  <a:srgbClr val="00B050"/>
                </a:solidFill>
              </a:rPr>
              <a:t>Author Contributions: </a:t>
            </a:r>
          </a:p>
          <a:p>
            <a:pPr algn="ctr"/>
            <a:r>
              <a:rPr lang="en-GB" sz="2400" dirty="0">
                <a:solidFill>
                  <a:srgbClr val="353740"/>
                </a:solidFill>
                <a:effectLst/>
                <a:ea typeface="Calibri" panose="020F0502020204030204" pitchFamily="34" charset="0"/>
              </a:rPr>
              <a:t>Kirshamraju was involved in the development of the introduction, literature review, and research methods.</a:t>
            </a:r>
          </a:p>
          <a:p>
            <a:pPr algn="ctr"/>
            <a:r>
              <a:rPr lang="en-GB" sz="2400" dirty="0">
                <a:solidFill>
                  <a:srgbClr val="353740"/>
                </a:solidFill>
                <a:effectLst/>
                <a:ea typeface="Calibri" panose="020F0502020204030204" pitchFamily="34" charset="0"/>
              </a:rPr>
              <a:t> Sindhu was involved in the development of literature review. </a:t>
            </a:r>
          </a:p>
          <a:p>
            <a:pPr algn="ctr"/>
            <a:r>
              <a:rPr lang="en-GB" sz="2400" dirty="0">
                <a:solidFill>
                  <a:srgbClr val="353740"/>
                </a:solidFill>
                <a:effectLst/>
                <a:ea typeface="Calibri" panose="020F0502020204030204" pitchFamily="34" charset="0"/>
              </a:rPr>
              <a:t>Mounisha was involved in the development of the research questions and data collection.</a:t>
            </a:r>
          </a:p>
          <a:p>
            <a:pPr algn="ctr"/>
            <a:r>
              <a:rPr lang="en-GB" sz="2400" dirty="0">
                <a:solidFill>
                  <a:srgbClr val="353740"/>
                </a:solidFill>
                <a:effectLst/>
                <a:ea typeface="Calibri" panose="020F0502020204030204" pitchFamily="34" charset="0"/>
              </a:rPr>
              <a:t> Madhubala was involved in the development of the research methods. </a:t>
            </a:r>
          </a:p>
          <a:p>
            <a:pPr algn="ctr"/>
            <a:r>
              <a:rPr lang="en-GB" sz="2400" dirty="0">
                <a:solidFill>
                  <a:srgbClr val="353740"/>
                </a:solidFill>
                <a:effectLst/>
                <a:ea typeface="Calibri" panose="020F0502020204030204" pitchFamily="34" charset="0"/>
              </a:rPr>
              <a:t>Manisha was involved in the development of the experiment and data analysis plan.</a:t>
            </a:r>
            <a:endParaRPr lang="en-US" sz="2400" dirty="0"/>
          </a:p>
          <a:p>
            <a:pPr algn="ctr"/>
            <a:endParaRPr lang="en-US" sz="3200" dirty="0"/>
          </a:p>
          <a:p>
            <a:pPr algn="ctr"/>
            <a:endParaRPr lang="en-US" sz="3200" dirty="0"/>
          </a:p>
          <a:p>
            <a:endParaRPr lang="en-US" sz="3200" dirty="0"/>
          </a:p>
          <a:p>
            <a:endParaRPr lang="en-US" sz="3200" dirty="0"/>
          </a:p>
        </p:txBody>
      </p:sp>
    </p:spTree>
    <p:extLst>
      <p:ext uri="{BB962C8B-B14F-4D97-AF65-F5344CB8AC3E}">
        <p14:creationId xmlns:p14="http://schemas.microsoft.com/office/powerpoint/2010/main" val="4147887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487E38-2128-3D87-AF28-F1A0895B5469}"/>
              </a:ext>
            </a:extLst>
          </p:cNvPr>
          <p:cNvSpPr>
            <a:spLocks noGrp="1"/>
          </p:cNvSpPr>
          <p:nvPr>
            <p:ph type="body" sz="quarter" idx="10"/>
          </p:nvPr>
        </p:nvSpPr>
        <p:spPr>
          <a:xfrm>
            <a:off x="1593561" y="2701032"/>
            <a:ext cx="8667750" cy="873442"/>
          </a:xfrm>
        </p:spPr>
        <p:txBody>
          <a:bodyPr/>
          <a:lstStyle/>
          <a:p>
            <a:pPr algn="ctr"/>
            <a:r>
              <a:rPr lang="en-US" dirty="0">
                <a:solidFill>
                  <a:srgbClr val="00B050"/>
                </a:solidFill>
              </a:rPr>
              <a:t>THANK YOU!</a:t>
            </a:r>
          </a:p>
        </p:txBody>
      </p:sp>
    </p:spTree>
    <p:extLst>
      <p:ext uri="{BB962C8B-B14F-4D97-AF65-F5344CB8AC3E}">
        <p14:creationId xmlns:p14="http://schemas.microsoft.com/office/powerpoint/2010/main" val="1990632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body" sz="quarter" idx="10"/>
          </p:nvPr>
        </p:nvSpPr>
        <p:spPr>
          <a:xfrm>
            <a:off x="956253" y="1108365"/>
            <a:ext cx="8667750" cy="5015344"/>
          </a:xfrm>
        </p:spPr>
        <p:txBody>
          <a:bodyPr/>
          <a:lstStyle/>
          <a:p>
            <a:pPr algn="ctr"/>
            <a:r>
              <a:rPr lang="en-US" sz="3200" dirty="0">
                <a:solidFill>
                  <a:srgbClr val="00B050"/>
                </a:solidFill>
              </a:rPr>
              <a:t>Table of Content</a:t>
            </a:r>
          </a:p>
          <a:p>
            <a:pPr marL="514350" indent="-514350">
              <a:buFont typeface="+mj-lt"/>
              <a:buAutoNum type="arabicParenR"/>
            </a:pPr>
            <a:r>
              <a:rPr lang="en-US" sz="2000" dirty="0">
                <a:solidFill>
                  <a:srgbClr val="002060"/>
                </a:solidFill>
              </a:rPr>
              <a:t>Abstract</a:t>
            </a:r>
          </a:p>
          <a:p>
            <a:pPr marL="514350" indent="-514350">
              <a:buFont typeface="+mj-lt"/>
              <a:buAutoNum type="arabicParenR"/>
            </a:pPr>
            <a:r>
              <a:rPr lang="en-US" sz="2000" dirty="0">
                <a:solidFill>
                  <a:srgbClr val="002060"/>
                </a:solidFill>
              </a:rPr>
              <a:t>Introduction</a:t>
            </a:r>
          </a:p>
          <a:p>
            <a:pPr marL="514350" indent="-514350">
              <a:buFont typeface="+mj-lt"/>
              <a:buAutoNum type="arabicParenR"/>
            </a:pPr>
            <a:r>
              <a:rPr lang="en-US" sz="2000" dirty="0">
                <a:solidFill>
                  <a:srgbClr val="002060"/>
                </a:solidFill>
              </a:rPr>
              <a:t>What is MISINFORMATION?</a:t>
            </a:r>
          </a:p>
          <a:p>
            <a:pPr marL="514350" indent="-514350">
              <a:buFont typeface="+mj-lt"/>
              <a:buAutoNum type="arabicParenR"/>
            </a:pPr>
            <a:r>
              <a:rPr lang="en-US" sz="2000" dirty="0">
                <a:solidFill>
                  <a:srgbClr val="002060"/>
                </a:solidFill>
              </a:rPr>
              <a:t>Problem Overview</a:t>
            </a:r>
          </a:p>
          <a:p>
            <a:pPr marL="514350" indent="-514350">
              <a:buFont typeface="+mj-lt"/>
              <a:buAutoNum type="arabicParenR"/>
            </a:pPr>
            <a:r>
              <a:rPr lang="en-US" sz="2000" dirty="0">
                <a:solidFill>
                  <a:srgbClr val="002060"/>
                </a:solidFill>
              </a:rPr>
              <a:t>How to detect Misinformation?</a:t>
            </a:r>
          </a:p>
          <a:p>
            <a:pPr marL="514350" indent="-514350">
              <a:buFont typeface="+mj-lt"/>
              <a:buAutoNum type="arabicParenR"/>
            </a:pPr>
            <a:r>
              <a:rPr lang="en-US" sz="2000" dirty="0">
                <a:solidFill>
                  <a:srgbClr val="002060"/>
                </a:solidFill>
              </a:rPr>
              <a:t>Current Solutions</a:t>
            </a:r>
            <a:br>
              <a:rPr lang="en-US" sz="2000" dirty="0">
                <a:solidFill>
                  <a:srgbClr val="002060"/>
                </a:solidFill>
              </a:rPr>
            </a:br>
            <a:r>
              <a:rPr lang="en-US" sz="2000" dirty="0">
                <a:solidFill>
                  <a:srgbClr val="002060"/>
                </a:solidFill>
              </a:rPr>
              <a:t>Analysis</a:t>
            </a:r>
          </a:p>
          <a:p>
            <a:pPr marL="514350" indent="-514350">
              <a:buFont typeface="+mj-lt"/>
              <a:buAutoNum type="arabicParenR"/>
            </a:pPr>
            <a:r>
              <a:rPr lang="en-US" sz="2000" dirty="0">
                <a:solidFill>
                  <a:srgbClr val="002060"/>
                </a:solidFill>
              </a:rPr>
              <a:t>Limitations of current solutions</a:t>
            </a:r>
          </a:p>
          <a:p>
            <a:pPr marL="514350" indent="-514350">
              <a:buFont typeface="+mj-lt"/>
              <a:buAutoNum type="arabicParenR"/>
            </a:pPr>
            <a:r>
              <a:rPr lang="en-US" sz="2000" dirty="0">
                <a:solidFill>
                  <a:srgbClr val="002060"/>
                </a:solidFill>
              </a:rPr>
              <a:t>Conclusion</a:t>
            </a:r>
          </a:p>
          <a:p>
            <a:pPr marL="514350" indent="-514350">
              <a:buFont typeface="+mj-lt"/>
              <a:buAutoNum type="arabicParenR"/>
            </a:pPr>
            <a:r>
              <a:rPr lang="en-US" sz="2000" dirty="0">
                <a:solidFill>
                  <a:srgbClr val="002060"/>
                </a:solidFill>
              </a:rPr>
              <a:t>GitHub Link and author contributions</a:t>
            </a:r>
          </a:p>
          <a:p>
            <a:pPr algn="ctr"/>
            <a:endParaRPr lang="en-US" sz="3200" dirty="0"/>
          </a:p>
          <a:p>
            <a:pPr algn="ctr"/>
            <a:endParaRPr lang="en-US" sz="3200" dirty="0"/>
          </a:p>
        </p:txBody>
      </p:sp>
    </p:spTree>
    <p:extLst>
      <p:ext uri="{BB962C8B-B14F-4D97-AF65-F5344CB8AC3E}">
        <p14:creationId xmlns:p14="http://schemas.microsoft.com/office/powerpoint/2010/main" val="486177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body" sz="quarter" idx="10"/>
          </p:nvPr>
        </p:nvSpPr>
        <p:spPr>
          <a:xfrm>
            <a:off x="886981" y="1579418"/>
            <a:ext cx="8667750" cy="4211782"/>
          </a:xfrm>
        </p:spPr>
        <p:txBody>
          <a:bodyPr/>
          <a:lstStyle/>
          <a:p>
            <a:pPr algn="ctr"/>
            <a:r>
              <a:rPr lang="en-US" sz="3600" dirty="0">
                <a:solidFill>
                  <a:srgbClr val="00B050"/>
                </a:solidFill>
              </a:rPr>
              <a:t>Abstract</a:t>
            </a:r>
          </a:p>
          <a:p>
            <a:endParaRPr lang="en-US" sz="3600" dirty="0">
              <a:solidFill>
                <a:srgbClr val="002060"/>
              </a:solidFill>
            </a:endParaRPr>
          </a:p>
          <a:p>
            <a:pPr algn="just"/>
            <a:r>
              <a:rPr lang="en-GB" sz="2400" dirty="0">
                <a:solidFill>
                  <a:srgbClr val="002060"/>
                </a:solidFill>
                <a:effectLst/>
                <a:ea typeface="Calibri" panose="020F0502020204030204" pitchFamily="34" charset="0"/>
              </a:rPr>
              <a:t>In recent years, the spreading of false information has become a concerning phenomenon, giving rise to the use of terms like misinformation, disinformation, and fake news. Although information professionals have been asked to take the lead in the battle against false news, existing efforts have been fragmented and ineffective due to a lack of a thorough grasp of the situation. Most information behaviour models focus on information, not false information.</a:t>
            </a:r>
            <a:endParaRPr lang="en-US" sz="2400" dirty="0">
              <a:solidFill>
                <a:srgbClr val="002060"/>
              </a:solidFill>
              <a:effectLst/>
              <a:ea typeface="Arial" panose="020B0604020202020204" pitchFamily="34" charset="0"/>
            </a:endParaRPr>
          </a:p>
          <a:p>
            <a:pPr algn="ctr"/>
            <a:endParaRPr lang="en-US" sz="3600" dirty="0">
              <a:solidFill>
                <a:srgbClr val="002060"/>
              </a:solidFill>
            </a:endParaRPr>
          </a:p>
        </p:txBody>
      </p:sp>
    </p:spTree>
    <p:extLst>
      <p:ext uri="{BB962C8B-B14F-4D97-AF65-F5344CB8AC3E}">
        <p14:creationId xmlns:p14="http://schemas.microsoft.com/office/powerpoint/2010/main" val="1179529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body" sz="quarter" idx="10"/>
          </p:nvPr>
        </p:nvSpPr>
        <p:spPr>
          <a:xfrm>
            <a:off x="1288761" y="1011382"/>
            <a:ext cx="8667750" cy="5597236"/>
          </a:xfrm>
        </p:spPr>
        <p:txBody>
          <a:bodyPr/>
          <a:lstStyle/>
          <a:p>
            <a:pPr algn="ctr"/>
            <a:r>
              <a:rPr lang="en-US" sz="3600" dirty="0">
                <a:solidFill>
                  <a:srgbClr val="00B050"/>
                </a:solidFill>
              </a:rPr>
              <a:t>Introduction</a:t>
            </a:r>
          </a:p>
          <a:p>
            <a:pPr marL="0" marR="0" indent="457200" algn="just">
              <a:lnSpc>
                <a:spcPct val="115000"/>
              </a:lnSpc>
              <a:spcBef>
                <a:spcPts val="0"/>
              </a:spcBef>
              <a:spcAft>
                <a:spcPts val="0"/>
              </a:spcAft>
            </a:pPr>
            <a:endParaRPr lang="en-US" sz="3600" dirty="0">
              <a:solidFill>
                <a:srgbClr val="002060"/>
              </a:solidFill>
            </a:endParaRPr>
          </a:p>
          <a:p>
            <a:pPr marL="0" marR="0" indent="457200" algn="just">
              <a:lnSpc>
                <a:spcPct val="115000"/>
              </a:lnSpc>
              <a:spcBef>
                <a:spcPts val="0"/>
              </a:spcBef>
              <a:spcAft>
                <a:spcPts val="0"/>
              </a:spcAft>
            </a:pPr>
            <a:r>
              <a:rPr lang="en-GB" sz="2400" dirty="0">
                <a:solidFill>
                  <a:srgbClr val="002060"/>
                </a:solidFill>
                <a:effectLst/>
                <a:ea typeface="Calibri" panose="020F0502020204030204" pitchFamily="34" charset="0"/>
              </a:rPr>
              <a:t>As the field's own research topics have evolved over time, so has social science research. The classic analysis methods need to be revised and adjusted for the current era due to the emergence of social networks, new media, technological developments, and various forms of media consumption, among other changes.</a:t>
            </a:r>
            <a:endParaRPr lang="en-US" sz="2400" dirty="0">
              <a:solidFill>
                <a:srgbClr val="002060"/>
              </a:solidFill>
              <a:effectLst/>
              <a:ea typeface="Arial" panose="020B0604020202020204" pitchFamily="34" charset="0"/>
            </a:endParaRPr>
          </a:p>
          <a:p>
            <a:pPr marL="0" marR="0" indent="457200" algn="just">
              <a:lnSpc>
                <a:spcPct val="115000"/>
              </a:lnSpc>
              <a:spcBef>
                <a:spcPts val="0"/>
              </a:spcBef>
              <a:spcAft>
                <a:spcPts val="0"/>
              </a:spcAft>
            </a:pPr>
            <a:r>
              <a:rPr lang="en-GB" sz="2400" dirty="0">
                <a:solidFill>
                  <a:srgbClr val="002060"/>
                </a:solidFill>
                <a:effectLst/>
                <a:ea typeface="Calibri" panose="020F0502020204030204" pitchFamily="34" charset="0"/>
              </a:rPr>
              <a:t>The investigation of fake news and disinformation in its broadest sense, from its creation to the consequences it has on citizens, is one of the subjects currently generating the most attention in the scientific community. Many authors investigate what makes someone more or less susceptible to misinformation.</a:t>
            </a:r>
            <a:endParaRPr lang="en-US" sz="2400" dirty="0">
              <a:solidFill>
                <a:srgbClr val="002060"/>
              </a:solidFill>
              <a:effectLst/>
              <a:ea typeface="Arial" panose="020B0604020202020204" pitchFamily="34" charset="0"/>
            </a:endParaRPr>
          </a:p>
          <a:p>
            <a:pPr algn="ctr"/>
            <a:endParaRPr lang="en-US" sz="3600" dirty="0">
              <a:solidFill>
                <a:srgbClr val="002060"/>
              </a:solidFill>
            </a:endParaRPr>
          </a:p>
        </p:txBody>
      </p:sp>
    </p:spTree>
    <p:extLst>
      <p:ext uri="{BB962C8B-B14F-4D97-AF65-F5344CB8AC3E}">
        <p14:creationId xmlns:p14="http://schemas.microsoft.com/office/powerpoint/2010/main" val="4207003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body" sz="quarter" idx="10"/>
          </p:nvPr>
        </p:nvSpPr>
        <p:spPr>
          <a:xfrm>
            <a:off x="1233344" y="1205344"/>
            <a:ext cx="8667750" cy="4849092"/>
          </a:xfrm>
        </p:spPr>
        <p:txBody>
          <a:bodyPr/>
          <a:lstStyle/>
          <a:p>
            <a:pPr algn="ctr"/>
            <a:r>
              <a:rPr lang="en-US" altLang="en-US" sz="3200" dirty="0">
                <a:solidFill>
                  <a:srgbClr val="00B050"/>
                </a:solidFill>
              </a:rPr>
              <a:t>What is MISINFORMAION?</a:t>
            </a:r>
          </a:p>
          <a:p>
            <a:pPr algn="ctr"/>
            <a:endParaRPr lang="en-US" altLang="en-US" sz="3600" dirty="0">
              <a:solidFill>
                <a:srgbClr val="002060"/>
              </a:solidFill>
            </a:endParaRPr>
          </a:p>
          <a:p>
            <a:r>
              <a:rPr lang="en-US" sz="2400" b="1" dirty="0">
                <a:solidFill>
                  <a:srgbClr val="002060"/>
                </a:solidFill>
              </a:rPr>
              <a:t>Misinformation: </a:t>
            </a:r>
            <a:r>
              <a:rPr lang="en-US" sz="2400" dirty="0">
                <a:solidFill>
                  <a:srgbClr val="002060"/>
                </a:solidFill>
              </a:rPr>
              <a:t>False or incorrect information</a:t>
            </a:r>
          </a:p>
          <a:p>
            <a:r>
              <a:rPr lang="en-US" sz="2400" b="1" dirty="0">
                <a:solidFill>
                  <a:srgbClr val="002060"/>
                </a:solidFill>
              </a:rPr>
              <a:t>Purpose: </a:t>
            </a:r>
            <a:r>
              <a:rPr lang="en-US" sz="2400" dirty="0">
                <a:solidFill>
                  <a:srgbClr val="002060"/>
                </a:solidFill>
              </a:rPr>
              <a:t>Affect the perception of people</a:t>
            </a:r>
          </a:p>
          <a:p>
            <a:endParaRPr lang="en-US" sz="2400" b="1" dirty="0">
              <a:solidFill>
                <a:srgbClr val="002060"/>
              </a:solidFill>
            </a:endParaRPr>
          </a:p>
          <a:p>
            <a:pPr algn="ctr"/>
            <a:endParaRPr lang="en-US" sz="3600" dirty="0">
              <a:solidFill>
                <a:srgbClr val="00853E"/>
              </a:solidFill>
            </a:endParaRPr>
          </a:p>
        </p:txBody>
      </p:sp>
      <p:pic>
        <p:nvPicPr>
          <p:cNvPr id="3" name="Picture 2">
            <a:extLst>
              <a:ext uri="{FF2B5EF4-FFF2-40B4-BE49-F238E27FC236}">
                <a16:creationId xmlns:a16="http://schemas.microsoft.com/office/drawing/2014/main" id="{DEDD5E02-079F-4DBA-AE3C-9283C16743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6693" y="3429000"/>
            <a:ext cx="4609307" cy="2983838"/>
          </a:xfrm>
          <a:prstGeom prst="rect">
            <a:avLst/>
          </a:prstGeom>
        </p:spPr>
      </p:pic>
    </p:spTree>
    <p:extLst>
      <p:ext uri="{BB962C8B-B14F-4D97-AF65-F5344CB8AC3E}">
        <p14:creationId xmlns:p14="http://schemas.microsoft.com/office/powerpoint/2010/main" val="3456080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body" sz="quarter" idx="10"/>
          </p:nvPr>
        </p:nvSpPr>
        <p:spPr>
          <a:xfrm>
            <a:off x="1205635" y="1454727"/>
            <a:ext cx="8667750" cy="4419599"/>
          </a:xfrm>
        </p:spPr>
        <p:txBody>
          <a:bodyPr/>
          <a:lstStyle/>
          <a:p>
            <a:pPr algn="ctr"/>
            <a:r>
              <a:rPr lang="fr-FR" altLang="fr-FR" sz="3600" dirty="0">
                <a:solidFill>
                  <a:srgbClr val="00B050"/>
                </a:solidFill>
              </a:rPr>
              <a:t>Problem Overview:</a:t>
            </a:r>
          </a:p>
          <a:p>
            <a:pPr algn="ctr"/>
            <a:endParaRPr lang="fr-FR" altLang="fr-FR" sz="3600" dirty="0">
              <a:solidFill>
                <a:srgbClr val="00B050"/>
              </a:solidFill>
            </a:endParaRPr>
          </a:p>
          <a:p>
            <a:pPr marL="342900" indent="-342900" algn="just" eaLnBrk="1" hangingPunct="1">
              <a:buFont typeface="Wingdings" charset="2"/>
              <a:buChar char="Ø"/>
              <a:defRPr/>
            </a:pPr>
            <a:r>
              <a:rPr lang="fr-FR" altLang="fr-FR" sz="2400" dirty="0">
                <a:solidFill>
                  <a:srgbClr val="002060"/>
                </a:solidFill>
                <a:latin typeface="Verdana" charset="0"/>
              </a:rPr>
              <a:t>The large use of Online Social Networking has provided fertile soil for the emergence and fast spread of rumors.</a:t>
            </a:r>
          </a:p>
          <a:p>
            <a:pPr marL="342900" indent="-342900" algn="just" eaLnBrk="1" hangingPunct="1">
              <a:buFont typeface="Wingdings" charset="2"/>
              <a:buChar char="Ø"/>
              <a:defRPr/>
            </a:pPr>
            <a:r>
              <a:rPr lang="fr-FR" altLang="fr-FR" sz="2400" dirty="0">
                <a:solidFill>
                  <a:srgbClr val="002060"/>
                </a:solidFill>
                <a:latin typeface="Verdana" charset="0"/>
              </a:rPr>
              <a:t>It is difficult to determine all of the messages or posts on social media are truthful.</a:t>
            </a:r>
          </a:p>
          <a:p>
            <a:pPr marL="342900" indent="-342900" algn="just" eaLnBrk="1" hangingPunct="1">
              <a:buFont typeface="Wingdings" charset="2"/>
              <a:buChar char="Ø"/>
              <a:defRPr/>
            </a:pPr>
            <a:r>
              <a:rPr lang="fr-FR" altLang="fr-FR" sz="2400" dirty="0">
                <a:solidFill>
                  <a:srgbClr val="002060"/>
                </a:solidFill>
                <a:latin typeface="Verdana" charset="0"/>
              </a:rPr>
              <a:t>Fake news Harms to real life. </a:t>
            </a:r>
          </a:p>
          <a:p>
            <a:pPr algn="ctr"/>
            <a:endParaRPr lang="en-US" sz="3600" dirty="0">
              <a:solidFill>
                <a:srgbClr val="00853E"/>
              </a:solidFill>
            </a:endParaRPr>
          </a:p>
        </p:txBody>
      </p:sp>
    </p:spTree>
    <p:extLst>
      <p:ext uri="{BB962C8B-B14F-4D97-AF65-F5344CB8AC3E}">
        <p14:creationId xmlns:p14="http://schemas.microsoft.com/office/powerpoint/2010/main" val="131752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DA261E9-8E42-C13F-3EDB-83B5539082AE}"/>
              </a:ext>
            </a:extLst>
          </p:cNvPr>
          <p:cNvSpPr>
            <a:spLocks noGrp="1"/>
          </p:cNvSpPr>
          <p:nvPr>
            <p:ph type="body" sz="quarter" idx="10"/>
          </p:nvPr>
        </p:nvSpPr>
        <p:spPr>
          <a:xfrm>
            <a:off x="623889" y="415205"/>
            <a:ext cx="3366220" cy="2681286"/>
          </a:xfrm>
          <a:prstGeom prst="cloudCallout">
            <a:avLst>
              <a:gd name="adj1" fmla="val 60679"/>
              <a:gd name="adj2" fmla="val 3503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 </a:t>
            </a:r>
            <a:r>
              <a:rPr lang="en-US" sz="2400" dirty="0">
                <a:solidFill>
                  <a:srgbClr val="00853E"/>
                </a:solidFill>
              </a:rPr>
              <a:t>Sweden signed the deal to become a member of NATO??</a:t>
            </a:r>
          </a:p>
        </p:txBody>
      </p:sp>
      <p:pic>
        <p:nvPicPr>
          <p:cNvPr id="6" name="Picture 5">
            <a:extLst>
              <a:ext uri="{FF2B5EF4-FFF2-40B4-BE49-F238E27FC236}">
                <a16:creationId xmlns:a16="http://schemas.microsoft.com/office/drawing/2014/main" id="{25F67B15-3F57-970D-D38A-5C29BCC1DD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06776" y="594285"/>
            <a:ext cx="4990234" cy="2834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A09FAD4F-6714-47E9-FF65-8B8348CEC1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3000" y="3429000"/>
            <a:ext cx="4841875" cy="322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loud Callout 7">
            <a:extLst>
              <a:ext uri="{FF2B5EF4-FFF2-40B4-BE49-F238E27FC236}">
                <a16:creationId xmlns:a16="http://schemas.microsoft.com/office/drawing/2014/main" id="{61E66D92-1A2E-4FE4-86E1-B60CD6A12EA5}"/>
              </a:ext>
            </a:extLst>
          </p:cNvPr>
          <p:cNvSpPr/>
          <p:nvPr/>
        </p:nvSpPr>
        <p:spPr>
          <a:xfrm>
            <a:off x="6967249" y="3946525"/>
            <a:ext cx="3346450" cy="2192337"/>
          </a:xfrm>
          <a:prstGeom prst="cloudCallout">
            <a:avLst>
              <a:gd name="adj1" fmla="val -66251"/>
              <a:gd name="adj2" fmla="val 5122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dirty="0">
                <a:solidFill>
                  <a:srgbClr val="00853E"/>
                </a:solidFill>
                <a:latin typeface="Franklin Gothic Book" panose="020B0503020102020204" pitchFamily="34" charset="0"/>
              </a:rPr>
              <a:t>PepsiCo CEO indra Nooyi told Trump fans to “take their business elsewhere</a:t>
            </a:r>
            <a:r>
              <a:rPr lang="en-US" altLang="en-US" dirty="0">
                <a:solidFill>
                  <a:srgbClr val="FFFFFF"/>
                </a:solidFill>
                <a:latin typeface="Franklin Gothic Book" panose="020B0503020102020204" pitchFamily="34" charset="0"/>
              </a:rPr>
              <a:t>”</a:t>
            </a:r>
          </a:p>
        </p:txBody>
      </p:sp>
      <p:sp>
        <p:nvSpPr>
          <p:cNvPr id="10" name="Rectangle 9">
            <a:extLst>
              <a:ext uri="{FF2B5EF4-FFF2-40B4-BE49-F238E27FC236}">
                <a16:creationId xmlns:a16="http://schemas.microsoft.com/office/drawing/2014/main" id="{48DA34B5-A0E9-2BAD-D401-D227FE0FB477}"/>
              </a:ext>
            </a:extLst>
          </p:cNvPr>
          <p:cNvSpPr/>
          <p:nvPr/>
        </p:nvSpPr>
        <p:spPr>
          <a:xfrm rot="21015226">
            <a:off x="1375332" y="2849572"/>
            <a:ext cx="8279087" cy="923330"/>
          </a:xfrm>
          <a:prstGeom prst="rect">
            <a:avLst/>
          </a:prstGeom>
          <a:noFill/>
          <a:effectLst>
            <a:outerShdw blurRad="50800" dist="50800" dir="5400000" algn="ctr" rotWithShape="0">
              <a:schemeClr val="bg1"/>
            </a:outerShdw>
          </a:effectLst>
        </p:spPr>
        <p:txBody>
          <a:bodyPr>
            <a:spAutoFit/>
            <a:scene3d>
              <a:camera prst="orthographicFront"/>
              <a:lightRig rig="harsh" dir="t"/>
            </a:scene3d>
            <a:sp3d prstMaterial="matte">
              <a:contourClr>
                <a:schemeClr val="bg1">
                  <a:lumMod val="65000"/>
                </a:schemeClr>
              </a:contourClr>
            </a:sp3d>
          </a:bodyPr>
          <a:lstStyle/>
          <a:p>
            <a:pPr algn="ctr">
              <a:defRPr/>
            </a:pPr>
            <a:r>
              <a:rPr lang="en-US" sz="5400" b="1" dirty="0">
                <a:solidFill>
                  <a:srgbClr val="FF0000"/>
                </a:solidFill>
                <a:latin typeface="Arial" charset="0"/>
                <a:ea typeface="Arial" charset="0"/>
                <a:cs typeface="Arial" charset="0"/>
              </a:rPr>
              <a:t>Defend Misinformation!</a:t>
            </a:r>
          </a:p>
        </p:txBody>
      </p:sp>
    </p:spTree>
    <p:extLst>
      <p:ext uri="{BB962C8B-B14F-4D97-AF65-F5344CB8AC3E}">
        <p14:creationId xmlns:p14="http://schemas.microsoft.com/office/powerpoint/2010/main" val="23337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body" sz="quarter" idx="10"/>
          </p:nvPr>
        </p:nvSpPr>
        <p:spPr>
          <a:xfrm>
            <a:off x="997817" y="1260763"/>
            <a:ext cx="8667750" cy="5172653"/>
          </a:xfrm>
        </p:spPr>
        <p:txBody>
          <a:bodyPr/>
          <a:lstStyle/>
          <a:p>
            <a:r>
              <a:rPr lang="en-US" altLang="en-US" sz="3600" dirty="0">
                <a:solidFill>
                  <a:srgbClr val="00B050"/>
                </a:solidFill>
              </a:rPr>
              <a:t>How to detect misinformation? </a:t>
            </a:r>
          </a:p>
          <a:p>
            <a:pPr>
              <a:buFontTx/>
              <a:buAutoNum type="alphaLcPeriod"/>
            </a:pPr>
            <a:r>
              <a:rPr lang="en-US" altLang="en-US" sz="2400" dirty="0">
                <a:solidFill>
                  <a:srgbClr val="002060"/>
                </a:solidFill>
              </a:rPr>
              <a:t>“As Obama bows to Muslim leaders Americans are less safe not only at home but also overseas. Note: The terror alert in Europe... ”</a:t>
            </a:r>
          </a:p>
          <a:p>
            <a:r>
              <a:rPr lang="en-US" altLang="en-US" sz="2400" dirty="0">
                <a:solidFill>
                  <a:srgbClr val="002060"/>
                </a:solidFill>
              </a:rPr>
              <a:t>b. “RT @johnnyA99 Ann Coulter Tells Larry King Why People Think Obama Is A Muslim http://</a:t>
            </a:r>
            <a:r>
              <a:rPr lang="en-US" altLang="en-US" sz="2400" dirty="0" err="1">
                <a:solidFill>
                  <a:srgbClr val="002060"/>
                </a:solidFill>
              </a:rPr>
              <a:t>bit.ly</a:t>
            </a:r>
            <a:r>
              <a:rPr lang="en-US" altLang="en-US" sz="2400" dirty="0">
                <a:solidFill>
                  <a:srgbClr val="002060"/>
                </a:solidFill>
              </a:rPr>
              <a:t>/9rs6pa</a:t>
            </a:r>
          </a:p>
          <a:p>
            <a:r>
              <a:rPr lang="en-US" altLang="en-US" sz="3600" b="1" dirty="0">
                <a:solidFill>
                  <a:srgbClr val="FF0000"/>
                </a:solidFill>
              </a:rPr>
              <a:t>						</a:t>
            </a:r>
          </a:p>
        </p:txBody>
      </p:sp>
      <p:pic>
        <p:nvPicPr>
          <p:cNvPr id="3" name="Picture 1">
            <a:extLst>
              <a:ext uri="{FF2B5EF4-FFF2-40B4-BE49-F238E27FC236}">
                <a16:creationId xmlns:a16="http://schemas.microsoft.com/office/drawing/2014/main" id="{817B82A7-C7B5-9EEC-6406-72812CF2DF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1692" y="3888654"/>
            <a:ext cx="3816350" cy="254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4487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body" sz="quarter" idx="10"/>
          </p:nvPr>
        </p:nvSpPr>
        <p:spPr>
          <a:xfrm>
            <a:off x="1039380" y="997527"/>
            <a:ext cx="8667750" cy="5555673"/>
          </a:xfrm>
        </p:spPr>
        <p:txBody>
          <a:bodyPr/>
          <a:lstStyle/>
          <a:p>
            <a:pPr algn="ctr"/>
            <a:r>
              <a:rPr lang="en-US" altLang="en-US" sz="3200" b="1" dirty="0">
                <a:solidFill>
                  <a:srgbClr val="00B050"/>
                </a:solidFill>
              </a:rPr>
              <a:t>Current Solutions</a:t>
            </a:r>
          </a:p>
          <a:p>
            <a:pPr algn="ctr"/>
            <a:endParaRPr lang="en-US" altLang="en-US" sz="3600" b="1" dirty="0">
              <a:solidFill>
                <a:srgbClr val="002060"/>
              </a:solidFill>
            </a:endParaRPr>
          </a:p>
          <a:p>
            <a:pPr>
              <a:buFontTx/>
              <a:buAutoNum type="arabicParenR"/>
            </a:pPr>
            <a:r>
              <a:rPr lang="en-US" altLang="en-US" sz="2400" b="1" dirty="0">
                <a:solidFill>
                  <a:srgbClr val="002060"/>
                </a:solidFill>
              </a:rPr>
              <a:t>Linguistic approaches</a:t>
            </a:r>
          </a:p>
          <a:p>
            <a:endParaRPr lang="en-US" altLang="en-US" sz="2400" b="1" dirty="0">
              <a:solidFill>
                <a:srgbClr val="002060"/>
              </a:solidFill>
            </a:endParaRPr>
          </a:p>
          <a:p>
            <a:pPr>
              <a:buFont typeface="Arial" panose="020B0604020202020204" pitchFamily="34" charset="0"/>
              <a:buChar char="•"/>
            </a:pPr>
            <a:r>
              <a:rPr lang="en-US" altLang="en-US" sz="2400" dirty="0">
                <a:solidFill>
                  <a:srgbClr val="002060"/>
                </a:solidFill>
              </a:rPr>
              <a:t>Data Representation</a:t>
            </a:r>
          </a:p>
          <a:p>
            <a:pPr>
              <a:buFont typeface="Arial" panose="020B0604020202020204" pitchFamily="34" charset="0"/>
              <a:buChar char="•"/>
            </a:pPr>
            <a:r>
              <a:rPr lang="en-US" altLang="en-US" sz="2400" dirty="0">
                <a:solidFill>
                  <a:srgbClr val="002060"/>
                </a:solidFill>
              </a:rPr>
              <a:t>Deep Syntax</a:t>
            </a:r>
          </a:p>
          <a:p>
            <a:pPr>
              <a:buFont typeface="Arial" panose="020B0604020202020204" pitchFamily="34" charset="0"/>
              <a:buChar char="•"/>
            </a:pPr>
            <a:r>
              <a:rPr lang="en-US" altLang="en-US" sz="2400" dirty="0">
                <a:solidFill>
                  <a:srgbClr val="002060"/>
                </a:solidFill>
              </a:rPr>
              <a:t>Semantic Analysis</a:t>
            </a:r>
          </a:p>
          <a:p>
            <a:pPr>
              <a:buFont typeface="Arial" panose="020B0604020202020204" pitchFamily="34" charset="0"/>
              <a:buChar char="•"/>
            </a:pPr>
            <a:r>
              <a:rPr lang="en-US" altLang="en-US" sz="2400" dirty="0">
                <a:solidFill>
                  <a:srgbClr val="002060"/>
                </a:solidFill>
              </a:rPr>
              <a:t>Rhetorical Structure and Discourse Analysis</a:t>
            </a:r>
          </a:p>
          <a:p>
            <a:pPr>
              <a:buFont typeface="Arial" panose="020B0604020202020204" pitchFamily="34" charset="0"/>
              <a:buChar char="•"/>
            </a:pPr>
            <a:r>
              <a:rPr lang="en-US" altLang="en-US" sz="2400" dirty="0">
                <a:solidFill>
                  <a:srgbClr val="002060"/>
                </a:solidFill>
              </a:rPr>
              <a:t>Classifers</a:t>
            </a:r>
          </a:p>
          <a:p>
            <a:pPr>
              <a:buFont typeface="Arial" panose="020B0604020202020204" pitchFamily="34" charset="0"/>
              <a:buChar char="•"/>
            </a:pPr>
            <a:r>
              <a:rPr lang="en-US" altLang="en-US" sz="2400" dirty="0">
                <a:solidFill>
                  <a:srgbClr val="002060"/>
                </a:solidFill>
              </a:rPr>
              <a:t>Topic Modeling Techniques</a:t>
            </a:r>
          </a:p>
          <a:p>
            <a:pPr algn="ctr"/>
            <a:endParaRPr lang="en-US" altLang="en-US" sz="3600" b="1" dirty="0">
              <a:solidFill>
                <a:srgbClr val="002060"/>
              </a:solidFill>
            </a:endParaRPr>
          </a:p>
          <a:p>
            <a:pPr algn="ctr"/>
            <a:endParaRPr lang="en-US" sz="3600" dirty="0">
              <a:solidFill>
                <a:srgbClr val="00853E"/>
              </a:solidFill>
            </a:endParaRPr>
          </a:p>
        </p:txBody>
      </p:sp>
    </p:spTree>
    <p:extLst>
      <p:ext uri="{BB962C8B-B14F-4D97-AF65-F5344CB8AC3E}">
        <p14:creationId xmlns:p14="http://schemas.microsoft.com/office/powerpoint/2010/main" val="2755560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2424</TotalTime>
  <Words>653</Words>
  <Application>Microsoft Macintosh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Regular</vt:lpstr>
      <vt:lpstr>Franklin Gothic Book</vt:lpstr>
      <vt:lpstr>Helvetica</vt:lpstr>
      <vt:lpstr>Segoe UI</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Clayton</dc:creator>
  <cp:lastModifiedBy>Microsoft Office User</cp:lastModifiedBy>
  <cp:revision>86</cp:revision>
  <cp:lastPrinted>2019-10-14T17:07:34Z</cp:lastPrinted>
  <dcterms:created xsi:type="dcterms:W3CDTF">2019-07-08T18:39:15Z</dcterms:created>
  <dcterms:modified xsi:type="dcterms:W3CDTF">2022-12-10T20:57:30Z</dcterms:modified>
</cp:coreProperties>
</file>