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h kumar" userId="3ad295ea4ac79a2d" providerId="LiveId" clId="{58F154F4-F722-47B2-A6B4-4E5A5CE21BD1}"/>
    <pc:docChg chg="modSld">
      <pc:chgData name="ajith kumar" userId="3ad295ea4ac79a2d" providerId="LiveId" clId="{58F154F4-F722-47B2-A6B4-4E5A5CE21BD1}" dt="2024-08-30T17:54:53.207" v="0" actId="1076"/>
      <pc:docMkLst>
        <pc:docMk/>
      </pc:docMkLst>
      <pc:sldChg chg="modSp mod">
        <pc:chgData name="ajith kumar" userId="3ad295ea4ac79a2d" providerId="LiveId" clId="{58F154F4-F722-47B2-A6B4-4E5A5CE21BD1}" dt="2024-08-30T17:54:53.207" v="0" actId="1076"/>
        <pc:sldMkLst>
          <pc:docMk/>
          <pc:sldMk cId="0" sldId="256"/>
        </pc:sldMkLst>
        <pc:spChg chg="mod">
          <ac:chgData name="ajith kumar" userId="3ad295ea4ac79a2d" providerId="LiveId" clId="{58F154F4-F722-47B2-A6B4-4E5A5CE21BD1}" dt="2024-08-30T17:54:53.207" v="0" actId="1076"/>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Ggrg</a:t>
            </a:r>
            <a:endParaRPr lang="en-IN" dirty="0"/>
          </a:p>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78212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225604"/>
            <a:ext cx="8610600" cy="1938992"/>
          </a:xfrm>
          <a:prstGeom prst="rect">
            <a:avLst/>
          </a:prstGeom>
          <a:noFill/>
        </p:spPr>
        <p:txBody>
          <a:bodyPr wrap="square" rtlCol="0">
            <a:spAutoFit/>
          </a:bodyPr>
          <a:lstStyle/>
          <a:p>
            <a:r>
              <a:rPr lang="en-US" sz="2400" dirty="0"/>
              <a:t>STUDENT NAME:MADHUMITHA.M</a:t>
            </a:r>
          </a:p>
          <a:p>
            <a:r>
              <a:rPr lang="en-US" sz="2400" dirty="0"/>
              <a:t>REGISTER NO:312208518</a:t>
            </a:r>
          </a:p>
          <a:p>
            <a:r>
              <a:rPr lang="en-US" sz="2400" dirty="0"/>
              <a:t>DEPARTMENT:B.COM GENERAL</a:t>
            </a:r>
          </a:p>
          <a:p>
            <a:r>
              <a:rPr lang="en-US" sz="2400" dirty="0"/>
              <a:t>COLLEGE: CHELLAMMAL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05C858A-004A-8CBE-7A2E-2CA9DD31D76C}"/>
              </a:ext>
            </a:extLst>
          </p:cNvPr>
          <p:cNvSpPr txBox="1"/>
          <p:nvPr/>
        </p:nvSpPr>
        <p:spPr>
          <a:xfrm>
            <a:off x="2057400" y="2362200"/>
            <a:ext cx="6855542" cy="3108543"/>
          </a:xfrm>
          <a:prstGeom prst="rect">
            <a:avLst/>
          </a:prstGeom>
          <a:noFill/>
        </p:spPr>
        <p:txBody>
          <a:bodyPr wrap="square">
            <a:spAutoFit/>
          </a:bodyPr>
          <a:lstStyle/>
          <a:p>
            <a:r>
              <a:rPr lang="en-US" sz="2800" b="0" i="0" dirty="0">
                <a:solidFill>
                  <a:srgbClr val="474747"/>
                </a:solidFill>
                <a:effectLst/>
                <a:highlight>
                  <a:srgbClr val="FFFFFF"/>
                </a:highlight>
                <a:latin typeface="Google Sans"/>
              </a:rPr>
              <a:t>An employee management system is </a:t>
            </a:r>
            <a:r>
              <a:rPr lang="en-US" sz="2800" b="0" i="0" dirty="0">
                <a:solidFill>
                  <a:srgbClr val="040C28"/>
                </a:solidFill>
                <a:effectLst/>
                <a:highlight>
                  <a:srgbClr val="D3E3FD"/>
                </a:highlight>
                <a:latin typeface="Google Sans"/>
              </a:rPr>
              <a:t>technology designed to streamline core HR services and improve workforce productivity</a:t>
            </a:r>
            <a:r>
              <a:rPr lang="en-US" sz="2800" b="0" i="0" dirty="0">
                <a:solidFill>
                  <a:srgbClr val="474747"/>
                </a:solidFill>
                <a:effectLst/>
                <a:highlight>
                  <a:srgbClr val="FFFFFF"/>
                </a:highlight>
                <a:latin typeface="Google Sans"/>
              </a:rPr>
              <a:t>. It accomplishes these goals largely by automating labor-intensive, administrative tasks and using analytics to drive business decisions.</a:t>
            </a:r>
            <a:endParaRPr lang="en-IN" sz="2800" dirty="0"/>
          </a:p>
        </p:txBody>
      </p:sp>
      <p:pic>
        <p:nvPicPr>
          <p:cNvPr id="7" name="Graphic 6" descr="Arrow: Slight curve with solid fill">
            <a:extLst>
              <a:ext uri="{FF2B5EF4-FFF2-40B4-BE49-F238E27FC236}">
                <a16:creationId xmlns:a16="http://schemas.microsoft.com/office/drawing/2014/main" id="{BBF0DAA4-E10C-E1F1-010D-C98FBB08A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3400" y="3301206"/>
            <a:ext cx="9144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C6F2F57-DAA6-C87F-14E1-DAEF19A6E765}"/>
              </a:ext>
            </a:extLst>
          </p:cNvPr>
          <p:cNvSpPr txBox="1"/>
          <p:nvPr/>
        </p:nvSpPr>
        <p:spPr>
          <a:xfrm>
            <a:off x="1666875" y="3279058"/>
            <a:ext cx="5943600" cy="1477328"/>
          </a:xfrm>
          <a:prstGeom prst="rect">
            <a:avLst/>
          </a:prstGeom>
          <a:noFill/>
        </p:spPr>
        <p:txBody>
          <a:bodyPr wrap="square">
            <a:spAutoFit/>
          </a:bodyPr>
          <a:lstStyle/>
          <a:p>
            <a:r>
              <a:rPr lang="en-US" b="0" i="0" dirty="0">
                <a:solidFill>
                  <a:srgbClr val="474747"/>
                </a:solidFill>
                <a:effectLst/>
                <a:highlight>
                  <a:srgbClr val="FFFFFF"/>
                </a:highlight>
                <a:latin typeface="Google Sans"/>
              </a:rPr>
              <a:t>With an EMS, routine tasks like attendance tracking, leave management and payroll processing can be automated. This frees up HR personnel to focus on more strategic aspects of employee engagement and development. As a result, increases employee productivity</a:t>
            </a:r>
            <a:endParaRPr lang="en-IN" dirty="0"/>
          </a:p>
        </p:txBody>
      </p:sp>
      <p:sp>
        <p:nvSpPr>
          <p:cNvPr id="10" name="Arrow: Right 9">
            <a:extLst>
              <a:ext uri="{FF2B5EF4-FFF2-40B4-BE49-F238E27FC236}">
                <a16:creationId xmlns:a16="http://schemas.microsoft.com/office/drawing/2014/main" id="{22EFEA0C-7220-6EE7-72A8-E48AB9AB7EAA}"/>
              </a:ext>
            </a:extLst>
          </p:cNvPr>
          <p:cNvSpPr/>
          <p:nvPr/>
        </p:nvSpPr>
        <p:spPr>
          <a:xfrm>
            <a:off x="298132" y="3775406"/>
            <a:ext cx="9144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893433-D975-D4B1-A9E0-D6B18D3CC35F}"/>
              </a:ext>
            </a:extLst>
          </p:cNvPr>
          <p:cNvSpPr txBox="1"/>
          <p:nvPr/>
        </p:nvSpPr>
        <p:spPr>
          <a:xfrm>
            <a:off x="990600" y="2246055"/>
            <a:ext cx="8396042" cy="2554545"/>
          </a:xfrm>
          <a:prstGeom prst="rect">
            <a:avLst/>
          </a:prstGeom>
          <a:noFill/>
        </p:spPr>
        <p:txBody>
          <a:bodyPr wrap="square">
            <a:spAutoFit/>
          </a:bodyPr>
          <a:lstStyle/>
          <a:p>
            <a:r>
              <a:rPr lang="en-US" sz="3200" b="0" i="0" dirty="0">
                <a:solidFill>
                  <a:srgbClr val="040C28"/>
                </a:solidFill>
                <a:effectLst/>
                <a:highlight>
                  <a:srgbClr val="D3E3FD"/>
                </a:highlight>
                <a:latin typeface="Google Sans"/>
              </a:rPr>
              <a:t>An effective, reliable, and safe system ensures convenient administration of the personnel's daily records and, hence, has a major contribution towards the organization's prosperity</a:t>
            </a:r>
            <a:r>
              <a:rPr lang="en-US" sz="3200" b="0" i="0" dirty="0">
                <a:solidFill>
                  <a:srgbClr val="474747"/>
                </a:solidFill>
                <a:effectLst/>
                <a:highlight>
                  <a:srgbClr val="FFFFFF"/>
                </a:highlight>
                <a:latin typeface="Google Sans"/>
              </a:rPr>
              <a:t>.</a:t>
            </a:r>
            <a:endParaRPr lang="en-IN" sz="3200" dirty="0"/>
          </a:p>
        </p:txBody>
      </p:sp>
      <p:pic>
        <p:nvPicPr>
          <p:cNvPr id="8" name="Picture 7" descr="People shaking hands">
            <a:extLst>
              <a:ext uri="{FF2B5EF4-FFF2-40B4-BE49-F238E27FC236}">
                <a16:creationId xmlns:a16="http://schemas.microsoft.com/office/drawing/2014/main" id="{08046685-CAC1-414C-E16F-69D4829BD6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4800600"/>
            <a:ext cx="2286000" cy="13716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D40D07-84FA-D382-3D08-5EA7AF192F64}"/>
              </a:ext>
            </a:extLst>
          </p:cNvPr>
          <p:cNvSpPr txBox="1"/>
          <p:nvPr/>
        </p:nvSpPr>
        <p:spPr>
          <a:xfrm>
            <a:off x="3050458" y="3251708"/>
            <a:ext cx="6100916" cy="646331"/>
          </a:xfrm>
          <a:prstGeom prst="rect">
            <a:avLst/>
          </a:prstGeom>
          <a:noFill/>
        </p:spPr>
        <p:txBody>
          <a:bodyPr wrap="square">
            <a:spAutoFit/>
          </a:bodyPr>
          <a:lstStyle/>
          <a:p>
            <a:endParaRPr lang="en-IN" dirty="0"/>
          </a:p>
          <a:p>
            <a:endParaRPr lang="en-IN" dirty="0"/>
          </a:p>
        </p:txBody>
      </p:sp>
      <p:sp>
        <p:nvSpPr>
          <p:cNvPr id="13" name="TextBox 12">
            <a:extLst>
              <a:ext uri="{FF2B5EF4-FFF2-40B4-BE49-F238E27FC236}">
                <a16:creationId xmlns:a16="http://schemas.microsoft.com/office/drawing/2014/main" id="{1C36BD87-1D4D-C763-D7E9-C1B8D9F686DB}"/>
              </a:ext>
            </a:extLst>
          </p:cNvPr>
          <p:cNvSpPr txBox="1"/>
          <p:nvPr/>
        </p:nvSpPr>
        <p:spPr>
          <a:xfrm>
            <a:off x="990600" y="2667000"/>
            <a:ext cx="5398524" cy="2031325"/>
          </a:xfrm>
          <a:prstGeom prst="rect">
            <a:avLst/>
          </a:prstGeom>
          <a:noFill/>
        </p:spPr>
        <p:txBody>
          <a:bodyPr wrap="square">
            <a:spAutoFit/>
          </a:bodyPr>
          <a:lstStyle/>
          <a:p>
            <a:r>
              <a:rPr lang="en-US" dirty="0"/>
              <a:t>Employee management system is a system developed with an aim to solve the problem faced by </a:t>
            </a:r>
            <a:r>
              <a:rPr lang="en-US" dirty="0" err="1"/>
              <a:t>organisations</a:t>
            </a:r>
            <a:r>
              <a:rPr lang="en-US" dirty="0"/>
              <a:t> while calculating salary of each employee. This system aims to maintain proper automatic attendance so that no cheating in attendance can be done by any one. This system makes sure that all the important calculations should be done to calculate salary properly.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474747"/>
                </a:solidFill>
                <a:effectLst/>
                <a:highlight>
                  <a:srgbClr val="FFFFFF"/>
                </a:highlight>
                <a:latin typeface="Google Sans"/>
              </a:rPr>
              <a:t>The purpose of an employee management system is </a:t>
            </a:r>
            <a:r>
              <a:rPr lang="en-US" sz="2400" b="0" i="0">
                <a:solidFill>
                  <a:srgbClr val="040C28"/>
                </a:solidFill>
                <a:effectLst/>
                <a:highlight>
                  <a:srgbClr val="D3E3FD"/>
                </a:highlight>
                <a:latin typeface="Google Sans"/>
              </a:rPr>
              <a:t>to help improve workforce productivity, identify ways to engage and retain talent, and alleviate administrative burdens for HR professionals</a:t>
            </a:r>
            <a:r>
              <a:rPr lang="en-US" sz="2400" b="0" i="0">
                <a:solidFill>
                  <a:srgbClr val="474747"/>
                </a:solidFill>
                <a:effectLst/>
                <a:highlight>
                  <a:srgbClr val="FFFFFF"/>
                </a:highlight>
                <a:latin typeface="Google Sans"/>
              </a:rPr>
              <a:t>. Achieving greater efficiency through the use of technology can also help control costs and minimize compliance risks.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090CD1C-5BDB-56A8-4751-327808461DEA}"/>
              </a:ext>
            </a:extLst>
          </p:cNvPr>
          <p:cNvSpPr txBox="1"/>
          <p:nvPr/>
        </p:nvSpPr>
        <p:spPr>
          <a:xfrm>
            <a:off x="699452" y="2971800"/>
            <a:ext cx="5167948" cy="2031325"/>
          </a:xfrm>
          <a:prstGeom prst="rect">
            <a:avLst/>
          </a:prstGeom>
          <a:noFill/>
        </p:spPr>
        <p:txBody>
          <a:bodyPr wrap="square">
            <a:spAutoFit/>
          </a:bodyPr>
          <a:lstStyle/>
          <a:p>
            <a:r>
              <a:rPr lang="en-US" b="1" i="0" dirty="0">
                <a:solidFill>
                  <a:srgbClr val="040C28"/>
                </a:solidFill>
                <a:effectLst/>
                <a:highlight>
                  <a:srgbClr val="D3E3FD"/>
                </a:highlight>
                <a:latin typeface="Google Sans"/>
              </a:rPr>
              <a:t>the person who will be using the software or program</a:t>
            </a:r>
            <a:r>
              <a:rPr lang="en-US" b="1" i="0" dirty="0">
                <a:solidFill>
                  <a:srgbClr val="474747"/>
                </a:solidFill>
                <a:effectLst/>
                <a:highlight>
                  <a:srgbClr val="FFFFFF"/>
                </a:highlight>
                <a:latin typeface="Google Sans"/>
              </a:rPr>
              <a:t>.</a:t>
            </a:r>
            <a:r>
              <a:rPr lang="en-US" b="0" i="0" dirty="0">
                <a:solidFill>
                  <a:srgbClr val="474747"/>
                </a:solidFill>
                <a:effectLst/>
                <a:highlight>
                  <a:srgbClr val="FFFFFF"/>
                </a:highlight>
                <a:latin typeface="Google Sans"/>
              </a:rPr>
              <a:t> They are the ones who need to accomplish a task or goal. The end user needs to be able to understand how to use the software or program. They also need to be able to give feedback on their experience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16AB30F-43F2-61F9-A944-31DDCFFADFBA}"/>
              </a:ext>
            </a:extLst>
          </p:cNvPr>
          <p:cNvSpPr txBox="1"/>
          <p:nvPr/>
        </p:nvSpPr>
        <p:spPr>
          <a:xfrm>
            <a:off x="3050458" y="2005213"/>
            <a:ext cx="6100916" cy="2862322"/>
          </a:xfrm>
          <a:prstGeom prst="rect">
            <a:avLst/>
          </a:prstGeom>
          <a:noFill/>
        </p:spPr>
        <p:txBody>
          <a:bodyPr wrap="square">
            <a:spAutoFit/>
          </a:bodyPr>
          <a:lstStyle/>
          <a:p>
            <a:pPr algn="l">
              <a:buFont typeface="+mj-lt"/>
              <a:buAutoNum type="arabicPeriod"/>
            </a:pPr>
            <a:r>
              <a:rPr lang="en-US" b="0" i="0" dirty="0">
                <a:solidFill>
                  <a:srgbClr val="1F1F1F"/>
                </a:solidFill>
                <a:effectLst/>
                <a:highlight>
                  <a:srgbClr val="FFFFFF"/>
                </a:highlight>
                <a:latin typeface="Google Sans"/>
              </a:rPr>
              <a:t>Recruit the Right People.</a:t>
            </a:r>
          </a:p>
          <a:p>
            <a:pPr algn="l">
              <a:buFont typeface="+mj-lt"/>
              <a:buAutoNum type="arabicPeriod"/>
            </a:pPr>
            <a:r>
              <a:rPr lang="en-US" b="0" i="0" dirty="0">
                <a:solidFill>
                  <a:srgbClr val="1F1F1F"/>
                </a:solidFill>
                <a:effectLst/>
                <a:highlight>
                  <a:srgbClr val="FFFFFF"/>
                </a:highlight>
                <a:latin typeface="Google Sans"/>
              </a:rPr>
              <a:t>Ensure Effective Communication.</a:t>
            </a:r>
          </a:p>
          <a:p>
            <a:pPr algn="l">
              <a:buFont typeface="+mj-lt"/>
              <a:buAutoNum type="arabicPeriod"/>
            </a:pPr>
            <a:r>
              <a:rPr lang="en-US" b="0" i="0" dirty="0">
                <a:solidFill>
                  <a:srgbClr val="1F1F1F"/>
                </a:solidFill>
                <a:effectLst/>
                <a:highlight>
                  <a:srgbClr val="FFFFFF"/>
                </a:highlight>
                <a:latin typeface="Google Sans"/>
              </a:rPr>
              <a:t>Clearly Define your Goals and Objectives.</a:t>
            </a:r>
          </a:p>
          <a:p>
            <a:pPr algn="l">
              <a:buFont typeface="+mj-lt"/>
              <a:buAutoNum type="arabicPeriod"/>
            </a:pPr>
            <a:r>
              <a:rPr lang="en-US" b="0" i="0" dirty="0">
                <a:solidFill>
                  <a:srgbClr val="1F1F1F"/>
                </a:solidFill>
                <a:effectLst/>
                <a:highlight>
                  <a:srgbClr val="FFFFFF"/>
                </a:highlight>
                <a:latin typeface="Google Sans"/>
              </a:rPr>
              <a:t>Regularly Evaluate Employee Performance.</a:t>
            </a:r>
          </a:p>
          <a:p>
            <a:pPr algn="l">
              <a:buFont typeface="+mj-lt"/>
              <a:buAutoNum type="arabicPeriod"/>
            </a:pPr>
            <a:r>
              <a:rPr lang="en-US" b="0" i="0" dirty="0">
                <a:solidFill>
                  <a:srgbClr val="1F1F1F"/>
                </a:solidFill>
                <a:effectLst/>
                <a:highlight>
                  <a:srgbClr val="FFFFFF"/>
                </a:highlight>
                <a:latin typeface="Google Sans"/>
              </a:rPr>
              <a:t>Show Appreciation.</a:t>
            </a:r>
          </a:p>
          <a:p>
            <a:pPr algn="l">
              <a:buFont typeface="+mj-lt"/>
              <a:buAutoNum type="arabicPeriod"/>
            </a:pPr>
            <a:r>
              <a:rPr lang="en-US" b="0" i="0" dirty="0">
                <a:solidFill>
                  <a:srgbClr val="1F1F1F"/>
                </a:solidFill>
                <a:effectLst/>
                <a:highlight>
                  <a:srgbClr val="FFFFFF"/>
                </a:highlight>
                <a:latin typeface="Google Sans"/>
              </a:rPr>
              <a:t>Conduct Regular Employee Training.</a:t>
            </a:r>
          </a:p>
          <a:p>
            <a:pPr algn="l">
              <a:buFont typeface="+mj-lt"/>
              <a:buAutoNum type="arabicPeriod"/>
            </a:pPr>
            <a:r>
              <a:rPr lang="en-US" b="0" i="0" dirty="0">
                <a:solidFill>
                  <a:srgbClr val="1F1F1F"/>
                </a:solidFill>
                <a:effectLst/>
                <a:highlight>
                  <a:srgbClr val="FFFFFF"/>
                </a:highlight>
                <a:latin typeface="Google Sans"/>
              </a:rPr>
              <a:t>Create a Positive Workplace Culture.</a:t>
            </a:r>
          </a:p>
          <a:p>
            <a:pPr algn="l">
              <a:buFont typeface="+mj-lt"/>
              <a:buAutoNum type="arabicPeriod"/>
            </a:pPr>
            <a:r>
              <a:rPr lang="en-US" b="0" i="0" dirty="0">
                <a:solidFill>
                  <a:srgbClr val="1F1F1F"/>
                </a:solidFill>
                <a:effectLst/>
                <a:highlight>
                  <a:srgbClr val="FFFFFF"/>
                </a:highlight>
                <a:latin typeface="Google Sans"/>
              </a:rPr>
              <a:t>In Summary.</a:t>
            </a:r>
          </a:p>
          <a:p>
            <a:br>
              <a:rPr lang="en-US" b="0" i="0" dirty="0">
                <a:solidFill>
                  <a:srgbClr val="1F1F1F"/>
                </a:solidFill>
                <a:effectLst/>
                <a:highlight>
                  <a:srgbClr val="FFFFFF"/>
                </a:highlight>
                <a:latin typeface="Arial" panose="020B0604020202020204" pitchFamily="34" charset="0"/>
              </a:rPr>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FB3B462-9CEA-166B-71F2-19A8FED5FF1D}"/>
              </a:ext>
            </a:extLst>
          </p:cNvPr>
          <p:cNvSpPr txBox="1"/>
          <p:nvPr/>
        </p:nvSpPr>
        <p:spPr>
          <a:xfrm>
            <a:off x="1981200" y="2895600"/>
            <a:ext cx="5410200" cy="1754326"/>
          </a:xfrm>
          <a:prstGeom prst="rect">
            <a:avLst/>
          </a:prstGeom>
          <a:noFill/>
        </p:spPr>
        <p:txBody>
          <a:bodyPr wrap="square">
            <a:spAutoFit/>
          </a:bodyPr>
          <a:lstStyle/>
          <a:p>
            <a:r>
              <a:rPr lang="en-US" b="0" i="0" dirty="0">
                <a:solidFill>
                  <a:srgbClr val="474747"/>
                </a:solidFill>
                <a:effectLst/>
                <a:highlight>
                  <a:srgbClr val="FFFFFF"/>
                </a:highlight>
                <a:latin typeface="Google Sans"/>
              </a:rPr>
              <a:t>An employee database management system is </a:t>
            </a:r>
            <a:r>
              <a:rPr lang="en-US" b="0" i="0" dirty="0">
                <a:solidFill>
                  <a:srgbClr val="040C28"/>
                </a:solidFill>
                <a:effectLst/>
                <a:highlight>
                  <a:srgbClr val="D3E3FD"/>
                </a:highlight>
                <a:latin typeface="Google Sans"/>
              </a:rPr>
              <a:t>a cloud-based software package that enables you to manage your employee data and sync it across your other business platforms</a:t>
            </a:r>
            <a:r>
              <a:rPr lang="en-US" b="0" i="0" dirty="0">
                <a:solidFill>
                  <a:srgbClr val="474747"/>
                </a:solidFill>
                <a:effectLst/>
                <a:highlight>
                  <a:srgbClr val="FFFFFF"/>
                </a:highlight>
                <a:latin typeface="Google Sans"/>
              </a:rPr>
              <a:t>. Essentially, it allows you to keep track of information like attendance/leave, salary, performance, and so on within one central location</a:t>
            </a:r>
            <a:endParaRPr lang="en-IN" dirty="0"/>
          </a:p>
        </p:txBody>
      </p:sp>
      <p:pic>
        <p:nvPicPr>
          <p:cNvPr id="6" name="Graphic 5" descr="Chevron arrows with solid fill">
            <a:extLst>
              <a:ext uri="{FF2B5EF4-FFF2-40B4-BE49-F238E27FC236}">
                <a16:creationId xmlns:a16="http://schemas.microsoft.com/office/drawing/2014/main" id="{2028E8EB-AB5E-FE05-BE7A-85C97A511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337" y="3200400"/>
            <a:ext cx="914400" cy="9144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3039606"/>
            <a:ext cx="7248334"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474747"/>
                </a:solidFill>
                <a:effectLst/>
                <a:highlight>
                  <a:srgbClr val="FFFFFF"/>
                </a:highlight>
                <a:latin typeface="Google Sans"/>
              </a:rPr>
              <a:t>A work management platform </a:t>
            </a:r>
            <a:r>
              <a:rPr lang="en-US" sz="2800" b="0" i="0">
                <a:solidFill>
                  <a:srgbClr val="040C28"/>
                </a:solidFill>
                <a:effectLst/>
                <a:highlight>
                  <a:srgbClr val="D3E3FD"/>
                </a:highlight>
                <a:latin typeface="Google Sans"/>
              </a:rPr>
              <a:t>coordinates plans, projects, and processes across your entire organization</a:t>
            </a:r>
            <a:r>
              <a:rPr lang="en-US" sz="2800" b="0" i="0">
                <a:solidFill>
                  <a:srgbClr val="474747"/>
                </a:solidFill>
                <a:effectLst/>
                <a:highlight>
                  <a:srgbClr val="FFFFFF"/>
                </a:highlight>
                <a:latin typeface="Google Sans"/>
              </a:rPr>
              <a:t>. By creating a centralized hub for all work, you reduce silos and help teams to track progress and work towards your largest company initiatives.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508</Words>
  <Application>Microsoft Office PowerPoint</Application>
  <PresentationFormat>Widescreen</PresentationFormat>
  <Paragraphs>59</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ajith kumar</cp:lastModifiedBy>
  <cp:revision>14</cp:revision>
  <dcterms:created xsi:type="dcterms:W3CDTF">2024-03-29T15:07:22Z</dcterms:created>
  <dcterms:modified xsi:type="dcterms:W3CDTF">2024-08-30T17:54:55Z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