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1D7AFD-5DE6-422E-915D-4C6E3F51A8FA}">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57F3AD0-B4D9-4633-9228-8C295F00FFFF}" type="datetimeFigureOut">
              <a:rPr lang="en-IN" smtClean="0"/>
              <a:t>06-05-2022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0905E0-57AA-4D14-ACA9-84317A42CED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F3AD0-B4D9-4633-9228-8C295F00FFFF}"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905E0-57AA-4D14-ACA9-84317A42CED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F3AD0-B4D9-4633-9228-8C295F00FFFF}"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905E0-57AA-4D14-ACA9-84317A42CED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57F3AD0-B4D9-4633-9228-8C295F00FFFF}" type="datetimeFigureOut">
              <a:rPr lang="en-IN" smtClean="0"/>
              <a:t>06-05-2022</a:t>
            </a:fld>
            <a:endParaRPr lang="en-IN"/>
          </a:p>
        </p:txBody>
      </p:sp>
      <p:sp>
        <p:nvSpPr>
          <p:cNvPr id="9" name="Slide Number Placeholder 8"/>
          <p:cNvSpPr>
            <a:spLocks noGrp="1"/>
          </p:cNvSpPr>
          <p:nvPr>
            <p:ph type="sldNum" sz="quarter" idx="15"/>
          </p:nvPr>
        </p:nvSpPr>
        <p:spPr/>
        <p:txBody>
          <a:bodyPr rtlCol="0"/>
          <a:lstStyle/>
          <a:p>
            <a:fld id="{9E0905E0-57AA-4D14-ACA9-84317A42CEDF}"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57F3AD0-B4D9-4633-9228-8C295F00FFFF}" type="datetimeFigureOut">
              <a:rPr lang="en-IN" smtClean="0"/>
              <a:t>06-05-2022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0905E0-57AA-4D14-ACA9-84317A42CED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7F3AD0-B4D9-4633-9228-8C295F00FFFF}"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905E0-57AA-4D14-ACA9-84317A42CEDF}"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7F3AD0-B4D9-4633-9228-8C295F00FFFF}"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0905E0-57AA-4D14-ACA9-84317A42CEDF}"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57F3AD0-B4D9-4633-9228-8C295F00FFFF}" type="datetimeFigureOut">
              <a:rPr lang="en-IN" smtClean="0"/>
              <a:t>06-05-2022</a:t>
            </a:fld>
            <a:endParaRPr lang="en-IN"/>
          </a:p>
        </p:txBody>
      </p:sp>
      <p:sp>
        <p:nvSpPr>
          <p:cNvPr id="7" name="Slide Number Placeholder 6"/>
          <p:cNvSpPr>
            <a:spLocks noGrp="1"/>
          </p:cNvSpPr>
          <p:nvPr>
            <p:ph type="sldNum" sz="quarter" idx="11"/>
          </p:nvPr>
        </p:nvSpPr>
        <p:spPr/>
        <p:txBody>
          <a:bodyPr rtlCol="0"/>
          <a:lstStyle/>
          <a:p>
            <a:fld id="{9E0905E0-57AA-4D14-ACA9-84317A42CEDF}"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F3AD0-B4D9-4633-9228-8C295F00FFFF}"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0905E0-57AA-4D14-ACA9-84317A42CED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57F3AD0-B4D9-4633-9228-8C295F00FFFF}" type="datetimeFigureOut">
              <a:rPr lang="en-IN" smtClean="0"/>
              <a:t>06-05-2022</a:t>
            </a:fld>
            <a:endParaRPr lang="en-IN"/>
          </a:p>
        </p:txBody>
      </p:sp>
      <p:sp>
        <p:nvSpPr>
          <p:cNvPr id="22" name="Slide Number Placeholder 21"/>
          <p:cNvSpPr>
            <a:spLocks noGrp="1"/>
          </p:cNvSpPr>
          <p:nvPr>
            <p:ph type="sldNum" sz="quarter" idx="15"/>
          </p:nvPr>
        </p:nvSpPr>
        <p:spPr/>
        <p:txBody>
          <a:bodyPr rtlCol="0"/>
          <a:lstStyle/>
          <a:p>
            <a:fld id="{9E0905E0-57AA-4D14-ACA9-84317A42CEDF}"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57F3AD0-B4D9-4633-9228-8C295F00FFFF}" type="datetimeFigureOut">
              <a:rPr lang="en-IN" smtClean="0"/>
              <a:t>06-05-2022</a:t>
            </a:fld>
            <a:endParaRPr lang="en-IN"/>
          </a:p>
        </p:txBody>
      </p:sp>
      <p:sp>
        <p:nvSpPr>
          <p:cNvPr id="18" name="Slide Number Placeholder 17"/>
          <p:cNvSpPr>
            <a:spLocks noGrp="1"/>
          </p:cNvSpPr>
          <p:nvPr>
            <p:ph type="sldNum" sz="quarter" idx="11"/>
          </p:nvPr>
        </p:nvSpPr>
        <p:spPr/>
        <p:txBody>
          <a:bodyPr rtlCol="0"/>
          <a:lstStyle/>
          <a:p>
            <a:fld id="{9E0905E0-57AA-4D14-ACA9-84317A42CEDF}"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57F3AD0-B4D9-4633-9228-8C295F00FFFF}" type="datetimeFigureOut">
              <a:rPr lang="en-IN" smtClean="0"/>
              <a:t>06-05-2022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0905E0-57AA-4D14-ACA9-84317A42CED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1772816"/>
            <a:ext cx="6264696" cy="3240360"/>
          </a:xfrm>
        </p:spPr>
        <p:txBody>
          <a:bodyPr>
            <a:noAutofit/>
          </a:bodyPr>
          <a:lstStyle/>
          <a:p>
            <a:pPr algn="ctr"/>
            <a:r>
              <a:rPr lang="en-US" sz="7200" dirty="0" smtClean="0">
                <a:effectLst>
                  <a:outerShdw blurRad="38100" dist="38100" dir="2700000" algn="tl">
                    <a:srgbClr val="000000">
                      <a:alpha val="43137"/>
                    </a:srgbClr>
                  </a:outerShdw>
                </a:effectLst>
              </a:rPr>
              <a:t>Credit Card Default Prediction</a:t>
            </a:r>
            <a:endParaRPr lang="en-IN" sz="7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831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Feature Importance </a:t>
            </a:r>
            <a:endParaRPr lang="en-IN" sz="4800" b="1" dirty="0"/>
          </a:p>
        </p:txBody>
      </p:sp>
      <p:sp>
        <p:nvSpPr>
          <p:cNvPr id="3" name="Content Placeholder 2"/>
          <p:cNvSpPr>
            <a:spLocks noGrp="1"/>
          </p:cNvSpPr>
          <p:nvPr>
            <p:ph sz="quarter" idx="1"/>
          </p:nvPr>
        </p:nvSpPr>
        <p:spPr/>
        <p:txBody>
          <a:bodyPr/>
          <a:lstStyle/>
          <a:p>
            <a:r>
              <a:rPr lang="en-US" dirty="0" smtClean="0"/>
              <a:t>Once the best model has been chosen as the Random Forest Classifier Feature importance has been executed to find out the best features which impact the Target the most and the features which does not provide much contribution has been removed.</a:t>
            </a:r>
          </a:p>
          <a:p>
            <a:r>
              <a:rPr lang="en-US" dirty="0" smtClean="0"/>
              <a:t>Initially, there were 24 features and finally only 21 features were used to predict the Target.</a:t>
            </a:r>
            <a:endParaRPr lang="en-IN" dirty="0"/>
          </a:p>
        </p:txBody>
      </p:sp>
    </p:spTree>
    <p:extLst>
      <p:ext uri="{BB962C8B-B14F-4D97-AF65-F5344CB8AC3E}">
        <p14:creationId xmlns:p14="http://schemas.microsoft.com/office/powerpoint/2010/main" val="3887690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Problem Statement</a:t>
            </a:r>
            <a:endParaRPr lang="en-IN" sz="4800" b="1" dirty="0"/>
          </a:p>
        </p:txBody>
      </p:sp>
      <p:sp>
        <p:nvSpPr>
          <p:cNvPr id="3" name="Content Placeholder 2"/>
          <p:cNvSpPr>
            <a:spLocks noGrp="1"/>
          </p:cNvSpPr>
          <p:nvPr>
            <p:ph sz="quarter" idx="1"/>
          </p:nvPr>
        </p:nvSpPr>
        <p:spPr/>
        <p:txBody>
          <a:bodyPr/>
          <a:lstStyle/>
          <a:p>
            <a:r>
              <a:rPr lang="en-US" dirty="0"/>
              <a:t>Financial threats are displaying a trend about the credit risk of commercial banks as </a:t>
            </a:r>
            <a:r>
              <a:rPr lang="en-US" dirty="0" smtClean="0"/>
              <a:t>the incredible </a:t>
            </a:r>
            <a:r>
              <a:rPr lang="en-US" dirty="0"/>
              <a:t>improvement in the financial industry has arisen. In this way, one of </a:t>
            </a:r>
            <a:r>
              <a:rPr lang="en-US" dirty="0" smtClean="0"/>
              <a:t>the biggest </a:t>
            </a:r>
            <a:r>
              <a:rPr lang="en-US" dirty="0"/>
              <a:t>threats faced by commercial banks is the risk prediction of credit </a:t>
            </a:r>
            <a:r>
              <a:rPr lang="en-US" dirty="0" smtClean="0"/>
              <a:t>clients. The </a:t>
            </a:r>
            <a:r>
              <a:rPr lang="en-US" dirty="0"/>
              <a:t>goal is to predict the probability of credit default based on credit card </a:t>
            </a:r>
            <a:r>
              <a:rPr lang="en-US" dirty="0" smtClean="0"/>
              <a:t>owner's characteristics </a:t>
            </a:r>
            <a:r>
              <a:rPr lang="en-US" dirty="0"/>
              <a:t>and payment history.</a:t>
            </a:r>
          </a:p>
          <a:p>
            <a:endParaRPr lang="en-IN" dirty="0"/>
          </a:p>
        </p:txBody>
      </p:sp>
    </p:spTree>
    <p:extLst>
      <p:ext uri="{BB962C8B-B14F-4D97-AF65-F5344CB8AC3E}">
        <p14:creationId xmlns:p14="http://schemas.microsoft.com/office/powerpoint/2010/main" val="379475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Tools Used</a:t>
            </a:r>
            <a:endParaRPr lang="en-IN" sz="4800" b="1" dirty="0"/>
          </a:p>
        </p:txBody>
      </p:sp>
      <p:sp>
        <p:nvSpPr>
          <p:cNvPr id="3" name="Content Placeholder 2"/>
          <p:cNvSpPr>
            <a:spLocks noGrp="1"/>
          </p:cNvSpPr>
          <p:nvPr>
            <p:ph sz="quarter" idx="1"/>
          </p:nvPr>
        </p:nvSpPr>
        <p:spPr/>
        <p:txBody>
          <a:bodyPr/>
          <a:lstStyle/>
          <a:p>
            <a:r>
              <a:rPr lang="en-US" dirty="0" smtClean="0"/>
              <a:t>Pandas</a:t>
            </a:r>
          </a:p>
          <a:p>
            <a:r>
              <a:rPr lang="en-US" dirty="0" err="1" smtClean="0"/>
              <a:t>Numpy</a:t>
            </a:r>
            <a:endParaRPr lang="en-IN" dirty="0" smtClean="0"/>
          </a:p>
          <a:p>
            <a:r>
              <a:rPr lang="en-US" dirty="0" err="1" smtClean="0"/>
              <a:t>Seaborn</a:t>
            </a:r>
            <a:endParaRPr lang="en-US" dirty="0" smtClean="0"/>
          </a:p>
          <a:p>
            <a:r>
              <a:rPr lang="en-US" dirty="0" err="1" smtClean="0"/>
              <a:t>Matplotlib</a:t>
            </a:r>
            <a:endParaRPr lang="en-US" dirty="0" smtClean="0"/>
          </a:p>
          <a:p>
            <a:r>
              <a:rPr lang="en-US" dirty="0" err="1" smtClean="0"/>
              <a:t>Plotly</a:t>
            </a:r>
            <a:endParaRPr lang="en-US" dirty="0" smtClean="0"/>
          </a:p>
          <a:p>
            <a:r>
              <a:rPr lang="en-US" dirty="0" err="1" smtClean="0"/>
              <a:t>SKLearn</a:t>
            </a:r>
            <a:endParaRPr lang="en-US" dirty="0" smtClean="0"/>
          </a:p>
        </p:txBody>
      </p:sp>
    </p:spTree>
    <p:extLst>
      <p:ext uri="{BB962C8B-B14F-4D97-AF65-F5344CB8AC3E}">
        <p14:creationId xmlns:p14="http://schemas.microsoft.com/office/powerpoint/2010/main" val="1454054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APPROACHES</a:t>
            </a:r>
            <a:endParaRPr lang="en-IN" sz="4800" b="1" dirty="0"/>
          </a:p>
        </p:txBody>
      </p:sp>
      <p:sp>
        <p:nvSpPr>
          <p:cNvPr id="3" name="Content Placeholder 2"/>
          <p:cNvSpPr>
            <a:spLocks noGrp="1"/>
          </p:cNvSpPr>
          <p:nvPr>
            <p:ph sz="quarter" idx="1"/>
          </p:nvPr>
        </p:nvSpPr>
        <p:spPr/>
        <p:txBody>
          <a:bodyPr/>
          <a:lstStyle/>
          <a:p>
            <a:r>
              <a:rPr lang="en-US" dirty="0" smtClean="0"/>
              <a:t>Data Cleaning</a:t>
            </a:r>
          </a:p>
          <a:p>
            <a:r>
              <a:rPr lang="en-US" dirty="0" smtClean="0"/>
              <a:t>Exploratory Data Analysis</a:t>
            </a:r>
          </a:p>
          <a:p>
            <a:r>
              <a:rPr lang="en-US" dirty="0" smtClean="0"/>
              <a:t>Feature </a:t>
            </a:r>
            <a:r>
              <a:rPr lang="en-US" dirty="0" err="1" smtClean="0"/>
              <a:t>vs</a:t>
            </a:r>
            <a:r>
              <a:rPr lang="en-US" dirty="0" smtClean="0"/>
              <a:t> Target</a:t>
            </a:r>
          </a:p>
          <a:p>
            <a:r>
              <a:rPr lang="en-US" dirty="0" smtClean="0"/>
              <a:t>Feature and Target Selection</a:t>
            </a:r>
          </a:p>
          <a:p>
            <a:r>
              <a:rPr lang="en-US" dirty="0" smtClean="0"/>
              <a:t>Splitting the Dataset</a:t>
            </a:r>
          </a:p>
          <a:p>
            <a:r>
              <a:rPr lang="en-US" dirty="0" smtClean="0"/>
              <a:t>ML Models</a:t>
            </a:r>
          </a:p>
          <a:p>
            <a:r>
              <a:rPr lang="en-US" dirty="0" smtClean="0"/>
              <a:t>Best Model Selection</a:t>
            </a:r>
          </a:p>
          <a:p>
            <a:r>
              <a:rPr lang="en-US" dirty="0" smtClean="0"/>
              <a:t>Feature Importance</a:t>
            </a:r>
          </a:p>
        </p:txBody>
      </p:sp>
    </p:spTree>
    <p:extLst>
      <p:ext uri="{BB962C8B-B14F-4D97-AF65-F5344CB8AC3E}">
        <p14:creationId xmlns:p14="http://schemas.microsoft.com/office/powerpoint/2010/main" val="1173931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EDA Insights</a:t>
            </a:r>
            <a:endParaRPr lang="en-IN" sz="4800"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2825552"/>
            <a:ext cx="7643192" cy="4032448"/>
          </a:xfrm>
        </p:spPr>
      </p:pic>
      <p:sp>
        <p:nvSpPr>
          <p:cNvPr id="13" name="TextBox 12"/>
          <p:cNvSpPr txBox="1"/>
          <p:nvPr/>
        </p:nvSpPr>
        <p:spPr>
          <a:xfrm>
            <a:off x="611560" y="1556792"/>
            <a:ext cx="7272808" cy="830997"/>
          </a:xfrm>
          <a:prstGeom prst="rect">
            <a:avLst/>
          </a:prstGeom>
          <a:noFill/>
        </p:spPr>
        <p:txBody>
          <a:bodyPr wrap="square" rtlCol="0">
            <a:spAutoFit/>
          </a:bodyPr>
          <a:lstStyle/>
          <a:p>
            <a:r>
              <a:rPr lang="en-US" sz="2400" dirty="0" smtClean="0">
                <a:latin typeface="Arial Unicode MS" pitchFamily="34" charset="-128"/>
                <a:ea typeface="Arial Unicode MS" pitchFamily="34" charset="-128"/>
                <a:cs typeface="Arial Unicode MS" pitchFamily="34" charset="-128"/>
              </a:rPr>
              <a:t>From the below graph, it is evident that the Males are more expected to default compared to Females.</a:t>
            </a:r>
            <a:endParaRPr lang="en-IN"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74802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0" y="1484313"/>
            <a:ext cx="8100392" cy="5113337"/>
          </a:xfrm>
        </p:spPr>
      </p:pic>
      <p:sp>
        <p:nvSpPr>
          <p:cNvPr id="5" name="TextBox 4"/>
          <p:cNvSpPr txBox="1"/>
          <p:nvPr/>
        </p:nvSpPr>
        <p:spPr>
          <a:xfrm>
            <a:off x="395536" y="260648"/>
            <a:ext cx="7992888" cy="830997"/>
          </a:xfrm>
          <a:prstGeom prst="rect">
            <a:avLst/>
          </a:prstGeom>
          <a:noFill/>
        </p:spPr>
        <p:txBody>
          <a:bodyPr wrap="square" rtlCol="0">
            <a:spAutoFit/>
          </a:bodyPr>
          <a:lstStyle/>
          <a:p>
            <a:r>
              <a:rPr lang="en-US" sz="2400" dirty="0" smtClean="0">
                <a:latin typeface="Arial Unicode MS" pitchFamily="34" charset="-128"/>
                <a:ea typeface="Arial Unicode MS" pitchFamily="34" charset="-128"/>
                <a:cs typeface="Arial Unicode MS" pitchFamily="34" charset="-128"/>
              </a:rPr>
              <a:t>From the below graph it can be seen that the Highly Educated people also make default.</a:t>
            </a:r>
            <a:endParaRPr lang="en-IN"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49579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6088"/>
            <a:ext cx="8028384" cy="4827248"/>
          </a:xfrm>
          <a:prstGeom prst="rect">
            <a:avLst/>
          </a:prstGeom>
        </p:spPr>
      </p:pic>
      <p:sp>
        <p:nvSpPr>
          <p:cNvPr id="3" name="TextBox 2"/>
          <p:cNvSpPr txBox="1"/>
          <p:nvPr/>
        </p:nvSpPr>
        <p:spPr>
          <a:xfrm>
            <a:off x="467544" y="404664"/>
            <a:ext cx="8064896" cy="830997"/>
          </a:xfrm>
          <a:prstGeom prst="rect">
            <a:avLst/>
          </a:prstGeom>
          <a:noFill/>
        </p:spPr>
        <p:txBody>
          <a:bodyPr wrap="square" rtlCol="0">
            <a:spAutoFit/>
          </a:bodyPr>
          <a:lstStyle/>
          <a:p>
            <a:r>
              <a:rPr lang="en-US" sz="2400" dirty="0" smtClean="0">
                <a:latin typeface="Arial Unicode MS" pitchFamily="34" charset="-128"/>
                <a:ea typeface="Arial Unicode MS" pitchFamily="34" charset="-128"/>
                <a:cs typeface="Arial Unicode MS" pitchFamily="34" charset="-128"/>
              </a:rPr>
              <a:t>From the below graph, we can see that the married person are more likely to default next month.</a:t>
            </a:r>
            <a:endParaRPr lang="en-IN"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218667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Best ML Model</a:t>
            </a:r>
            <a:endParaRPr lang="en-IN" sz="4800" b="1" dirty="0"/>
          </a:p>
        </p:txBody>
      </p:sp>
      <p:sp>
        <p:nvSpPr>
          <p:cNvPr id="3" name="Content Placeholder 2"/>
          <p:cNvSpPr>
            <a:spLocks noGrp="1"/>
          </p:cNvSpPr>
          <p:nvPr>
            <p:ph sz="quarter" idx="1"/>
          </p:nvPr>
        </p:nvSpPr>
        <p:spPr/>
        <p:txBody>
          <a:bodyPr/>
          <a:lstStyle/>
          <a:p>
            <a:r>
              <a:rPr lang="en-US" dirty="0" smtClean="0"/>
              <a:t>Since it is a Classification problem most of the classification algorithms like </a:t>
            </a:r>
            <a:r>
              <a:rPr lang="en-US" b="1" dirty="0" smtClean="0"/>
              <a:t>Logistic Regression, Decision Tree Classifier, Random Forest Classifier, Ada Boost, Gradient Boost and KNN </a:t>
            </a:r>
            <a:r>
              <a:rPr lang="en-US" dirty="0" smtClean="0"/>
              <a:t>have been used. Finally, based on the accuracy score </a:t>
            </a:r>
            <a:r>
              <a:rPr lang="en-US" b="1" dirty="0" smtClean="0">
                <a:solidFill>
                  <a:srgbClr val="FF0000"/>
                </a:solidFill>
              </a:rPr>
              <a:t>Random Forest</a:t>
            </a:r>
            <a:r>
              <a:rPr lang="en-US" dirty="0" smtClean="0"/>
              <a:t> have been taken as the best model to predict the target.</a:t>
            </a:r>
            <a:endParaRPr lang="en-IN" dirty="0"/>
          </a:p>
        </p:txBody>
      </p:sp>
    </p:spTree>
    <p:extLst>
      <p:ext uri="{BB962C8B-B14F-4D97-AF65-F5344CB8AC3E}">
        <p14:creationId xmlns:p14="http://schemas.microsoft.com/office/powerpoint/2010/main" val="3453546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Evaluation Metrics of the Model</a:t>
            </a:r>
            <a:endParaRPr lang="en-IN" sz="4000" b="1" dirty="0"/>
          </a:p>
        </p:txBody>
      </p:sp>
      <p:sp>
        <p:nvSpPr>
          <p:cNvPr id="3" name="Content Placeholder 2"/>
          <p:cNvSpPr>
            <a:spLocks noGrp="1"/>
          </p:cNvSpPr>
          <p:nvPr>
            <p:ph sz="quarter" idx="1"/>
          </p:nvPr>
        </p:nvSpPr>
        <p:spPr/>
        <p:txBody>
          <a:bodyPr/>
          <a:lstStyle/>
          <a:p>
            <a:pPr marL="0" indent="0">
              <a:buNone/>
            </a:pPr>
            <a:r>
              <a:rPr lang="en-US" sz="2800" dirty="0" smtClean="0"/>
              <a:t>The following evaluation metrics has been used</a:t>
            </a:r>
            <a:endParaRPr lang="en-IN" sz="2800" dirty="0" smtClean="0"/>
          </a:p>
          <a:p>
            <a:pPr lvl="1"/>
            <a:r>
              <a:rPr lang="en-IN" sz="2800" dirty="0" err="1" smtClean="0"/>
              <a:t>accuracy_score</a:t>
            </a:r>
            <a:endParaRPr lang="en-IN" sz="2800" dirty="0" smtClean="0"/>
          </a:p>
          <a:p>
            <a:pPr lvl="1"/>
            <a:r>
              <a:rPr lang="en-IN" sz="2800" dirty="0" err="1" smtClean="0"/>
              <a:t>classification_report</a:t>
            </a:r>
            <a:endParaRPr lang="en-IN" sz="2800" dirty="0" smtClean="0"/>
          </a:p>
          <a:p>
            <a:pPr lvl="1"/>
            <a:r>
              <a:rPr lang="en-IN" sz="2800" dirty="0" err="1" smtClean="0"/>
              <a:t>confusion_matrix</a:t>
            </a:r>
            <a:endParaRPr lang="en-IN" sz="2800" dirty="0" smtClean="0"/>
          </a:p>
          <a:p>
            <a:pPr lvl="1"/>
            <a:r>
              <a:rPr lang="en-IN" sz="2800" dirty="0" err="1" smtClean="0"/>
              <a:t>mean_squared_error</a:t>
            </a:r>
            <a:endParaRPr lang="en-IN" sz="2800" dirty="0"/>
          </a:p>
          <a:p>
            <a:endParaRPr lang="en-IN" dirty="0"/>
          </a:p>
        </p:txBody>
      </p:sp>
    </p:spTree>
    <p:extLst>
      <p:ext uri="{BB962C8B-B14F-4D97-AF65-F5344CB8AC3E}">
        <p14:creationId xmlns:p14="http://schemas.microsoft.com/office/powerpoint/2010/main" val="3168453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1880</TotalTime>
  <Words>297</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Credit Card Default Prediction</vt:lpstr>
      <vt:lpstr>Problem Statement</vt:lpstr>
      <vt:lpstr>Tools Used</vt:lpstr>
      <vt:lpstr>APPROACHES</vt:lpstr>
      <vt:lpstr>EDA Insights</vt:lpstr>
      <vt:lpstr>PowerPoint Presentation</vt:lpstr>
      <vt:lpstr>PowerPoint Presentation</vt:lpstr>
      <vt:lpstr>Best ML Model</vt:lpstr>
      <vt:lpstr>Evaluation Metrics of the Model</vt:lpstr>
      <vt:lpstr>Feature Importance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Jayaprakash</dc:creator>
  <cp:lastModifiedBy>Jayaprakash</cp:lastModifiedBy>
  <cp:revision>8</cp:revision>
  <dcterms:created xsi:type="dcterms:W3CDTF">2022-05-06T05:24:12Z</dcterms:created>
  <dcterms:modified xsi:type="dcterms:W3CDTF">2022-05-07T12:45:05Z</dcterms:modified>
</cp:coreProperties>
</file>