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3" name="Google Shape;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4" name="Google Shape;64;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5" name="Google Shape;65;p7"/>
          <p:cNvSpPr txBox="1"/>
          <p:nvPr/>
        </p:nvSpPr>
        <p:spPr>
          <a:xfrm rot="122">
            <a:off x="676275" y="3320075"/>
            <a:ext cx="84771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STUDENT NAME : MADHUBALA. S</a:t>
            </a:r>
            <a:endParaRPr b="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REGISTER NO     : 312211044 , </a:t>
            </a:r>
            <a:r>
              <a:rPr b="1" lang="en-US" sz="2400">
                <a:solidFill>
                  <a:schemeClr val="dk1"/>
                </a:solidFill>
                <a:latin typeface="Times New Roman"/>
                <a:ea typeface="Times New Roman"/>
                <a:cs typeface="Times New Roman"/>
                <a:sym typeface="Times New Roman"/>
              </a:rPr>
              <a:t>asunm1423312211044</a:t>
            </a:r>
            <a:endParaRPr b="1" sz="24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DEPARTMENT     : III B.COM (</a:t>
            </a:r>
            <a:r>
              <a:rPr b="1" lang="en-US" sz="2400">
                <a:solidFill>
                  <a:schemeClr val="dk1"/>
                </a:solidFill>
                <a:latin typeface="Times New Roman"/>
                <a:ea typeface="Times New Roman"/>
                <a:cs typeface="Times New Roman"/>
                <a:sym typeface="Times New Roman"/>
              </a:rPr>
              <a:t>Commerce)</a:t>
            </a:r>
            <a:endParaRPr b="1" sz="24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COLLEGE             : DR.MGR Janaki College of arts and   </a:t>
            </a:r>
            <a:endParaRPr b="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science  for women.</a:t>
            </a:r>
            <a:endParaRPr b="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8" name="Google Shape;188;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txBox="1"/>
          <p:nvPr/>
        </p:nvSpPr>
        <p:spPr>
          <a:xfrm>
            <a:off x="413300" y="1049250"/>
            <a:ext cx="8940300" cy="520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latin typeface="Times New Roman"/>
                <a:ea typeface="Times New Roman"/>
                <a:cs typeface="Times New Roman"/>
                <a:sym typeface="Times New Roman"/>
              </a:rPr>
              <a:t>DATA COLLECTION</a:t>
            </a:r>
            <a:r>
              <a:rPr lang="en-US" sz="1800">
                <a:latin typeface="Times New Roman"/>
                <a:ea typeface="Times New Roman"/>
                <a:cs typeface="Times New Roman"/>
                <a:sym typeface="Times New Roman"/>
              </a:rPr>
              <a:t>: KAGGLE WAS THE SOURCE WHICH WAS USED TO COLLECT DATA ALMOST 26 FEATURE WAS COLLECTED AND 9 FEATURES WERE USED IN EXCEL..</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DATA CLEANING</a:t>
            </a:r>
            <a:r>
              <a:rPr lang="en-US" sz="1800">
                <a:latin typeface="Times New Roman"/>
                <a:ea typeface="Times New Roman"/>
                <a:cs typeface="Times New Roman"/>
                <a:sym typeface="Times New Roman"/>
              </a:rPr>
              <a:t>: THE COLLECTEUSING CONDITIONAL FORMATTING AND FILTER.</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TECHNIQUES</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b="1" lang="en-US" sz="1800">
                <a:latin typeface="Times New Roman"/>
                <a:ea typeface="Times New Roman"/>
                <a:cs typeface="Times New Roman"/>
                <a:sym typeface="Times New Roman"/>
              </a:rPr>
              <a:t>CONDITIONAL FORMATTING</a:t>
            </a:r>
            <a:r>
              <a:rPr lang="en-US" sz="1800">
                <a:latin typeface="Times New Roman"/>
                <a:ea typeface="Times New Roman"/>
                <a:cs typeface="Times New Roman"/>
                <a:sym typeface="Times New Roman"/>
              </a:rPr>
              <a:t>:BY USING THIS BLANK CELLS WERE FOUND AND HIGHLIGHTED.</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b="1" lang="en-US" sz="1800">
                <a:latin typeface="Times New Roman"/>
                <a:ea typeface="Times New Roman"/>
                <a:cs typeface="Times New Roman"/>
                <a:sym typeface="Times New Roman"/>
              </a:rPr>
              <a:t>FILTER</a:t>
            </a:r>
            <a:r>
              <a:rPr lang="en-US" sz="1800">
                <a:latin typeface="Times New Roman"/>
                <a:ea typeface="Times New Roman"/>
                <a:cs typeface="Times New Roman"/>
                <a:sym typeface="Times New Roman"/>
              </a:rPr>
              <a:t>: BY USING THIS FILTER THE BLANK VALUES WERE REMOVED.</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RESULTS</a:t>
            </a:r>
            <a:r>
              <a:rPr lang="en-US" sz="1800">
                <a:latin typeface="Times New Roman"/>
                <a:ea typeface="Times New Roman"/>
                <a:cs typeface="Times New Roman"/>
                <a:sym typeface="Times New Roman"/>
              </a:rPr>
              <a:t>: THE RESULT WAS CALCULATED ON THE BASIS OF PERFORMANCE OF THE EMPLOYEE</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PIVOT TABLE</a:t>
            </a:r>
            <a:r>
              <a:rPr lang="en-US" sz="1800">
                <a:latin typeface="Times New Roman"/>
                <a:ea typeface="Times New Roman"/>
                <a:cs typeface="Times New Roman"/>
                <a:sym typeface="Times New Roman"/>
              </a:rPr>
              <a:t>: THE PIVOT TABLE WAS DONE USING THE FOLLOWING:-</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 FILTER:GENDER CODE</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 COLUMNS: PERFORMANCE LEVEL</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 ROWS:BUSINESS UNIT</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 VALUES:COUNT OF FIRST NAMES.</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CHART</a:t>
            </a:r>
            <a:r>
              <a:rPr lang="en-US" sz="1800">
                <a:latin typeface="Times New Roman"/>
                <a:ea typeface="Times New Roman"/>
                <a:cs typeface="Times New Roman"/>
                <a:sym typeface="Times New Roman"/>
              </a:rPr>
              <a:t> : THE CHART CHOOSEN FOR THE ABOVE DATA IS BAR GRAPH</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BY USING TREND LINE, THE LINEAR WAS SET AT VERY HIGH VALUE AND EXPONENTIAL WAS SET UP AT L UP AT LOW</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7"/>
          <p:cNvSpPr txBox="1"/>
          <p:nvPr>
            <p:ph type="title"/>
          </p:nvPr>
        </p:nvSpPr>
        <p:spPr>
          <a:xfrm>
            <a:off x="755323" y="385446"/>
            <a:ext cx="31710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8" name="Google Shape;19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6078" y="2722738"/>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00" name="Google Shape;200;p17"/>
          <p:cNvPicPr preferRelativeResize="0"/>
          <p:nvPr/>
        </p:nvPicPr>
        <p:blipFill>
          <a:blip r:embed="rId4">
            <a:alphaModFix/>
          </a:blip>
          <a:stretch>
            <a:fillRect/>
          </a:stretch>
        </p:blipFill>
        <p:spPr>
          <a:xfrm>
            <a:off x="755325" y="1509625"/>
            <a:ext cx="8215449" cy="4567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a:t>
            </a:r>
            <a:r>
              <a:rPr lang="en-US">
                <a:latin typeface="Times New Roman"/>
                <a:ea typeface="Times New Roman"/>
                <a:cs typeface="Times New Roman"/>
                <a:sym typeface="Times New Roman"/>
              </a:rPr>
              <a:t>nclusion</a:t>
            </a:r>
            <a:endParaRPr>
              <a:latin typeface="Times New Roman"/>
              <a:ea typeface="Times New Roman"/>
              <a:cs typeface="Times New Roman"/>
              <a:sym typeface="Times New Roman"/>
            </a:endParaRPr>
          </a:p>
        </p:txBody>
      </p:sp>
      <p:sp>
        <p:nvSpPr>
          <p:cNvPr id="206" name="Google Shape;206;p18"/>
          <p:cNvSpPr txBox="1"/>
          <p:nvPr/>
        </p:nvSpPr>
        <p:spPr>
          <a:xfrm>
            <a:off x="755325" y="1818623"/>
            <a:ext cx="86655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latin typeface="Times New Roman"/>
                <a:ea typeface="Times New Roman"/>
                <a:cs typeface="Times New Roman"/>
                <a:sym typeface="Times New Roman"/>
              </a:rPr>
              <a:t>In conclusion, employee performance analysis is a vital tool for identifying strengths, areas for improvement, and aligning individual goals with organizational objectives. It helps in making informed decisions about promotions, training needs, and resource allocation. Regular performance analysis fosters a culture of continuous improvement, enhances productivity, and ultimately contributes to the overall success of the organization.</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1" name="Google Shape;71;p8"/>
          <p:cNvGrpSpPr/>
          <p:nvPr/>
        </p:nvGrpSpPr>
        <p:grpSpPr>
          <a:xfrm>
            <a:off x="7448612" y="0"/>
            <a:ext cx="4743796" cy="6858466"/>
            <a:chOff x="7448612" y="0"/>
            <a:chExt cx="4743796" cy="6858466"/>
          </a:xfrm>
        </p:grpSpPr>
        <p:sp>
          <p:nvSpPr>
            <p:cNvPr id="72" name="Google Shape;72;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8" name="Google Shape;88;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10"/>
          <p:cNvSpPr txBox="1"/>
          <p:nvPr/>
        </p:nvSpPr>
        <p:spPr>
          <a:xfrm>
            <a:off x="834075" y="2261475"/>
            <a:ext cx="6696000" cy="310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Performance analysis is essential for improving efficiency and ensuring optimal outcomes in any system, process, or individual task. It enables the identification of bottlenecks and inefficiencies, allowing for targeted improvements and better resource utilization. By analyzing performance data, decision-makers gain valuable insights to make informed choices and refine strategies.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11"/>
          <p:cNvSpPr txBox="1"/>
          <p:nvPr/>
        </p:nvSpPr>
        <p:spPr>
          <a:xfrm>
            <a:off x="676275" y="1884638"/>
            <a:ext cx="7982100" cy="347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This project aims to analyze employee </a:t>
            </a:r>
            <a:r>
              <a:rPr lang="en-US" sz="2400">
                <a:latin typeface="Times New Roman"/>
                <a:ea typeface="Times New Roman"/>
                <a:cs typeface="Times New Roman"/>
                <a:sym typeface="Times New Roman"/>
              </a:rPr>
              <a:t>performance using Excel as a tool for efficient data management and visualization. The key objectives are to evaluate individual and team performance metrics, identify trends, and generate actionable insights. Excel will be used to input, organize, and analyze data such as attendance, task completion, sales targets, and client feedback.</a:t>
            </a:r>
            <a:r>
              <a:rPr lang="en-US" sz="2400">
                <a:latin typeface="Times New Roman"/>
                <a:ea typeface="Times New Roman"/>
                <a:cs typeface="Times New Roman"/>
                <a:sym typeface="Times New Roman"/>
              </a:rPr>
              <a:t> Key features like conditional formatting, filtering, and pivot tables will help highlight top performers, areas needing improvement, and overall team productivity.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7" name="Google Shape;14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8" name="Google Shape;14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12"/>
          <p:cNvSpPr txBox="1"/>
          <p:nvPr/>
        </p:nvSpPr>
        <p:spPr>
          <a:xfrm>
            <a:off x="1689620" y="2270400"/>
            <a:ext cx="6994800" cy="3901800"/>
          </a:xfrm>
          <a:prstGeom prst="rect">
            <a:avLst/>
          </a:prstGeom>
          <a:noFill/>
          <a:ln>
            <a:noFill/>
          </a:ln>
        </p:spPr>
        <p:txBody>
          <a:bodyPr anchorCtr="0" anchor="t" bIns="45700" lIns="91425" spcFirstLastPara="1" rIns="91425" wrap="square" tIns="45700">
            <a:spAutoFit/>
          </a:bodyPr>
          <a:lstStyle/>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Employer</a:t>
            </a:r>
            <a:endParaRPr sz="3600">
              <a:latin typeface="Times New Roman"/>
              <a:ea typeface="Times New Roman"/>
              <a:cs typeface="Times New Roman"/>
              <a:sym typeface="Times New Roman"/>
            </a:endParaRPr>
          </a:p>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Employee </a:t>
            </a:r>
            <a:endParaRPr sz="3600">
              <a:latin typeface="Times New Roman"/>
              <a:ea typeface="Times New Roman"/>
              <a:cs typeface="Times New Roman"/>
              <a:sym typeface="Times New Roman"/>
            </a:endParaRPr>
          </a:p>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Different organisation </a:t>
            </a:r>
            <a:endParaRPr sz="3600">
              <a:latin typeface="Times New Roman"/>
              <a:ea typeface="Times New Roman"/>
              <a:cs typeface="Times New Roman"/>
              <a:sym typeface="Times New Roman"/>
            </a:endParaRPr>
          </a:p>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It sectors </a:t>
            </a:r>
            <a:endParaRPr sz="3600">
              <a:latin typeface="Times New Roman"/>
              <a:ea typeface="Times New Roman"/>
              <a:cs typeface="Times New Roman"/>
              <a:sym typeface="Times New Roman"/>
            </a:endParaRPr>
          </a:p>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Firms </a:t>
            </a:r>
            <a:endParaRPr sz="3600">
              <a:latin typeface="Times New Roman"/>
              <a:ea typeface="Times New Roman"/>
              <a:cs typeface="Times New Roman"/>
              <a:sym typeface="Times New Roman"/>
            </a:endParaRPr>
          </a:p>
          <a:p>
            <a:pPr indent="-457200" lvl="0" marL="457200" rtl="0" algn="l">
              <a:lnSpc>
                <a:spcPct val="115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Company</a:t>
            </a:r>
            <a:endParaRPr sz="3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0" y="3609975"/>
            <a:ext cx="2695574" cy="3248025"/>
          </a:xfrm>
          <a:prstGeom prst="rect">
            <a:avLst/>
          </a:prstGeom>
          <a:noFill/>
          <a:ln>
            <a:noFill/>
          </a:ln>
        </p:spPr>
      </p:pic>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58" name="Google Shape;15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0" name="Google Shape;160;p13"/>
          <p:cNvSpPr txBox="1"/>
          <p:nvPr/>
        </p:nvSpPr>
        <p:spPr>
          <a:xfrm flipH="1">
            <a:off x="3063225" y="2094175"/>
            <a:ext cx="64713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Filtering</a:t>
            </a:r>
            <a:r>
              <a:rPr lang="en-US" sz="2400">
                <a:latin typeface="Calibri"/>
                <a:ea typeface="Calibri"/>
                <a:cs typeface="Calibri"/>
                <a:sym typeface="Calibri"/>
              </a:rPr>
              <a:t>  - To find out the missing values </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Conditional Formatting -</a:t>
            </a:r>
            <a:r>
              <a:rPr lang="en-US" sz="2400">
                <a:latin typeface="Calibri"/>
                <a:ea typeface="Calibri"/>
                <a:cs typeface="Calibri"/>
                <a:sym typeface="Calibri"/>
              </a:rPr>
              <a:t> To find out the blank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Values </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Pivot table</a:t>
            </a:r>
            <a:r>
              <a:rPr lang="en-US" sz="2400">
                <a:latin typeface="Calibri"/>
                <a:ea typeface="Calibri"/>
                <a:cs typeface="Calibri"/>
                <a:sym typeface="Calibri"/>
              </a:rPr>
              <a:t> - Uses for summarising and analysing </a:t>
            </a:r>
            <a:endParaRPr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Chart - </a:t>
            </a:r>
            <a:r>
              <a:rPr lang="en-US" sz="2400">
                <a:latin typeface="Calibri"/>
                <a:ea typeface="Calibri"/>
                <a:cs typeface="Calibri"/>
                <a:sym typeface="Calibri"/>
              </a:rPr>
              <a:t>Visually Represents a data to reveal trends                           </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66" name="Google Shape;166;p14"/>
          <p:cNvSpPr txBox="1"/>
          <p:nvPr/>
        </p:nvSpPr>
        <p:spPr>
          <a:xfrm>
            <a:off x="1446511" y="1680464"/>
            <a:ext cx="7615500" cy="3994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EMPLOYEE DATA SET - KAGGLE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26 FEATURE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FEATURE-9 FEATURE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EMPLOYEE ID- CATEGORICAL DATA</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GENDER-MALE, FEMALE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PERFORMANCE LEVEL-ORDINAL DATA</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BUSINESS UNIT-REFERENCE DATA SET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NAME-NOMINAL DATA</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RATING-NUMERICAL VALUE</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5" name="Google Shape;175;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76" name="Google Shape;176;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7" name="Google Shape;177;p15"/>
          <p:cNvSpPr txBox="1"/>
          <p:nvPr/>
        </p:nvSpPr>
        <p:spPr>
          <a:xfrm>
            <a:off x="2526025" y="1661151"/>
            <a:ext cx="6791400" cy="26514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SzPts val="2400"/>
              <a:buFont typeface="Times New Roman"/>
              <a:buChar char="●"/>
            </a:pPr>
            <a:r>
              <a:rPr b="1" lang="en-US" sz="2400">
                <a:latin typeface="Times New Roman"/>
                <a:ea typeface="Times New Roman"/>
                <a:cs typeface="Times New Roman"/>
                <a:sym typeface="Times New Roman"/>
              </a:rPr>
              <a:t>Conditional Formatting</a:t>
            </a:r>
            <a:r>
              <a:rPr lang="en-US" sz="2400">
                <a:latin typeface="Times New Roman"/>
                <a:ea typeface="Times New Roman"/>
                <a:cs typeface="Times New Roman"/>
                <a:sym typeface="Times New Roman"/>
              </a:rPr>
              <a:t>: Highlights specific values,      uses       data bars, and color scales for visual representation.</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b="1" lang="en-US" sz="2400">
                <a:latin typeface="Times New Roman"/>
                <a:ea typeface="Times New Roman"/>
                <a:cs typeface="Times New Roman"/>
                <a:sym typeface="Times New Roman"/>
              </a:rPr>
              <a:t>Filtering</a:t>
            </a:r>
            <a:r>
              <a:rPr lang="en-US" sz="2400">
                <a:latin typeface="Times New Roman"/>
                <a:ea typeface="Times New Roman"/>
                <a:cs typeface="Times New Roman"/>
                <a:sym typeface="Times New Roman"/>
              </a:rPr>
              <a:t>: Displays only relevant rows, applies multiple     conditions, and filters by date or value range.</a:t>
            </a:r>
            <a:endParaRPr sz="2400">
              <a:latin typeface="Times New Roman"/>
              <a:ea typeface="Times New Roman"/>
              <a:cs typeface="Times New Roman"/>
              <a:sym typeface="Times New Roman"/>
            </a:endParaRPr>
          </a:p>
        </p:txBody>
      </p:sp>
      <p:sp>
        <p:nvSpPr>
          <p:cNvPr id="178" name="Google Shape;178;p15"/>
          <p:cNvSpPr txBox="1"/>
          <p:nvPr/>
        </p:nvSpPr>
        <p:spPr>
          <a:xfrm>
            <a:off x="6078" y="2722738"/>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79" name="Google Shape;179;p15"/>
          <p:cNvSpPr txBox="1"/>
          <p:nvPr/>
        </p:nvSpPr>
        <p:spPr>
          <a:xfrm>
            <a:off x="2830275" y="4648075"/>
            <a:ext cx="6791400" cy="1647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mes New Roman"/>
              <a:buChar char="➢"/>
            </a:pPr>
            <a:r>
              <a:rPr b="1" lang="en-US" sz="2400">
                <a:latin typeface="Times New Roman"/>
                <a:ea typeface="Times New Roman"/>
                <a:cs typeface="Times New Roman"/>
                <a:sym typeface="Times New Roman"/>
              </a:rPr>
              <a:t>IFS</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EG: IFS( Z8≥5,"VERY HIGH",Z8≥4,"HIGH",Z8≥3,"MEDIUM",TRUE,"LOW")</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