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F85A-3E96-EAD4-A1A7-8C0C3B07603B}"/>
              </a:ext>
            </a:extLst>
          </p:cNvPr>
          <p:cNvSpPr>
            <a:spLocks noGrp="1"/>
          </p:cNvSpPr>
          <p:nvPr>
            <p:ph type="ctrTitle"/>
          </p:nvPr>
        </p:nvSpPr>
        <p:spPr>
          <a:xfrm>
            <a:off x="920734" y="628025"/>
            <a:ext cx="8825658" cy="3329581"/>
          </a:xfrm>
        </p:spPr>
        <p:txBody>
          <a:bodyPr/>
          <a:lstStyle/>
          <a:p>
            <a:r>
              <a:rPr lang="en-IN" dirty="0"/>
              <a:t>Fake news detection using </a:t>
            </a:r>
            <a:r>
              <a:rPr lang="en-IN" dirty="0" err="1"/>
              <a:t>nlp</a:t>
            </a:r>
            <a:endParaRPr lang="en-US" dirty="0"/>
          </a:p>
        </p:txBody>
      </p:sp>
      <p:sp>
        <p:nvSpPr>
          <p:cNvPr id="3" name="Subtitle 2">
            <a:extLst>
              <a:ext uri="{FF2B5EF4-FFF2-40B4-BE49-F238E27FC236}">
                <a16:creationId xmlns:a16="http://schemas.microsoft.com/office/drawing/2014/main" id="{8253A4A2-5EDE-41C9-7EF9-562DFC74FA2B}"/>
              </a:ext>
            </a:extLst>
          </p:cNvPr>
          <p:cNvSpPr>
            <a:spLocks noGrp="1"/>
          </p:cNvSpPr>
          <p:nvPr>
            <p:ph type="subTitle" idx="1"/>
          </p:nvPr>
        </p:nvSpPr>
        <p:spPr>
          <a:xfrm>
            <a:off x="920734" y="4429123"/>
            <a:ext cx="8825658" cy="1964533"/>
          </a:xfrm>
        </p:spPr>
        <p:txBody>
          <a:bodyPr>
            <a:normAutofit/>
          </a:bodyPr>
          <a:lstStyle/>
          <a:p>
            <a:r>
              <a:rPr lang="en-IN" sz="2900" dirty="0"/>
              <a:t>Problem definition:</a:t>
            </a:r>
            <a:endParaRPr lang="en-IN" sz="2900" b="1" dirty="0">
              <a:solidFill>
                <a:schemeClr val="tx1"/>
              </a:solidFill>
            </a:endParaRPr>
          </a:p>
          <a:p>
            <a:r>
              <a:rPr lang="en-IN" b="1" dirty="0">
                <a:solidFill>
                  <a:schemeClr val="tx1"/>
                </a:solidFill>
              </a:rPr>
              <a:t>       </a:t>
            </a:r>
            <a:r>
              <a:rPr lang="en-IN" sz="2600" b="0" baseline="-25000" dirty="0">
                <a:solidFill>
                  <a:srgbClr val="1F1F1F"/>
                </a:solidFill>
                <a:effectLst/>
                <a:latin typeface="Google Sans"/>
              </a:rPr>
              <a:t>This research project aimed to </a:t>
            </a:r>
            <a:r>
              <a:rPr lang="en-IN" sz="2600" b="0" baseline="-25000" dirty="0">
                <a:solidFill>
                  <a:srgbClr val="040C28"/>
                </a:solidFill>
                <a:effectLst/>
                <a:latin typeface="Google Sans"/>
              </a:rPr>
              <a:t>develop a model using the techniques of NLP and ML to detect if a news article/headline is fake or not and identify which methods give better output</a:t>
            </a:r>
            <a:r>
              <a:rPr lang="en-IN" sz="2600" b="0" baseline="-25000" dirty="0">
                <a:solidFill>
                  <a:srgbClr val="1F1F1F"/>
                </a:solidFill>
                <a:effectLst/>
                <a:latin typeface="Google Sans"/>
              </a:rPr>
              <a:t>. In this paper, we have presented six LSTM models and three different methods were used for feature extraction.</a:t>
            </a:r>
            <a:endParaRPr lang="en-US" sz="2600" baseline="-25000" dirty="0"/>
          </a:p>
        </p:txBody>
      </p:sp>
    </p:spTree>
    <p:extLst>
      <p:ext uri="{BB962C8B-B14F-4D97-AF65-F5344CB8AC3E}">
        <p14:creationId xmlns:p14="http://schemas.microsoft.com/office/powerpoint/2010/main" val="377276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3EAA9-264C-2B4C-3E01-F819721CE7C4}"/>
              </a:ext>
            </a:extLst>
          </p:cNvPr>
          <p:cNvSpPr>
            <a:spLocks noGrp="1"/>
          </p:cNvSpPr>
          <p:nvPr>
            <p:ph idx="1"/>
          </p:nvPr>
        </p:nvSpPr>
        <p:spPr>
          <a:xfrm>
            <a:off x="169175" y="553643"/>
            <a:ext cx="11853650" cy="6034086"/>
          </a:xfrm>
        </p:spPr>
        <p:txBody>
          <a:bodyPr>
            <a:normAutofit/>
          </a:bodyPr>
          <a:lstStyle/>
          <a:p>
            <a:pPr marL="0" indent="0">
              <a:buNone/>
            </a:pPr>
            <a:r>
              <a:rPr lang="en-IN" sz="2800" dirty="0">
                <a:solidFill>
                  <a:schemeClr val="bg2">
                    <a:lumMod val="20000"/>
                    <a:lumOff val="80000"/>
                  </a:schemeClr>
                </a:solidFill>
              </a:rPr>
              <a:t>True dataset:</a:t>
            </a:r>
          </a:p>
          <a:p>
            <a:pPr marL="0" indent="0">
              <a:buNone/>
            </a:pPr>
            <a:endParaRPr lang="en-US" sz="2800" dirty="0">
              <a:solidFill>
                <a:schemeClr val="bg2">
                  <a:lumMod val="20000"/>
                  <a:lumOff val="80000"/>
                </a:schemeClr>
              </a:solidFill>
            </a:endParaRPr>
          </a:p>
        </p:txBody>
      </p:sp>
      <p:pic>
        <p:nvPicPr>
          <p:cNvPr id="4" name="Picture 3">
            <a:extLst>
              <a:ext uri="{FF2B5EF4-FFF2-40B4-BE49-F238E27FC236}">
                <a16:creationId xmlns:a16="http://schemas.microsoft.com/office/drawing/2014/main" id="{0549C903-FF1E-2708-944C-2546112AC9C6}"/>
              </a:ext>
            </a:extLst>
          </p:cNvPr>
          <p:cNvPicPr>
            <a:picLocks noChangeAspect="1"/>
          </p:cNvPicPr>
          <p:nvPr/>
        </p:nvPicPr>
        <p:blipFill>
          <a:blip r:embed="rId2"/>
          <a:stretch>
            <a:fillRect/>
          </a:stretch>
        </p:blipFill>
        <p:spPr>
          <a:xfrm>
            <a:off x="1571626" y="1035844"/>
            <a:ext cx="5107780" cy="5551885"/>
          </a:xfrm>
          <a:prstGeom prst="rect">
            <a:avLst/>
          </a:prstGeom>
        </p:spPr>
      </p:pic>
    </p:spTree>
    <p:extLst>
      <p:ext uri="{BB962C8B-B14F-4D97-AF65-F5344CB8AC3E}">
        <p14:creationId xmlns:p14="http://schemas.microsoft.com/office/powerpoint/2010/main" val="4238348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8166D6-EF94-3372-B59F-157B8EDAF6E0}"/>
              </a:ext>
            </a:extLst>
          </p:cNvPr>
          <p:cNvPicPr>
            <a:picLocks noGrp="1" noChangeAspect="1"/>
          </p:cNvPicPr>
          <p:nvPr>
            <p:ph idx="1"/>
          </p:nvPr>
        </p:nvPicPr>
        <p:blipFill>
          <a:blip r:embed="rId2"/>
          <a:stretch>
            <a:fillRect/>
          </a:stretch>
        </p:blipFill>
        <p:spPr>
          <a:xfrm>
            <a:off x="732234" y="403225"/>
            <a:ext cx="5768579" cy="5883275"/>
          </a:xfrm>
        </p:spPr>
      </p:pic>
    </p:spTree>
    <p:extLst>
      <p:ext uri="{BB962C8B-B14F-4D97-AF65-F5344CB8AC3E}">
        <p14:creationId xmlns:p14="http://schemas.microsoft.com/office/powerpoint/2010/main" val="120020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419D5-F583-5D37-CDAD-D8D4BF816DF6}"/>
              </a:ext>
            </a:extLst>
          </p:cNvPr>
          <p:cNvSpPr>
            <a:spLocks noGrp="1"/>
          </p:cNvSpPr>
          <p:nvPr>
            <p:ph idx="1"/>
          </p:nvPr>
        </p:nvSpPr>
        <p:spPr>
          <a:xfrm>
            <a:off x="371078" y="420886"/>
            <a:ext cx="10880329" cy="6016227"/>
          </a:xfrm>
        </p:spPr>
        <p:txBody>
          <a:bodyPr>
            <a:normAutofit/>
          </a:bodyPr>
          <a:lstStyle/>
          <a:p>
            <a:pPr marL="0" indent="0">
              <a:buNone/>
            </a:pPr>
            <a:r>
              <a:rPr lang="en-IN" sz="2800" dirty="0">
                <a:solidFill>
                  <a:schemeClr val="bg2">
                    <a:lumMod val="20000"/>
                    <a:lumOff val="80000"/>
                  </a:schemeClr>
                </a:solidFill>
              </a:rPr>
              <a:t>2:Data </a:t>
            </a:r>
            <a:r>
              <a:rPr lang="en-IN" sz="2800" dirty="0" err="1">
                <a:solidFill>
                  <a:schemeClr val="bg2">
                    <a:lumMod val="20000"/>
                    <a:lumOff val="80000"/>
                  </a:schemeClr>
                </a:solidFill>
              </a:rPr>
              <a:t>Prepocessing</a:t>
            </a:r>
            <a:r>
              <a:rPr lang="en-IN" sz="2800" dirty="0">
                <a:solidFill>
                  <a:schemeClr val="bg2">
                    <a:lumMod val="20000"/>
                    <a:lumOff val="80000"/>
                  </a:schemeClr>
                </a:solidFill>
              </a:rPr>
              <a:t>:</a:t>
            </a:r>
          </a:p>
          <a:p>
            <a:pPr marL="0" indent="0">
              <a:buNone/>
            </a:pPr>
            <a:r>
              <a:rPr lang="en-IN" sz="2800" dirty="0">
                <a:solidFill>
                  <a:schemeClr val="bg2">
                    <a:lumMod val="20000"/>
                    <a:lumOff val="80000"/>
                  </a:schemeClr>
                </a:solidFill>
              </a:rPr>
              <a:t>             </a:t>
            </a:r>
            <a:r>
              <a:rPr lang="en-IN" sz="2400" b="0" i="0" dirty="0">
                <a:solidFill>
                  <a:schemeClr val="bg1"/>
                </a:solidFill>
                <a:effectLst/>
                <a:latin typeface="Söhne"/>
              </a:rPr>
              <a:t>Clean and </a:t>
            </a:r>
            <a:r>
              <a:rPr lang="en-IN" sz="2400" b="0" i="0" dirty="0" err="1">
                <a:solidFill>
                  <a:schemeClr val="bg1"/>
                </a:solidFill>
                <a:effectLst/>
                <a:latin typeface="Söhne"/>
              </a:rPr>
              <a:t>preprocess</a:t>
            </a:r>
            <a:r>
              <a:rPr lang="en-IN" sz="2400" b="0" i="0" dirty="0">
                <a:solidFill>
                  <a:schemeClr val="bg1"/>
                </a:solidFill>
                <a:effectLst/>
                <a:latin typeface="Söhne"/>
              </a:rPr>
              <a:t> the text data by removing </a:t>
            </a:r>
            <a:r>
              <a:rPr lang="en-IN" sz="2400" b="0" i="0" dirty="0" err="1">
                <a:solidFill>
                  <a:schemeClr val="bg1"/>
                </a:solidFill>
                <a:effectLst/>
                <a:latin typeface="Söhne"/>
              </a:rPr>
              <a:t>stopwords</a:t>
            </a:r>
            <a:r>
              <a:rPr lang="en-IN" sz="2400" b="0" i="0" dirty="0">
                <a:solidFill>
                  <a:schemeClr val="bg1"/>
                </a:solidFill>
                <a:effectLst/>
                <a:latin typeface="Söhne"/>
              </a:rPr>
              <a:t>, punctuation, and performing tokenization and stemming/lemmatization. </a:t>
            </a:r>
          </a:p>
          <a:p>
            <a:pPr marL="0" indent="0">
              <a:buNone/>
            </a:pPr>
            <a:r>
              <a:rPr lang="en-IN" sz="3200" b="0" i="0" dirty="0">
                <a:solidFill>
                  <a:schemeClr val="bg2">
                    <a:lumMod val="20000"/>
                    <a:lumOff val="80000"/>
                  </a:schemeClr>
                </a:solidFill>
                <a:effectLst/>
                <a:latin typeface="Söhne"/>
              </a:rPr>
              <a:t>3:Feature Extraction:</a:t>
            </a:r>
          </a:p>
          <a:p>
            <a:pPr marL="0" indent="0">
              <a:buNone/>
            </a:pPr>
            <a:r>
              <a:rPr lang="en-IN" sz="3200" dirty="0">
                <a:solidFill>
                  <a:schemeClr val="bg2">
                    <a:lumMod val="20000"/>
                    <a:lumOff val="80000"/>
                  </a:schemeClr>
                </a:solidFill>
                <a:latin typeface="Söhne"/>
              </a:rPr>
              <a:t>              </a:t>
            </a:r>
            <a:r>
              <a:rPr lang="en-IN" sz="2400" b="0" i="0" dirty="0">
                <a:solidFill>
                  <a:schemeClr val="bg1"/>
                </a:solidFill>
                <a:effectLst/>
                <a:latin typeface="Söhne"/>
              </a:rPr>
              <a:t>Convert the text into numerical features using techniques like TF-IDF (Term Frequency-Inverse Document Frequency) or word </a:t>
            </a:r>
            <a:r>
              <a:rPr lang="en-IN" sz="2400" b="0" i="0" dirty="0" err="1">
                <a:solidFill>
                  <a:schemeClr val="bg1"/>
                </a:solidFill>
                <a:effectLst/>
                <a:latin typeface="Söhne"/>
              </a:rPr>
              <a:t>embeddings</a:t>
            </a:r>
            <a:r>
              <a:rPr lang="en-IN" sz="2400" b="0" i="0" dirty="0">
                <a:solidFill>
                  <a:schemeClr val="bg1"/>
                </a:solidFill>
                <a:effectLst/>
                <a:latin typeface="Söhne"/>
              </a:rPr>
              <a:t> like Word2Vec or </a:t>
            </a:r>
            <a:r>
              <a:rPr lang="en-IN" sz="2400" b="0" i="0" dirty="0" err="1">
                <a:solidFill>
                  <a:schemeClr val="bg1"/>
                </a:solidFill>
                <a:effectLst/>
                <a:latin typeface="Söhne"/>
              </a:rPr>
              <a:t>GloVe</a:t>
            </a:r>
            <a:r>
              <a:rPr lang="en-IN" sz="2400" b="0" i="0" dirty="0">
                <a:solidFill>
                  <a:schemeClr val="bg1"/>
                </a:solidFill>
                <a:effectLst/>
                <a:latin typeface="Söhne"/>
              </a:rPr>
              <a:t>.</a:t>
            </a:r>
          </a:p>
          <a:p>
            <a:pPr marL="0" indent="0">
              <a:buNone/>
            </a:pPr>
            <a:r>
              <a:rPr lang="en-IN" sz="3200" b="0" i="0" dirty="0">
                <a:solidFill>
                  <a:schemeClr val="bg2">
                    <a:lumMod val="20000"/>
                    <a:lumOff val="80000"/>
                  </a:schemeClr>
                </a:solidFill>
                <a:effectLst/>
                <a:latin typeface="Söhne"/>
              </a:rPr>
              <a:t>4:Model selection:</a:t>
            </a:r>
          </a:p>
          <a:p>
            <a:pPr marL="0" indent="0">
              <a:buNone/>
            </a:pPr>
            <a:r>
              <a:rPr lang="en-IN" sz="3200" dirty="0">
                <a:solidFill>
                  <a:schemeClr val="bg2">
                    <a:lumMod val="20000"/>
                    <a:lumOff val="80000"/>
                  </a:schemeClr>
                </a:solidFill>
                <a:latin typeface="Söhne"/>
              </a:rPr>
              <a:t>               </a:t>
            </a:r>
            <a:r>
              <a:rPr lang="en-IN" sz="2800" b="0" i="0" dirty="0">
                <a:solidFill>
                  <a:schemeClr val="bg1"/>
                </a:solidFill>
                <a:effectLst/>
                <a:latin typeface="Söhne"/>
              </a:rPr>
              <a:t>Choose a machine learning model for classification. Common choices include Logistic Regression, Naive Bayes, Random Forest, or deep learning models like LSTM or BERT.</a:t>
            </a:r>
            <a:endParaRPr lang="en-IN" sz="3200" b="0" i="0" dirty="0">
              <a:solidFill>
                <a:schemeClr val="bg1"/>
              </a:solidFill>
              <a:effectLst/>
              <a:latin typeface="Söhne"/>
            </a:endParaRPr>
          </a:p>
        </p:txBody>
      </p:sp>
    </p:spTree>
    <p:extLst>
      <p:ext uri="{BB962C8B-B14F-4D97-AF65-F5344CB8AC3E}">
        <p14:creationId xmlns:p14="http://schemas.microsoft.com/office/powerpoint/2010/main" val="379012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6BBCE-B43E-3501-3A78-E03F64F81204}"/>
              </a:ext>
            </a:extLst>
          </p:cNvPr>
          <p:cNvSpPr>
            <a:spLocks noGrp="1"/>
          </p:cNvSpPr>
          <p:nvPr>
            <p:ph idx="1"/>
          </p:nvPr>
        </p:nvSpPr>
        <p:spPr>
          <a:xfrm>
            <a:off x="551656" y="286941"/>
            <a:ext cx="11088688" cy="6284118"/>
          </a:xfrm>
        </p:spPr>
        <p:txBody>
          <a:bodyPr/>
          <a:lstStyle/>
          <a:p>
            <a:pPr marL="0" indent="0">
              <a:buNone/>
            </a:pPr>
            <a:r>
              <a:rPr lang="en-IN" sz="2800" dirty="0">
                <a:solidFill>
                  <a:schemeClr val="bg2">
                    <a:lumMod val="20000"/>
                    <a:lumOff val="80000"/>
                  </a:schemeClr>
                </a:solidFill>
              </a:rPr>
              <a:t>Traditional Machine Learning Models:</a:t>
            </a:r>
            <a:r>
              <a:rPr lang="en-IN" dirty="0"/>
              <a:t>
</a:t>
            </a:r>
          </a:p>
          <a:p>
            <a:pPr marL="0" indent="0">
              <a:buNone/>
            </a:pPr>
            <a:r>
              <a:rPr lang="en-IN" sz="2400" b="1" dirty="0">
                <a:solidFill>
                  <a:schemeClr val="bg1"/>
                </a:solidFill>
              </a:rPr>
              <a:t>Logistic Regression: </a:t>
            </a:r>
          </a:p>
          <a:p>
            <a:pPr marL="0" indent="0">
              <a:buNone/>
            </a:pPr>
            <a:r>
              <a:rPr lang="en-IN" sz="2400" b="1" dirty="0">
                <a:solidFill>
                  <a:schemeClr val="bg1"/>
                </a:solidFill>
              </a:rPr>
              <a:t>          </a:t>
            </a:r>
            <a:r>
              <a:rPr lang="en-IN" sz="2400" dirty="0">
                <a:solidFill>
                  <a:schemeClr val="bg1"/>
                </a:solidFill>
              </a:rPr>
              <a:t>A simple yet effective model for binary classification tasks like fake news detection.
</a:t>
            </a:r>
            <a:r>
              <a:rPr lang="en-IN" sz="2400" b="1" dirty="0">
                <a:solidFill>
                  <a:schemeClr val="bg1"/>
                </a:solidFill>
              </a:rPr>
              <a:t>Naive Bayes:</a:t>
            </a:r>
            <a:r>
              <a:rPr lang="en-IN" sz="2400" dirty="0">
                <a:solidFill>
                  <a:schemeClr val="bg1"/>
                </a:solidFill>
              </a:rPr>
              <a:t> </a:t>
            </a:r>
          </a:p>
          <a:p>
            <a:pPr marL="0" indent="0">
              <a:buNone/>
            </a:pPr>
            <a:r>
              <a:rPr lang="en-IN" sz="2400" dirty="0">
                <a:solidFill>
                  <a:schemeClr val="bg1"/>
                </a:solidFill>
              </a:rPr>
              <a:t>          Particularly useful for text classification tasks and works well with text data.
</a:t>
            </a:r>
            <a:r>
              <a:rPr lang="en-IN" sz="2400" b="1" dirty="0">
                <a:solidFill>
                  <a:schemeClr val="bg1"/>
                </a:solidFill>
              </a:rPr>
              <a:t>Random Forest:</a:t>
            </a:r>
            <a:r>
              <a:rPr lang="en-IN" sz="2400" dirty="0">
                <a:solidFill>
                  <a:schemeClr val="bg1"/>
                </a:solidFill>
              </a:rPr>
              <a:t> </a:t>
            </a:r>
          </a:p>
          <a:p>
            <a:pPr marL="0" indent="0">
              <a:buNone/>
            </a:pPr>
            <a:r>
              <a:rPr lang="en-IN" sz="2400" dirty="0">
                <a:solidFill>
                  <a:schemeClr val="bg1"/>
                </a:solidFill>
              </a:rPr>
              <a:t>           Ensemble methods like Random Forest can capture complex patterns in text data.</a:t>
            </a:r>
            <a:endParaRPr lang="en-US" sz="2400" dirty="0">
              <a:solidFill>
                <a:schemeClr val="bg1"/>
              </a:solidFill>
            </a:endParaRPr>
          </a:p>
        </p:txBody>
      </p:sp>
    </p:spTree>
    <p:extLst>
      <p:ext uri="{BB962C8B-B14F-4D97-AF65-F5344CB8AC3E}">
        <p14:creationId xmlns:p14="http://schemas.microsoft.com/office/powerpoint/2010/main" val="425715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BF86F-FE80-C21B-1A86-EA924E379A09}"/>
              </a:ext>
            </a:extLst>
          </p:cNvPr>
          <p:cNvSpPr>
            <a:spLocks noGrp="1"/>
          </p:cNvSpPr>
          <p:nvPr>
            <p:ph idx="1"/>
          </p:nvPr>
        </p:nvSpPr>
        <p:spPr>
          <a:xfrm>
            <a:off x="228203" y="141965"/>
            <a:ext cx="11666141" cy="6537441"/>
          </a:xfrm>
        </p:spPr>
        <p:txBody>
          <a:bodyPr>
            <a:normAutofit lnSpcReduction="10000"/>
          </a:bodyPr>
          <a:lstStyle/>
          <a:p>
            <a:pPr marL="0" indent="0">
              <a:buNone/>
            </a:pPr>
            <a:r>
              <a:rPr lang="en-IN" sz="2800" dirty="0">
                <a:solidFill>
                  <a:schemeClr val="bg2">
                    <a:lumMod val="20000"/>
                    <a:lumOff val="80000"/>
                  </a:schemeClr>
                </a:solidFill>
              </a:rPr>
              <a:t>Deep Learning Models:</a:t>
            </a:r>
            <a:r>
              <a:rPr lang="en-IN" dirty="0"/>
              <a:t>
</a:t>
            </a:r>
            <a:r>
              <a:rPr lang="en-IN" sz="2400" b="1" dirty="0">
                <a:solidFill>
                  <a:schemeClr val="bg1"/>
                </a:solidFill>
              </a:rPr>
              <a:t>Recurrent Neural Networks (RNNs):</a:t>
            </a:r>
          </a:p>
          <a:p>
            <a:pPr marL="0" indent="0">
              <a:buNone/>
            </a:pPr>
            <a:r>
              <a:rPr lang="en-IN" sz="2400" dirty="0">
                <a:solidFill>
                  <a:schemeClr val="bg1"/>
                </a:solidFill>
              </a:rPr>
              <a:t>               Long Short-Term Memory (LSTM) and Gated Recurrent Unit (GRU) networks can capture sequential information in text.
</a:t>
            </a:r>
            <a:r>
              <a:rPr lang="en-IN" sz="2400" b="1" dirty="0">
                <a:solidFill>
                  <a:schemeClr val="bg1"/>
                </a:solidFill>
              </a:rPr>
              <a:t>Convolutional Neural Networks (CNNs): </a:t>
            </a:r>
          </a:p>
          <a:p>
            <a:pPr marL="0" indent="0">
              <a:buNone/>
            </a:pPr>
            <a:r>
              <a:rPr lang="en-IN" sz="2400" dirty="0">
                <a:solidFill>
                  <a:schemeClr val="bg1"/>
                </a:solidFill>
              </a:rPr>
              <a:t>              CNNs can extract meaningful features from the text data and are often used for text classification tasks.
</a:t>
            </a:r>
            <a:r>
              <a:rPr lang="en-IN" sz="2400" b="1" dirty="0">
                <a:solidFill>
                  <a:schemeClr val="bg1"/>
                </a:solidFill>
              </a:rPr>
              <a:t>Transformer Models:</a:t>
            </a:r>
          </a:p>
          <a:p>
            <a:pPr marL="0" indent="0">
              <a:buNone/>
            </a:pPr>
            <a:r>
              <a:rPr lang="en-IN" sz="2400" dirty="0">
                <a:solidFill>
                  <a:schemeClr val="bg1"/>
                </a:solidFill>
              </a:rPr>
              <a:t>               Models like BERT, GPT, and </a:t>
            </a:r>
            <a:r>
              <a:rPr lang="en-IN" sz="2400" dirty="0" err="1">
                <a:solidFill>
                  <a:schemeClr val="bg1"/>
                </a:solidFill>
              </a:rPr>
              <a:t>RoBERTa</a:t>
            </a:r>
            <a:r>
              <a:rPr lang="en-IN" sz="2400" dirty="0">
                <a:solidFill>
                  <a:schemeClr val="bg1"/>
                </a:solidFill>
              </a:rPr>
              <a:t> have shown remarkable performance in various NLP tasks, including fake news detection. Fine-tuning pre-trained transformer models can yield impressive results.
</a:t>
            </a:r>
            <a:r>
              <a:rPr lang="en-IN" sz="2400" b="1" dirty="0">
                <a:solidFill>
                  <a:schemeClr val="bg1"/>
                </a:solidFill>
              </a:rPr>
              <a:t>Ensemble Models:</a:t>
            </a:r>
            <a:r>
              <a:rPr lang="en-IN" sz="2400" dirty="0">
                <a:solidFill>
                  <a:schemeClr val="bg1"/>
                </a:solidFill>
              </a:rPr>
              <a:t>
               Combining multiple models, such as a combination of traditional ML models and deep learning models, can improve accuracy and robustness.</a:t>
            </a:r>
            <a:endParaRPr lang="en-US" sz="2400" dirty="0">
              <a:solidFill>
                <a:schemeClr val="bg1"/>
              </a:solidFill>
            </a:endParaRPr>
          </a:p>
        </p:txBody>
      </p:sp>
    </p:spTree>
    <p:extLst>
      <p:ext uri="{BB962C8B-B14F-4D97-AF65-F5344CB8AC3E}">
        <p14:creationId xmlns:p14="http://schemas.microsoft.com/office/powerpoint/2010/main" val="398170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89EA4-E66C-F35E-FDB0-96C5C055974A}"/>
              </a:ext>
            </a:extLst>
          </p:cNvPr>
          <p:cNvSpPr>
            <a:spLocks noGrp="1"/>
          </p:cNvSpPr>
          <p:nvPr>
            <p:ph idx="1"/>
          </p:nvPr>
        </p:nvSpPr>
        <p:spPr>
          <a:xfrm>
            <a:off x="105171" y="241101"/>
            <a:ext cx="11981657" cy="6375797"/>
          </a:xfrm>
        </p:spPr>
        <p:txBody>
          <a:bodyPr>
            <a:normAutofit lnSpcReduction="10000"/>
          </a:bodyPr>
          <a:lstStyle/>
          <a:p>
            <a:pPr marL="0" indent="0">
              <a:buNone/>
            </a:pPr>
            <a:r>
              <a:rPr lang="en-IN" sz="2400" b="1" dirty="0">
                <a:solidFill>
                  <a:schemeClr val="bg1"/>
                </a:solidFill>
              </a:rPr>
              <a:t>Rule-Based Systems:</a:t>
            </a:r>
            <a:r>
              <a:rPr lang="en-IN" sz="2400" dirty="0">
                <a:solidFill>
                  <a:schemeClr val="bg1"/>
                </a:solidFill>
              </a:rPr>
              <a:t>
                Create rule-based systems that look for specific patterns, keywords, or linguistic features commonly associated with fake news.
</a:t>
            </a:r>
            <a:r>
              <a:rPr lang="en-IN" sz="2400" b="1" dirty="0">
                <a:solidFill>
                  <a:schemeClr val="bg1"/>
                </a:solidFill>
              </a:rPr>
              <a:t>Hybrid Approaches:</a:t>
            </a:r>
            <a:r>
              <a:rPr lang="en-IN" sz="2400" dirty="0">
                <a:solidFill>
                  <a:schemeClr val="bg1"/>
                </a:solidFill>
              </a:rPr>
              <a:t>
                 Combine the strengths of traditional ML and deep learning models, as well as rule-based systems, to create a hybrid approach that leverages the advantages of each.
</a:t>
            </a:r>
            <a:r>
              <a:rPr lang="en-IN" sz="2400" b="1" dirty="0">
                <a:solidFill>
                  <a:schemeClr val="bg1"/>
                </a:solidFill>
              </a:rPr>
              <a:t>Active Learning:</a:t>
            </a:r>
            <a:r>
              <a:rPr lang="en-IN" sz="2400" dirty="0">
                <a:solidFill>
                  <a:schemeClr val="bg1"/>
                </a:solidFill>
              </a:rPr>
              <a:t>
                 Incorporate active learning techniques to iteratively improve your model by selecting the most informative samples for </a:t>
            </a:r>
            <a:r>
              <a:rPr lang="en-IN" sz="2400" dirty="0" err="1">
                <a:solidFill>
                  <a:schemeClr val="bg1"/>
                </a:solidFill>
              </a:rPr>
              <a:t>labeling</a:t>
            </a:r>
            <a:r>
              <a:rPr lang="en-IN" sz="2400" dirty="0">
                <a:solidFill>
                  <a:schemeClr val="bg1"/>
                </a:solidFill>
              </a:rPr>
              <a:t>.
</a:t>
            </a:r>
            <a:r>
              <a:rPr lang="en-IN" sz="2400" b="1" dirty="0">
                <a:solidFill>
                  <a:schemeClr val="bg1"/>
                </a:solidFill>
              </a:rPr>
              <a:t>Explainable AI (XAI):</a:t>
            </a:r>
            <a:r>
              <a:rPr lang="en-IN" sz="2400" dirty="0">
                <a:solidFill>
                  <a:schemeClr val="bg1"/>
                </a:solidFill>
              </a:rPr>
              <a:t>
                 Consider using models that provide interpretability and </a:t>
            </a:r>
            <a:r>
              <a:rPr lang="en-IN" sz="2400" dirty="0" err="1">
                <a:solidFill>
                  <a:schemeClr val="bg1"/>
                </a:solidFill>
              </a:rPr>
              <a:t>explainability</a:t>
            </a:r>
            <a:r>
              <a:rPr lang="en-IN" sz="2400" dirty="0">
                <a:solidFill>
                  <a:schemeClr val="bg1"/>
                </a:solidFill>
              </a:rPr>
              <a:t>, as understanding why a model makes a particular prediction is crucial for trust in fake news detection systems.</a:t>
            </a:r>
            <a:r>
              <a:rPr lang="en-IN" dirty="0"/>
              <a:t>
</a:t>
            </a:r>
            <a:endParaRPr lang="en-US" dirty="0"/>
          </a:p>
        </p:txBody>
      </p:sp>
    </p:spTree>
    <p:extLst>
      <p:ext uri="{BB962C8B-B14F-4D97-AF65-F5344CB8AC3E}">
        <p14:creationId xmlns:p14="http://schemas.microsoft.com/office/powerpoint/2010/main" val="214637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40B33-8F57-B90F-9607-970DAC5CFC60}"/>
              </a:ext>
            </a:extLst>
          </p:cNvPr>
          <p:cNvSpPr>
            <a:spLocks noGrp="1"/>
          </p:cNvSpPr>
          <p:nvPr>
            <p:ph idx="1"/>
          </p:nvPr>
        </p:nvSpPr>
        <p:spPr>
          <a:xfrm>
            <a:off x="246062" y="177683"/>
            <a:ext cx="11737579" cy="6430286"/>
          </a:xfrm>
        </p:spPr>
        <p:txBody>
          <a:bodyPr/>
          <a:lstStyle/>
          <a:p>
            <a:pPr marL="0" indent="0">
              <a:buNone/>
            </a:pPr>
            <a:r>
              <a:rPr lang="en-IN" sz="2800" dirty="0">
                <a:solidFill>
                  <a:schemeClr val="bg2">
                    <a:lumMod val="20000"/>
                    <a:lumOff val="80000"/>
                  </a:schemeClr>
                </a:solidFill>
              </a:rPr>
              <a:t>5.</a:t>
            </a:r>
            <a:r>
              <a:rPr lang="en-IN" sz="2800" b="1" i="0" dirty="0">
                <a:solidFill>
                  <a:schemeClr val="bg2">
                    <a:lumMod val="20000"/>
                    <a:lumOff val="80000"/>
                  </a:schemeClr>
                </a:solidFill>
                <a:effectLst/>
                <a:latin typeface="Söhne"/>
              </a:rPr>
              <a:t> Model Training</a:t>
            </a:r>
            <a:r>
              <a:rPr lang="en-IN" sz="2800" b="0" i="0" dirty="0">
                <a:solidFill>
                  <a:schemeClr val="bg2">
                    <a:lumMod val="20000"/>
                    <a:lumOff val="80000"/>
                  </a:schemeClr>
                </a:solidFill>
                <a:effectLst/>
                <a:latin typeface="Söhne"/>
              </a:rPr>
              <a:t>:</a:t>
            </a:r>
          </a:p>
          <a:p>
            <a:pPr marL="0" indent="0">
              <a:buNone/>
            </a:pPr>
            <a:r>
              <a:rPr lang="en-IN" dirty="0">
                <a:solidFill>
                  <a:schemeClr val="bg1"/>
                </a:solidFill>
                <a:latin typeface="Söhne"/>
              </a:rPr>
              <a:t>                       </a:t>
            </a:r>
            <a:r>
              <a:rPr lang="en-IN" b="0" i="0" dirty="0">
                <a:solidFill>
                  <a:schemeClr val="bg1"/>
                </a:solidFill>
                <a:effectLst/>
                <a:latin typeface="Söhne"/>
              </a:rPr>
              <a:t> </a:t>
            </a:r>
            <a:r>
              <a:rPr lang="en-IN" sz="2400" b="0" i="0" dirty="0">
                <a:solidFill>
                  <a:schemeClr val="bg1"/>
                </a:solidFill>
                <a:effectLst/>
                <a:latin typeface="Söhne"/>
              </a:rPr>
              <a:t>Train the selected model on your </a:t>
            </a:r>
            <a:r>
              <a:rPr lang="en-IN" sz="2400" b="0" i="0" dirty="0" err="1">
                <a:solidFill>
                  <a:schemeClr val="bg1"/>
                </a:solidFill>
                <a:effectLst/>
                <a:latin typeface="Söhne"/>
              </a:rPr>
              <a:t>labeled</a:t>
            </a:r>
            <a:r>
              <a:rPr lang="en-IN" sz="2400" b="0" i="0" dirty="0">
                <a:solidFill>
                  <a:schemeClr val="bg1"/>
                </a:solidFill>
                <a:effectLst/>
                <a:latin typeface="Söhne"/>
              </a:rPr>
              <a:t> dataset, using a portion for training and a separate portion for validation.</a:t>
            </a:r>
          </a:p>
          <a:p>
            <a:pPr marL="0" indent="0">
              <a:buNone/>
            </a:pPr>
            <a:r>
              <a:rPr lang="en-IN" sz="2800" b="1" dirty="0">
                <a:solidFill>
                  <a:schemeClr val="bg2">
                    <a:lumMod val="20000"/>
                    <a:lumOff val="80000"/>
                  </a:schemeClr>
                </a:solidFill>
                <a:latin typeface="Söhne"/>
              </a:rPr>
              <a:t>6.Evaluation:</a:t>
            </a:r>
          </a:p>
          <a:p>
            <a:pPr marL="0" indent="0">
              <a:buNone/>
            </a:pPr>
            <a:r>
              <a:rPr lang="en-IN" sz="2400" dirty="0">
                <a:solidFill>
                  <a:schemeClr val="bg1"/>
                </a:solidFill>
                <a:latin typeface="Söhne"/>
              </a:rPr>
              <a:t>                     Evaluate the model’s performance using metrics like accuracy, precision, recall, and F1-score. Cross-validation can help ensure the model’s robustness.</a:t>
            </a:r>
            <a:endParaRPr lang="en-US" sz="2400" dirty="0">
              <a:solidFill>
                <a:schemeClr val="bg1"/>
              </a:solidFill>
            </a:endParaRPr>
          </a:p>
        </p:txBody>
      </p:sp>
    </p:spTree>
    <p:extLst>
      <p:ext uri="{BB962C8B-B14F-4D97-AF65-F5344CB8AC3E}">
        <p14:creationId xmlns:p14="http://schemas.microsoft.com/office/powerpoint/2010/main" val="341708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167A2-866A-C971-A652-797DC407CA69}"/>
              </a:ext>
            </a:extLst>
          </p:cNvPr>
          <p:cNvSpPr>
            <a:spLocks noGrp="1"/>
          </p:cNvSpPr>
          <p:nvPr>
            <p:ph idx="1"/>
          </p:nvPr>
        </p:nvSpPr>
        <p:spPr>
          <a:xfrm>
            <a:off x="551656" y="224433"/>
            <a:ext cx="11342688" cy="5954911"/>
          </a:xfrm>
        </p:spPr>
        <p:txBody>
          <a:bodyPr>
            <a:normAutofit/>
          </a:bodyPr>
          <a:lstStyle/>
          <a:p>
            <a:pPr marL="0" indent="0">
              <a:buNone/>
            </a:pPr>
            <a:r>
              <a:rPr lang="en-IN" sz="3200" dirty="0">
                <a:solidFill>
                  <a:schemeClr val="bg2">
                    <a:lumMod val="20000"/>
                    <a:lumOff val="80000"/>
                  </a:schemeClr>
                </a:solidFill>
              </a:rPr>
              <a:t>Designing thinking:</a:t>
            </a:r>
          </a:p>
          <a:p>
            <a:pPr marL="0" indent="0">
              <a:buNone/>
            </a:pPr>
            <a:r>
              <a:rPr lang="en-IN" sz="3200" dirty="0">
                <a:solidFill>
                  <a:schemeClr val="bg2">
                    <a:lumMod val="20000"/>
                    <a:lumOff val="80000"/>
                  </a:schemeClr>
                </a:solidFill>
              </a:rPr>
              <a:t>                </a:t>
            </a:r>
            <a:r>
              <a:rPr lang="en-IN" sz="2400" dirty="0">
                <a:solidFill>
                  <a:schemeClr val="bg1"/>
                </a:solidFill>
              </a:rPr>
              <a:t>Design thinking is a problem-solving approach that emphasizes empathy, creativity, and collaboration to generate </a:t>
            </a:r>
            <a:r>
              <a:rPr lang="en-IN" sz="2400" dirty="0" err="1">
                <a:solidFill>
                  <a:schemeClr val="bg1"/>
                </a:solidFill>
              </a:rPr>
              <a:t>innovastage</a:t>
            </a:r>
            <a:r>
              <a:rPr lang="en-IN" sz="2400" dirty="0">
                <a:solidFill>
                  <a:schemeClr val="bg1"/>
                </a:solidFill>
              </a:rPr>
              <a:t> solutions. It typically involves the following stages:</a:t>
            </a:r>
          </a:p>
          <a:p>
            <a:pPr marL="0" indent="0">
              <a:buNone/>
            </a:pPr>
            <a:endParaRPr lang="en-IN" sz="2400" dirty="0">
              <a:solidFill>
                <a:schemeClr val="bg2">
                  <a:lumMod val="20000"/>
                  <a:lumOff val="80000"/>
                </a:schemeClr>
              </a:solidFill>
            </a:endParaRPr>
          </a:p>
          <a:p>
            <a:pPr marL="0" indent="0">
              <a:buNone/>
            </a:pPr>
            <a:r>
              <a:rPr lang="en-IN" sz="2800" b="1" i="0" dirty="0">
                <a:solidFill>
                  <a:schemeClr val="bg2">
                    <a:lumMod val="20000"/>
                    <a:lumOff val="80000"/>
                  </a:schemeClr>
                </a:solidFill>
                <a:effectLst/>
                <a:latin typeface="Söhne"/>
              </a:rPr>
              <a:t>Empathize</a:t>
            </a:r>
            <a:r>
              <a:rPr lang="en-IN" sz="2800" b="0" i="0" dirty="0">
                <a:solidFill>
                  <a:schemeClr val="bg2">
                    <a:lumMod val="20000"/>
                    <a:lumOff val="80000"/>
                  </a:schemeClr>
                </a:solidFill>
                <a:effectLst/>
                <a:latin typeface="Söhne"/>
              </a:rPr>
              <a:t>: </a:t>
            </a:r>
          </a:p>
          <a:p>
            <a:pPr marL="0" indent="0">
              <a:buNone/>
            </a:pPr>
            <a:r>
              <a:rPr lang="en-IN" dirty="0">
                <a:solidFill>
                  <a:srgbClr val="374151"/>
                </a:solidFill>
                <a:latin typeface="Söhne"/>
              </a:rPr>
              <a:t>                    </a:t>
            </a:r>
            <a:r>
              <a:rPr lang="en-IN" sz="2400" dirty="0">
                <a:solidFill>
                  <a:schemeClr val="bg1"/>
                </a:solidFill>
                <a:effectLst/>
                <a:latin typeface="Söhne"/>
              </a:rPr>
              <a:t>Understand the problem by empathizing with the end-users or stakeholders. Conduct interviews, surveys, and observations to gain insights into their needs, challenges, and perspective. </a:t>
            </a:r>
            <a:endParaRPr lang="en-IN" dirty="0">
              <a:solidFill>
                <a:schemeClr val="bg1"/>
              </a:solidFill>
              <a:latin typeface="Söhne"/>
            </a:endParaRPr>
          </a:p>
          <a:p>
            <a:pPr marL="0" indent="0">
              <a:buNone/>
            </a:pPr>
            <a:r>
              <a:rPr lang="en-IN" sz="2400" b="1" dirty="0">
                <a:solidFill>
                  <a:schemeClr val="bg2">
                    <a:lumMod val="20000"/>
                    <a:lumOff val="80000"/>
                  </a:schemeClr>
                </a:solidFill>
              </a:rPr>
              <a:t>Define: </a:t>
            </a:r>
          </a:p>
          <a:p>
            <a:pPr marL="0" indent="0">
              <a:buNone/>
            </a:pPr>
            <a:r>
              <a:rPr lang="en-IN" sz="2400" b="1" dirty="0">
                <a:solidFill>
                  <a:schemeClr val="bg2">
                    <a:lumMod val="20000"/>
                    <a:lumOff val="80000"/>
                  </a:schemeClr>
                </a:solidFill>
              </a:rPr>
              <a:t>              </a:t>
            </a:r>
            <a:r>
              <a:rPr lang="en-IN" sz="2400" dirty="0">
                <a:solidFill>
                  <a:schemeClr val="bg1"/>
                </a:solidFill>
              </a:rPr>
              <a:t>Clearly define the problem statement based on the insights gathered in the empathy stage. Formulate a user-</a:t>
            </a:r>
            <a:r>
              <a:rPr lang="en-IN" sz="2400" dirty="0" err="1">
                <a:solidFill>
                  <a:schemeClr val="bg1"/>
                </a:solidFill>
              </a:rPr>
              <a:t>centered</a:t>
            </a:r>
            <a:r>
              <a:rPr lang="en-IN" sz="2400" dirty="0">
                <a:solidFill>
                  <a:schemeClr val="bg1"/>
                </a:solidFill>
              </a:rPr>
              <a:t> problem statement to guide the design process.</a:t>
            </a:r>
            <a:endParaRPr lang="en-US" sz="2400" dirty="0">
              <a:solidFill>
                <a:schemeClr val="bg1"/>
              </a:solidFill>
            </a:endParaRPr>
          </a:p>
        </p:txBody>
      </p:sp>
    </p:spTree>
    <p:extLst>
      <p:ext uri="{BB962C8B-B14F-4D97-AF65-F5344CB8AC3E}">
        <p14:creationId xmlns:p14="http://schemas.microsoft.com/office/powerpoint/2010/main" val="393851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F9CED-D552-E745-A00A-2C74497E27F0}"/>
              </a:ext>
            </a:extLst>
          </p:cNvPr>
          <p:cNvSpPr>
            <a:spLocks noGrp="1"/>
          </p:cNvSpPr>
          <p:nvPr>
            <p:ph idx="1"/>
          </p:nvPr>
        </p:nvSpPr>
        <p:spPr>
          <a:xfrm>
            <a:off x="398859" y="276821"/>
            <a:ext cx="11662172" cy="5998368"/>
          </a:xfrm>
        </p:spPr>
        <p:txBody>
          <a:bodyPr/>
          <a:lstStyle/>
          <a:p>
            <a:pPr marL="0" indent="0">
              <a:buNone/>
            </a:pPr>
            <a:r>
              <a:rPr lang="en-IN" sz="2800" b="1" i="0" dirty="0">
                <a:solidFill>
                  <a:schemeClr val="bg2">
                    <a:lumMod val="20000"/>
                    <a:lumOff val="80000"/>
                  </a:schemeClr>
                </a:solidFill>
                <a:effectLst/>
                <a:latin typeface="Söhne"/>
              </a:rPr>
              <a:t>Ideate</a:t>
            </a:r>
            <a:r>
              <a:rPr lang="en-IN" sz="2800" b="0" i="0" dirty="0">
                <a:solidFill>
                  <a:schemeClr val="bg2">
                    <a:lumMod val="20000"/>
                    <a:lumOff val="80000"/>
                  </a:schemeClr>
                </a:solidFill>
                <a:effectLst/>
                <a:latin typeface="Söhne"/>
              </a:rPr>
              <a:t>: </a:t>
            </a:r>
          </a:p>
          <a:p>
            <a:pPr marL="0" indent="0">
              <a:buNone/>
            </a:pPr>
            <a:r>
              <a:rPr lang="en-IN" sz="2800" dirty="0">
                <a:solidFill>
                  <a:schemeClr val="bg2">
                    <a:lumMod val="20000"/>
                    <a:lumOff val="80000"/>
                  </a:schemeClr>
                </a:solidFill>
                <a:latin typeface="Söhne"/>
              </a:rPr>
              <a:t>          </a:t>
            </a:r>
            <a:r>
              <a:rPr lang="en-IN" sz="2400" b="0" i="0" dirty="0">
                <a:solidFill>
                  <a:schemeClr val="bg1"/>
                </a:solidFill>
                <a:effectLst/>
                <a:latin typeface="Söhne"/>
              </a:rPr>
              <a:t>Brainstorm generate a wide range of ideas without judgment. Encourage creativity and free thinking. Techniques like brainstorming sessions, mind mapping, or worst possible idea can help in this stage.</a:t>
            </a:r>
          </a:p>
          <a:p>
            <a:pPr marL="0" indent="0">
              <a:buNone/>
            </a:pPr>
            <a:endParaRPr lang="en-IN" sz="2400" dirty="0">
              <a:solidFill>
                <a:schemeClr val="bg1"/>
              </a:solidFill>
              <a:latin typeface="Söhne"/>
            </a:endParaRPr>
          </a:p>
          <a:p>
            <a:pPr marL="0" indent="0">
              <a:buNone/>
            </a:pPr>
            <a:r>
              <a:rPr lang="en-IN" sz="2800" b="1" i="0" dirty="0">
                <a:solidFill>
                  <a:schemeClr val="bg2">
                    <a:lumMod val="20000"/>
                    <a:lumOff val="80000"/>
                  </a:schemeClr>
                </a:solidFill>
                <a:effectLst/>
                <a:latin typeface="Söhne"/>
              </a:rPr>
              <a:t>Prototype</a:t>
            </a:r>
            <a:r>
              <a:rPr lang="en-IN" sz="2800" b="0" i="0" dirty="0">
                <a:solidFill>
                  <a:schemeClr val="bg2">
                    <a:lumMod val="20000"/>
                    <a:lumOff val="80000"/>
                  </a:schemeClr>
                </a:solidFill>
                <a:effectLst/>
                <a:latin typeface="Söhne"/>
              </a:rPr>
              <a:t>: </a:t>
            </a:r>
          </a:p>
          <a:p>
            <a:pPr marL="0" indent="0">
              <a:buNone/>
            </a:pPr>
            <a:r>
              <a:rPr lang="en-IN" sz="2400" dirty="0">
                <a:solidFill>
                  <a:srgbClr val="374151"/>
                </a:solidFill>
                <a:latin typeface="Söhne"/>
              </a:rPr>
              <a:t>            </a:t>
            </a:r>
            <a:r>
              <a:rPr lang="en-IN" sz="2400" b="0" i="0" dirty="0">
                <a:solidFill>
                  <a:schemeClr val="bg1"/>
                </a:solidFill>
                <a:effectLst/>
                <a:latin typeface="Söhne"/>
              </a:rPr>
              <a:t>Create tangible representations of your ideas. Prototypes can be sketches, wireframes, or even physical models. These prototypes are used to quickly test and iterate on ideas.</a:t>
            </a:r>
          </a:p>
          <a:p>
            <a:pPr marL="0" indent="0">
              <a:buNone/>
            </a:pPr>
            <a:endParaRPr lang="en-IN" sz="2400" dirty="0">
              <a:solidFill>
                <a:schemeClr val="bg1"/>
              </a:solidFill>
              <a:latin typeface="Söhne"/>
            </a:endParaRPr>
          </a:p>
          <a:p>
            <a:pPr marL="0" indent="0">
              <a:buNone/>
            </a:pPr>
            <a:r>
              <a:rPr lang="en-IN" sz="2800" b="1" i="0" dirty="0">
                <a:solidFill>
                  <a:schemeClr val="bg2">
                    <a:lumMod val="20000"/>
                    <a:lumOff val="80000"/>
                  </a:schemeClr>
                </a:solidFill>
                <a:effectLst/>
                <a:latin typeface="Söhne"/>
              </a:rPr>
              <a:t>Test</a:t>
            </a:r>
            <a:r>
              <a:rPr lang="en-IN" sz="2800" b="0" i="0" dirty="0">
                <a:solidFill>
                  <a:schemeClr val="bg2">
                    <a:lumMod val="20000"/>
                    <a:lumOff val="80000"/>
                  </a:schemeClr>
                </a:solidFill>
                <a:effectLst/>
                <a:latin typeface="Söhne"/>
              </a:rPr>
              <a:t>: </a:t>
            </a:r>
          </a:p>
          <a:p>
            <a:pPr marL="0" indent="0">
              <a:buNone/>
            </a:pPr>
            <a:r>
              <a:rPr lang="en-IN" sz="2400" b="0" i="0" dirty="0">
                <a:solidFill>
                  <a:schemeClr val="bg1"/>
                </a:solidFill>
                <a:effectLst/>
                <a:latin typeface="Söhne"/>
              </a:rPr>
              <a:t>             Test your prototypes with actual users or stakeholders to gather feedback. This step helps validate your ideas and identify areas for improvement.</a:t>
            </a:r>
            <a:endParaRPr lang="en-IN" sz="2800" dirty="0">
              <a:solidFill>
                <a:schemeClr val="bg1"/>
              </a:solidFill>
              <a:latin typeface="Söhne"/>
            </a:endParaRPr>
          </a:p>
        </p:txBody>
      </p:sp>
    </p:spTree>
    <p:extLst>
      <p:ext uri="{BB962C8B-B14F-4D97-AF65-F5344CB8AC3E}">
        <p14:creationId xmlns:p14="http://schemas.microsoft.com/office/powerpoint/2010/main" val="392164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55CCE-4665-8461-37C0-FED8ABB1899B}"/>
              </a:ext>
            </a:extLst>
          </p:cNvPr>
          <p:cNvSpPr>
            <a:spLocks noGrp="1"/>
          </p:cNvSpPr>
          <p:nvPr>
            <p:ph idx="1"/>
          </p:nvPr>
        </p:nvSpPr>
        <p:spPr>
          <a:xfrm>
            <a:off x="192483" y="142876"/>
            <a:ext cx="11862595" cy="6715124"/>
          </a:xfrm>
        </p:spPr>
        <p:txBody>
          <a:bodyPr>
            <a:normAutofit/>
          </a:bodyPr>
          <a:lstStyle/>
          <a:p>
            <a:pPr marL="0" indent="0">
              <a:buNone/>
            </a:pPr>
            <a:r>
              <a:rPr lang="en-IN" sz="2400" b="1" i="0" dirty="0">
                <a:solidFill>
                  <a:srgbClr val="374151"/>
                </a:solidFill>
                <a:effectLst/>
                <a:latin typeface="Söhne"/>
              </a:rPr>
              <a:t> </a:t>
            </a:r>
            <a:r>
              <a:rPr lang="en-IN" sz="2800" b="1" i="0" dirty="0">
                <a:solidFill>
                  <a:schemeClr val="bg2">
                    <a:lumMod val="20000"/>
                    <a:lumOff val="80000"/>
                  </a:schemeClr>
                </a:solidFill>
                <a:effectLst/>
                <a:latin typeface="Söhne"/>
              </a:rPr>
              <a:t>Iterate</a:t>
            </a:r>
            <a:r>
              <a:rPr lang="en-IN" sz="2800" b="0" i="0" dirty="0">
                <a:solidFill>
                  <a:schemeClr val="bg2">
                    <a:lumMod val="20000"/>
                    <a:lumOff val="80000"/>
                  </a:schemeClr>
                </a:solidFill>
                <a:effectLst/>
                <a:latin typeface="Söhne"/>
              </a:rPr>
              <a:t>: </a:t>
            </a:r>
          </a:p>
          <a:p>
            <a:pPr marL="0" indent="0">
              <a:buNone/>
            </a:pPr>
            <a:r>
              <a:rPr lang="en-IN" sz="2400" dirty="0">
                <a:solidFill>
                  <a:schemeClr val="bg1"/>
                </a:solidFill>
                <a:latin typeface="Söhne"/>
              </a:rPr>
              <a:t>                 </a:t>
            </a:r>
            <a:r>
              <a:rPr lang="en-IN" sz="2400" b="0" i="0" dirty="0">
                <a:solidFill>
                  <a:schemeClr val="bg1"/>
                </a:solidFill>
                <a:effectLst/>
                <a:latin typeface="Söhne"/>
              </a:rPr>
              <a:t>Based on the feedback received in the testing phase, refine and iterate on your design. You may need to revisit previous stages to make necessary adjustments.</a:t>
            </a:r>
          </a:p>
          <a:p>
            <a:pPr marL="0" indent="0">
              <a:buNone/>
            </a:pPr>
            <a:endParaRPr lang="en-IN" sz="2400" dirty="0">
              <a:solidFill>
                <a:schemeClr val="bg1"/>
              </a:solidFill>
              <a:latin typeface="Söhne"/>
            </a:endParaRPr>
          </a:p>
          <a:p>
            <a:pPr marL="0" indent="0">
              <a:buNone/>
            </a:pPr>
            <a:r>
              <a:rPr lang="en-IN" sz="2800" dirty="0">
                <a:solidFill>
                  <a:schemeClr val="bg2">
                    <a:lumMod val="20000"/>
                    <a:lumOff val="80000"/>
                  </a:schemeClr>
                </a:solidFill>
                <a:latin typeface="Söhne"/>
              </a:rPr>
              <a:t>Implement: </a:t>
            </a:r>
          </a:p>
          <a:p>
            <a:pPr marL="0" indent="0">
              <a:buNone/>
            </a:pPr>
            <a:r>
              <a:rPr lang="en-IN" sz="2400" dirty="0">
                <a:solidFill>
                  <a:schemeClr val="bg1"/>
                </a:solidFill>
                <a:latin typeface="Söhne"/>
              </a:rPr>
              <a:t>                  Once you have a well-tested solution, move forward with implementation. This can involve developing the final product, service, or system.</a:t>
            </a:r>
          </a:p>
          <a:p>
            <a:pPr marL="0" indent="0">
              <a:buNone/>
            </a:pPr>
            <a:endParaRPr lang="en-IN" sz="2400" dirty="0">
              <a:solidFill>
                <a:schemeClr val="bg1"/>
              </a:solidFill>
              <a:latin typeface="Söhne"/>
            </a:endParaRPr>
          </a:p>
          <a:p>
            <a:pPr marL="0" indent="0">
              <a:buNone/>
            </a:pPr>
            <a:r>
              <a:rPr lang="en-IN" sz="2800" b="1" i="0" dirty="0">
                <a:solidFill>
                  <a:schemeClr val="bg2">
                    <a:lumMod val="20000"/>
                    <a:lumOff val="80000"/>
                  </a:schemeClr>
                </a:solidFill>
                <a:effectLst/>
                <a:latin typeface="Söhne"/>
              </a:rPr>
              <a:t>Launch</a:t>
            </a:r>
            <a:r>
              <a:rPr lang="en-IN" sz="2800" b="0" i="0" dirty="0">
                <a:solidFill>
                  <a:schemeClr val="bg2">
                    <a:lumMod val="20000"/>
                    <a:lumOff val="80000"/>
                  </a:schemeClr>
                </a:solidFill>
                <a:effectLst/>
                <a:latin typeface="Söhne"/>
              </a:rPr>
              <a:t>:</a:t>
            </a:r>
          </a:p>
          <a:p>
            <a:pPr marL="0" indent="0">
              <a:buNone/>
            </a:pPr>
            <a:r>
              <a:rPr lang="en-IN" sz="2400" dirty="0">
                <a:solidFill>
                  <a:srgbClr val="374151"/>
                </a:solidFill>
                <a:latin typeface="Söhne"/>
              </a:rPr>
              <a:t>                 </a:t>
            </a:r>
            <a:r>
              <a:rPr lang="en-IN" sz="2400" b="0" i="0" dirty="0">
                <a:solidFill>
                  <a:srgbClr val="374151"/>
                </a:solidFill>
                <a:effectLst/>
                <a:latin typeface="Söhne"/>
              </a:rPr>
              <a:t> </a:t>
            </a:r>
            <a:r>
              <a:rPr lang="en-IN" sz="2400" b="0" i="0" dirty="0">
                <a:solidFill>
                  <a:schemeClr val="bg1"/>
                </a:solidFill>
                <a:effectLst/>
                <a:latin typeface="Söhne"/>
              </a:rPr>
              <a:t>Introduce the solution to the target audience or market. Monitor its performance and gather real-world feedback.</a:t>
            </a:r>
            <a:endParaRPr lang="en-US" sz="2800" dirty="0">
              <a:solidFill>
                <a:schemeClr val="bg1"/>
              </a:solidFill>
            </a:endParaRPr>
          </a:p>
        </p:txBody>
      </p:sp>
    </p:spTree>
    <p:extLst>
      <p:ext uri="{BB962C8B-B14F-4D97-AF65-F5344CB8AC3E}">
        <p14:creationId xmlns:p14="http://schemas.microsoft.com/office/powerpoint/2010/main" val="265641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935F7-D262-EAA0-8D7F-C7463651D5A4}"/>
              </a:ext>
            </a:extLst>
          </p:cNvPr>
          <p:cNvSpPr>
            <a:spLocks noGrp="1"/>
          </p:cNvSpPr>
          <p:nvPr>
            <p:ph idx="1"/>
          </p:nvPr>
        </p:nvSpPr>
        <p:spPr>
          <a:xfrm>
            <a:off x="454422" y="241102"/>
            <a:ext cx="11737578" cy="6375796"/>
          </a:xfrm>
        </p:spPr>
        <p:txBody>
          <a:bodyPr/>
          <a:lstStyle/>
          <a:p>
            <a:pPr marL="0" indent="0">
              <a:buNone/>
            </a:pPr>
            <a:endParaRPr lang="en-IN" dirty="0"/>
          </a:p>
          <a:p>
            <a:pPr marL="0" indent="0">
              <a:buNone/>
            </a:pPr>
            <a:r>
              <a:rPr lang="en-IN" sz="2800" dirty="0">
                <a:solidFill>
                  <a:schemeClr val="bg2">
                    <a:lumMod val="20000"/>
                    <a:lumOff val="80000"/>
                  </a:schemeClr>
                </a:solidFill>
              </a:rPr>
              <a:t>Learn: </a:t>
            </a:r>
          </a:p>
          <a:p>
            <a:pPr marL="0" indent="0">
              <a:buNone/>
            </a:pPr>
            <a:r>
              <a:rPr lang="en-IN" dirty="0"/>
              <a:t>              </a:t>
            </a:r>
            <a:r>
              <a:rPr lang="en-IN" sz="2400" dirty="0">
                <a:solidFill>
                  <a:schemeClr val="bg1"/>
                </a:solidFill>
              </a:rPr>
              <a:t>Continuously gather feedback and data from users and the environment. Use this information to make ongoing improvements to the solution.</a:t>
            </a:r>
          </a:p>
          <a:p>
            <a:pPr marL="0" indent="0">
              <a:buNone/>
            </a:pPr>
            <a:endParaRPr lang="en-IN" sz="2400" dirty="0">
              <a:solidFill>
                <a:schemeClr val="bg1"/>
              </a:solidFill>
            </a:endParaRPr>
          </a:p>
          <a:p>
            <a:pPr marL="0" indent="0">
              <a:buNone/>
            </a:pPr>
            <a:r>
              <a:rPr lang="en-IN" sz="2800" dirty="0">
                <a:solidFill>
                  <a:schemeClr val="bg2">
                    <a:lumMod val="20000"/>
                    <a:lumOff val="80000"/>
                  </a:schemeClr>
                </a:solidFill>
              </a:rPr>
              <a:t>Scale: </a:t>
            </a:r>
          </a:p>
          <a:p>
            <a:pPr marL="0" indent="0">
              <a:buNone/>
            </a:pPr>
            <a:r>
              <a:rPr lang="en-IN" sz="2400" dirty="0">
                <a:solidFill>
                  <a:schemeClr val="bg1"/>
                </a:solidFill>
              </a:rPr>
              <a:t>             If the solution proves successful, consider scaling it up to reach a larger audience or market.
              Design thinking is a flexible and iterative process that can be applied to a wide range of challenges, from product design to organizational change. It encourages a human-</a:t>
            </a:r>
            <a:r>
              <a:rPr lang="en-IN" sz="2400" dirty="0" err="1">
                <a:solidFill>
                  <a:schemeClr val="bg1"/>
                </a:solidFill>
              </a:rPr>
              <a:t>centered</a:t>
            </a:r>
            <a:r>
              <a:rPr lang="en-IN" sz="2400" dirty="0">
                <a:solidFill>
                  <a:schemeClr val="bg1"/>
                </a:solidFill>
              </a:rPr>
              <a:t> approach, fosters creativity, and promotes a willingness to adapt and improve based on feedback and evolving insights.</a:t>
            </a:r>
          </a:p>
        </p:txBody>
      </p:sp>
    </p:spTree>
    <p:extLst>
      <p:ext uri="{BB962C8B-B14F-4D97-AF65-F5344CB8AC3E}">
        <p14:creationId xmlns:p14="http://schemas.microsoft.com/office/powerpoint/2010/main" val="307738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E74F7-F6C4-1562-0E97-9D70A6DA61AF}"/>
              </a:ext>
            </a:extLst>
          </p:cNvPr>
          <p:cNvSpPr>
            <a:spLocks noGrp="1"/>
          </p:cNvSpPr>
          <p:nvPr>
            <p:ph idx="1"/>
          </p:nvPr>
        </p:nvSpPr>
        <p:spPr>
          <a:xfrm>
            <a:off x="336846" y="241101"/>
            <a:ext cx="11518307" cy="6375797"/>
          </a:xfrm>
        </p:spPr>
        <p:txBody>
          <a:bodyPr>
            <a:normAutofit/>
          </a:bodyPr>
          <a:lstStyle/>
          <a:p>
            <a:pPr marL="0" indent="0">
              <a:buNone/>
            </a:pPr>
            <a:r>
              <a:rPr lang="en-IN" sz="3200" dirty="0">
                <a:solidFill>
                  <a:schemeClr val="bg2">
                    <a:lumMod val="20000"/>
                    <a:lumOff val="80000"/>
                  </a:schemeClr>
                </a:solidFill>
              </a:rPr>
              <a:t>1.Data Source:</a:t>
            </a:r>
          </a:p>
          <a:p>
            <a:pPr marL="0" indent="0">
              <a:buNone/>
            </a:pPr>
            <a:r>
              <a:rPr lang="en-IN" sz="3200" dirty="0">
                <a:solidFill>
                  <a:schemeClr val="bg2">
                    <a:lumMod val="20000"/>
                    <a:lumOff val="80000"/>
                  </a:schemeClr>
                </a:solidFill>
              </a:rPr>
              <a:t> </a:t>
            </a:r>
            <a:r>
              <a:rPr lang="en-IN" sz="2800" b="1" i="0" dirty="0" err="1">
                <a:solidFill>
                  <a:schemeClr val="bg1"/>
                </a:solidFill>
                <a:effectLst/>
                <a:latin typeface="Söhne"/>
              </a:rPr>
              <a:t>Kaggle</a:t>
            </a:r>
            <a:r>
              <a:rPr lang="en-IN" sz="2800" b="0" i="0" dirty="0">
                <a:solidFill>
                  <a:schemeClr val="bg1"/>
                </a:solidFill>
                <a:effectLst/>
                <a:latin typeface="Söhne"/>
              </a:rPr>
              <a:t>: </a:t>
            </a:r>
            <a:r>
              <a:rPr lang="en-IN" sz="2800" b="0" i="0" dirty="0" err="1">
                <a:solidFill>
                  <a:schemeClr val="bg1"/>
                </a:solidFill>
                <a:effectLst/>
                <a:latin typeface="Söhne"/>
              </a:rPr>
              <a:t>Kaggle</a:t>
            </a:r>
            <a:r>
              <a:rPr lang="en-IN" sz="2800" b="0" i="0" dirty="0">
                <a:solidFill>
                  <a:schemeClr val="bg1"/>
                </a:solidFill>
                <a:effectLst/>
                <a:latin typeface="Söhne"/>
              </a:rPr>
              <a:t> often hosts fake news detection datasets. You can search for relevant datasets on their platform.</a:t>
            </a:r>
          </a:p>
          <a:p>
            <a:pPr marL="0" indent="0">
              <a:buNone/>
            </a:pPr>
            <a:r>
              <a:rPr lang="en-IN" sz="2800" b="1" i="0" dirty="0">
                <a:solidFill>
                  <a:schemeClr val="bg1"/>
                </a:solidFill>
                <a:effectLst/>
                <a:latin typeface="Söhne"/>
              </a:rPr>
              <a:t>  Fake News Challenge</a:t>
            </a:r>
            <a:r>
              <a:rPr lang="en-IN" sz="2800" b="0" i="0" dirty="0">
                <a:solidFill>
                  <a:schemeClr val="bg1"/>
                </a:solidFill>
                <a:effectLst/>
                <a:latin typeface="Söhne"/>
              </a:rPr>
              <a:t>: The Fake News Challenge was an initiative to develop tools for identifying fake news. They released datasets that can be useful for your project.</a:t>
            </a:r>
          </a:p>
          <a:p>
            <a:pPr marL="0" indent="0">
              <a:buNone/>
            </a:pPr>
            <a:r>
              <a:rPr lang="en-IN" sz="2600" b="1" dirty="0">
                <a:solidFill>
                  <a:schemeClr val="bg1"/>
                </a:solidFill>
              </a:rPr>
              <a:t>Fact-Checking Organizations: </a:t>
            </a:r>
            <a:r>
              <a:rPr lang="en-IN" sz="2600" dirty="0">
                <a:solidFill>
                  <a:schemeClr val="bg1"/>
                </a:solidFill>
              </a:rPr>
              <a:t>Fact-checking websites like Snopes, </a:t>
            </a:r>
            <a:r>
              <a:rPr lang="en-IN" sz="2600" dirty="0" err="1">
                <a:solidFill>
                  <a:schemeClr val="bg1"/>
                </a:solidFill>
              </a:rPr>
              <a:t>PolitiFact</a:t>
            </a:r>
            <a:r>
              <a:rPr lang="en-IN" sz="2600" dirty="0">
                <a:solidFill>
                  <a:schemeClr val="bg1"/>
                </a:solidFill>
              </a:rPr>
              <a:t>, and </a:t>
            </a:r>
            <a:r>
              <a:rPr lang="en-IN" sz="2600" dirty="0" err="1">
                <a:solidFill>
                  <a:schemeClr val="bg1"/>
                </a:solidFill>
              </a:rPr>
              <a:t>FactCheck.org</a:t>
            </a:r>
            <a:r>
              <a:rPr lang="en-IN" sz="2600" dirty="0">
                <a:solidFill>
                  <a:schemeClr val="bg1"/>
                </a:solidFill>
              </a:rPr>
              <a:t> provide datasets related to fact-checked articles. These datasets often include labels indicating whether an article is true, false, or somewhere in between.</a:t>
            </a:r>
            <a:r>
              <a:rPr lang="en-IN" sz="3200" dirty="0">
                <a:solidFill>
                  <a:schemeClr val="bg2">
                    <a:lumMod val="20000"/>
                    <a:lumOff val="80000"/>
                  </a:schemeClr>
                </a:solidFill>
              </a:rPr>
              <a:t>
</a:t>
            </a:r>
            <a:r>
              <a:rPr lang="en-IN" sz="2400" b="1" dirty="0">
                <a:solidFill>
                  <a:schemeClr val="bg1"/>
                </a:solidFill>
              </a:rPr>
              <a:t>News Aggregator APIs: </a:t>
            </a:r>
            <a:r>
              <a:rPr lang="en-IN" sz="2400" dirty="0">
                <a:solidFill>
                  <a:schemeClr val="bg1"/>
                </a:solidFill>
              </a:rPr>
              <a:t>Some news aggregators, like News API or GDELT, provide APIs to access news articles from various sources. You can collect articles and then label them manually or use external sources for </a:t>
            </a:r>
            <a:r>
              <a:rPr lang="en-IN" sz="2400" dirty="0" err="1">
                <a:solidFill>
                  <a:schemeClr val="bg1"/>
                </a:solidFill>
              </a:rPr>
              <a:t>labeling</a:t>
            </a:r>
            <a:r>
              <a:rPr lang="en-IN" sz="3200" dirty="0">
                <a:solidFill>
                  <a:schemeClr val="bg2">
                    <a:lumMod val="20000"/>
                    <a:lumOff val="80000"/>
                  </a:schemeClr>
                </a:solidFill>
              </a:rPr>
              <a:t>.</a:t>
            </a:r>
            <a:endParaRPr lang="en-US" sz="3200" dirty="0">
              <a:solidFill>
                <a:schemeClr val="bg2">
                  <a:lumMod val="20000"/>
                  <a:lumOff val="80000"/>
                </a:schemeClr>
              </a:solidFill>
            </a:endParaRPr>
          </a:p>
        </p:txBody>
      </p:sp>
    </p:spTree>
    <p:extLst>
      <p:ext uri="{BB962C8B-B14F-4D97-AF65-F5344CB8AC3E}">
        <p14:creationId xmlns:p14="http://schemas.microsoft.com/office/powerpoint/2010/main" val="425194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40E0C-0D7C-5866-6061-487B9430A47D}"/>
              </a:ext>
            </a:extLst>
          </p:cNvPr>
          <p:cNvSpPr>
            <a:spLocks noGrp="1"/>
          </p:cNvSpPr>
          <p:nvPr>
            <p:ph idx="1"/>
          </p:nvPr>
        </p:nvSpPr>
        <p:spPr>
          <a:xfrm>
            <a:off x="228202" y="394097"/>
            <a:ext cx="11285141" cy="6069805"/>
          </a:xfrm>
        </p:spPr>
        <p:txBody>
          <a:bodyPr>
            <a:normAutofit lnSpcReduction="10000"/>
          </a:bodyPr>
          <a:lstStyle/>
          <a:p>
            <a:pPr marL="0" indent="0">
              <a:buNone/>
            </a:pPr>
            <a:endParaRPr lang="en-IN" dirty="0"/>
          </a:p>
          <a:p>
            <a:pPr marL="0" indent="0">
              <a:buNone/>
            </a:pPr>
            <a:r>
              <a:rPr lang="en-IN" sz="2400" b="1" i="0" dirty="0">
                <a:solidFill>
                  <a:schemeClr val="bg1"/>
                </a:solidFill>
                <a:effectLst/>
                <a:latin typeface="Söhne"/>
              </a:rPr>
              <a:t>Twitter Data</a:t>
            </a:r>
            <a:r>
              <a:rPr lang="en-IN" sz="2400" b="0" i="0" dirty="0">
                <a:solidFill>
                  <a:schemeClr val="bg1"/>
                </a:solidFill>
                <a:effectLst/>
                <a:latin typeface="Söhne"/>
              </a:rPr>
              <a:t>: Twitter provides APIs to access tweets. You can collect tweets related to news articles and their URLs, then use fact-checking data to label them.</a:t>
            </a:r>
          </a:p>
          <a:p>
            <a:pPr marL="0" indent="0">
              <a:buNone/>
            </a:pPr>
            <a:r>
              <a:rPr lang="en-IN" sz="2400" b="1" i="0" dirty="0">
                <a:solidFill>
                  <a:schemeClr val="bg1"/>
                </a:solidFill>
                <a:effectLst/>
                <a:latin typeface="Söhne"/>
              </a:rPr>
              <a:t>Research Institutions</a:t>
            </a:r>
            <a:r>
              <a:rPr lang="en-IN" sz="2400" b="0" i="0" dirty="0">
                <a:solidFill>
                  <a:schemeClr val="bg1"/>
                </a:solidFill>
                <a:effectLst/>
                <a:latin typeface="Söhne"/>
              </a:rPr>
              <a:t>: Check if research institutions or universities have released datasets related to fake news detection. They often publish datasets used in academic research. </a:t>
            </a:r>
          </a:p>
          <a:p>
            <a:pPr marL="0" indent="0">
              <a:buNone/>
            </a:pPr>
            <a:r>
              <a:rPr lang="en-IN" sz="2400" b="1" dirty="0">
                <a:solidFill>
                  <a:schemeClr val="bg1"/>
                </a:solidFill>
                <a:latin typeface="Söhne"/>
              </a:rPr>
              <a:t>Cr</a:t>
            </a:r>
            <a:r>
              <a:rPr lang="en-IN" sz="2400" b="1" i="0" dirty="0">
                <a:solidFill>
                  <a:schemeClr val="bg1"/>
                </a:solidFill>
                <a:effectLst/>
                <a:latin typeface="Söhne"/>
              </a:rPr>
              <a:t>owdsourced Datasets</a:t>
            </a:r>
            <a:r>
              <a:rPr lang="en-IN" sz="2400" b="0" i="0" dirty="0">
                <a:solidFill>
                  <a:schemeClr val="bg1"/>
                </a:solidFill>
                <a:effectLst/>
                <a:latin typeface="Söhne"/>
              </a:rPr>
              <a:t>: Some projects have collected fake news datasets through crowd contributions. These datasets may be available for research purposes.</a:t>
            </a:r>
          </a:p>
          <a:p>
            <a:pPr marL="0" indent="0">
              <a:buNone/>
            </a:pPr>
            <a:r>
              <a:rPr lang="en-IN" sz="2400" b="1" i="0" dirty="0">
                <a:solidFill>
                  <a:schemeClr val="bg1"/>
                </a:solidFill>
                <a:effectLst/>
                <a:latin typeface="Söhne"/>
              </a:rPr>
              <a:t>Social Media Platforms</a:t>
            </a:r>
            <a:r>
              <a:rPr lang="en-IN" sz="2400" b="0" i="0" dirty="0">
                <a:solidFill>
                  <a:schemeClr val="bg1"/>
                </a:solidFill>
                <a:effectLst/>
                <a:latin typeface="Söhne"/>
              </a:rPr>
              <a:t>: Platforms like Facebook and </a:t>
            </a:r>
            <a:r>
              <a:rPr lang="en-IN" sz="2400" b="0" i="0" dirty="0" err="1">
                <a:solidFill>
                  <a:schemeClr val="bg1"/>
                </a:solidFill>
                <a:effectLst/>
                <a:latin typeface="Söhne"/>
              </a:rPr>
              <a:t>Reddit</a:t>
            </a:r>
            <a:r>
              <a:rPr lang="en-IN" sz="2400" b="0" i="0" dirty="0">
                <a:solidFill>
                  <a:schemeClr val="bg1"/>
                </a:solidFill>
                <a:effectLst/>
                <a:latin typeface="Söhne"/>
              </a:rPr>
              <a:t> have released datasets related to misinformation and fake news. These can be valuable for training and testing your model. Remember to carefully review the terms of use and licensing agreements for any dataset you use. Also, consider combining datasets from multiple sources to create a more diverse and comprehensive dataset for training your fake news detection model. </a:t>
            </a:r>
            <a:r>
              <a:rPr lang="en-IN" sz="2400" b="0" i="0" dirty="0" err="1">
                <a:solidFill>
                  <a:schemeClr val="bg1"/>
                </a:solidFill>
                <a:effectLst/>
                <a:latin typeface="Söhne"/>
              </a:rPr>
              <a:t>Preprocessing</a:t>
            </a:r>
            <a:r>
              <a:rPr lang="en-IN" sz="2400" b="0" i="0" dirty="0">
                <a:solidFill>
                  <a:schemeClr val="bg1"/>
                </a:solidFill>
                <a:effectLst/>
                <a:latin typeface="Söhne"/>
              </a:rPr>
              <a:t> and cleaning of the data may be necessary to ensure consistency and quality.</a:t>
            </a:r>
          </a:p>
          <a:p>
            <a:pPr marL="0" indent="0">
              <a:buNone/>
            </a:pPr>
            <a:br>
              <a:rPr lang="en-IN" dirty="0"/>
            </a:br>
            <a:endParaRPr lang="en-US" dirty="0"/>
          </a:p>
        </p:txBody>
      </p:sp>
    </p:spTree>
    <p:extLst>
      <p:ext uri="{BB962C8B-B14F-4D97-AF65-F5344CB8AC3E}">
        <p14:creationId xmlns:p14="http://schemas.microsoft.com/office/powerpoint/2010/main" val="406909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3536D-7497-5272-CDD5-F6FEFBB829E3}"/>
              </a:ext>
            </a:extLst>
          </p:cNvPr>
          <p:cNvSpPr>
            <a:spLocks noGrp="1"/>
          </p:cNvSpPr>
          <p:nvPr>
            <p:ph idx="1"/>
          </p:nvPr>
        </p:nvSpPr>
        <p:spPr>
          <a:xfrm>
            <a:off x="285750" y="125016"/>
            <a:ext cx="11483578" cy="6123383"/>
          </a:xfrm>
        </p:spPr>
        <p:txBody>
          <a:bodyPr>
            <a:normAutofit/>
          </a:bodyPr>
          <a:lstStyle/>
          <a:p>
            <a:pPr marL="0" indent="0">
              <a:buNone/>
            </a:pPr>
            <a:r>
              <a:rPr lang="en-IN" sz="2800" dirty="0"/>
              <a:t>Fake dataset:</a:t>
            </a:r>
            <a:endParaRPr lang="en-US" sz="2800" dirty="0"/>
          </a:p>
        </p:txBody>
      </p:sp>
      <p:pic>
        <p:nvPicPr>
          <p:cNvPr id="4" name="Picture 3">
            <a:extLst>
              <a:ext uri="{FF2B5EF4-FFF2-40B4-BE49-F238E27FC236}">
                <a16:creationId xmlns:a16="http://schemas.microsoft.com/office/drawing/2014/main" id="{3626F578-5469-E1F1-5791-F936BD2C94E4}"/>
              </a:ext>
            </a:extLst>
          </p:cNvPr>
          <p:cNvPicPr>
            <a:picLocks noChangeAspect="1"/>
          </p:cNvPicPr>
          <p:nvPr/>
        </p:nvPicPr>
        <p:blipFill>
          <a:blip r:embed="rId2"/>
          <a:stretch>
            <a:fillRect/>
          </a:stretch>
        </p:blipFill>
        <p:spPr>
          <a:xfrm>
            <a:off x="285750" y="609601"/>
            <a:ext cx="5884663" cy="5935860"/>
          </a:xfrm>
          <a:prstGeom prst="rect">
            <a:avLst/>
          </a:prstGeom>
        </p:spPr>
      </p:pic>
    </p:spTree>
    <p:extLst>
      <p:ext uri="{BB962C8B-B14F-4D97-AF65-F5344CB8AC3E}">
        <p14:creationId xmlns:p14="http://schemas.microsoft.com/office/powerpoint/2010/main" val="386242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A19E09-B75F-430A-C2F9-BC7C507CCE37}"/>
              </a:ext>
            </a:extLst>
          </p:cNvPr>
          <p:cNvPicPr>
            <a:picLocks noGrp="1" noChangeAspect="1"/>
          </p:cNvPicPr>
          <p:nvPr>
            <p:ph idx="1"/>
          </p:nvPr>
        </p:nvPicPr>
        <p:blipFill>
          <a:blip r:embed="rId2"/>
          <a:stretch>
            <a:fillRect/>
          </a:stretch>
        </p:blipFill>
        <p:spPr>
          <a:xfrm>
            <a:off x="607219" y="178594"/>
            <a:ext cx="5750719" cy="6357937"/>
          </a:xfrm>
        </p:spPr>
      </p:pic>
    </p:spTree>
    <p:extLst>
      <p:ext uri="{BB962C8B-B14F-4D97-AF65-F5344CB8AC3E}">
        <p14:creationId xmlns:p14="http://schemas.microsoft.com/office/powerpoint/2010/main" val="1006031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Fake news detection using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gkupendhiran@gmail.com</dc:creator>
  <cp:lastModifiedBy>gkupendhiran@gmail.com</cp:lastModifiedBy>
  <cp:revision>3</cp:revision>
  <dcterms:created xsi:type="dcterms:W3CDTF">2023-10-09T08:29:46Z</dcterms:created>
  <dcterms:modified xsi:type="dcterms:W3CDTF">2023-10-09T11:45:04Z</dcterms:modified>
</cp:coreProperties>
</file>