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6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4624" autoAdjust="0"/>
  </p:normalViewPr>
  <p:slideViewPr>
    <p:cSldViewPr>
      <p:cViewPr>
        <p:scale>
          <a:sx n="66" d="100"/>
          <a:sy n="66" d="100"/>
        </p:scale>
        <p:origin x="-882" y="-16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adhu\MADUBALA%20EXCEL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[MADUBALA EXCEL 1.xlsx]Sheet3!PivotTable1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Sheet3!$B$3:$B$4</c:f>
              <c:strCache>
                <c:ptCount val="1"/>
                <c:pt idx="0">
                  <c:v>Fixed Term</c:v>
                </c:pt>
              </c:strCache>
            </c:strRef>
          </c:tx>
          <c:cat>
            <c:strRef>
              <c:f>Sheet3!$A$5:$A$18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Sheet3!$B$5:$B$18</c:f>
              <c:numCache>
                <c:formatCode>General</c:formatCode>
                <c:ptCount val="13"/>
                <c:pt idx="0">
                  <c:v>3</c:v>
                </c:pt>
                <c:pt idx="1">
                  <c:v>9</c:v>
                </c:pt>
                <c:pt idx="2">
                  <c:v>4</c:v>
                </c:pt>
                <c:pt idx="3">
                  <c:v>12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Permanent</c:v>
                </c:pt>
              </c:strCache>
            </c:strRef>
          </c:tx>
          <c:cat>
            <c:strRef>
              <c:f>Sheet3!$A$5:$A$18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Sheet3!$C$5:$C$18</c:f>
              <c:numCache>
                <c:formatCode>General</c:formatCode>
                <c:ptCount val="13"/>
                <c:pt idx="0">
                  <c:v>10</c:v>
                </c:pt>
                <c:pt idx="1">
                  <c:v>11</c:v>
                </c:pt>
                <c:pt idx="2">
                  <c:v>10</c:v>
                </c:pt>
                <c:pt idx="3">
                  <c:v>11</c:v>
                </c:pt>
                <c:pt idx="4">
                  <c:v>10</c:v>
                </c:pt>
                <c:pt idx="5">
                  <c:v>5</c:v>
                </c:pt>
                <c:pt idx="6">
                  <c:v>2</c:v>
                </c:pt>
                <c:pt idx="7">
                  <c:v>10</c:v>
                </c:pt>
                <c:pt idx="8">
                  <c:v>7</c:v>
                </c:pt>
                <c:pt idx="9">
                  <c:v>5</c:v>
                </c:pt>
                <c:pt idx="10">
                  <c:v>16</c:v>
                </c:pt>
                <c:pt idx="11">
                  <c:v>6</c:v>
                </c:pt>
                <c:pt idx="12">
                  <c:v>11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Temporary</c:v>
                </c:pt>
              </c:strCache>
            </c:strRef>
          </c:tx>
          <c:cat>
            <c:strRef>
              <c:f>Sheet3!$A$5:$A$18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Sheet3!$D$5:$D$18</c:f>
              <c:numCache>
                <c:formatCode>General</c:formatCode>
                <c:ptCount val="13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8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10">
                  <c:v>5</c:v>
                </c:pt>
                <c:pt idx="11">
                  <c:v>3</c:v>
                </c:pt>
                <c:pt idx="12">
                  <c:v>8</c:v>
                </c:pt>
              </c:numCache>
            </c:numRef>
          </c:val>
        </c:ser>
        <c:shape val="box"/>
        <c:axId val="121671040"/>
        <c:axId val="121682944"/>
        <c:axId val="0"/>
      </c:bar3DChart>
      <c:catAx>
        <c:axId val="121671040"/>
        <c:scaling>
          <c:orientation val="minMax"/>
        </c:scaling>
        <c:axPos val="b"/>
        <c:tickLblPos val="nextTo"/>
        <c:crossAx val="121682944"/>
        <c:crosses val="autoZero"/>
        <c:auto val="1"/>
        <c:lblAlgn val="ctr"/>
        <c:lblOffset val="100"/>
      </c:catAx>
      <c:valAx>
        <c:axId val="121682944"/>
        <c:scaling>
          <c:orientation val="minMax"/>
        </c:scaling>
        <c:axPos val="l"/>
        <c:majorGridlines/>
        <c:numFmt formatCode="General" sourceLinked="1"/>
        <c:tickLblPos val="nextTo"/>
        <c:crossAx val="12167104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3" y="11906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47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 flipV="1">
            <a:off x="2209800" y="1260220"/>
            <a:ext cx="9982200" cy="6630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IN" spc="15" dirty="0" smtClean="0"/>
              <a:t>            </a:t>
            </a: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66"/>
            <a:ext cx="48768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97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3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STUDENT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NAME:MA</a:t>
            </a:r>
            <a:r>
              <a:rPr lang="en-US" sz="2400" spc="-20" dirty="0" smtClean="0">
                <a:solidFill>
                  <a:schemeClr val="accent3">
                    <a:lumMod val="75000"/>
                  </a:schemeClr>
                </a:solidFill>
              </a:rPr>
              <a:t>DHUBALA V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REGISTER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NO:312209913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DEPARTMENT:B.COM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BANK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MANAGEMENT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COLLEGE:VALLIAMMAL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COLLEGE FOR WOMEN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         </a:t>
            </a:r>
            <a:endParaRPr lang="en-IN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65" y="589599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48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0" y="357168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bg1"/>
                </a:solidFill>
                <a:latin typeface="Algerian" pitchFamily="82" charset="0"/>
                <a:cs typeface="Trebuchet MS"/>
              </a:rPr>
              <a:t>M</a:t>
            </a:r>
            <a:r>
              <a:rPr sz="4800" b="1" dirty="0">
                <a:solidFill>
                  <a:schemeClr val="bg1"/>
                </a:solidFill>
                <a:latin typeface="Algerian" pitchFamily="82" charset="0"/>
                <a:cs typeface="Trebuchet MS"/>
              </a:rPr>
              <a:t>O</a:t>
            </a:r>
            <a:r>
              <a:rPr sz="4800" b="1" spc="-15" dirty="0">
                <a:solidFill>
                  <a:schemeClr val="bg1"/>
                </a:solidFill>
                <a:latin typeface="Algerian" pitchFamily="82" charset="0"/>
                <a:cs typeface="Trebuchet MS"/>
              </a:rPr>
              <a:t>D</a:t>
            </a:r>
            <a:r>
              <a:rPr sz="4800" b="1" spc="-35" dirty="0">
                <a:solidFill>
                  <a:schemeClr val="bg1"/>
                </a:solidFill>
                <a:latin typeface="Algerian" pitchFamily="82" charset="0"/>
                <a:cs typeface="Trebuchet MS"/>
              </a:rPr>
              <a:t>E</a:t>
            </a:r>
            <a:r>
              <a:rPr sz="4800" b="1" spc="-30" dirty="0">
                <a:solidFill>
                  <a:schemeClr val="bg1"/>
                </a:solidFill>
                <a:latin typeface="Algerian" pitchFamily="82" charset="0"/>
                <a:cs typeface="Trebuchet MS"/>
              </a:rPr>
              <a:t>LL</a:t>
            </a:r>
            <a:r>
              <a:rPr sz="4800" b="1" spc="-5" dirty="0">
                <a:solidFill>
                  <a:schemeClr val="bg1"/>
                </a:solidFill>
                <a:latin typeface="Algerian" pitchFamily="82" charset="0"/>
                <a:cs typeface="Trebuchet MS"/>
              </a:rPr>
              <a:t>I</a:t>
            </a:r>
            <a:r>
              <a:rPr sz="4800" b="1" spc="30" dirty="0">
                <a:solidFill>
                  <a:schemeClr val="bg1"/>
                </a:solidFill>
                <a:latin typeface="Algerian" pitchFamily="82" charset="0"/>
                <a:cs typeface="Trebuchet MS"/>
              </a:rPr>
              <a:t>N</a:t>
            </a:r>
            <a:r>
              <a:rPr sz="4800" b="1" spc="5" dirty="0">
                <a:solidFill>
                  <a:schemeClr val="bg1"/>
                </a:solidFill>
                <a:latin typeface="Algerian" pitchFamily="82" charset="0"/>
                <a:cs typeface="Trebuchet MS"/>
              </a:rPr>
              <a:t>G</a:t>
            </a:r>
            <a:endParaRPr sz="4800" dirty="0">
              <a:solidFill>
                <a:schemeClr val="bg1"/>
              </a:solidFill>
              <a:latin typeface="Algerian" pitchFamily="82" charset="0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0960" y="1643050"/>
            <a:ext cx="992988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Algerian" pitchFamily="82" charset="0"/>
              </a:rPr>
              <a:t>*Descriptive Statistics*: Start with basic statistical analysis, including mean, median, mode, standard deviation, and variance, to summarize the data. This helps in understanding the general trends and distributions.</a:t>
            </a: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r>
              <a:rPr lang="en-US" dirty="0" smtClean="0">
                <a:latin typeface="Algerian" pitchFamily="82" charset="0"/>
              </a:rPr>
              <a:t>2</a:t>
            </a:r>
            <a:r>
              <a:rPr lang="en-US" dirty="0" smtClean="0">
                <a:latin typeface="Algerian" pitchFamily="82" charset="0"/>
              </a:rPr>
              <a:t>. *Trend Analysis*: Use time series analysis to identify trends over time, such as changes in salary or performance ratings. Create line charts to visualize these trends.</a:t>
            </a: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r>
              <a:rPr lang="en-US" dirty="0" smtClean="0">
                <a:latin typeface="Algerian" pitchFamily="82" charset="0"/>
              </a:rPr>
              <a:t>3</a:t>
            </a:r>
            <a:r>
              <a:rPr lang="en-US" dirty="0" smtClean="0">
                <a:latin typeface="Algerian" pitchFamily="82" charset="0"/>
              </a:rPr>
              <a:t>. *Correlation Analysis*: Explore relationships between variables using correlation coefficients. For example, you might investigate how tenure correlates with salary or performance.</a:t>
            </a: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endParaRPr lang="en-US" dirty="0" smtClean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5" y="589599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85460"/>
            <a:ext cx="2437131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lgerian" pitchFamily="82" charset="0"/>
              </a:rPr>
              <a:t>R</a:t>
            </a:r>
            <a:r>
              <a:rPr spc="-40" dirty="0">
                <a:latin typeface="Algerian" pitchFamily="82" charset="0"/>
              </a:rPr>
              <a:t>E</a:t>
            </a:r>
            <a:r>
              <a:rPr spc="15" dirty="0">
                <a:latin typeface="Algerian" pitchFamily="82" charset="0"/>
              </a:rPr>
              <a:t>S</a:t>
            </a:r>
            <a:r>
              <a:rPr spc="-30" dirty="0">
                <a:latin typeface="Algerian" pitchFamily="82" charset="0"/>
              </a:rPr>
              <a:t>U</a:t>
            </a:r>
            <a:r>
              <a:rPr spc="-405" dirty="0">
                <a:latin typeface="Algerian" pitchFamily="82" charset="0"/>
              </a:rPr>
              <a:t>L</a:t>
            </a:r>
            <a:r>
              <a:rPr dirty="0">
                <a:latin typeface="Algerian" pitchFamily="82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8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881026" y="1000108"/>
          <a:ext cx="8429684" cy="5286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98" y="357166"/>
            <a:ext cx="10972800" cy="1143000"/>
          </a:xfrm>
        </p:spPr>
        <p:txBody>
          <a:bodyPr/>
          <a:lstStyle/>
          <a:p>
            <a:r>
              <a:rPr lang="en-IN" dirty="0" smtClean="0">
                <a:latin typeface="Algerian" pitchFamily="82" charset="0"/>
                <a:cs typeface="Times New Roman" panose="02020603050405020304" pitchFamily="18" charset="0"/>
              </a:rPr>
              <a:t>CONCUSION</a:t>
            </a:r>
            <a:endParaRPr lang="en-IN" dirty="0">
              <a:latin typeface="Algerian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8150" y="1928802"/>
            <a:ext cx="942981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lgerian" pitchFamily="82" charset="0"/>
              </a:rPr>
              <a:t>In conclusion, leveraging Excel for employee data analysis provides a powerful, accessible way to gain insights into workforce dynamics. By using a range of descriptive statistics, trend analyses, correlation studies, and predictive models, you can uncover patterns that inform strategic decision-making. The ability to create interactive dashboards, automate reports, and model scenarios allows HR professionals and managers to make data-driven decisions that enhance organizational performance. With the right approach, Excel becomes more than just a spreadsheet tool—it becomes a comprehensive platform for workforce analytics.</a:t>
            </a:r>
            <a:endParaRPr lang="en-US" sz="2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63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47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65" y="589599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8165" y="857232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Algerian" pitchFamily="82" charset="0"/>
              </a:rPr>
              <a:t>PROJECT</a:t>
            </a:r>
            <a:r>
              <a:rPr sz="4250" spc="-85" dirty="0">
                <a:latin typeface="Algerian" pitchFamily="82" charset="0"/>
              </a:rPr>
              <a:t> </a:t>
            </a:r>
            <a:r>
              <a:rPr sz="4250" spc="25" dirty="0">
                <a:latin typeface="Algerian" pitchFamily="82" charset="0"/>
              </a:rPr>
              <a:t>TITLE</a:t>
            </a:r>
            <a:endParaRPr sz="4250">
              <a:latin typeface="Algerian" pitchFamily="82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66"/>
            <a:ext cx="48768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40" y="6410347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3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Algerian" pitchFamily="82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>
                <a:solidFill>
                  <a:srgbClr val="0F0F0F"/>
                </a:solidFill>
                <a:latin typeface="Algerian" pitchFamily="82" charset="0"/>
                <a:cs typeface="Times New Roman" panose="02020603050405020304" pitchFamily="18" charset="0"/>
              </a:rPr>
              <a:t>Performance Analysis using Excel</a:t>
            </a:r>
            <a:endParaRPr lang="en-IN" sz="2800" dirty="0">
              <a:solidFill>
                <a:srgbClr val="7030A0"/>
              </a:solidFill>
              <a:latin typeface="Algerian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9713" y="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63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47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7" y="6486048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39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3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8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408"/>
            <a:ext cx="235712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Algerian" pitchFamily="82" charset="0"/>
              </a:rPr>
              <a:t>A</a:t>
            </a:r>
            <a:r>
              <a:rPr spc="-5" dirty="0">
                <a:latin typeface="Algerian" pitchFamily="82" charset="0"/>
              </a:rPr>
              <a:t>G</a:t>
            </a:r>
            <a:r>
              <a:rPr spc="-35" dirty="0">
                <a:latin typeface="Algerian" pitchFamily="82" charset="0"/>
              </a:rPr>
              <a:t>E</a:t>
            </a:r>
            <a:r>
              <a:rPr spc="15" dirty="0">
                <a:latin typeface="Algerian" pitchFamily="82" charset="0"/>
              </a:rPr>
              <a:t>N</a:t>
            </a:r>
            <a:r>
              <a:rPr dirty="0">
                <a:latin typeface="Algerian" pitchFamily="82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66"/>
            <a:ext cx="48768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52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Algerian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Algerian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Algerian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Algerian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Algerian" pitchFamily="82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Algerian" pitchFamily="82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Algerian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Algerian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Algerian" pitchFamily="82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Algerian" pitchFamily="82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Algerian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Algerian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Algerian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24958" y="2857496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3" y="575066"/>
            <a:ext cx="747650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atin typeface="Algerian" pitchFamily="82" charset="0"/>
              </a:rPr>
              <a:t>P</a:t>
            </a:r>
            <a:r>
              <a:rPr sz="4250" spc="15" dirty="0">
                <a:latin typeface="Algerian" pitchFamily="82" charset="0"/>
              </a:rPr>
              <a:t>ROB</a:t>
            </a:r>
            <a:r>
              <a:rPr sz="4250" spc="55" dirty="0">
                <a:latin typeface="Algerian" pitchFamily="82" charset="0"/>
              </a:rPr>
              <a:t>L</a:t>
            </a:r>
            <a:r>
              <a:rPr sz="4250" spc="-20" dirty="0">
                <a:latin typeface="Algerian" pitchFamily="82" charset="0"/>
              </a:rPr>
              <a:t>E</a:t>
            </a:r>
            <a:r>
              <a:rPr sz="4250" spc="20" dirty="0">
                <a:latin typeface="Algerian" pitchFamily="82" charset="0"/>
              </a:rPr>
              <a:t>M</a:t>
            </a:r>
            <a:r>
              <a:rPr sz="4250" dirty="0">
                <a:latin typeface="Algerian" pitchFamily="82" charset="0"/>
              </a:rPr>
              <a:t>	</a:t>
            </a:r>
            <a:r>
              <a:rPr sz="4250" spc="10" dirty="0">
                <a:latin typeface="Algerian" pitchFamily="82" charset="0"/>
              </a:rPr>
              <a:t>S</a:t>
            </a:r>
            <a:r>
              <a:rPr sz="4250" spc="-370" dirty="0">
                <a:latin typeface="Algerian" pitchFamily="82" charset="0"/>
              </a:rPr>
              <a:t>T</a:t>
            </a:r>
            <a:r>
              <a:rPr sz="4250" spc="-375" dirty="0">
                <a:latin typeface="Algerian" pitchFamily="82" charset="0"/>
              </a:rPr>
              <a:t>A</a:t>
            </a:r>
            <a:r>
              <a:rPr sz="4250" spc="15" dirty="0">
                <a:latin typeface="Algerian" pitchFamily="82" charset="0"/>
              </a:rPr>
              <a:t>T</a:t>
            </a:r>
            <a:r>
              <a:rPr sz="4250" spc="-10" dirty="0">
                <a:latin typeface="Algerian" pitchFamily="82" charset="0"/>
              </a:rPr>
              <a:t>E</a:t>
            </a:r>
            <a:r>
              <a:rPr sz="4250" spc="-20" dirty="0">
                <a:latin typeface="Algerian" pitchFamily="82" charset="0"/>
              </a:rPr>
              <a:t>ME</a:t>
            </a:r>
            <a:r>
              <a:rPr sz="4250" spc="10" dirty="0">
                <a:latin typeface="Algerian" pitchFamily="82" charset="0"/>
              </a:rPr>
              <a:t>NT</a:t>
            </a:r>
            <a:endParaRPr sz="4250">
              <a:latin typeface="Algerian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66"/>
            <a:ext cx="48768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97"/>
            <a:ext cx="2143125" cy="200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9588" y="1357298"/>
            <a:ext cx="75009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Algerian" pitchFamily="82" charset="0"/>
              </a:rPr>
              <a:t>*</a:t>
            </a:r>
            <a:r>
              <a:rPr lang="en-US" dirty="0" smtClean="0">
                <a:latin typeface="Algerian" pitchFamily="82" charset="0"/>
              </a:rPr>
              <a:t>Data Collection and Standardization:* Employment data is often sourced from multiple formats and systems, leading </a:t>
            </a:r>
            <a:r>
              <a:rPr lang="en-US" dirty="0" smtClean="0">
                <a:latin typeface="Algerian" pitchFamily="82" charset="0"/>
              </a:rPr>
              <a:t>to inconsistencies </a:t>
            </a:r>
            <a:r>
              <a:rPr lang="en-US" dirty="0" smtClean="0">
                <a:latin typeface="Algerian" pitchFamily="82" charset="0"/>
              </a:rPr>
              <a:t>that need to be addressed before analysis can begin</a:t>
            </a:r>
            <a:r>
              <a:rPr lang="en-US" dirty="0" smtClean="0">
                <a:latin typeface="Algerian" pitchFamily="82" charset="0"/>
              </a:rPr>
              <a:t>.</a:t>
            </a: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r>
              <a:rPr lang="en-US" dirty="0" smtClean="0">
                <a:latin typeface="Algerian" pitchFamily="82" charset="0"/>
              </a:rPr>
              <a:t>2. </a:t>
            </a:r>
            <a:r>
              <a:rPr lang="en-US" dirty="0" smtClean="0">
                <a:latin typeface="Algerian" pitchFamily="82" charset="0"/>
              </a:rPr>
              <a:t>*Data Cleansing:* The dataset may contain missing values, duplicate entries, or outliers, which must be cleaned to ensure accuracy and reliability</a:t>
            </a:r>
            <a:r>
              <a:rPr lang="en-US" dirty="0" smtClean="0">
                <a:latin typeface="Algerian" pitchFamily="82" charset="0"/>
              </a:rPr>
              <a:t>.</a:t>
            </a: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r>
              <a:rPr lang="en-US" dirty="0" smtClean="0">
                <a:latin typeface="Algerian" pitchFamily="82" charset="0"/>
              </a:rPr>
              <a:t>3</a:t>
            </a:r>
            <a:r>
              <a:rPr lang="en-US" dirty="0" smtClean="0">
                <a:latin typeface="Algerian" pitchFamily="82" charset="0"/>
              </a:rPr>
              <a:t>. *Handling Large Datasets:* Given the volume of employment data, Excel may face performance issues. Efficient data management techniques are needed to handle large datasets without compromising speed or </a:t>
            </a:r>
            <a:r>
              <a:rPr lang="en-US" dirty="0" smtClean="0">
                <a:latin typeface="Algerian" pitchFamily="82" charset="0"/>
              </a:rPr>
              <a:t>accuracy.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24958" y="2643182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7" y="829627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smtClean="0">
                <a:latin typeface="Algerian" pitchFamily="82" charset="0"/>
              </a:rPr>
              <a:t>PROJEC</a:t>
            </a:r>
            <a:r>
              <a:rPr lang="en-IN" sz="4250" spc="5" dirty="0" smtClean="0">
                <a:latin typeface="Algerian" pitchFamily="82" charset="0"/>
              </a:rPr>
              <a:t>T </a:t>
            </a:r>
            <a:r>
              <a:rPr sz="4250" spc="-20" smtClean="0">
                <a:latin typeface="Algerian" pitchFamily="82" charset="0"/>
              </a:rPr>
              <a:t>OVERVIEW</a:t>
            </a:r>
            <a:endParaRPr sz="4250">
              <a:latin typeface="Algerian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66"/>
            <a:ext cx="48768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97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22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6712" y="1714488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Algerian" pitchFamily="82" charset="0"/>
              </a:rPr>
              <a:t>*</a:t>
            </a:r>
            <a:r>
              <a:rPr lang="en-US" dirty="0" smtClean="0">
                <a:latin typeface="Algerian" pitchFamily="82" charset="0"/>
              </a:rPr>
              <a:t>Data Collection*: Standardize and clean data using functions like TRIM and VLOOKUP</a:t>
            </a:r>
            <a:r>
              <a:rPr lang="en-US" dirty="0" smtClean="0">
                <a:latin typeface="Algerian" pitchFamily="82" charset="0"/>
              </a:rPr>
              <a:t>.</a:t>
            </a: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r>
              <a:rPr lang="en-US" dirty="0" smtClean="0">
                <a:latin typeface="Algerian" pitchFamily="82" charset="0"/>
              </a:rPr>
              <a:t>2. </a:t>
            </a:r>
            <a:r>
              <a:rPr lang="en-US" dirty="0" smtClean="0">
                <a:latin typeface="Algerian" pitchFamily="82" charset="0"/>
              </a:rPr>
              <a:t>*Data Cleansing*: Remove duplicates, handle missing values, and identify outliers</a:t>
            </a:r>
            <a:r>
              <a:rPr lang="en-US" dirty="0" smtClean="0">
                <a:latin typeface="Algerian" pitchFamily="82" charset="0"/>
              </a:rPr>
              <a:t>.</a:t>
            </a: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r>
              <a:rPr lang="en-US" dirty="0" smtClean="0">
                <a:latin typeface="Algerian" pitchFamily="82" charset="0"/>
              </a:rPr>
              <a:t>3</a:t>
            </a:r>
            <a:r>
              <a:rPr lang="en-US" dirty="0" smtClean="0">
                <a:latin typeface="Algerian" pitchFamily="82" charset="0"/>
              </a:rPr>
              <a:t>. *Large Datasets*: Use Power Pivot and filters to manage large data efficiently</a:t>
            </a:r>
            <a:r>
              <a:rPr lang="en-US" dirty="0" smtClean="0">
                <a:latin typeface="Algerian" pitchFamily="82" charset="0"/>
              </a:rPr>
              <a:t>.</a:t>
            </a: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r>
              <a:rPr lang="en-US" dirty="0" smtClean="0">
                <a:latin typeface="Algerian" pitchFamily="82" charset="0"/>
              </a:rPr>
              <a:t>4</a:t>
            </a:r>
            <a:r>
              <a:rPr lang="en-US" dirty="0" smtClean="0">
                <a:latin typeface="Algerian" pitchFamily="82" charset="0"/>
              </a:rPr>
              <a:t>. *Analysis*: Use Pivot Tables, charts, and statistical functions for insights</a:t>
            </a:r>
            <a:r>
              <a:rPr lang="en-US" dirty="0" smtClean="0">
                <a:latin typeface="Algerian" pitchFamily="82" charset="0"/>
              </a:rPr>
              <a:t>.</a:t>
            </a: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r>
              <a:rPr lang="en-US" dirty="0" smtClean="0">
                <a:latin typeface="Algerian" pitchFamily="82" charset="0"/>
              </a:rPr>
              <a:t>5</a:t>
            </a:r>
            <a:r>
              <a:rPr lang="en-US" dirty="0" smtClean="0">
                <a:latin typeface="Algerian" pitchFamily="82" charset="0"/>
              </a:rPr>
              <a:t>. *Metrics Calculation*: Calculate rates (e.g., unemployment) using formulas.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65" y="589599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3" y="891794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lgerian" pitchFamily="82" charset="0"/>
              </a:rPr>
              <a:t>W</a:t>
            </a:r>
            <a:r>
              <a:rPr sz="3200" spc="-20" dirty="0">
                <a:latin typeface="Algerian" pitchFamily="82" charset="0"/>
              </a:rPr>
              <a:t>H</a:t>
            </a:r>
            <a:r>
              <a:rPr sz="3200" spc="20" dirty="0">
                <a:latin typeface="Algerian" pitchFamily="82" charset="0"/>
              </a:rPr>
              <a:t>O</a:t>
            </a:r>
            <a:r>
              <a:rPr sz="3200" spc="-235" dirty="0">
                <a:latin typeface="Algerian" pitchFamily="82" charset="0"/>
              </a:rPr>
              <a:t> </a:t>
            </a:r>
            <a:r>
              <a:rPr sz="3200" spc="-10" dirty="0">
                <a:latin typeface="Algerian" pitchFamily="82" charset="0"/>
              </a:rPr>
              <a:t>AR</a:t>
            </a:r>
            <a:r>
              <a:rPr sz="3200" spc="15" dirty="0">
                <a:latin typeface="Algerian" pitchFamily="82" charset="0"/>
              </a:rPr>
              <a:t>E</a:t>
            </a:r>
            <a:r>
              <a:rPr sz="3200" spc="-35" dirty="0">
                <a:latin typeface="Algerian" pitchFamily="82" charset="0"/>
              </a:rPr>
              <a:t> </a:t>
            </a:r>
            <a:r>
              <a:rPr sz="3200" spc="-10" dirty="0">
                <a:latin typeface="Algerian" pitchFamily="82" charset="0"/>
              </a:rPr>
              <a:t>T</a:t>
            </a:r>
            <a:r>
              <a:rPr sz="3200" spc="-15" dirty="0">
                <a:latin typeface="Algerian" pitchFamily="82" charset="0"/>
              </a:rPr>
              <a:t>H</a:t>
            </a:r>
            <a:r>
              <a:rPr sz="3200" spc="15" dirty="0">
                <a:latin typeface="Algerian" pitchFamily="82" charset="0"/>
              </a:rPr>
              <a:t>E</a:t>
            </a:r>
            <a:r>
              <a:rPr sz="3200" spc="-35" dirty="0">
                <a:latin typeface="Algerian" pitchFamily="82" charset="0"/>
              </a:rPr>
              <a:t> </a:t>
            </a:r>
            <a:r>
              <a:rPr sz="3200" spc="-20" dirty="0">
                <a:latin typeface="Algerian" pitchFamily="82" charset="0"/>
              </a:rPr>
              <a:t>E</a:t>
            </a:r>
            <a:r>
              <a:rPr sz="3200" spc="30" dirty="0">
                <a:latin typeface="Algerian" pitchFamily="82" charset="0"/>
              </a:rPr>
              <a:t>N</a:t>
            </a:r>
            <a:r>
              <a:rPr sz="3200" spc="15" dirty="0">
                <a:latin typeface="Algerian" pitchFamily="82" charset="0"/>
              </a:rPr>
              <a:t>D</a:t>
            </a:r>
            <a:r>
              <a:rPr sz="3200" spc="-45" dirty="0">
                <a:latin typeface="Algerian" pitchFamily="82" charset="0"/>
              </a:rPr>
              <a:t> </a:t>
            </a:r>
            <a:r>
              <a:rPr sz="3200" dirty="0">
                <a:latin typeface="Algerian" pitchFamily="82" charset="0"/>
              </a:rPr>
              <a:t>U</a:t>
            </a:r>
            <a:r>
              <a:rPr sz="3200" spc="10" dirty="0">
                <a:latin typeface="Algerian" pitchFamily="82" charset="0"/>
              </a:rPr>
              <a:t>S</a:t>
            </a:r>
            <a:r>
              <a:rPr sz="3200" spc="-25" dirty="0">
                <a:latin typeface="Algerian" pitchFamily="82" charset="0"/>
              </a:rPr>
              <a:t>E</a:t>
            </a:r>
            <a:r>
              <a:rPr sz="3200" spc="-10" dirty="0">
                <a:latin typeface="Algerian" pitchFamily="82" charset="0"/>
              </a:rPr>
              <a:t>R</a:t>
            </a:r>
            <a:r>
              <a:rPr sz="3200" spc="5" dirty="0">
                <a:latin typeface="Algerian" pitchFamily="82" charset="0"/>
              </a:rPr>
              <a:t>S?</a:t>
            </a:r>
            <a:endParaRPr sz="3200">
              <a:latin typeface="Algerian" pitchFamily="82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66"/>
            <a:ext cx="48768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14" y="6172222"/>
            <a:ext cx="2181225" cy="4857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81026" y="1859340"/>
            <a:ext cx="826297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Algerian" pitchFamily="82" charset="0"/>
              </a:rPr>
              <a:t>*</a:t>
            </a:r>
            <a:r>
              <a:rPr lang="en-US" dirty="0" smtClean="0">
                <a:latin typeface="Algerian" pitchFamily="82" charset="0"/>
              </a:rPr>
              <a:t>HR Managers*: They use the data to assess employee performance, identify trends, and make decisions related to promotions, compensation, and development </a:t>
            </a:r>
            <a:r>
              <a:rPr lang="en-US" dirty="0" smtClean="0">
                <a:latin typeface="Algerian" pitchFamily="82" charset="0"/>
              </a:rPr>
              <a:t>plan</a:t>
            </a: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r>
              <a:rPr lang="en-US" dirty="0" smtClean="0">
                <a:latin typeface="Algerian" pitchFamily="82" charset="0"/>
              </a:rPr>
              <a:t>2.*Team </a:t>
            </a:r>
            <a:r>
              <a:rPr lang="en-US" dirty="0" smtClean="0">
                <a:latin typeface="Algerian" pitchFamily="82" charset="0"/>
              </a:rPr>
              <a:t>Leaders/Supervisors*: They track the performance of their team members, provide feedback, and manage individual and team goals</a:t>
            </a:r>
            <a:r>
              <a:rPr lang="en-US" dirty="0" smtClean="0">
                <a:latin typeface="Algerian" pitchFamily="82" charset="0"/>
              </a:rPr>
              <a:t>.</a:t>
            </a: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r>
              <a:rPr lang="en-US" dirty="0" smtClean="0">
                <a:latin typeface="Algerian" pitchFamily="82" charset="0"/>
              </a:rPr>
              <a:t>3</a:t>
            </a:r>
            <a:r>
              <a:rPr lang="en-US" dirty="0" smtClean="0">
                <a:latin typeface="Algerian" pitchFamily="82" charset="0"/>
              </a:rPr>
              <a:t>. *Executives/Top Management*: They review performance metrics to align employee performance with organizational goals and strategies</a:t>
            </a:r>
            <a:r>
              <a:rPr lang="en-US" dirty="0" smtClean="0">
                <a:latin typeface="Algerian" pitchFamily="82" charset="0"/>
              </a:rPr>
              <a:t>.</a:t>
            </a: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r>
              <a:rPr lang="en-US" dirty="0" smtClean="0">
                <a:latin typeface="Algerian" pitchFamily="82" charset="0"/>
              </a:rPr>
              <a:t>4</a:t>
            </a:r>
            <a:r>
              <a:rPr lang="en-US" dirty="0" smtClean="0">
                <a:latin typeface="Algerian" pitchFamily="82" charset="0"/>
              </a:rPr>
              <a:t>. *Employees*: They may review their own performance data for self-assessment and development purposes.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430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5" y="589599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79" y="857896"/>
            <a:ext cx="10824247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10" dirty="0">
                <a:latin typeface="Algerian" pitchFamily="82" charset="0"/>
              </a:rPr>
              <a:t>O</a:t>
            </a:r>
            <a:r>
              <a:rPr sz="4000" spc="25" dirty="0">
                <a:latin typeface="Algerian" pitchFamily="82" charset="0"/>
              </a:rPr>
              <a:t>U</a:t>
            </a:r>
            <a:r>
              <a:rPr sz="4000" dirty="0">
                <a:latin typeface="Algerian" pitchFamily="82" charset="0"/>
              </a:rPr>
              <a:t>R</a:t>
            </a:r>
            <a:r>
              <a:rPr sz="4000" spc="5" dirty="0">
                <a:latin typeface="Algerian" pitchFamily="82" charset="0"/>
              </a:rPr>
              <a:t> </a:t>
            </a:r>
            <a:r>
              <a:rPr sz="4000" spc="25" dirty="0">
                <a:latin typeface="Algerian" pitchFamily="82" charset="0"/>
              </a:rPr>
              <a:t>S</a:t>
            </a:r>
            <a:r>
              <a:rPr sz="4000" spc="10" dirty="0">
                <a:latin typeface="Algerian" pitchFamily="82" charset="0"/>
              </a:rPr>
              <a:t>O</a:t>
            </a:r>
            <a:r>
              <a:rPr sz="4000" spc="25" dirty="0">
                <a:latin typeface="Algerian" pitchFamily="82" charset="0"/>
              </a:rPr>
              <a:t>LU</a:t>
            </a:r>
            <a:r>
              <a:rPr sz="4000" spc="-35" dirty="0">
                <a:latin typeface="Algerian" pitchFamily="82" charset="0"/>
              </a:rPr>
              <a:t>T</a:t>
            </a:r>
            <a:r>
              <a:rPr sz="4000" spc="-30" dirty="0">
                <a:latin typeface="Algerian" pitchFamily="82" charset="0"/>
              </a:rPr>
              <a:t>I</a:t>
            </a:r>
            <a:r>
              <a:rPr sz="4000" spc="10" dirty="0">
                <a:latin typeface="Algerian" pitchFamily="82" charset="0"/>
              </a:rPr>
              <a:t>O</a:t>
            </a:r>
            <a:r>
              <a:rPr sz="4000" dirty="0">
                <a:latin typeface="Algerian" pitchFamily="82" charset="0"/>
              </a:rPr>
              <a:t>N</a:t>
            </a:r>
            <a:r>
              <a:rPr sz="4000" spc="-345" dirty="0">
                <a:latin typeface="Algerian" pitchFamily="82" charset="0"/>
              </a:rPr>
              <a:t> </a:t>
            </a:r>
            <a:r>
              <a:rPr sz="4000" spc="-35" dirty="0">
                <a:latin typeface="Algerian" pitchFamily="82" charset="0"/>
              </a:rPr>
              <a:t>A</a:t>
            </a:r>
            <a:r>
              <a:rPr sz="4000" spc="-5" dirty="0">
                <a:latin typeface="Algerian" pitchFamily="82" charset="0"/>
              </a:rPr>
              <a:t>N</a:t>
            </a:r>
            <a:r>
              <a:rPr sz="4000" dirty="0">
                <a:latin typeface="Algerian" pitchFamily="82" charset="0"/>
              </a:rPr>
              <a:t>D</a:t>
            </a:r>
            <a:r>
              <a:rPr sz="4000" spc="35" dirty="0">
                <a:latin typeface="Algerian" pitchFamily="82" charset="0"/>
              </a:rPr>
              <a:t> </a:t>
            </a:r>
            <a:r>
              <a:rPr sz="4000" spc="-30" dirty="0">
                <a:latin typeface="Algerian" pitchFamily="82" charset="0"/>
              </a:rPr>
              <a:t>I</a:t>
            </a:r>
            <a:r>
              <a:rPr sz="4000" spc="-35" dirty="0">
                <a:latin typeface="Algerian" pitchFamily="82" charset="0"/>
              </a:rPr>
              <a:t>T</a:t>
            </a:r>
            <a:r>
              <a:rPr sz="4000" dirty="0">
                <a:latin typeface="Algerian" pitchFamily="82" charset="0"/>
              </a:rPr>
              <a:t>S</a:t>
            </a:r>
            <a:r>
              <a:rPr sz="4000" spc="60" dirty="0">
                <a:latin typeface="Algerian" pitchFamily="82" charset="0"/>
              </a:rPr>
              <a:t> </a:t>
            </a:r>
            <a:r>
              <a:rPr sz="4000" spc="-295" dirty="0">
                <a:latin typeface="Algerian" pitchFamily="82" charset="0"/>
              </a:rPr>
              <a:t>V</a:t>
            </a:r>
            <a:r>
              <a:rPr sz="4000" spc="-35" dirty="0">
                <a:latin typeface="Algerian" pitchFamily="82" charset="0"/>
              </a:rPr>
              <a:t>A</a:t>
            </a:r>
            <a:r>
              <a:rPr sz="4000" spc="25" dirty="0">
                <a:latin typeface="Algerian" pitchFamily="82" charset="0"/>
              </a:rPr>
              <a:t>LU</a:t>
            </a:r>
            <a:r>
              <a:rPr sz="4000" dirty="0">
                <a:latin typeface="Algerian" pitchFamily="82" charset="0"/>
              </a:rPr>
              <a:t>E</a:t>
            </a:r>
            <a:r>
              <a:rPr sz="4000" spc="-65" dirty="0">
                <a:latin typeface="Algerian" pitchFamily="82" charset="0"/>
              </a:rPr>
              <a:t> </a:t>
            </a:r>
            <a:r>
              <a:rPr sz="4000" spc="-15" dirty="0">
                <a:latin typeface="Algerian" pitchFamily="82" charset="0"/>
              </a:rPr>
              <a:t>P</a:t>
            </a:r>
            <a:r>
              <a:rPr sz="4000" spc="-30" dirty="0">
                <a:latin typeface="Algerian" pitchFamily="82" charset="0"/>
              </a:rPr>
              <a:t>R</a:t>
            </a:r>
            <a:r>
              <a:rPr sz="4000" spc="10" dirty="0">
                <a:latin typeface="Algerian" pitchFamily="82" charset="0"/>
              </a:rPr>
              <a:t>O</a:t>
            </a:r>
            <a:r>
              <a:rPr sz="4000" spc="-15" dirty="0">
                <a:latin typeface="Algerian" pitchFamily="82" charset="0"/>
              </a:rPr>
              <a:t>P</a:t>
            </a:r>
            <a:r>
              <a:rPr sz="4000" spc="10" dirty="0">
                <a:latin typeface="Algerian" pitchFamily="82" charset="0"/>
              </a:rPr>
              <a:t>O</a:t>
            </a:r>
            <a:r>
              <a:rPr sz="4000" spc="25" dirty="0">
                <a:latin typeface="Algerian" pitchFamily="82" charset="0"/>
              </a:rPr>
              <a:t>S</a:t>
            </a:r>
            <a:r>
              <a:rPr sz="4000" spc="-30" dirty="0">
                <a:latin typeface="Algerian" pitchFamily="82" charset="0"/>
              </a:rPr>
              <a:t>I</a:t>
            </a:r>
            <a:r>
              <a:rPr sz="4000" spc="-35" dirty="0">
                <a:latin typeface="Algerian" pitchFamily="82" charset="0"/>
              </a:rPr>
              <a:t>T</a:t>
            </a:r>
            <a:r>
              <a:rPr sz="4000" spc="-30" dirty="0">
                <a:latin typeface="Algerian" pitchFamily="82" charset="0"/>
              </a:rPr>
              <a:t>I</a:t>
            </a:r>
            <a:r>
              <a:rPr sz="4000" spc="10" dirty="0">
                <a:latin typeface="Algerian" pitchFamily="82" charset="0"/>
              </a:rPr>
              <a:t>O</a:t>
            </a:r>
            <a:r>
              <a:rPr sz="4000" dirty="0">
                <a:latin typeface="Algerian" pitchFamily="82" charset="0"/>
              </a:rPr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66"/>
            <a:ext cx="48768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97"/>
            <a:ext cx="2143125" cy="2000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81290" y="1928802"/>
            <a:ext cx="80010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latin typeface="Algerian" pitchFamily="82" charset="0"/>
              </a:rPr>
              <a:t>*Customizable Dashboards*: Visual representations of performance metrics.-</a:t>
            </a:r>
          </a:p>
          <a:p>
            <a:pPr>
              <a:buFontTx/>
              <a:buChar char="-"/>
            </a:pPr>
            <a:r>
              <a:rPr lang="en-US" dirty="0" smtClean="0">
                <a:latin typeface="Algerian" pitchFamily="82" charset="0"/>
              </a:rPr>
              <a:t> </a:t>
            </a:r>
          </a:p>
          <a:p>
            <a:pPr>
              <a:buFontTx/>
              <a:buChar char="-"/>
            </a:pPr>
            <a:endParaRPr lang="en-US" dirty="0" smtClean="0">
              <a:latin typeface="Algerian" pitchFamily="82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Algerian" pitchFamily="82" charset="0"/>
              </a:rPr>
              <a:t>*</a:t>
            </a:r>
            <a:r>
              <a:rPr lang="en-US" dirty="0" smtClean="0">
                <a:latin typeface="Algerian" pitchFamily="82" charset="0"/>
              </a:rPr>
              <a:t>Automated Data Entry*: Forms or macros to simplify input</a:t>
            </a:r>
            <a:r>
              <a:rPr lang="en-US" dirty="0" smtClean="0">
                <a:latin typeface="Algerian" pitchFamily="82" charset="0"/>
              </a:rPr>
              <a:t>.-</a:t>
            </a:r>
          </a:p>
          <a:p>
            <a:pPr>
              <a:buFontTx/>
              <a:buChar char="-"/>
            </a:pPr>
            <a:endParaRPr lang="en-US" dirty="0" smtClean="0">
              <a:latin typeface="Algerian" pitchFamily="82" charset="0"/>
            </a:endParaRPr>
          </a:p>
          <a:p>
            <a:pPr>
              <a:buFontTx/>
              <a:buChar char="-"/>
            </a:pPr>
            <a:endParaRPr lang="en-US" dirty="0" smtClean="0">
              <a:latin typeface="Algerian" pitchFamily="82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Algerian" pitchFamily="82" charset="0"/>
              </a:rPr>
              <a:t> </a:t>
            </a:r>
            <a:r>
              <a:rPr lang="en-US" dirty="0" smtClean="0">
                <a:latin typeface="Algerian" pitchFamily="82" charset="0"/>
              </a:rPr>
              <a:t>*Performance Metrics*: Pre-defined KPIs and evaluation criteria.- </a:t>
            </a:r>
            <a:endParaRPr lang="en-US" dirty="0" smtClean="0">
              <a:latin typeface="Algerian" pitchFamily="82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Algerian" pitchFamily="82" charset="0"/>
              </a:rPr>
              <a:t>*</a:t>
            </a:r>
          </a:p>
          <a:p>
            <a:pPr>
              <a:buFontTx/>
              <a:buChar char="-"/>
            </a:pPr>
            <a:endParaRPr lang="en-US" dirty="0" smtClean="0">
              <a:latin typeface="Algerian" pitchFamily="82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Algerian" pitchFamily="82" charset="0"/>
              </a:rPr>
              <a:t>Trend </a:t>
            </a:r>
            <a:r>
              <a:rPr lang="en-US" dirty="0" smtClean="0">
                <a:latin typeface="Algerian" pitchFamily="82" charset="0"/>
              </a:rPr>
              <a:t>Analysis*: Tools for identifying performance trends over time.- </a:t>
            </a:r>
          </a:p>
          <a:p>
            <a:pPr>
              <a:buFontTx/>
              <a:buChar char="-"/>
            </a:pPr>
            <a:endParaRPr lang="en-US" dirty="0" smtClean="0">
              <a:latin typeface="Algerian" pitchFamily="82" charset="0"/>
            </a:endParaRPr>
          </a:p>
          <a:p>
            <a:pPr>
              <a:buFontTx/>
              <a:buChar char="-"/>
            </a:pPr>
            <a:endParaRPr lang="en-US" dirty="0" smtClean="0">
              <a:latin typeface="Algerian" pitchFamily="82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Algerian" pitchFamily="82" charset="0"/>
              </a:rPr>
              <a:t>*Reports Generation*: Automated report creation for performance reviews.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itchFamily="82" charset="0"/>
              </a:rPr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38150" y="1785926"/>
            <a:ext cx="959646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Algerian" pitchFamily="82" charset="0"/>
              </a:rPr>
              <a:t>*</a:t>
            </a:r>
            <a:r>
              <a:rPr lang="en-US" dirty="0" smtClean="0">
                <a:latin typeface="Algerian" pitchFamily="82" charset="0"/>
              </a:rPr>
              <a:t>Employee ID*: Unique identifier for each employee</a:t>
            </a:r>
            <a:r>
              <a:rPr lang="en-US" dirty="0" smtClean="0">
                <a:latin typeface="Algerian" pitchFamily="82" charset="0"/>
              </a:rPr>
              <a:t>.</a:t>
            </a: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r>
              <a:rPr lang="en-US" dirty="0" smtClean="0">
                <a:latin typeface="Algerian" pitchFamily="82" charset="0"/>
              </a:rPr>
              <a:t>2</a:t>
            </a:r>
            <a:r>
              <a:rPr lang="en-US" dirty="0" smtClean="0">
                <a:latin typeface="Algerian" pitchFamily="82" charset="0"/>
              </a:rPr>
              <a:t>. *Name*: Employee's full name</a:t>
            </a:r>
            <a:r>
              <a:rPr lang="en-US" dirty="0" smtClean="0">
                <a:latin typeface="Algerian" pitchFamily="82" charset="0"/>
              </a:rPr>
              <a:t>.</a:t>
            </a: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r>
              <a:rPr lang="en-US" dirty="0" smtClean="0">
                <a:latin typeface="Algerian" pitchFamily="82" charset="0"/>
              </a:rPr>
              <a:t>3</a:t>
            </a:r>
            <a:r>
              <a:rPr lang="en-US" dirty="0" smtClean="0">
                <a:latin typeface="Algerian" pitchFamily="82" charset="0"/>
              </a:rPr>
              <a:t>. *Department*: Department where the employee works (e.g., HR, Sales, IT</a:t>
            </a:r>
            <a:r>
              <a:rPr lang="en-US" dirty="0" smtClean="0">
                <a:latin typeface="Algerian" pitchFamily="82" charset="0"/>
              </a:rPr>
              <a:t>).</a:t>
            </a: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r>
              <a:rPr lang="en-US" dirty="0" smtClean="0">
                <a:latin typeface="Algerian" pitchFamily="82" charset="0"/>
              </a:rPr>
              <a:t>4</a:t>
            </a:r>
            <a:r>
              <a:rPr lang="en-US" dirty="0" smtClean="0">
                <a:latin typeface="Algerian" pitchFamily="82" charset="0"/>
              </a:rPr>
              <a:t>. *Position*: Job title or role of the employee</a:t>
            </a:r>
            <a:r>
              <a:rPr lang="en-US" dirty="0" smtClean="0">
                <a:latin typeface="Algerian" pitchFamily="82" charset="0"/>
              </a:rPr>
              <a:t>.</a:t>
            </a: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r>
              <a:rPr lang="en-US" dirty="0" smtClean="0">
                <a:latin typeface="Algerian" pitchFamily="82" charset="0"/>
              </a:rPr>
              <a:t>5</a:t>
            </a:r>
            <a:r>
              <a:rPr lang="en-US" dirty="0" smtClean="0">
                <a:latin typeface="Algerian" pitchFamily="82" charset="0"/>
              </a:rPr>
              <a:t>. *Hire Date*: Date when the employee was hired</a:t>
            </a:r>
            <a:r>
              <a:rPr lang="en-US" dirty="0" smtClean="0">
                <a:latin typeface="Algerian" pitchFamily="82" charset="0"/>
              </a:rPr>
              <a:t>.</a:t>
            </a: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r>
              <a:rPr lang="en-US" dirty="0" smtClean="0">
                <a:latin typeface="Algerian" pitchFamily="82" charset="0"/>
              </a:rPr>
              <a:t>6</a:t>
            </a:r>
            <a:r>
              <a:rPr lang="en-US" dirty="0" smtClean="0">
                <a:latin typeface="Algerian" pitchFamily="82" charset="0"/>
              </a:rPr>
              <a:t>. *Salary*: Employee's salary or compensation details</a:t>
            </a:r>
            <a:r>
              <a:rPr lang="en-US" dirty="0" smtClean="0">
                <a:latin typeface="Algerian" pitchFamily="82" charset="0"/>
              </a:rPr>
              <a:t>.</a:t>
            </a: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r>
              <a:rPr lang="en-US" dirty="0" smtClean="0">
                <a:latin typeface="Algerian" pitchFamily="82" charset="0"/>
              </a:rPr>
              <a:t>7</a:t>
            </a:r>
            <a:r>
              <a:rPr lang="en-US" dirty="0" smtClean="0">
                <a:latin typeface="Algerian" pitchFamily="82" charset="0"/>
              </a:rPr>
              <a:t>. *Gender*: Employee's gender</a:t>
            </a:r>
            <a:r>
              <a:rPr lang="en-US" dirty="0" smtClean="0">
                <a:latin typeface="Algerian" pitchFamily="82" charset="0"/>
              </a:rPr>
              <a:t>.</a:t>
            </a: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r>
              <a:rPr lang="en-US" dirty="0" smtClean="0">
                <a:latin typeface="Algerian" pitchFamily="82" charset="0"/>
              </a:rPr>
              <a:t>8</a:t>
            </a:r>
            <a:r>
              <a:rPr lang="en-US" dirty="0" smtClean="0">
                <a:latin typeface="Algerian" pitchFamily="82" charset="0"/>
              </a:rPr>
              <a:t>. *Age*: Employee's age</a:t>
            </a:r>
            <a:r>
              <a:rPr lang="en-US" dirty="0" smtClean="0">
                <a:latin typeface="Algerian" pitchFamily="82" charset="0"/>
              </a:rPr>
              <a:t>.</a:t>
            </a: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r>
              <a:rPr lang="en-US" dirty="0" smtClean="0">
                <a:latin typeface="Algerian" pitchFamily="82" charset="0"/>
              </a:rPr>
              <a:t>9</a:t>
            </a:r>
            <a:r>
              <a:rPr lang="en-US" dirty="0" smtClean="0">
                <a:latin typeface="Algerian" pitchFamily="82" charset="0"/>
              </a:rPr>
              <a:t>. *Tenure*: Number of years the employee has been with the company</a:t>
            </a:r>
            <a:r>
              <a:rPr lang="en-US" dirty="0" smtClean="0">
                <a:latin typeface="Algerian" pitchFamily="82" charset="0"/>
              </a:rPr>
              <a:t>.</a:t>
            </a:r>
          </a:p>
          <a:p>
            <a:pPr marL="342900" indent="-342900"/>
            <a:endParaRPr lang="en-US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48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5" y="589599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24" y="271462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90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Algerian" pitchFamily="82" charset="0"/>
              </a:rPr>
              <a:t>THE</a:t>
            </a:r>
            <a:r>
              <a:rPr sz="4250" spc="20" dirty="0">
                <a:latin typeface="Algerian" pitchFamily="82" charset="0"/>
              </a:rPr>
              <a:t> </a:t>
            </a:r>
            <a:r>
              <a:rPr lang="en-US" sz="4250" spc="20" dirty="0">
                <a:latin typeface="Algerian" pitchFamily="82" charset="0"/>
              </a:rPr>
              <a:t>"</a:t>
            </a:r>
            <a:r>
              <a:rPr sz="4250" spc="10" dirty="0">
                <a:latin typeface="Algerian" pitchFamily="82" charset="0"/>
              </a:rPr>
              <a:t>WOW</a:t>
            </a:r>
            <a:r>
              <a:rPr lang="en-US" sz="4250" spc="10" dirty="0">
                <a:latin typeface="Algerian" pitchFamily="82" charset="0"/>
              </a:rPr>
              <a:t>"</a:t>
            </a:r>
            <a:r>
              <a:rPr sz="4250" spc="85" dirty="0">
                <a:latin typeface="Algerian" pitchFamily="82" charset="0"/>
              </a:rPr>
              <a:t> </a:t>
            </a:r>
            <a:r>
              <a:rPr sz="4250" spc="10" dirty="0">
                <a:latin typeface="Algerian" pitchFamily="82" charset="0"/>
              </a:rPr>
              <a:t>IN</a:t>
            </a:r>
            <a:r>
              <a:rPr sz="4250" spc="-5" dirty="0">
                <a:latin typeface="Algerian" pitchFamily="82" charset="0"/>
              </a:rPr>
              <a:t> </a:t>
            </a:r>
            <a:r>
              <a:rPr sz="4250" spc="15" dirty="0">
                <a:latin typeface="Algerian" pitchFamily="82" charset="0"/>
              </a:rPr>
              <a:t>OUR</a:t>
            </a:r>
            <a:r>
              <a:rPr sz="4250" spc="-10" dirty="0">
                <a:latin typeface="Algerian" pitchFamily="82" charset="0"/>
              </a:rPr>
              <a:t> </a:t>
            </a:r>
            <a:r>
              <a:rPr sz="4250" spc="20" dirty="0">
                <a:latin typeface="Algerian" pitchFamily="82" charset="0"/>
              </a:rPr>
              <a:t>SOLUTION</a:t>
            </a:r>
            <a:endParaRPr sz="4250" dirty="0">
              <a:latin typeface="Algerian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1" y="2354725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0960" y="1428736"/>
            <a:ext cx="90011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Algerian" pitchFamily="82" charset="0"/>
              </a:rPr>
              <a:t>*</a:t>
            </a:r>
            <a:r>
              <a:rPr lang="en-US" dirty="0" smtClean="0">
                <a:latin typeface="Algerian" pitchFamily="82" charset="0"/>
              </a:rPr>
              <a:t>Interactive Dashboards*: Create dashboards in Excel using PivotTables and charts to allow users to interactively explore data, such as filtering by department or tenure</a:t>
            </a:r>
            <a:r>
              <a:rPr lang="en-US" dirty="0" smtClean="0">
                <a:latin typeface="Algerian" pitchFamily="82" charset="0"/>
              </a:rPr>
              <a:t>.</a:t>
            </a: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r>
              <a:rPr lang="en-US" dirty="0" smtClean="0">
                <a:latin typeface="Algerian" pitchFamily="82" charset="0"/>
              </a:rPr>
              <a:t>2</a:t>
            </a:r>
            <a:r>
              <a:rPr lang="en-US" dirty="0" smtClean="0">
                <a:latin typeface="Algerian" pitchFamily="82" charset="0"/>
              </a:rPr>
              <a:t>. *Predictive Analytics*: Utilize Excel’s data analysis tools to forecast trends, such as predicting future salary needs based on historical data</a:t>
            </a:r>
            <a:r>
              <a:rPr lang="en-US" dirty="0" smtClean="0">
                <a:latin typeface="Algerian" pitchFamily="82" charset="0"/>
              </a:rPr>
              <a:t>.</a:t>
            </a: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r>
              <a:rPr lang="en-US" dirty="0" smtClean="0">
                <a:latin typeface="Algerian" pitchFamily="82" charset="0"/>
              </a:rPr>
              <a:t>3</a:t>
            </a:r>
            <a:r>
              <a:rPr lang="en-US" dirty="0" smtClean="0">
                <a:latin typeface="Algerian" pitchFamily="82" charset="0"/>
              </a:rPr>
              <a:t>. *Advanced Visualizations*: Use conditional formatting, </a:t>
            </a:r>
            <a:r>
              <a:rPr lang="en-US" dirty="0" err="1" smtClean="0">
                <a:latin typeface="Algerian" pitchFamily="82" charset="0"/>
              </a:rPr>
              <a:t>sparklines</a:t>
            </a:r>
            <a:r>
              <a:rPr lang="en-US" dirty="0" smtClean="0">
                <a:latin typeface="Algerian" pitchFamily="82" charset="0"/>
              </a:rPr>
              <a:t>, and complex charts to present data in a visually compelling way</a:t>
            </a:r>
            <a:r>
              <a:rPr lang="en-US" dirty="0" smtClean="0">
                <a:latin typeface="Algerian" pitchFamily="82" charset="0"/>
              </a:rPr>
              <a:t>.</a:t>
            </a: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endParaRPr lang="en-US" dirty="0" smtClean="0">
              <a:latin typeface="Algerian" pitchFamily="82" charset="0"/>
            </a:endParaRPr>
          </a:p>
          <a:p>
            <a:pPr marL="342900" indent="-342900"/>
            <a:r>
              <a:rPr lang="en-US" dirty="0" smtClean="0">
                <a:latin typeface="Algerian" pitchFamily="82" charset="0"/>
              </a:rPr>
              <a:t>4</a:t>
            </a:r>
            <a:r>
              <a:rPr lang="en-US" dirty="0" smtClean="0">
                <a:latin typeface="Algerian" pitchFamily="82" charset="0"/>
              </a:rPr>
              <a:t>. *Automated Reports*: Implement macros or automated templates that generate regular reports with updated data, saving time and reducing manual effort.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236</TotalTime>
  <Words>818</Words>
  <Application>Microsoft Office PowerPoint</Application>
  <PresentationFormat>Custom</PresentationFormat>
  <Paragraphs>119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Opulent</vt:lpstr>
      <vt:lpstr>         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     </vt:lpstr>
      <vt:lpstr>RESULTS</vt:lpstr>
      <vt:lpstr>CONCUSION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19</cp:revision>
  <dcterms:created xsi:type="dcterms:W3CDTF">2024-03-29T15:07:22Z</dcterms:created>
  <dcterms:modified xsi:type="dcterms:W3CDTF">2024-08-30T05:47:26Z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