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1" r:id="rId5"/>
    <p:sldId id="262" r:id="rId6"/>
    <p:sldId id="263" r:id="rId7"/>
    <p:sldId id="264" r:id="rId8"/>
    <p:sldId id="258" r:id="rId9"/>
    <p:sldId id="259"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50" d="100"/>
          <a:sy n="50" d="100"/>
        </p:scale>
        <p:origin x="162" y="7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7A74712-2D02-4F07-9F6A-AB22B89FDF8B}" type="datetimeFigureOut">
              <a:rPr lang="en-IN" smtClean="0"/>
              <a:t>17-03-2025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D9F2838-B838-4362-B33F-888C608A3EAA}" type="slidenum">
              <a:rPr lang="en-IN" smtClean="0"/>
              <a:t>‹#›</a:t>
            </a:fld>
            <a:endParaRPr lang="en-IN"/>
          </a:p>
        </p:txBody>
      </p:sp>
    </p:spTree>
    <p:extLst>
      <p:ext uri="{BB962C8B-B14F-4D97-AF65-F5344CB8AC3E}">
        <p14:creationId xmlns:p14="http://schemas.microsoft.com/office/powerpoint/2010/main" val="1796948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A74712-2D02-4F07-9F6A-AB22B89FDF8B}" type="datetimeFigureOut">
              <a:rPr lang="en-IN" smtClean="0"/>
              <a:t>17-03-2025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9F2838-B838-4362-B33F-888C608A3EAA}" type="slidenum">
              <a:rPr lang="en-IN" smtClean="0"/>
              <a:t>‹#›</a:t>
            </a:fld>
            <a:endParaRPr lang="en-IN"/>
          </a:p>
        </p:txBody>
      </p:sp>
    </p:spTree>
    <p:extLst>
      <p:ext uri="{BB962C8B-B14F-4D97-AF65-F5344CB8AC3E}">
        <p14:creationId xmlns:p14="http://schemas.microsoft.com/office/powerpoint/2010/main" val="1575440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A74712-2D02-4F07-9F6A-AB22B89FDF8B}"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9F2838-B838-4362-B33F-888C608A3EAA}" type="slidenum">
              <a:rPr lang="en-IN" smtClean="0"/>
              <a:t>‹#›</a:t>
            </a:fld>
            <a:endParaRPr lang="en-IN"/>
          </a:p>
        </p:txBody>
      </p:sp>
    </p:spTree>
    <p:extLst>
      <p:ext uri="{BB962C8B-B14F-4D97-AF65-F5344CB8AC3E}">
        <p14:creationId xmlns:p14="http://schemas.microsoft.com/office/powerpoint/2010/main" val="593062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A74712-2D02-4F07-9F6A-AB22B89FDF8B}"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9F2838-B838-4362-B33F-888C608A3EAA}" type="slidenum">
              <a:rPr lang="en-IN" smtClean="0"/>
              <a:t>‹#›</a:t>
            </a:fld>
            <a:endParaRPr lang="en-IN"/>
          </a:p>
        </p:txBody>
      </p:sp>
    </p:spTree>
    <p:extLst>
      <p:ext uri="{BB962C8B-B14F-4D97-AF65-F5344CB8AC3E}">
        <p14:creationId xmlns:p14="http://schemas.microsoft.com/office/powerpoint/2010/main" val="1667660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A74712-2D02-4F07-9F6A-AB22B89FDF8B}"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9F2838-B838-4362-B33F-888C608A3EAA}" type="slidenum">
              <a:rPr lang="en-IN" smtClean="0"/>
              <a:t>‹#›</a:t>
            </a:fld>
            <a:endParaRPr lang="en-IN"/>
          </a:p>
        </p:txBody>
      </p:sp>
    </p:spTree>
    <p:extLst>
      <p:ext uri="{BB962C8B-B14F-4D97-AF65-F5344CB8AC3E}">
        <p14:creationId xmlns:p14="http://schemas.microsoft.com/office/powerpoint/2010/main" val="1707275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7A74712-2D02-4F07-9F6A-AB22B89FDF8B}" type="datetimeFigureOut">
              <a:rPr lang="en-IN" smtClean="0"/>
              <a:t>17-03-2025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9F2838-B838-4362-B33F-888C608A3EAA}" type="slidenum">
              <a:rPr lang="en-IN" smtClean="0"/>
              <a:t>‹#›</a:t>
            </a:fld>
            <a:endParaRPr lang="en-IN"/>
          </a:p>
        </p:txBody>
      </p:sp>
    </p:spTree>
    <p:extLst>
      <p:ext uri="{BB962C8B-B14F-4D97-AF65-F5344CB8AC3E}">
        <p14:creationId xmlns:p14="http://schemas.microsoft.com/office/powerpoint/2010/main" val="3834989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7A74712-2D02-4F07-9F6A-AB22B89FDF8B}" type="datetimeFigureOut">
              <a:rPr lang="en-IN" smtClean="0"/>
              <a:t>17-03-2025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8D9F2838-B838-4362-B33F-888C608A3EAA}" type="slidenum">
              <a:rPr lang="en-IN" smtClean="0"/>
              <a:t>‹#›</a:t>
            </a:fld>
            <a:endParaRPr lang="en-IN"/>
          </a:p>
        </p:txBody>
      </p:sp>
    </p:spTree>
    <p:extLst>
      <p:ext uri="{BB962C8B-B14F-4D97-AF65-F5344CB8AC3E}">
        <p14:creationId xmlns:p14="http://schemas.microsoft.com/office/powerpoint/2010/main" val="1708941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7A74712-2D02-4F07-9F6A-AB22B89FDF8B}"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9F2838-B838-4362-B33F-888C608A3EAA}" type="slidenum">
              <a:rPr lang="en-IN" smtClean="0"/>
              <a:t>‹#›</a:t>
            </a:fld>
            <a:endParaRPr lang="en-IN"/>
          </a:p>
        </p:txBody>
      </p:sp>
    </p:spTree>
    <p:extLst>
      <p:ext uri="{BB962C8B-B14F-4D97-AF65-F5344CB8AC3E}">
        <p14:creationId xmlns:p14="http://schemas.microsoft.com/office/powerpoint/2010/main" val="3315306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7A74712-2D02-4F07-9F6A-AB22B89FDF8B}"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9F2838-B838-4362-B33F-888C608A3EAA}" type="slidenum">
              <a:rPr lang="en-IN" smtClean="0"/>
              <a:t>‹#›</a:t>
            </a:fld>
            <a:endParaRPr lang="en-IN"/>
          </a:p>
        </p:txBody>
      </p:sp>
    </p:spTree>
    <p:extLst>
      <p:ext uri="{BB962C8B-B14F-4D97-AF65-F5344CB8AC3E}">
        <p14:creationId xmlns:p14="http://schemas.microsoft.com/office/powerpoint/2010/main" val="2745750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A74712-2D02-4F07-9F6A-AB22B89FDF8B}"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9F2838-B838-4362-B33F-888C608A3EAA}" type="slidenum">
              <a:rPr lang="en-IN" smtClean="0"/>
              <a:t>‹#›</a:t>
            </a:fld>
            <a:endParaRPr lang="en-IN"/>
          </a:p>
        </p:txBody>
      </p:sp>
    </p:spTree>
    <p:extLst>
      <p:ext uri="{BB962C8B-B14F-4D97-AF65-F5344CB8AC3E}">
        <p14:creationId xmlns:p14="http://schemas.microsoft.com/office/powerpoint/2010/main" val="3467799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A74712-2D02-4F07-9F6A-AB22B89FDF8B}"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9F2838-B838-4362-B33F-888C608A3EAA}" type="slidenum">
              <a:rPr lang="en-IN" smtClean="0"/>
              <a:t>‹#›</a:t>
            </a:fld>
            <a:endParaRPr lang="en-IN"/>
          </a:p>
        </p:txBody>
      </p:sp>
    </p:spTree>
    <p:extLst>
      <p:ext uri="{BB962C8B-B14F-4D97-AF65-F5344CB8AC3E}">
        <p14:creationId xmlns:p14="http://schemas.microsoft.com/office/powerpoint/2010/main" val="4097653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A74712-2D02-4F07-9F6A-AB22B89FDF8B}" type="datetimeFigureOut">
              <a:rPr lang="en-IN" smtClean="0"/>
              <a:t>17-03-2025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9F2838-B838-4362-B33F-888C608A3EAA}" type="slidenum">
              <a:rPr lang="en-IN" smtClean="0"/>
              <a:t>‹#›</a:t>
            </a:fld>
            <a:endParaRPr lang="en-IN"/>
          </a:p>
        </p:txBody>
      </p:sp>
    </p:spTree>
    <p:extLst>
      <p:ext uri="{BB962C8B-B14F-4D97-AF65-F5344CB8AC3E}">
        <p14:creationId xmlns:p14="http://schemas.microsoft.com/office/powerpoint/2010/main" val="355923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A74712-2D02-4F07-9F6A-AB22B89FDF8B}" type="datetimeFigureOut">
              <a:rPr lang="en-IN" smtClean="0"/>
              <a:t>17-03-2025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9F2838-B838-4362-B33F-888C608A3EAA}" type="slidenum">
              <a:rPr lang="en-IN" smtClean="0"/>
              <a:t>‹#›</a:t>
            </a:fld>
            <a:endParaRPr lang="en-IN"/>
          </a:p>
        </p:txBody>
      </p:sp>
    </p:spTree>
    <p:extLst>
      <p:ext uri="{BB962C8B-B14F-4D97-AF65-F5344CB8AC3E}">
        <p14:creationId xmlns:p14="http://schemas.microsoft.com/office/powerpoint/2010/main" val="1365364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A74712-2D02-4F07-9F6A-AB22B89FDF8B}" type="datetimeFigureOut">
              <a:rPr lang="en-IN" smtClean="0"/>
              <a:t>17-03-2025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9F2838-B838-4362-B33F-888C608A3EAA}" type="slidenum">
              <a:rPr lang="en-IN" smtClean="0"/>
              <a:t>‹#›</a:t>
            </a:fld>
            <a:endParaRPr lang="en-IN"/>
          </a:p>
        </p:txBody>
      </p:sp>
    </p:spTree>
    <p:extLst>
      <p:ext uri="{BB962C8B-B14F-4D97-AF65-F5344CB8AC3E}">
        <p14:creationId xmlns:p14="http://schemas.microsoft.com/office/powerpoint/2010/main" val="3968254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74712-2D02-4F07-9F6A-AB22B89FDF8B}" type="datetimeFigureOut">
              <a:rPr lang="en-IN" smtClean="0"/>
              <a:t>17-03-2025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D9F2838-B838-4362-B33F-888C608A3EAA}" type="slidenum">
              <a:rPr lang="en-IN" smtClean="0"/>
              <a:t>‹#›</a:t>
            </a:fld>
            <a:endParaRPr lang="en-IN"/>
          </a:p>
        </p:txBody>
      </p:sp>
    </p:spTree>
    <p:extLst>
      <p:ext uri="{BB962C8B-B14F-4D97-AF65-F5344CB8AC3E}">
        <p14:creationId xmlns:p14="http://schemas.microsoft.com/office/powerpoint/2010/main" val="3673420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A74712-2D02-4F07-9F6A-AB22B89FDF8B}" type="datetimeFigureOut">
              <a:rPr lang="en-IN" smtClean="0"/>
              <a:t>17-03-2025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9F2838-B838-4362-B33F-888C608A3EAA}" type="slidenum">
              <a:rPr lang="en-IN" smtClean="0"/>
              <a:t>‹#›</a:t>
            </a:fld>
            <a:endParaRPr lang="en-IN"/>
          </a:p>
        </p:txBody>
      </p:sp>
    </p:spTree>
    <p:extLst>
      <p:ext uri="{BB962C8B-B14F-4D97-AF65-F5344CB8AC3E}">
        <p14:creationId xmlns:p14="http://schemas.microsoft.com/office/powerpoint/2010/main" val="436769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A74712-2D02-4F07-9F6A-AB22B89FDF8B}" type="datetimeFigureOut">
              <a:rPr lang="en-IN" smtClean="0"/>
              <a:t>17-03-2025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9F2838-B838-4362-B33F-888C608A3EAA}" type="slidenum">
              <a:rPr lang="en-IN" smtClean="0"/>
              <a:t>‹#›</a:t>
            </a:fld>
            <a:endParaRPr lang="en-IN"/>
          </a:p>
        </p:txBody>
      </p:sp>
    </p:spTree>
    <p:extLst>
      <p:ext uri="{BB962C8B-B14F-4D97-AF65-F5344CB8AC3E}">
        <p14:creationId xmlns:p14="http://schemas.microsoft.com/office/powerpoint/2010/main" val="2917094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7A74712-2D02-4F07-9F6A-AB22B89FDF8B}" type="datetimeFigureOut">
              <a:rPr lang="en-IN" smtClean="0"/>
              <a:t>17-03-2025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D9F2838-B838-4362-B33F-888C608A3EAA}" type="slidenum">
              <a:rPr lang="en-IN" smtClean="0"/>
              <a:t>‹#›</a:t>
            </a:fld>
            <a:endParaRPr lang="en-IN"/>
          </a:p>
        </p:txBody>
      </p:sp>
    </p:spTree>
    <p:extLst>
      <p:ext uri="{BB962C8B-B14F-4D97-AF65-F5344CB8AC3E}">
        <p14:creationId xmlns:p14="http://schemas.microsoft.com/office/powerpoint/2010/main" val="19082380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1D03C-4913-E78E-8FA0-BA749F513651}"/>
              </a:ext>
            </a:extLst>
          </p:cNvPr>
          <p:cNvSpPr>
            <a:spLocks noGrp="1"/>
          </p:cNvSpPr>
          <p:nvPr>
            <p:ph type="ctrTitle"/>
          </p:nvPr>
        </p:nvSpPr>
        <p:spPr>
          <a:xfrm>
            <a:off x="3366342" y="-134215"/>
            <a:ext cx="8825658" cy="2677648"/>
          </a:xfrm>
        </p:spPr>
        <p:txBody>
          <a:bodyPr/>
          <a:lstStyle/>
          <a:p>
            <a:r>
              <a:rPr lang="en-US" b="1" dirty="0"/>
              <a:t>Sahyadri Trails</a:t>
            </a:r>
            <a:endParaRPr lang="en-IN" b="1" dirty="0"/>
          </a:p>
        </p:txBody>
      </p:sp>
      <p:sp>
        <p:nvSpPr>
          <p:cNvPr id="3" name="Subtitle 2">
            <a:extLst>
              <a:ext uri="{FF2B5EF4-FFF2-40B4-BE49-F238E27FC236}">
                <a16:creationId xmlns:a16="http://schemas.microsoft.com/office/drawing/2014/main" id="{52239F82-384B-C716-36A3-E58E885F5433}"/>
              </a:ext>
            </a:extLst>
          </p:cNvPr>
          <p:cNvSpPr>
            <a:spLocks noGrp="1"/>
          </p:cNvSpPr>
          <p:nvPr>
            <p:ph type="subTitle" idx="1"/>
          </p:nvPr>
        </p:nvSpPr>
        <p:spPr>
          <a:xfrm>
            <a:off x="2640855" y="5219152"/>
            <a:ext cx="8825658" cy="861420"/>
          </a:xfrm>
        </p:spPr>
        <p:txBody>
          <a:bodyPr/>
          <a:lstStyle/>
          <a:p>
            <a:r>
              <a:rPr lang="en-US" b="1" dirty="0"/>
              <a:t>													By Madhuban Sahani</a:t>
            </a:r>
          </a:p>
          <a:p>
            <a:r>
              <a:rPr lang="en-US" b="1" dirty="0"/>
              <a:t>													intern id: </a:t>
            </a:r>
            <a:r>
              <a:rPr lang="en-IN" sz="1800" b="1" i="0" dirty="0">
                <a:effectLst/>
                <a:latin typeface="Arial" panose="020B0604020202020204" pitchFamily="34" charset="0"/>
              </a:rPr>
              <a:t>MST01-0134</a:t>
            </a:r>
            <a:endParaRPr lang="en-IN" b="1" dirty="0"/>
          </a:p>
        </p:txBody>
      </p:sp>
      <p:pic>
        <p:nvPicPr>
          <p:cNvPr id="3074" name="Picture 2">
            <a:extLst>
              <a:ext uri="{FF2B5EF4-FFF2-40B4-BE49-F238E27FC236}">
                <a16:creationId xmlns:a16="http://schemas.microsoft.com/office/drawing/2014/main" id="{9A6A3C37-1DD3-2296-3C67-885C630359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816479"/>
            <a:ext cx="2990850" cy="1684037"/>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0BC57EDC-641F-4B25-098A-5BC9AEA6C120}"/>
              </a:ext>
            </a:extLst>
          </p:cNvPr>
          <p:cNvSpPr txBox="1">
            <a:spLocks/>
          </p:cNvSpPr>
          <p:nvPr/>
        </p:nvSpPr>
        <p:spPr bwMode="gray">
          <a:xfrm>
            <a:off x="-907629" y="477738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b="1" dirty="0">
                <a:solidFill>
                  <a:schemeClr val="bg1"/>
                </a:solidFill>
              </a:rPr>
              <a:t>											Meta </a:t>
            </a:r>
            <a:r>
              <a:rPr lang="en-US" b="1" dirty="0" err="1">
                <a:solidFill>
                  <a:schemeClr val="bg1"/>
                </a:solidFill>
              </a:rPr>
              <a:t>scifor</a:t>
            </a:r>
            <a:r>
              <a:rPr lang="en-US" b="1" dirty="0">
                <a:solidFill>
                  <a:schemeClr val="bg1"/>
                </a:solidFill>
              </a:rPr>
              <a:t> technologies</a:t>
            </a:r>
          </a:p>
        </p:txBody>
      </p:sp>
    </p:spTree>
    <p:extLst>
      <p:ext uri="{BB962C8B-B14F-4D97-AF65-F5344CB8AC3E}">
        <p14:creationId xmlns:p14="http://schemas.microsoft.com/office/powerpoint/2010/main" val="1382639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6CEE4-5278-43BD-042B-142178F3A0D1}"/>
              </a:ext>
            </a:extLst>
          </p:cNvPr>
          <p:cNvSpPr>
            <a:spLocks noGrp="1"/>
          </p:cNvSpPr>
          <p:nvPr>
            <p:ph type="ctrTitle"/>
          </p:nvPr>
        </p:nvSpPr>
        <p:spPr/>
        <p:txBody>
          <a:bodyPr/>
          <a:lstStyle/>
          <a:p>
            <a:r>
              <a:rPr lang="en-US" b="1" dirty="0"/>
              <a:t>Thank You</a:t>
            </a:r>
            <a:endParaRPr lang="en-IN" b="1" dirty="0"/>
          </a:p>
        </p:txBody>
      </p:sp>
      <p:sp>
        <p:nvSpPr>
          <p:cNvPr id="3" name="Subtitle 2">
            <a:extLst>
              <a:ext uri="{FF2B5EF4-FFF2-40B4-BE49-F238E27FC236}">
                <a16:creationId xmlns:a16="http://schemas.microsoft.com/office/drawing/2014/main" id="{397FD4EC-1CF2-1713-3C92-7F9EF06A25B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22191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4D293-9811-F99E-A351-BABBCC52AAC8}"/>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7844B7EB-993C-DBB5-638D-0783275F155C}"/>
              </a:ext>
            </a:extLst>
          </p:cNvPr>
          <p:cNvSpPr>
            <a:spLocks noGrp="1"/>
          </p:cNvSpPr>
          <p:nvPr>
            <p:ph idx="1"/>
          </p:nvPr>
        </p:nvSpPr>
        <p:spPr>
          <a:xfrm>
            <a:off x="1122830" y="2260600"/>
            <a:ext cx="10554820" cy="4330700"/>
          </a:xfrm>
        </p:spPr>
        <p:txBody>
          <a:bodyPr>
            <a:normAutofit/>
          </a:bodyPr>
          <a:lstStyle/>
          <a:p>
            <a:r>
              <a:rPr lang="en-US" sz="2400" dirty="0"/>
              <a:t>Sahyadri Trails is a Django-based web application designed to facilitate the booking of treks in the Sahyadri mountain range, located in Maharashtra. The platform offers a seamless experience for users by providing features such as user authentication, trek bookings, viewing booking details, and exploring various trek destinations. With an intuitive interface and efficient management system, Sahyadri Trails enhances the adventure planning experience for trekking enthusiasts.</a:t>
            </a:r>
            <a:endParaRPr lang="en-IN" sz="2400" dirty="0"/>
          </a:p>
        </p:txBody>
      </p:sp>
    </p:spTree>
    <p:extLst>
      <p:ext uri="{BB962C8B-B14F-4D97-AF65-F5344CB8AC3E}">
        <p14:creationId xmlns:p14="http://schemas.microsoft.com/office/powerpoint/2010/main" val="1593973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B644D-F865-AE8F-D45B-5B9E9CA60DD8}"/>
              </a:ext>
            </a:extLst>
          </p:cNvPr>
          <p:cNvSpPr>
            <a:spLocks noGrp="1"/>
          </p:cNvSpPr>
          <p:nvPr>
            <p:ph type="title"/>
          </p:nvPr>
        </p:nvSpPr>
        <p:spPr/>
        <p:txBody>
          <a:bodyPr/>
          <a:lstStyle/>
          <a:p>
            <a:r>
              <a:rPr lang="en-US" b="1" dirty="0"/>
              <a:t>Technologies Used</a:t>
            </a:r>
            <a:endParaRPr lang="en-IN" b="1" dirty="0"/>
          </a:p>
        </p:txBody>
      </p:sp>
      <p:sp>
        <p:nvSpPr>
          <p:cNvPr id="3" name="Content Placeholder 2">
            <a:extLst>
              <a:ext uri="{FF2B5EF4-FFF2-40B4-BE49-F238E27FC236}">
                <a16:creationId xmlns:a16="http://schemas.microsoft.com/office/drawing/2014/main" id="{88DBE701-A199-7C4D-EC98-70477C72B4D2}"/>
              </a:ext>
            </a:extLst>
          </p:cNvPr>
          <p:cNvSpPr>
            <a:spLocks noGrp="1"/>
          </p:cNvSpPr>
          <p:nvPr>
            <p:ph idx="1"/>
          </p:nvPr>
        </p:nvSpPr>
        <p:spPr/>
        <p:txBody>
          <a:bodyPr>
            <a:normAutofit/>
          </a:bodyPr>
          <a:lstStyle/>
          <a:p>
            <a:r>
              <a:rPr lang="en-IN" sz="2400" dirty="0"/>
              <a:t>Backend: Django Framework, Python Programming. </a:t>
            </a:r>
          </a:p>
          <a:p>
            <a:r>
              <a:rPr lang="en-IN" sz="2400" dirty="0"/>
              <a:t>Database: SQLite for lightweight and efficient data storage. </a:t>
            </a:r>
          </a:p>
          <a:p>
            <a:r>
              <a:rPr lang="en-IN" sz="2400" dirty="0"/>
              <a:t>Frontend: HTML, CSS, JavaScript ,Bootstrap for responsive design. </a:t>
            </a:r>
          </a:p>
          <a:p>
            <a:r>
              <a:rPr lang="en-IN" sz="2400" dirty="0"/>
              <a:t>Hosting: PythonAnywhere for reliable cloud hosting</a:t>
            </a:r>
          </a:p>
          <a:p>
            <a:r>
              <a:rPr lang="en-IN" sz="2400" dirty="0"/>
              <a:t>Email Notification for OTP and Discount offers: SMTP</a:t>
            </a:r>
          </a:p>
        </p:txBody>
      </p:sp>
    </p:spTree>
    <p:extLst>
      <p:ext uri="{BB962C8B-B14F-4D97-AF65-F5344CB8AC3E}">
        <p14:creationId xmlns:p14="http://schemas.microsoft.com/office/powerpoint/2010/main" val="1157645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4395-DA8F-4AEC-1D84-F1925445862E}"/>
              </a:ext>
            </a:extLst>
          </p:cNvPr>
          <p:cNvSpPr>
            <a:spLocks noGrp="1"/>
          </p:cNvSpPr>
          <p:nvPr>
            <p:ph type="title"/>
          </p:nvPr>
        </p:nvSpPr>
        <p:spPr/>
        <p:txBody>
          <a:bodyPr/>
          <a:lstStyle/>
          <a:p>
            <a:r>
              <a:rPr lang="en-US" b="1" dirty="0"/>
              <a:t>Core Features</a:t>
            </a:r>
            <a:endParaRPr lang="en-IN" b="1" dirty="0"/>
          </a:p>
        </p:txBody>
      </p:sp>
      <p:sp>
        <p:nvSpPr>
          <p:cNvPr id="3" name="Content Placeholder 2">
            <a:extLst>
              <a:ext uri="{FF2B5EF4-FFF2-40B4-BE49-F238E27FC236}">
                <a16:creationId xmlns:a16="http://schemas.microsoft.com/office/drawing/2014/main" id="{E21C116A-9E6D-C579-E64F-CD055FBFB525}"/>
              </a:ext>
            </a:extLst>
          </p:cNvPr>
          <p:cNvSpPr>
            <a:spLocks noGrp="1"/>
          </p:cNvSpPr>
          <p:nvPr>
            <p:ph idx="1"/>
          </p:nvPr>
        </p:nvSpPr>
        <p:spPr>
          <a:xfrm>
            <a:off x="1154954" y="2260600"/>
            <a:ext cx="10732246" cy="4387850"/>
          </a:xfrm>
        </p:spPr>
        <p:txBody>
          <a:bodyPr>
            <a:normAutofit/>
          </a:bodyPr>
          <a:lstStyle/>
          <a:p>
            <a:r>
              <a:rPr lang="en-US" sz="2400" b="1" dirty="0"/>
              <a:t>User-Friendly Registration &amp; Login</a:t>
            </a:r>
            <a:r>
              <a:rPr lang="en-US" sz="2400" dirty="0"/>
              <a:t> – Secure OTP-based authentication for hassle-free access.</a:t>
            </a:r>
          </a:p>
          <a:p>
            <a:r>
              <a:rPr lang="en-US" sz="2400" b="1" dirty="0"/>
              <a:t>Explore &amp; Search</a:t>
            </a:r>
            <a:r>
              <a:rPr lang="en-US" sz="2400" dirty="0"/>
              <a:t> – Browse treks based on difficulty, location, and budget.</a:t>
            </a:r>
          </a:p>
          <a:p>
            <a:r>
              <a:rPr lang="en-US" sz="2400" b="1" dirty="0"/>
              <a:t>Chatbot Assistance</a:t>
            </a:r>
            <a:r>
              <a:rPr lang="en-US" sz="2400" dirty="0"/>
              <a:t> – Get trek recommendations based on user preferences</a:t>
            </a:r>
          </a:p>
          <a:p>
            <a:r>
              <a:rPr lang="en-US" sz="2400" b="1" dirty="0"/>
              <a:t>Booking Management</a:t>
            </a:r>
            <a:r>
              <a:rPr lang="en-US" sz="2400" dirty="0"/>
              <a:t> – Effortless trek booking with a summary of trek and booking details.</a:t>
            </a:r>
          </a:p>
          <a:p>
            <a:r>
              <a:rPr lang="en-US" sz="2400" b="1" dirty="0"/>
              <a:t>Booking History</a:t>
            </a:r>
            <a:r>
              <a:rPr lang="en-US" sz="2400" dirty="0"/>
              <a:t> – View and manage past trek reservations.</a:t>
            </a:r>
            <a:endParaRPr lang="en-IN" sz="2400" dirty="0"/>
          </a:p>
        </p:txBody>
      </p:sp>
    </p:spTree>
    <p:extLst>
      <p:ext uri="{BB962C8B-B14F-4D97-AF65-F5344CB8AC3E}">
        <p14:creationId xmlns:p14="http://schemas.microsoft.com/office/powerpoint/2010/main" val="2009190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F83F-07E0-5538-6932-9A3A311EBB14}"/>
              </a:ext>
            </a:extLst>
          </p:cNvPr>
          <p:cNvSpPr>
            <a:spLocks noGrp="1"/>
          </p:cNvSpPr>
          <p:nvPr>
            <p:ph type="title"/>
          </p:nvPr>
        </p:nvSpPr>
        <p:spPr/>
        <p:txBody>
          <a:bodyPr/>
          <a:lstStyle/>
          <a:p>
            <a:r>
              <a:rPr lang="en-US" b="1" dirty="0"/>
              <a:t>Additional Features</a:t>
            </a:r>
            <a:endParaRPr lang="en-IN" b="1" dirty="0"/>
          </a:p>
        </p:txBody>
      </p:sp>
      <p:sp>
        <p:nvSpPr>
          <p:cNvPr id="3" name="Content Placeholder 2">
            <a:extLst>
              <a:ext uri="{FF2B5EF4-FFF2-40B4-BE49-F238E27FC236}">
                <a16:creationId xmlns:a16="http://schemas.microsoft.com/office/drawing/2014/main" id="{D50FF237-C50D-B705-DDDE-654B27F8B9A0}"/>
              </a:ext>
            </a:extLst>
          </p:cNvPr>
          <p:cNvSpPr>
            <a:spLocks noGrp="1"/>
          </p:cNvSpPr>
          <p:nvPr>
            <p:ph idx="1"/>
          </p:nvPr>
        </p:nvSpPr>
        <p:spPr>
          <a:xfrm>
            <a:off x="1154954" y="2317750"/>
            <a:ext cx="10694146" cy="4292600"/>
          </a:xfrm>
        </p:spPr>
        <p:txBody>
          <a:bodyPr>
            <a:normAutofit/>
          </a:bodyPr>
          <a:lstStyle/>
          <a:p>
            <a:r>
              <a:rPr lang="en-US" sz="2400" b="1" dirty="0"/>
              <a:t>Landing Page </a:t>
            </a:r>
            <a:r>
              <a:rPr lang="en-US" sz="2400" dirty="0"/>
              <a:t>– Features vlogs, stories, and user experiences to provide insights and inspire trekkers before booking.</a:t>
            </a:r>
          </a:p>
          <a:p>
            <a:r>
              <a:rPr lang="en-US" sz="2400" b="1" dirty="0"/>
              <a:t>Profile Section </a:t>
            </a:r>
            <a:r>
              <a:rPr lang="en-US" sz="2400" dirty="0"/>
              <a:t>– Stores user information, past treks, and preferences, allowing for a personalized and seamless experience.</a:t>
            </a:r>
          </a:p>
          <a:p>
            <a:r>
              <a:rPr lang="en-US" sz="2400" b="1" dirty="0"/>
              <a:t>View Details </a:t>
            </a:r>
            <a:r>
              <a:rPr lang="en-US" sz="2400" dirty="0"/>
              <a:t>– Enables users to access, download, and print invoice reports for their trek bookings, ensuring proper documentation.</a:t>
            </a:r>
          </a:p>
          <a:p>
            <a:r>
              <a:rPr lang="en-US" sz="2400" b="1" dirty="0"/>
              <a:t>Contact Page </a:t>
            </a:r>
            <a:r>
              <a:rPr lang="en-US" sz="2400" dirty="0"/>
              <a:t>– Provides direct access to customer support, FAQs, and inquiry forms, making it easy for users to get assistance.</a:t>
            </a:r>
            <a:endParaRPr lang="en-IN" sz="2400" dirty="0"/>
          </a:p>
        </p:txBody>
      </p:sp>
    </p:spTree>
    <p:extLst>
      <p:ext uri="{BB962C8B-B14F-4D97-AF65-F5344CB8AC3E}">
        <p14:creationId xmlns:p14="http://schemas.microsoft.com/office/powerpoint/2010/main" val="598515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6C7C-76A0-5A18-8A38-E9BE00A28DD1}"/>
              </a:ext>
            </a:extLst>
          </p:cNvPr>
          <p:cNvSpPr>
            <a:spLocks noGrp="1"/>
          </p:cNvSpPr>
          <p:nvPr>
            <p:ph type="title"/>
          </p:nvPr>
        </p:nvSpPr>
        <p:spPr/>
        <p:txBody>
          <a:bodyPr/>
          <a:lstStyle/>
          <a:p>
            <a:r>
              <a:rPr lang="en-US" b="1" dirty="0"/>
              <a:t>Administration Features</a:t>
            </a:r>
            <a:endParaRPr lang="en-IN" b="1" dirty="0"/>
          </a:p>
        </p:txBody>
      </p:sp>
      <p:sp>
        <p:nvSpPr>
          <p:cNvPr id="3" name="Content Placeholder 2">
            <a:extLst>
              <a:ext uri="{FF2B5EF4-FFF2-40B4-BE49-F238E27FC236}">
                <a16:creationId xmlns:a16="http://schemas.microsoft.com/office/drawing/2014/main" id="{49156087-C03E-33B0-B407-3AEDD8D3F7FC}"/>
              </a:ext>
            </a:extLst>
          </p:cNvPr>
          <p:cNvSpPr>
            <a:spLocks noGrp="1"/>
          </p:cNvSpPr>
          <p:nvPr>
            <p:ph idx="1"/>
          </p:nvPr>
        </p:nvSpPr>
        <p:spPr/>
        <p:txBody>
          <a:bodyPr>
            <a:normAutofit lnSpcReduction="10000"/>
          </a:bodyPr>
          <a:lstStyle/>
          <a:p>
            <a:r>
              <a:rPr lang="en-US" sz="2400" b="1" dirty="0"/>
              <a:t>Trek Management </a:t>
            </a:r>
            <a:r>
              <a:rPr lang="en-US" sz="2400" dirty="0"/>
              <a:t>– Admins can add, update, or remove trek details, including locations, availability, and pricing.</a:t>
            </a:r>
          </a:p>
          <a:p>
            <a:r>
              <a:rPr lang="en-US" sz="2400" b="1" dirty="0"/>
              <a:t>User Management </a:t>
            </a:r>
            <a:r>
              <a:rPr lang="en-US" sz="2400" dirty="0"/>
              <a:t>– View and manage user details, including name, username, email, and phone number for better engagement.</a:t>
            </a:r>
          </a:p>
          <a:p>
            <a:r>
              <a:rPr lang="en-US" sz="2400" b="1" dirty="0"/>
              <a:t>Booking Management </a:t>
            </a:r>
            <a:r>
              <a:rPr lang="en-US" sz="2400" dirty="0"/>
              <a:t>– Track trek reservations, user bookings, and payment statuses in real-time for efficient organization.</a:t>
            </a:r>
            <a:endParaRPr lang="en-IN" sz="2400" dirty="0"/>
          </a:p>
        </p:txBody>
      </p:sp>
    </p:spTree>
    <p:extLst>
      <p:ext uri="{BB962C8B-B14F-4D97-AF65-F5344CB8AC3E}">
        <p14:creationId xmlns:p14="http://schemas.microsoft.com/office/powerpoint/2010/main" val="957159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30CE47-B36C-1A1D-AEC6-D5E9448DA6FA}"/>
              </a:ext>
            </a:extLst>
          </p:cNvPr>
          <p:cNvSpPr>
            <a:spLocks noGrp="1"/>
          </p:cNvSpPr>
          <p:nvPr>
            <p:ph idx="1"/>
          </p:nvPr>
        </p:nvSpPr>
        <p:spPr/>
        <p:txBody>
          <a:bodyPr>
            <a:normAutofit/>
          </a:bodyPr>
          <a:lstStyle/>
          <a:p>
            <a:r>
              <a:rPr lang="en-US" sz="2400" b="1" dirty="0"/>
              <a:t>Discount Management </a:t>
            </a:r>
            <a:r>
              <a:rPr lang="en-US" sz="2400" dirty="0"/>
              <a:t>– Create and send promotional discounts via email to all users, improving customer retention.</a:t>
            </a:r>
          </a:p>
          <a:p>
            <a:r>
              <a:rPr lang="en-US" sz="2400" b="1" dirty="0"/>
              <a:t>Dashboard Analytics </a:t>
            </a:r>
            <a:r>
              <a:rPr lang="en-US" sz="2400" dirty="0"/>
              <a:t>– Gain quick insights into booking trends, revenue, and user engagement through an interactive dashboard.</a:t>
            </a:r>
            <a:endParaRPr lang="en-IN" sz="2400" dirty="0"/>
          </a:p>
        </p:txBody>
      </p:sp>
    </p:spTree>
    <p:extLst>
      <p:ext uri="{BB962C8B-B14F-4D97-AF65-F5344CB8AC3E}">
        <p14:creationId xmlns:p14="http://schemas.microsoft.com/office/powerpoint/2010/main" val="1159160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081AD-1F7E-21A4-69B2-F3D7A8AE7976}"/>
              </a:ext>
            </a:extLst>
          </p:cNvPr>
          <p:cNvSpPr>
            <a:spLocks noGrp="1"/>
          </p:cNvSpPr>
          <p:nvPr>
            <p:ph type="title"/>
          </p:nvPr>
        </p:nvSpPr>
        <p:spPr/>
        <p:txBody>
          <a:bodyPr/>
          <a:lstStyle/>
          <a:p>
            <a:r>
              <a:rPr lang="en-US" b="1" dirty="0"/>
              <a:t>User Flow – How Users Interact with Sahyadri Trails</a:t>
            </a:r>
            <a:endParaRPr lang="en-IN" b="1" dirty="0"/>
          </a:p>
        </p:txBody>
      </p:sp>
      <p:sp>
        <p:nvSpPr>
          <p:cNvPr id="3" name="Content Placeholder 2">
            <a:extLst>
              <a:ext uri="{FF2B5EF4-FFF2-40B4-BE49-F238E27FC236}">
                <a16:creationId xmlns:a16="http://schemas.microsoft.com/office/drawing/2014/main" id="{072EBECC-6259-42C7-95F8-1C601D701BA8}"/>
              </a:ext>
            </a:extLst>
          </p:cNvPr>
          <p:cNvSpPr>
            <a:spLocks noGrp="1"/>
          </p:cNvSpPr>
          <p:nvPr>
            <p:ph idx="1"/>
          </p:nvPr>
        </p:nvSpPr>
        <p:spPr>
          <a:xfrm>
            <a:off x="1154954" y="2247900"/>
            <a:ext cx="10713196" cy="4152900"/>
          </a:xfrm>
        </p:spPr>
        <p:txBody>
          <a:bodyPr>
            <a:normAutofit/>
          </a:bodyPr>
          <a:lstStyle/>
          <a:p>
            <a:pPr>
              <a:buFont typeface="Wingdings" panose="05000000000000000000" pitchFamily="2" charset="2"/>
              <a:buChar char="q"/>
            </a:pPr>
            <a:r>
              <a:rPr lang="en-IN" sz="2400" dirty="0"/>
              <a:t>Landing Page:</a:t>
            </a:r>
          </a:p>
          <a:p>
            <a:pPr lvl="1">
              <a:buFont typeface="Wingdings" panose="05000000000000000000" pitchFamily="2" charset="2"/>
              <a:buChar char="§"/>
            </a:pPr>
            <a:r>
              <a:rPr lang="en-US" sz="2400" dirty="0"/>
              <a:t>Upon visiting the platform, users are welcomed with a visually engaging landing page.</a:t>
            </a:r>
          </a:p>
          <a:p>
            <a:pPr lvl="1">
              <a:buFont typeface="Wingdings" panose="05000000000000000000" pitchFamily="2" charset="2"/>
              <a:buChar char="§"/>
            </a:pPr>
            <a:r>
              <a:rPr lang="en-US" sz="2400" dirty="0"/>
              <a:t>They can explore vlogs related to trekking experiences or interact with an chatbot for assistance.</a:t>
            </a:r>
          </a:p>
          <a:p>
            <a:pPr marL="457200" lvl="1" indent="0">
              <a:buNone/>
            </a:pPr>
            <a:endParaRPr lang="en-IN" sz="2400" dirty="0"/>
          </a:p>
          <a:p>
            <a:pPr>
              <a:buFont typeface="Wingdings" panose="05000000000000000000" pitchFamily="2" charset="2"/>
              <a:buChar char="q"/>
            </a:pPr>
            <a:r>
              <a:rPr lang="en-IN" sz="2400" dirty="0"/>
              <a:t>Exploration &amp; Contact:</a:t>
            </a:r>
          </a:p>
          <a:p>
            <a:pPr lvl="1">
              <a:buFont typeface="Wingdings" panose="05000000000000000000" pitchFamily="2" charset="2"/>
              <a:buChar char="§"/>
            </a:pPr>
            <a:r>
              <a:rPr lang="en-US" sz="2400" dirty="0"/>
              <a:t>Users can browse through available treks on the Explore page.</a:t>
            </a:r>
            <a:endParaRPr lang="en-IN" sz="2400" dirty="0"/>
          </a:p>
          <a:p>
            <a:pPr lvl="1">
              <a:buFont typeface="Wingdings" panose="05000000000000000000" pitchFamily="2" charset="2"/>
              <a:buChar char="§"/>
            </a:pPr>
            <a:r>
              <a:rPr lang="en-US" sz="2400" dirty="0"/>
              <a:t>A Contact section is available for inquiries and support.</a:t>
            </a:r>
            <a:endParaRPr lang="en-IN" sz="2400" dirty="0"/>
          </a:p>
        </p:txBody>
      </p:sp>
    </p:spTree>
    <p:extLst>
      <p:ext uri="{BB962C8B-B14F-4D97-AF65-F5344CB8AC3E}">
        <p14:creationId xmlns:p14="http://schemas.microsoft.com/office/powerpoint/2010/main" val="185762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73BBED-28D3-DC4C-95B7-687EE52923C4}"/>
              </a:ext>
            </a:extLst>
          </p:cNvPr>
          <p:cNvSpPr txBox="1"/>
          <p:nvPr/>
        </p:nvSpPr>
        <p:spPr>
          <a:xfrm>
            <a:off x="895350" y="777358"/>
            <a:ext cx="10763250" cy="5632311"/>
          </a:xfrm>
          <a:prstGeom prst="rect">
            <a:avLst/>
          </a:prstGeom>
          <a:noFill/>
        </p:spPr>
        <p:txBody>
          <a:bodyPr wrap="square">
            <a:spAutoFit/>
          </a:bodyPr>
          <a:lstStyle/>
          <a:p>
            <a:pPr marL="342900" indent="-342900">
              <a:buFont typeface="Wingdings" panose="05000000000000000000" pitchFamily="2" charset="2"/>
              <a:buChar char="q"/>
            </a:pPr>
            <a:r>
              <a:rPr lang="en-IN" sz="2400" dirty="0"/>
              <a:t>Landing Page:</a:t>
            </a:r>
          </a:p>
          <a:p>
            <a:pPr marL="800100" lvl="1" indent="-342900">
              <a:buFont typeface="Wingdings" panose="05000000000000000000" pitchFamily="2" charset="2"/>
              <a:buChar char="§"/>
            </a:pPr>
            <a:r>
              <a:rPr lang="en-US" sz="2400" dirty="0"/>
              <a:t>To access booking and profile-related features, users must register or log in.</a:t>
            </a:r>
          </a:p>
          <a:p>
            <a:pPr marL="800100" lvl="1" indent="-342900">
              <a:buFont typeface="Wingdings" panose="05000000000000000000" pitchFamily="2" charset="2"/>
              <a:buChar char="§"/>
            </a:pPr>
            <a:r>
              <a:rPr lang="en-US" sz="2400" dirty="0"/>
              <a:t>Registration is secured with OTP verification.</a:t>
            </a:r>
          </a:p>
          <a:p>
            <a:pPr marL="800100" lvl="1" indent="-342900">
              <a:buFont typeface="Wingdings" panose="05000000000000000000" pitchFamily="2" charset="2"/>
              <a:buChar char="§"/>
            </a:pPr>
            <a:r>
              <a:rPr lang="en-US" sz="2400" dirty="0"/>
              <a:t>Users can then log in using their email and password.</a:t>
            </a:r>
          </a:p>
          <a:p>
            <a:pPr marL="342900" indent="-342900">
              <a:buFont typeface="Wingdings" panose="05000000000000000000" pitchFamily="2" charset="2"/>
              <a:buChar char="§"/>
            </a:pPr>
            <a:endParaRPr lang="en-IN" sz="2400" dirty="0"/>
          </a:p>
          <a:p>
            <a:pPr marL="342900" indent="-342900">
              <a:buFont typeface="Wingdings" panose="05000000000000000000" pitchFamily="2" charset="2"/>
              <a:buChar char="q"/>
            </a:pPr>
            <a:r>
              <a:rPr lang="en-IN" sz="2400" dirty="0"/>
              <a:t>Booking &amp; Details Management:</a:t>
            </a:r>
          </a:p>
          <a:p>
            <a:pPr marL="800100" lvl="1" indent="-342900">
              <a:buFont typeface="Wingdings" panose="05000000000000000000" pitchFamily="2" charset="2"/>
              <a:buChar char="§"/>
            </a:pPr>
            <a:r>
              <a:rPr lang="en-US" sz="2400" dirty="0"/>
              <a:t>After logging in, users can proceed to the Booking section to reserve their desired trek.</a:t>
            </a:r>
          </a:p>
          <a:p>
            <a:pPr marL="800100" lvl="1" indent="-342900">
              <a:buFont typeface="Wingdings" panose="05000000000000000000" pitchFamily="2" charset="2"/>
              <a:buChar char="§"/>
            </a:pPr>
            <a:r>
              <a:rPr lang="en-US" sz="2400" dirty="0"/>
              <a:t>The View Details page allows them to review or download their booking information.</a:t>
            </a:r>
          </a:p>
          <a:p>
            <a:pPr lvl="1"/>
            <a:endParaRPr lang="en-IN" sz="2400" dirty="0"/>
          </a:p>
          <a:p>
            <a:pPr marL="342900" indent="-342900">
              <a:buFont typeface="Wingdings" panose="05000000000000000000" pitchFamily="2" charset="2"/>
              <a:buChar char="q"/>
            </a:pPr>
            <a:r>
              <a:rPr lang="en-IN" sz="2400" dirty="0"/>
              <a:t>User Profile:</a:t>
            </a:r>
          </a:p>
          <a:p>
            <a:pPr marL="800100" lvl="1" indent="-342900">
              <a:buFont typeface="Wingdings" panose="05000000000000000000" pitchFamily="2" charset="2"/>
              <a:buChar char="§"/>
            </a:pPr>
            <a:r>
              <a:rPr lang="en-US" sz="2400" dirty="0"/>
              <a:t>The Profile section displays the user’s registered details, including their signup information.</a:t>
            </a:r>
            <a:endParaRPr lang="en-IN" sz="2400" dirty="0"/>
          </a:p>
        </p:txBody>
      </p:sp>
    </p:spTree>
    <p:extLst>
      <p:ext uri="{BB962C8B-B14F-4D97-AF65-F5344CB8AC3E}">
        <p14:creationId xmlns:p14="http://schemas.microsoft.com/office/powerpoint/2010/main" val="23170087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31</TotalTime>
  <Words>589</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Ion Boardroom</vt:lpstr>
      <vt:lpstr>Sahyadri Trails</vt:lpstr>
      <vt:lpstr>Introduction</vt:lpstr>
      <vt:lpstr>Technologies Used</vt:lpstr>
      <vt:lpstr>Core Features</vt:lpstr>
      <vt:lpstr>Additional Features</vt:lpstr>
      <vt:lpstr>Administration Features</vt:lpstr>
      <vt:lpstr>PowerPoint Presentation</vt:lpstr>
      <vt:lpstr>User Flow – How Users Interact with Sahyadri Trails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Jaiswal</dc:creator>
  <cp:lastModifiedBy>Aditya Jaiswal</cp:lastModifiedBy>
  <cp:revision>2</cp:revision>
  <dcterms:created xsi:type="dcterms:W3CDTF">2025-03-17T09:47:33Z</dcterms:created>
  <dcterms:modified xsi:type="dcterms:W3CDTF">2025-03-17T10:19:08Z</dcterms:modified>
</cp:coreProperties>
</file>