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80" r:id="rId6"/>
    <p:sldId id="260" r:id="rId7"/>
    <p:sldId id="261" r:id="rId8"/>
    <p:sldId id="262" r:id="rId9"/>
    <p:sldId id="263" r:id="rId10"/>
    <p:sldId id="268" r:id="rId11"/>
    <p:sldId id="269" r:id="rId12"/>
    <p:sldId id="270" r:id="rId13"/>
    <p:sldId id="281" r:id="rId14"/>
    <p:sldId id="271" r:id="rId15"/>
    <p:sldId id="283" r:id="rId16"/>
    <p:sldId id="272" r:id="rId17"/>
    <p:sldId id="273" r:id="rId18"/>
    <p:sldId id="274" r:id="rId19"/>
    <p:sldId id="275" r:id="rId20"/>
    <p:sldId id="289" r:id="rId21"/>
    <p:sldId id="290" r:id="rId22"/>
    <p:sldId id="291" r:id="rId23"/>
    <p:sldId id="292" r:id="rId24"/>
    <p:sldId id="293" r:id="rId25"/>
    <p:sldId id="294" r:id="rId26"/>
    <p:sldId id="295" r:id="rId27"/>
    <p:sldId id="278" r:id="rId28"/>
    <p:sldId id="276" r:id="rId29"/>
    <p:sldId id="284" r:id="rId30"/>
    <p:sldId id="279" r:id="rId31"/>
    <p:sldId id="277" r:id="rId32"/>
    <p:sldId id="285" r:id="rId33"/>
    <p:sldId id="28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C9C06A-EADD-46DB-852E-7CC7B2269B31}">
          <p14:sldIdLst>
            <p14:sldId id="256"/>
            <p14:sldId id="257"/>
            <p14:sldId id="258"/>
            <p14:sldId id="259"/>
            <p14:sldId id="280"/>
            <p14:sldId id="260"/>
            <p14:sldId id="261"/>
            <p14:sldId id="262"/>
            <p14:sldId id="263"/>
          </p14:sldIdLst>
        </p14:section>
        <p14:section name="Untitled Section" id="{1FC347C4-2A0F-4CDE-99E5-C5B10E0565D8}">
          <p14:sldIdLst>
            <p14:sldId id="268"/>
            <p14:sldId id="269"/>
            <p14:sldId id="270"/>
            <p14:sldId id="281"/>
            <p14:sldId id="271"/>
            <p14:sldId id="283"/>
            <p14:sldId id="272"/>
            <p14:sldId id="273"/>
            <p14:sldId id="274"/>
            <p14:sldId id="275"/>
            <p14:sldId id="289"/>
            <p14:sldId id="290"/>
            <p14:sldId id="291"/>
            <p14:sldId id="292"/>
            <p14:sldId id="293"/>
            <p14:sldId id="294"/>
            <p14:sldId id="295"/>
            <p14:sldId id="278"/>
            <p14:sldId id="276"/>
            <p14:sldId id="284"/>
            <p14:sldId id="279"/>
            <p14:sldId id="277"/>
            <p14:sldId id="285"/>
            <p14:sldId id="28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94347" autoAdjust="0"/>
  </p:normalViewPr>
  <p:slideViewPr>
    <p:cSldViewPr snapToGrid="0">
      <p:cViewPr varScale="1">
        <p:scale>
          <a:sx n="80" d="100"/>
          <a:sy n="80" d="100"/>
        </p:scale>
        <p:origin x="67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gowda" userId="8e8a88164156b089" providerId="LiveId" clId="{7DB94DAB-333A-495E-963C-4BD2E9C898C5}"/>
    <pc:docChg chg="modSld">
      <pc:chgData name="Madhugowda" userId="8e8a88164156b089" providerId="LiveId" clId="{7DB94DAB-333A-495E-963C-4BD2E9C898C5}" dt="2022-07-26T11:50:25.025" v="2" actId="20577"/>
      <pc:docMkLst>
        <pc:docMk/>
      </pc:docMkLst>
      <pc:sldChg chg="modSp">
        <pc:chgData name="Madhugowda" userId="8e8a88164156b089" providerId="LiveId" clId="{7DB94DAB-333A-495E-963C-4BD2E9C898C5}" dt="2022-07-26T11:50:25.025" v="2" actId="20577"/>
        <pc:sldMkLst>
          <pc:docMk/>
          <pc:sldMk cId="778888921" sldId="256"/>
        </pc:sldMkLst>
        <pc:spChg chg="mod">
          <ac:chgData name="Madhugowda" userId="8e8a88164156b089" providerId="LiveId" clId="{7DB94DAB-333A-495E-963C-4BD2E9C898C5}" dt="2022-07-26T11:50:25.025" v="2" actId="20577"/>
          <ac:spMkLst>
            <pc:docMk/>
            <pc:sldMk cId="778888921" sldId="256"/>
            <ac:spMk id="11" creationId="{38CBBB0D-F19F-4388-891F-2AD89BCB83B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FDC4B-D495-4F51-9DD1-2A10DC22BFF7}" type="datetimeFigureOut">
              <a:rPr lang="en-IN" smtClean="0"/>
              <a:t>26-07-2022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59AB9-B56C-4411-B90C-666DD9FA0689}" type="slidenum">
              <a:rPr lang="en-IN" smtClean="0"/>
              <a:t>‹#›</a:t>
            </a:fld>
            <a:endParaRPr lang="en-IN"/>
          </a:p>
        </p:txBody>
      </p:sp>
    </p:spTree>
    <p:extLst>
      <p:ext uri="{BB962C8B-B14F-4D97-AF65-F5344CB8AC3E}">
        <p14:creationId xmlns:p14="http://schemas.microsoft.com/office/powerpoint/2010/main" val="224466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159AB9-B56C-4411-B90C-666DD9FA0689}" type="slidenum">
              <a:rPr lang="en-IN" smtClean="0"/>
              <a:t>3</a:t>
            </a:fld>
            <a:endParaRPr lang="en-IN"/>
          </a:p>
        </p:txBody>
      </p:sp>
    </p:spTree>
    <p:extLst>
      <p:ext uri="{BB962C8B-B14F-4D97-AF65-F5344CB8AC3E}">
        <p14:creationId xmlns:p14="http://schemas.microsoft.com/office/powerpoint/2010/main" val="2472684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159AB9-B56C-4411-B90C-666DD9FA0689}" type="slidenum">
              <a:rPr lang="en-IN" smtClean="0"/>
              <a:t>8</a:t>
            </a:fld>
            <a:endParaRPr lang="en-IN"/>
          </a:p>
        </p:txBody>
      </p:sp>
    </p:spTree>
    <p:extLst>
      <p:ext uri="{BB962C8B-B14F-4D97-AF65-F5344CB8AC3E}">
        <p14:creationId xmlns:p14="http://schemas.microsoft.com/office/powerpoint/2010/main" val="38104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B5CEF64-7B73-4B8F-8632-3436F593288D}" type="datetime1">
              <a:rPr lang="en-IN" smtClean="0"/>
              <a:t>26-07-2022</a:t>
            </a:fld>
            <a:endParaRPr lang="en-IN"/>
          </a:p>
        </p:txBody>
      </p:sp>
      <p:sp>
        <p:nvSpPr>
          <p:cNvPr id="5" name="Footer Placeholder 4"/>
          <p:cNvSpPr>
            <a:spLocks noGrp="1"/>
          </p:cNvSpPr>
          <p:nvPr>
            <p:ph type="ftr" sz="quarter" idx="11"/>
          </p:nvPr>
        </p:nvSpPr>
        <p:spPr/>
        <p:txBody>
          <a:bodyPr/>
          <a:lstStyle/>
          <a:p>
            <a:r>
              <a:rPr lang="en-US"/>
              <a:t>Department of Electrical and Electronics, ATMECE, Mysuru</a:t>
            </a:r>
            <a:endParaRPr lang="en-IN"/>
          </a:p>
        </p:txBody>
      </p:sp>
      <p:sp>
        <p:nvSpPr>
          <p:cNvPr id="6" name="Slide Number Placeholder 5"/>
          <p:cNvSpPr>
            <a:spLocks noGrp="1"/>
          </p:cNvSpPr>
          <p:nvPr>
            <p:ph type="sldNum" sz="quarter" idx="12"/>
          </p:nvPr>
        </p:nvSpPr>
        <p:spPr/>
        <p:txBody>
          <a:bodyPr/>
          <a:lstStyle/>
          <a:p>
            <a:fld id="{D06D892E-E28A-4B0C-9AC2-51972C861CCA}" type="slidenum">
              <a:rPr lang="en-IN" smtClean="0"/>
              <a:t>‹#›</a:t>
            </a:fld>
            <a:endParaRPr lang="en-IN"/>
          </a:p>
        </p:txBody>
      </p:sp>
    </p:spTree>
    <p:extLst>
      <p:ext uri="{BB962C8B-B14F-4D97-AF65-F5344CB8AC3E}">
        <p14:creationId xmlns:p14="http://schemas.microsoft.com/office/powerpoint/2010/main" val="262993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703A496-52FD-4950-A217-80B0ACE73AC3}" type="datetime1">
              <a:rPr lang="en-IN" smtClean="0"/>
              <a:t>26-07-2022</a:t>
            </a:fld>
            <a:endParaRPr lang="en-IN"/>
          </a:p>
        </p:txBody>
      </p:sp>
      <p:sp>
        <p:nvSpPr>
          <p:cNvPr id="5" name="Footer Placeholder 4"/>
          <p:cNvSpPr>
            <a:spLocks noGrp="1"/>
          </p:cNvSpPr>
          <p:nvPr>
            <p:ph type="ftr" sz="quarter" idx="11"/>
          </p:nvPr>
        </p:nvSpPr>
        <p:spPr/>
        <p:txBody>
          <a:bodyPr/>
          <a:lstStyle/>
          <a:p>
            <a:r>
              <a:rPr lang="en-US"/>
              <a:t>Department of Electrical and Electronics, ATMECE, Mysuru</a:t>
            </a:r>
            <a:endParaRPr lang="en-IN"/>
          </a:p>
        </p:txBody>
      </p:sp>
      <p:sp>
        <p:nvSpPr>
          <p:cNvPr id="6" name="Slide Number Placeholder 5"/>
          <p:cNvSpPr>
            <a:spLocks noGrp="1"/>
          </p:cNvSpPr>
          <p:nvPr>
            <p:ph type="sldNum" sz="quarter" idx="12"/>
          </p:nvPr>
        </p:nvSpPr>
        <p:spPr/>
        <p:txBody>
          <a:bodyPr/>
          <a:lstStyle/>
          <a:p>
            <a:fld id="{D06D892E-E28A-4B0C-9AC2-51972C861CCA}" type="slidenum">
              <a:rPr lang="en-IN" smtClean="0"/>
              <a:t>‹#›</a:t>
            </a:fld>
            <a:endParaRPr lang="en-IN"/>
          </a:p>
        </p:txBody>
      </p:sp>
    </p:spTree>
    <p:extLst>
      <p:ext uri="{BB962C8B-B14F-4D97-AF65-F5344CB8AC3E}">
        <p14:creationId xmlns:p14="http://schemas.microsoft.com/office/powerpoint/2010/main" val="2865370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67C505-1759-42D7-A72B-07718B352D5E}" type="datetime1">
              <a:rPr lang="en-IN" smtClean="0"/>
              <a:t>26-07-2022</a:t>
            </a:fld>
            <a:endParaRPr lang="en-IN"/>
          </a:p>
        </p:txBody>
      </p:sp>
      <p:sp>
        <p:nvSpPr>
          <p:cNvPr id="5" name="Footer Placeholder 4"/>
          <p:cNvSpPr>
            <a:spLocks noGrp="1"/>
          </p:cNvSpPr>
          <p:nvPr>
            <p:ph type="ftr" sz="quarter" idx="11"/>
          </p:nvPr>
        </p:nvSpPr>
        <p:spPr/>
        <p:txBody>
          <a:bodyPr/>
          <a:lstStyle/>
          <a:p>
            <a:r>
              <a:rPr lang="en-US"/>
              <a:t>Department of Electrical and Electronics, ATMECE, Mysuru</a:t>
            </a:r>
            <a:endParaRPr lang="en-IN"/>
          </a:p>
        </p:txBody>
      </p:sp>
      <p:sp>
        <p:nvSpPr>
          <p:cNvPr id="6" name="Slide Number Placeholder 5"/>
          <p:cNvSpPr>
            <a:spLocks noGrp="1"/>
          </p:cNvSpPr>
          <p:nvPr>
            <p:ph type="sldNum" sz="quarter" idx="12"/>
          </p:nvPr>
        </p:nvSpPr>
        <p:spPr/>
        <p:txBody>
          <a:bodyPr/>
          <a:lstStyle/>
          <a:p>
            <a:fld id="{D06D892E-E28A-4B0C-9AC2-51972C861CCA}" type="slidenum">
              <a:rPr lang="en-IN" smtClean="0"/>
              <a:t>‹#›</a:t>
            </a:fld>
            <a:endParaRPr lang="en-IN"/>
          </a:p>
        </p:txBody>
      </p:sp>
    </p:spTree>
    <p:extLst>
      <p:ext uri="{BB962C8B-B14F-4D97-AF65-F5344CB8AC3E}">
        <p14:creationId xmlns:p14="http://schemas.microsoft.com/office/powerpoint/2010/main" val="20572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ABC813-F33D-42E7-9EC6-E82B40809014}" type="datetime1">
              <a:rPr lang="en-IN" smtClean="0"/>
              <a:t>26-07-2022</a:t>
            </a:fld>
            <a:endParaRPr lang="en-IN"/>
          </a:p>
        </p:txBody>
      </p:sp>
      <p:sp>
        <p:nvSpPr>
          <p:cNvPr id="5" name="Footer Placeholder 4"/>
          <p:cNvSpPr>
            <a:spLocks noGrp="1"/>
          </p:cNvSpPr>
          <p:nvPr>
            <p:ph type="ftr" sz="quarter" idx="11"/>
          </p:nvPr>
        </p:nvSpPr>
        <p:spPr/>
        <p:txBody>
          <a:bodyPr/>
          <a:lstStyle/>
          <a:p>
            <a:r>
              <a:rPr lang="en-US"/>
              <a:t>Department of Electrical and Electronics, ATMECE, Mysuru</a:t>
            </a:r>
            <a:endParaRPr lang="en-IN"/>
          </a:p>
        </p:txBody>
      </p:sp>
      <p:sp>
        <p:nvSpPr>
          <p:cNvPr id="6" name="Slide Number Placeholder 5"/>
          <p:cNvSpPr>
            <a:spLocks noGrp="1"/>
          </p:cNvSpPr>
          <p:nvPr>
            <p:ph type="sldNum" sz="quarter" idx="12"/>
          </p:nvPr>
        </p:nvSpPr>
        <p:spPr/>
        <p:txBody>
          <a:bodyPr/>
          <a:lstStyle/>
          <a:p>
            <a:fld id="{D06D892E-E28A-4B0C-9AC2-51972C861CCA}" type="slidenum">
              <a:rPr lang="en-IN" smtClean="0"/>
              <a:t>‹#›</a:t>
            </a:fld>
            <a:endParaRPr lang="en-IN"/>
          </a:p>
        </p:txBody>
      </p:sp>
    </p:spTree>
    <p:extLst>
      <p:ext uri="{BB962C8B-B14F-4D97-AF65-F5344CB8AC3E}">
        <p14:creationId xmlns:p14="http://schemas.microsoft.com/office/powerpoint/2010/main" val="90970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780E45-E3D3-4E8D-BC06-8B4A3BD3B42A}" type="datetime1">
              <a:rPr lang="en-IN" smtClean="0"/>
              <a:t>26-07-2022</a:t>
            </a:fld>
            <a:endParaRPr lang="en-IN"/>
          </a:p>
        </p:txBody>
      </p:sp>
      <p:sp>
        <p:nvSpPr>
          <p:cNvPr id="5" name="Footer Placeholder 4"/>
          <p:cNvSpPr>
            <a:spLocks noGrp="1"/>
          </p:cNvSpPr>
          <p:nvPr>
            <p:ph type="ftr" sz="quarter" idx="11"/>
          </p:nvPr>
        </p:nvSpPr>
        <p:spPr/>
        <p:txBody>
          <a:bodyPr/>
          <a:lstStyle/>
          <a:p>
            <a:r>
              <a:rPr lang="en-US"/>
              <a:t>Department of Electrical and Electronics, ATMECE, Mysuru</a:t>
            </a:r>
            <a:endParaRPr lang="en-IN"/>
          </a:p>
        </p:txBody>
      </p:sp>
      <p:sp>
        <p:nvSpPr>
          <p:cNvPr id="6" name="Slide Number Placeholder 5"/>
          <p:cNvSpPr>
            <a:spLocks noGrp="1"/>
          </p:cNvSpPr>
          <p:nvPr>
            <p:ph type="sldNum" sz="quarter" idx="12"/>
          </p:nvPr>
        </p:nvSpPr>
        <p:spPr/>
        <p:txBody>
          <a:bodyPr/>
          <a:lstStyle/>
          <a:p>
            <a:fld id="{D06D892E-E28A-4B0C-9AC2-51972C861CCA}" type="slidenum">
              <a:rPr lang="en-IN" smtClean="0"/>
              <a:t>‹#›</a:t>
            </a:fld>
            <a:endParaRPr lang="en-IN"/>
          </a:p>
        </p:txBody>
      </p:sp>
    </p:spTree>
    <p:extLst>
      <p:ext uri="{BB962C8B-B14F-4D97-AF65-F5344CB8AC3E}">
        <p14:creationId xmlns:p14="http://schemas.microsoft.com/office/powerpoint/2010/main" val="1371286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142768C-B823-4E5C-B627-F716BF8D584F}" type="datetime1">
              <a:rPr lang="en-IN" smtClean="0"/>
              <a:t>26-07-2022</a:t>
            </a:fld>
            <a:endParaRPr lang="en-IN"/>
          </a:p>
        </p:txBody>
      </p:sp>
      <p:sp>
        <p:nvSpPr>
          <p:cNvPr id="6" name="Footer Placeholder 5"/>
          <p:cNvSpPr>
            <a:spLocks noGrp="1"/>
          </p:cNvSpPr>
          <p:nvPr>
            <p:ph type="ftr" sz="quarter" idx="11"/>
          </p:nvPr>
        </p:nvSpPr>
        <p:spPr/>
        <p:txBody>
          <a:bodyPr/>
          <a:lstStyle/>
          <a:p>
            <a:r>
              <a:rPr lang="en-US"/>
              <a:t>Department of Electrical and Electronics, ATMECE, Mysuru</a:t>
            </a:r>
            <a:endParaRPr lang="en-IN"/>
          </a:p>
        </p:txBody>
      </p:sp>
      <p:sp>
        <p:nvSpPr>
          <p:cNvPr id="7" name="Slide Number Placeholder 6"/>
          <p:cNvSpPr>
            <a:spLocks noGrp="1"/>
          </p:cNvSpPr>
          <p:nvPr>
            <p:ph type="sldNum" sz="quarter" idx="12"/>
          </p:nvPr>
        </p:nvSpPr>
        <p:spPr/>
        <p:txBody>
          <a:bodyPr/>
          <a:lstStyle/>
          <a:p>
            <a:fld id="{D06D892E-E28A-4B0C-9AC2-51972C861CCA}" type="slidenum">
              <a:rPr lang="en-IN" smtClean="0"/>
              <a:t>‹#›</a:t>
            </a:fld>
            <a:endParaRPr lang="en-IN"/>
          </a:p>
        </p:txBody>
      </p:sp>
    </p:spTree>
    <p:extLst>
      <p:ext uri="{BB962C8B-B14F-4D97-AF65-F5344CB8AC3E}">
        <p14:creationId xmlns:p14="http://schemas.microsoft.com/office/powerpoint/2010/main" val="246960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210CED4-0513-40FF-B62E-2FD846610E40}" type="datetime1">
              <a:rPr lang="en-IN" smtClean="0"/>
              <a:t>26-07-2022</a:t>
            </a:fld>
            <a:endParaRPr lang="en-IN"/>
          </a:p>
        </p:txBody>
      </p:sp>
      <p:sp>
        <p:nvSpPr>
          <p:cNvPr id="8" name="Footer Placeholder 7"/>
          <p:cNvSpPr>
            <a:spLocks noGrp="1"/>
          </p:cNvSpPr>
          <p:nvPr>
            <p:ph type="ftr" sz="quarter" idx="11"/>
          </p:nvPr>
        </p:nvSpPr>
        <p:spPr/>
        <p:txBody>
          <a:bodyPr/>
          <a:lstStyle/>
          <a:p>
            <a:r>
              <a:rPr lang="en-US"/>
              <a:t>Department of Electrical and Electronics, ATMECE, Mysuru</a:t>
            </a:r>
            <a:endParaRPr lang="en-IN"/>
          </a:p>
        </p:txBody>
      </p:sp>
      <p:sp>
        <p:nvSpPr>
          <p:cNvPr id="9" name="Slide Number Placeholder 8"/>
          <p:cNvSpPr>
            <a:spLocks noGrp="1"/>
          </p:cNvSpPr>
          <p:nvPr>
            <p:ph type="sldNum" sz="quarter" idx="12"/>
          </p:nvPr>
        </p:nvSpPr>
        <p:spPr/>
        <p:txBody>
          <a:bodyPr/>
          <a:lstStyle/>
          <a:p>
            <a:fld id="{D06D892E-E28A-4B0C-9AC2-51972C861CCA}" type="slidenum">
              <a:rPr lang="en-IN" smtClean="0"/>
              <a:t>‹#›</a:t>
            </a:fld>
            <a:endParaRPr lang="en-IN"/>
          </a:p>
        </p:txBody>
      </p:sp>
    </p:spTree>
    <p:extLst>
      <p:ext uri="{BB962C8B-B14F-4D97-AF65-F5344CB8AC3E}">
        <p14:creationId xmlns:p14="http://schemas.microsoft.com/office/powerpoint/2010/main" val="65044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2BF9875-9812-4726-A72A-01EC426EC761}" type="datetime1">
              <a:rPr lang="en-IN" smtClean="0"/>
              <a:t>26-07-2022</a:t>
            </a:fld>
            <a:endParaRPr lang="en-IN"/>
          </a:p>
        </p:txBody>
      </p:sp>
      <p:sp>
        <p:nvSpPr>
          <p:cNvPr id="4" name="Footer Placeholder 3"/>
          <p:cNvSpPr>
            <a:spLocks noGrp="1"/>
          </p:cNvSpPr>
          <p:nvPr>
            <p:ph type="ftr" sz="quarter" idx="11"/>
          </p:nvPr>
        </p:nvSpPr>
        <p:spPr/>
        <p:txBody>
          <a:bodyPr/>
          <a:lstStyle/>
          <a:p>
            <a:r>
              <a:rPr lang="en-US"/>
              <a:t>Department of Electrical and Electronics, ATMECE, Mysuru</a:t>
            </a:r>
            <a:endParaRPr lang="en-IN"/>
          </a:p>
        </p:txBody>
      </p:sp>
      <p:sp>
        <p:nvSpPr>
          <p:cNvPr id="5" name="Slide Number Placeholder 4"/>
          <p:cNvSpPr>
            <a:spLocks noGrp="1"/>
          </p:cNvSpPr>
          <p:nvPr>
            <p:ph type="sldNum" sz="quarter" idx="12"/>
          </p:nvPr>
        </p:nvSpPr>
        <p:spPr/>
        <p:txBody>
          <a:bodyPr/>
          <a:lstStyle/>
          <a:p>
            <a:fld id="{D06D892E-E28A-4B0C-9AC2-51972C861CCA}" type="slidenum">
              <a:rPr lang="en-IN" smtClean="0"/>
              <a:t>‹#›</a:t>
            </a:fld>
            <a:endParaRPr lang="en-IN"/>
          </a:p>
        </p:txBody>
      </p:sp>
    </p:spTree>
    <p:extLst>
      <p:ext uri="{BB962C8B-B14F-4D97-AF65-F5344CB8AC3E}">
        <p14:creationId xmlns:p14="http://schemas.microsoft.com/office/powerpoint/2010/main" val="250184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FC504-1A78-4372-80C9-A628BD8B97A0}" type="datetime1">
              <a:rPr lang="en-IN" smtClean="0"/>
              <a:t>26-07-2022</a:t>
            </a:fld>
            <a:endParaRPr lang="en-IN"/>
          </a:p>
        </p:txBody>
      </p:sp>
      <p:sp>
        <p:nvSpPr>
          <p:cNvPr id="3" name="Footer Placeholder 2"/>
          <p:cNvSpPr>
            <a:spLocks noGrp="1"/>
          </p:cNvSpPr>
          <p:nvPr>
            <p:ph type="ftr" sz="quarter" idx="11"/>
          </p:nvPr>
        </p:nvSpPr>
        <p:spPr/>
        <p:txBody>
          <a:bodyPr/>
          <a:lstStyle/>
          <a:p>
            <a:r>
              <a:rPr lang="en-US"/>
              <a:t>Department of Electrical and Electronics, ATMECE, Mysuru</a:t>
            </a:r>
            <a:endParaRPr lang="en-IN"/>
          </a:p>
        </p:txBody>
      </p:sp>
      <p:sp>
        <p:nvSpPr>
          <p:cNvPr id="4" name="Slide Number Placeholder 3"/>
          <p:cNvSpPr>
            <a:spLocks noGrp="1"/>
          </p:cNvSpPr>
          <p:nvPr>
            <p:ph type="sldNum" sz="quarter" idx="12"/>
          </p:nvPr>
        </p:nvSpPr>
        <p:spPr/>
        <p:txBody>
          <a:bodyPr/>
          <a:lstStyle/>
          <a:p>
            <a:fld id="{D06D892E-E28A-4B0C-9AC2-51972C861CCA}" type="slidenum">
              <a:rPr lang="en-IN" smtClean="0"/>
              <a:t>‹#›</a:t>
            </a:fld>
            <a:endParaRPr lang="en-IN"/>
          </a:p>
        </p:txBody>
      </p:sp>
    </p:spTree>
    <p:extLst>
      <p:ext uri="{BB962C8B-B14F-4D97-AF65-F5344CB8AC3E}">
        <p14:creationId xmlns:p14="http://schemas.microsoft.com/office/powerpoint/2010/main" val="62686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762AC8-0521-41FD-A8B5-67C58824DA6C}" type="datetime1">
              <a:rPr lang="en-IN" smtClean="0"/>
              <a:t>26-07-2022</a:t>
            </a:fld>
            <a:endParaRPr lang="en-IN"/>
          </a:p>
        </p:txBody>
      </p:sp>
      <p:sp>
        <p:nvSpPr>
          <p:cNvPr id="6" name="Footer Placeholder 5"/>
          <p:cNvSpPr>
            <a:spLocks noGrp="1"/>
          </p:cNvSpPr>
          <p:nvPr>
            <p:ph type="ftr" sz="quarter" idx="11"/>
          </p:nvPr>
        </p:nvSpPr>
        <p:spPr/>
        <p:txBody>
          <a:bodyPr/>
          <a:lstStyle/>
          <a:p>
            <a:r>
              <a:rPr lang="en-US"/>
              <a:t>Department of Electrical and Electronics, ATMECE, Mysuru</a:t>
            </a:r>
            <a:endParaRPr lang="en-IN"/>
          </a:p>
        </p:txBody>
      </p:sp>
      <p:sp>
        <p:nvSpPr>
          <p:cNvPr id="7" name="Slide Number Placeholder 6"/>
          <p:cNvSpPr>
            <a:spLocks noGrp="1"/>
          </p:cNvSpPr>
          <p:nvPr>
            <p:ph type="sldNum" sz="quarter" idx="12"/>
          </p:nvPr>
        </p:nvSpPr>
        <p:spPr/>
        <p:txBody>
          <a:bodyPr/>
          <a:lstStyle/>
          <a:p>
            <a:fld id="{D06D892E-E28A-4B0C-9AC2-51972C861CCA}" type="slidenum">
              <a:rPr lang="en-IN" smtClean="0"/>
              <a:t>‹#›</a:t>
            </a:fld>
            <a:endParaRPr lang="en-IN"/>
          </a:p>
        </p:txBody>
      </p:sp>
    </p:spTree>
    <p:extLst>
      <p:ext uri="{BB962C8B-B14F-4D97-AF65-F5344CB8AC3E}">
        <p14:creationId xmlns:p14="http://schemas.microsoft.com/office/powerpoint/2010/main" val="319086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1E8177-2DE8-451B-B15B-B466D50BD138}" type="datetime1">
              <a:rPr lang="en-IN" smtClean="0"/>
              <a:t>26-07-2022</a:t>
            </a:fld>
            <a:endParaRPr lang="en-IN"/>
          </a:p>
        </p:txBody>
      </p:sp>
      <p:sp>
        <p:nvSpPr>
          <p:cNvPr id="6" name="Footer Placeholder 5"/>
          <p:cNvSpPr>
            <a:spLocks noGrp="1"/>
          </p:cNvSpPr>
          <p:nvPr>
            <p:ph type="ftr" sz="quarter" idx="11"/>
          </p:nvPr>
        </p:nvSpPr>
        <p:spPr/>
        <p:txBody>
          <a:bodyPr/>
          <a:lstStyle/>
          <a:p>
            <a:r>
              <a:rPr lang="en-US"/>
              <a:t>Department of Electrical and Electronics, ATMECE, Mysuru</a:t>
            </a:r>
            <a:endParaRPr lang="en-IN"/>
          </a:p>
        </p:txBody>
      </p:sp>
      <p:sp>
        <p:nvSpPr>
          <p:cNvPr id="7" name="Slide Number Placeholder 6"/>
          <p:cNvSpPr>
            <a:spLocks noGrp="1"/>
          </p:cNvSpPr>
          <p:nvPr>
            <p:ph type="sldNum" sz="quarter" idx="12"/>
          </p:nvPr>
        </p:nvSpPr>
        <p:spPr/>
        <p:txBody>
          <a:bodyPr/>
          <a:lstStyle/>
          <a:p>
            <a:fld id="{D06D892E-E28A-4B0C-9AC2-51972C861CCA}" type="slidenum">
              <a:rPr lang="en-IN" smtClean="0"/>
              <a:t>‹#›</a:t>
            </a:fld>
            <a:endParaRPr lang="en-IN"/>
          </a:p>
        </p:txBody>
      </p:sp>
    </p:spTree>
    <p:extLst>
      <p:ext uri="{BB962C8B-B14F-4D97-AF65-F5344CB8AC3E}">
        <p14:creationId xmlns:p14="http://schemas.microsoft.com/office/powerpoint/2010/main" val="1999412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AEFCD-22B4-4A8B-96E7-A73FE7C0DE90}" type="datetime1">
              <a:rPr lang="en-IN" smtClean="0"/>
              <a:t>26-07-2022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Electrical and Electronics, ATMECE, Mysuru</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6D892E-E28A-4B0C-9AC2-51972C861CCA}" type="slidenum">
              <a:rPr lang="en-IN" smtClean="0"/>
              <a:t>‹#›</a:t>
            </a:fld>
            <a:endParaRPr lang="en-IN"/>
          </a:p>
        </p:txBody>
      </p:sp>
    </p:spTree>
    <p:extLst>
      <p:ext uri="{BB962C8B-B14F-4D97-AF65-F5344CB8AC3E}">
        <p14:creationId xmlns:p14="http://schemas.microsoft.com/office/powerpoint/2010/main" val="4028627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3.png"/><Relationship Id="rId7"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9.jp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1.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2.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3.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4.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5.jpeg"/><Relationship Id="rId7"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9.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3.png"/><Relationship Id="rId4" Type="http://schemas.openxmlformats.org/officeDocument/2006/relationships/image" Target="../media/image5.jpeg"/><Relationship Id="rId9"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66AEE9-11D6-417A-BFCE-66E9EB314300}"/>
              </a:ext>
            </a:extLst>
          </p:cNvPr>
          <p:cNvSpPr txBox="1">
            <a:spLocks/>
          </p:cNvSpPr>
          <p:nvPr/>
        </p:nvSpPr>
        <p:spPr>
          <a:xfrm>
            <a:off x="914400" y="2130438"/>
            <a:ext cx="10363200" cy="1470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chemeClr val="bg2">
                    <a:lumMod val="40000"/>
                    <a:lumOff val="60000"/>
                  </a:schemeClr>
                </a:solidFill>
                <a:latin typeface="Times New Roman" panose="02020603050405020304" pitchFamily="18" charset="0"/>
                <a:cs typeface="Times New Roman" panose="02020603050405020304" pitchFamily="18" charset="0"/>
              </a:rPr>
              <a:t>		</a:t>
            </a:r>
            <a:endParaRPr lang="zh-CN" altLang="en-US" sz="3200" dirty="0"/>
          </a:p>
        </p:txBody>
      </p:sp>
      <p:sp>
        <p:nvSpPr>
          <p:cNvPr id="6" name="Footer Placeholder 8">
            <a:extLst>
              <a:ext uri="{FF2B5EF4-FFF2-40B4-BE49-F238E27FC236}">
                <a16:creationId xmlns:a16="http://schemas.microsoft.com/office/drawing/2014/main" id="{56940FD4-053F-4411-B4D6-9554E2D45AD8}"/>
              </a:ext>
            </a:extLst>
          </p:cNvPr>
          <p:cNvSpPr>
            <a:spLocks noGrp="1"/>
          </p:cNvSpPr>
          <p:nvPr>
            <p:ph type="ftr" sz="quarter" idx="11"/>
          </p:nvPr>
        </p:nvSpPr>
        <p:spPr>
          <a:xfrm>
            <a:off x="4165600" y="6356364"/>
            <a:ext cx="3860800" cy="365125"/>
          </a:xfrm>
        </p:spPr>
        <p:txBody>
          <a:bodyPr/>
          <a:lstStyle/>
          <a:p>
            <a:r>
              <a:rPr lang="en-US" dirty="0">
                <a:latin typeface="Times New Roman" pitchFamily="18" charset="0"/>
                <a:cs typeface="Times New Roman" pitchFamily="18" charset="0"/>
              </a:rPr>
              <a:t>Department of Electrical and Electronics, ATMECE, Mysuru</a:t>
            </a:r>
            <a:endParaRPr lang="de-DE" dirty="0">
              <a:latin typeface="Times New Roman" pitchFamily="18" charset="0"/>
              <a:cs typeface="Times New Roman" pitchFamily="18" charset="0"/>
            </a:endParaRPr>
          </a:p>
        </p:txBody>
      </p:sp>
      <p:sp>
        <p:nvSpPr>
          <p:cNvPr id="7" name="Slide Number Placeholder 7">
            <a:extLst>
              <a:ext uri="{FF2B5EF4-FFF2-40B4-BE49-F238E27FC236}">
                <a16:creationId xmlns:a16="http://schemas.microsoft.com/office/drawing/2014/main" id="{C3A49382-5736-4C5A-BBAD-7CA195AD2A7F}"/>
              </a:ext>
            </a:extLst>
          </p:cNvPr>
          <p:cNvSpPr>
            <a:spLocks noGrp="1"/>
          </p:cNvSpPr>
          <p:nvPr>
            <p:ph type="sldNum" sz="quarter" idx="12"/>
          </p:nvPr>
        </p:nvSpPr>
        <p:spPr>
          <a:xfrm>
            <a:off x="8737600" y="6356364"/>
            <a:ext cx="2844800" cy="365125"/>
          </a:xfrm>
        </p:spPr>
        <p:txBody>
          <a:bodyPr/>
          <a:lstStyle/>
          <a:p>
            <a:fld id="{2EFAE344-A03A-4B4E-99DA-B460504A1273}" type="slidenum">
              <a:rPr lang="en-US" smtClean="0"/>
              <a:pPr/>
              <a:t>1</a:t>
            </a:fld>
            <a:endParaRPr lang="en-US" dirty="0"/>
          </a:p>
        </p:txBody>
      </p:sp>
      <p:pic>
        <p:nvPicPr>
          <p:cNvPr id="8" name="Picture 2" descr="Logo">
            <a:extLst>
              <a:ext uri="{FF2B5EF4-FFF2-40B4-BE49-F238E27FC236}">
                <a16:creationId xmlns:a16="http://schemas.microsoft.com/office/drawing/2014/main" id="{4F55EE28-076C-4578-8DEF-219B1F7FAF26}"/>
              </a:ext>
            </a:extLst>
          </p:cNvPr>
          <p:cNvPicPr>
            <a:picLocks noChangeAspect="1" noChangeArrowheads="1"/>
          </p:cNvPicPr>
          <p:nvPr/>
        </p:nvPicPr>
        <p:blipFill>
          <a:blip r:embed="rId2" cstate="print"/>
          <a:srcRect/>
          <a:stretch>
            <a:fillRect/>
          </a:stretch>
        </p:blipFill>
        <p:spPr bwMode="auto">
          <a:xfrm>
            <a:off x="312260" y="302512"/>
            <a:ext cx="2910334" cy="955626"/>
          </a:xfrm>
          <a:prstGeom prst="rect">
            <a:avLst/>
          </a:prstGeom>
          <a:noFill/>
          <a:ln w="9525">
            <a:noFill/>
            <a:miter lim="800000"/>
            <a:headEnd/>
            <a:tailEnd/>
          </a:ln>
        </p:spPr>
      </p:pic>
      <p:pic>
        <p:nvPicPr>
          <p:cNvPr id="9" name="Picture 13" descr="VTU-logo">
            <a:extLst>
              <a:ext uri="{FF2B5EF4-FFF2-40B4-BE49-F238E27FC236}">
                <a16:creationId xmlns:a16="http://schemas.microsoft.com/office/drawing/2014/main" id="{A7BEE0F1-B795-401A-9D20-81E34066ADAB}"/>
              </a:ext>
            </a:extLst>
          </p:cNvPr>
          <p:cNvPicPr>
            <a:picLocks noChangeAspect="1" noChangeArrowheads="1"/>
          </p:cNvPicPr>
          <p:nvPr/>
        </p:nvPicPr>
        <p:blipFill>
          <a:blip r:embed="rId3" cstate="print"/>
          <a:srcRect/>
          <a:stretch>
            <a:fillRect/>
          </a:stretch>
        </p:blipFill>
        <p:spPr bwMode="auto">
          <a:xfrm>
            <a:off x="5609701" y="67178"/>
            <a:ext cx="972598" cy="1257300"/>
          </a:xfrm>
          <a:prstGeom prst="rect">
            <a:avLst/>
          </a:prstGeom>
          <a:noFill/>
          <a:ln w="9525">
            <a:noFill/>
            <a:miter lim="800000"/>
            <a:headEnd/>
            <a:tailEnd/>
          </a:ln>
        </p:spPr>
      </p:pic>
      <p:sp>
        <p:nvSpPr>
          <p:cNvPr id="10" name="Rectangle 9">
            <a:extLst>
              <a:ext uri="{FF2B5EF4-FFF2-40B4-BE49-F238E27FC236}">
                <a16:creationId xmlns:a16="http://schemas.microsoft.com/office/drawing/2014/main" id="{3C311364-FD3C-45A2-A080-046489D59FE3}"/>
              </a:ext>
            </a:extLst>
          </p:cNvPr>
          <p:cNvSpPr/>
          <p:nvPr/>
        </p:nvSpPr>
        <p:spPr>
          <a:xfrm>
            <a:off x="8348389" y="4450489"/>
            <a:ext cx="3946269" cy="2677656"/>
          </a:xfrm>
          <a:prstGeom prst="rect">
            <a:avLst/>
          </a:prstGeom>
        </p:spPr>
        <p:txBody>
          <a:bodyPr wrap="square">
            <a:spAutoFit/>
          </a:bodyPr>
          <a:lstStyle/>
          <a:p>
            <a:pPr>
              <a:defRPr/>
            </a:pPr>
            <a:r>
              <a:rPr lang="en-US" sz="2000" b="1" dirty="0">
                <a:latin typeface="Times New Roman" panose="02020603050405020304" pitchFamily="18" charset="0"/>
                <a:cs typeface="Times New Roman" panose="02020603050405020304" pitchFamily="18" charset="0"/>
              </a:rPr>
              <a:t>Presented By:	</a:t>
            </a:r>
            <a:r>
              <a:rPr lang="en-IN" sz="2000" dirty="0">
                <a:latin typeface="Times New Roman" panose="02020603050405020304" pitchFamily="18" charset="0"/>
                <a:cs typeface="Times New Roman" panose="02020603050405020304" pitchFamily="18" charset="0"/>
              </a:rPr>
              <a:t>			</a:t>
            </a:r>
          </a:p>
          <a:p>
            <a:pPr>
              <a:defRPr/>
            </a:pPr>
            <a:r>
              <a:rPr lang="en-IN" dirty="0">
                <a:latin typeface="Times New Roman" panose="02020603050405020304" pitchFamily="18" charset="0"/>
                <a:cs typeface="Times New Roman" panose="02020603050405020304" pitchFamily="18" charset="0"/>
              </a:rPr>
              <a:t>Mohammed Suhail  - 4AD18EE019</a:t>
            </a:r>
          </a:p>
          <a:p>
            <a:pPr>
              <a:defRPr/>
            </a:pPr>
            <a:r>
              <a:rPr lang="en-IN" dirty="0">
                <a:latin typeface="Times New Roman" panose="02020603050405020304" pitchFamily="18" charset="0"/>
                <a:cs typeface="Times New Roman" panose="02020603050405020304" pitchFamily="18" charset="0"/>
              </a:rPr>
              <a:t>Manoj Kumar K S   - 4AD18EE017</a:t>
            </a:r>
          </a:p>
          <a:p>
            <a:pPr>
              <a:defRPr/>
            </a:pPr>
            <a:r>
              <a:rPr lang="en-IN" dirty="0">
                <a:latin typeface="Times New Roman" panose="02020603050405020304" pitchFamily="18" charset="0"/>
                <a:cs typeface="Times New Roman" panose="02020603050405020304" pitchFamily="18" charset="0"/>
              </a:rPr>
              <a:t>Madhu Gowda H K - 4AD18EE015</a:t>
            </a:r>
          </a:p>
          <a:p>
            <a:pPr>
              <a:defRPr/>
            </a:pPr>
            <a:r>
              <a:rPr lang="en-IN" dirty="0">
                <a:latin typeface="Times New Roman" panose="02020603050405020304" pitchFamily="18" charset="0"/>
                <a:cs typeface="Times New Roman" panose="02020603050405020304" pitchFamily="18" charset="0"/>
              </a:rPr>
              <a:t>Vinod H V               - 4AD18EE028</a:t>
            </a:r>
          </a:p>
          <a:p>
            <a:pPr>
              <a:defRPr/>
            </a:pPr>
            <a:endParaRPr lang="en-IN" dirty="0">
              <a:latin typeface="Times New Roman" panose="02020603050405020304" pitchFamily="18" charset="0"/>
              <a:cs typeface="Times New Roman" panose="02020603050405020304" pitchFamily="18" charset="0"/>
            </a:endParaRPr>
          </a:p>
          <a:p>
            <a:pPr>
              <a:defRPr/>
            </a:pPr>
            <a:r>
              <a:rPr lang="en-IN" sz="2000" dirty="0">
                <a:latin typeface="Times New Roman" panose="02020603050405020304" pitchFamily="18" charset="0"/>
                <a:cs typeface="Times New Roman" panose="02020603050405020304" pitchFamily="18" charset="0"/>
              </a:rPr>
              <a:t>		</a:t>
            </a:r>
          </a:p>
          <a:p>
            <a:pPr>
              <a:defRPr/>
            </a:pPr>
            <a:r>
              <a:rPr lang="en-IN" dirty="0">
                <a:latin typeface="Times New Roman" panose="02020603050405020304" pitchFamily="18" charset="0"/>
                <a:cs typeface="Times New Roman" pitchFamily="18" charset="0"/>
              </a:rPr>
              <a:t>	</a:t>
            </a:r>
            <a:endParaRPr lang="en-US" dirty="0">
              <a:latin typeface="Times New Roman" panose="02020603050405020304" pitchFamily="18" charset="0"/>
              <a:cs typeface="Times New Roman" pitchFamily="18" charset="0"/>
            </a:endParaRPr>
          </a:p>
        </p:txBody>
      </p:sp>
      <p:sp>
        <p:nvSpPr>
          <p:cNvPr id="11" name="Rectangle 10">
            <a:extLst>
              <a:ext uri="{FF2B5EF4-FFF2-40B4-BE49-F238E27FC236}">
                <a16:creationId xmlns:a16="http://schemas.microsoft.com/office/drawing/2014/main" id="{38CBBB0D-F19F-4388-891F-2AD89BCB83BE}"/>
              </a:ext>
            </a:extLst>
          </p:cNvPr>
          <p:cNvSpPr/>
          <p:nvPr/>
        </p:nvSpPr>
        <p:spPr>
          <a:xfrm>
            <a:off x="3025225" y="3485571"/>
            <a:ext cx="6096000" cy="1323439"/>
          </a:xfrm>
          <a:prstGeom prst="rect">
            <a:avLst/>
          </a:prstGeom>
        </p:spPr>
        <p:txBody>
          <a:bodyPr>
            <a:spAutoFit/>
          </a:bodyPr>
          <a:lstStyle/>
          <a:p>
            <a:pPr algn="ctr"/>
            <a:r>
              <a:rPr lang="en-US" sz="2000" b="1" dirty="0">
                <a:latin typeface="Times New Roman" pitchFamily="18" charset="0"/>
                <a:cs typeface="Times New Roman" pitchFamily="18" charset="0"/>
              </a:rPr>
              <a:t>Under the Guidance of</a:t>
            </a:r>
          </a:p>
          <a:p>
            <a:pPr algn="ctr"/>
            <a:r>
              <a:rPr lang="en-IN" sz="2000" dirty="0">
                <a:latin typeface="Times New Roman" pitchFamily="18" charset="0"/>
                <a:cs typeface="Times New Roman" pitchFamily="18" charset="0"/>
              </a:rPr>
              <a:t>Dr. Sathish K.R</a:t>
            </a:r>
            <a:r>
              <a:rPr lang="en-IN" sz="2000">
                <a:latin typeface="Times New Roman" pitchFamily="18" charset="0"/>
                <a:cs typeface="Times New Roman" pitchFamily="18" charset="0"/>
              </a:rPr>
              <a:t>, </a:t>
            </a:r>
            <a:r>
              <a:rPr lang="en-IN" sz="1600">
                <a:latin typeface="Times New Roman" pitchFamily="18" charset="0"/>
                <a:cs typeface="Times New Roman" pitchFamily="18" charset="0"/>
              </a:rPr>
              <a:t>ME, </a:t>
            </a:r>
            <a:r>
              <a:rPr lang="en-IN" sz="1600" dirty="0">
                <a:latin typeface="Times New Roman" pitchFamily="18" charset="0"/>
                <a:cs typeface="Times New Roman" pitchFamily="18" charset="0"/>
              </a:rPr>
              <a:t>Ph.D.</a:t>
            </a:r>
          </a:p>
          <a:p>
            <a:pPr algn="ctr"/>
            <a:r>
              <a:rPr lang="en-IN" sz="2000" dirty="0">
                <a:latin typeface="Times New Roman" pitchFamily="18" charset="0"/>
                <a:cs typeface="Times New Roman" pitchFamily="18" charset="0"/>
              </a:rPr>
              <a:t>Assistant Professor</a:t>
            </a:r>
            <a:r>
              <a:rPr lang="x-none" sz="2000" dirty="0">
                <a:latin typeface="Times New Roman" pitchFamily="18" charset="0"/>
                <a:cs typeface="Times New Roman" pitchFamily="18" charset="0"/>
              </a:rPr>
              <a:t>, De</a:t>
            </a:r>
            <a:r>
              <a:rPr lang="en-IN" sz="2000" dirty="0">
                <a:latin typeface="Times New Roman" pitchFamily="18" charset="0"/>
                <a:cs typeface="Times New Roman" pitchFamily="18" charset="0"/>
              </a:rPr>
              <a:t>p</a:t>
            </a:r>
            <a:r>
              <a:rPr lang="en-US" sz="2000" dirty="0">
                <a:latin typeface="Times New Roman" pitchFamily="18" charset="0"/>
                <a:cs typeface="Times New Roman" pitchFamily="18" charset="0"/>
              </a:rPr>
              <a:t>artment</a:t>
            </a:r>
            <a:r>
              <a:rPr lang="x-none" sz="2000" dirty="0">
                <a:latin typeface="Times New Roman" pitchFamily="18" charset="0"/>
                <a:cs typeface="Times New Roman" pitchFamily="18" charset="0"/>
              </a:rPr>
              <a:t> of EEE</a:t>
            </a:r>
            <a:endParaRPr lang="en-US" sz="2000" dirty="0">
              <a:latin typeface="Times New Roman" pitchFamily="18" charset="0"/>
              <a:cs typeface="Times New Roman" pitchFamily="18" charset="0"/>
            </a:endParaRPr>
          </a:p>
          <a:p>
            <a:pPr algn="ctr"/>
            <a:r>
              <a:rPr lang="x-none" sz="2000" dirty="0">
                <a:latin typeface="Times New Roman" pitchFamily="18" charset="0"/>
                <a:cs typeface="Times New Roman" pitchFamily="18" charset="0"/>
              </a:rPr>
              <a:t> ATMECE, Mys</a:t>
            </a:r>
            <a:r>
              <a:rPr lang="en-US" sz="2000" dirty="0">
                <a:latin typeface="Times New Roman" pitchFamily="18" charset="0"/>
                <a:cs typeface="Times New Roman" pitchFamily="18" charset="0"/>
              </a:rPr>
              <a:t>uru</a:t>
            </a:r>
          </a:p>
        </p:txBody>
      </p:sp>
      <p:pic>
        <p:nvPicPr>
          <p:cNvPr id="12" name="Picture 1">
            <a:extLst>
              <a:ext uri="{FF2B5EF4-FFF2-40B4-BE49-F238E27FC236}">
                <a16:creationId xmlns:a16="http://schemas.microsoft.com/office/drawing/2014/main" id="{7C2B9F0E-9626-4F77-B0E0-7BBF59B10183}"/>
              </a:ext>
            </a:extLst>
          </p:cNvPr>
          <p:cNvPicPr>
            <a:picLocks noChangeAspect="1" noChangeArrowheads="1"/>
          </p:cNvPicPr>
          <p:nvPr/>
        </p:nvPicPr>
        <p:blipFill>
          <a:blip r:embed="rId4" cstate="print"/>
          <a:srcRect l="9599" t="4800" r="11200" b="6400"/>
          <a:stretch>
            <a:fillRect/>
          </a:stretch>
        </p:blipFill>
        <p:spPr bwMode="auto">
          <a:xfrm>
            <a:off x="10796261" y="302512"/>
            <a:ext cx="1083479" cy="977900"/>
          </a:xfrm>
          <a:prstGeom prst="rect">
            <a:avLst/>
          </a:prstGeom>
          <a:noFill/>
          <a:ln w="9525">
            <a:noFill/>
            <a:miter lim="800000"/>
            <a:headEnd/>
            <a:tailEnd/>
          </a:ln>
        </p:spPr>
      </p:pic>
      <p:grpSp>
        <p:nvGrpSpPr>
          <p:cNvPr id="13" name="Group 11">
            <a:extLst>
              <a:ext uri="{FF2B5EF4-FFF2-40B4-BE49-F238E27FC236}">
                <a16:creationId xmlns:a16="http://schemas.microsoft.com/office/drawing/2014/main" id="{0E8768C1-A3CA-48C7-96FB-C1A1A16EB1BB}"/>
              </a:ext>
            </a:extLst>
          </p:cNvPr>
          <p:cNvGrpSpPr>
            <a:grpSpLocks/>
          </p:cNvGrpSpPr>
          <p:nvPr/>
        </p:nvGrpSpPr>
        <p:grpSpPr bwMode="auto">
          <a:xfrm>
            <a:off x="9653700" y="431529"/>
            <a:ext cx="1114425" cy="781050"/>
            <a:chOff x="0" y="0"/>
            <a:chExt cx="1110192" cy="778933"/>
          </a:xfrm>
        </p:grpSpPr>
        <p:pic>
          <p:nvPicPr>
            <p:cNvPr id="14" name="Picture 2">
              <a:extLst>
                <a:ext uri="{FF2B5EF4-FFF2-40B4-BE49-F238E27FC236}">
                  <a16:creationId xmlns:a16="http://schemas.microsoft.com/office/drawing/2014/main" id="{EFEBFA35-6556-47B0-93C5-25386FCDF2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descr="aja-uk_iso-9001_2015">
              <a:extLst>
                <a:ext uri="{FF2B5EF4-FFF2-40B4-BE49-F238E27FC236}">
                  <a16:creationId xmlns:a16="http://schemas.microsoft.com/office/drawing/2014/main" id="{F84743D6-8353-432A-944C-A6C70A541F3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85974" y="192866"/>
            <a:ext cx="1014325" cy="1065272"/>
          </a:xfrm>
          <a:prstGeom prst="rect">
            <a:avLst/>
          </a:prstGeom>
        </p:spPr>
      </p:pic>
      <p:sp>
        <p:nvSpPr>
          <p:cNvPr id="81" name="Title 1">
            <a:extLst>
              <a:ext uri="{FF2B5EF4-FFF2-40B4-BE49-F238E27FC236}">
                <a16:creationId xmlns:a16="http://schemas.microsoft.com/office/drawing/2014/main" id="{F3AC742F-3836-4847-A5DA-6B5FC17B9495}"/>
              </a:ext>
            </a:extLst>
          </p:cNvPr>
          <p:cNvSpPr txBox="1">
            <a:spLocks/>
          </p:cNvSpPr>
          <p:nvPr/>
        </p:nvSpPr>
        <p:spPr>
          <a:xfrm>
            <a:off x="976544" y="1826014"/>
            <a:ext cx="10193362" cy="1323439"/>
          </a:xfrm>
          <a:prstGeom prst="rect">
            <a:avLst/>
          </a:prstGeom>
          <a:solidFill>
            <a:schemeClr val="accent6">
              <a:lumMod val="75000"/>
              <a:alpha val="37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sz="3200" b="1" dirty="0">
                <a:solidFill>
                  <a:srgbClr val="000000"/>
                </a:solidFill>
                <a:latin typeface="Times New Roman" panose="02020603050405020304" pitchFamily="18" charset="0"/>
                <a:ea typeface="Times New Roman" panose="02020603050405020304" pitchFamily="18" charset="0"/>
              </a:rPr>
              <a:t> SMART ENVIRONMENTAL MONITORING WITH </a:t>
            </a:r>
          </a:p>
          <a:p>
            <a:pPr algn="ctr"/>
            <a:r>
              <a:rPr lang="en-US" sz="3200" b="1" dirty="0">
                <a:solidFill>
                  <a:srgbClr val="000000"/>
                </a:solidFill>
                <a:latin typeface="Times New Roman" panose="02020603050405020304" pitchFamily="18" charset="0"/>
                <a:ea typeface="Times New Roman" panose="02020603050405020304" pitchFamily="18" charset="0"/>
              </a:rPr>
              <a:t>SOLAR ENERGY CHARGING SYSTEM</a:t>
            </a:r>
          </a:p>
          <a:p>
            <a:pPr algn="ct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7888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1">
            <a:extLst>
              <a:ext uri="{FF2B5EF4-FFF2-40B4-BE49-F238E27FC236}">
                <a16:creationId xmlns:a16="http://schemas.microsoft.com/office/drawing/2014/main" id="{0E8768C1-A3CA-48C7-96FB-C1A1A16EB1BB}"/>
              </a:ext>
            </a:extLst>
          </p:cNvPr>
          <p:cNvGrpSpPr>
            <a:grpSpLocks/>
          </p:cNvGrpSpPr>
          <p:nvPr/>
        </p:nvGrpSpPr>
        <p:grpSpPr bwMode="auto">
          <a:xfrm>
            <a:off x="9604681" y="164181"/>
            <a:ext cx="1079919" cy="894910"/>
            <a:chOff x="0" y="0"/>
            <a:chExt cx="1110192" cy="778933"/>
          </a:xfrm>
        </p:grpSpPr>
        <p:pic>
          <p:nvPicPr>
            <p:cNvPr id="5" name="Picture 2">
              <a:extLst>
                <a:ext uri="{FF2B5EF4-FFF2-40B4-BE49-F238E27FC236}">
                  <a16:creationId xmlns:a16="http://schemas.microsoft.com/office/drawing/2014/main" id="{EFEBFA35-6556-47B0-93C5-25386FCD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aja-uk_iso-9001_2015">
              <a:extLst>
                <a:ext uri="{FF2B5EF4-FFF2-40B4-BE49-F238E27FC236}">
                  <a16:creationId xmlns:a16="http://schemas.microsoft.com/office/drawing/2014/main" id="{F84743D6-8353-432A-944C-A6C70A541F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
            <a:extLst>
              <a:ext uri="{FF2B5EF4-FFF2-40B4-BE49-F238E27FC236}">
                <a16:creationId xmlns:a16="http://schemas.microsoft.com/office/drawing/2014/main" id="{7C2B9F0E-9626-4F77-B0E0-7BBF59B10183}"/>
              </a:ext>
            </a:extLst>
          </p:cNvPr>
          <p:cNvPicPr>
            <a:picLocks noChangeAspect="1" noChangeArrowheads="1"/>
          </p:cNvPicPr>
          <p:nvPr/>
        </p:nvPicPr>
        <p:blipFill>
          <a:blip r:embed="rId4" cstate="print"/>
          <a:srcRect l="9599" t="4800" r="11200" b="6400"/>
          <a:stretch>
            <a:fillRect/>
          </a:stretch>
        </p:blipFill>
        <p:spPr bwMode="auto">
          <a:xfrm>
            <a:off x="10882578" y="81191"/>
            <a:ext cx="1083479" cy="977900"/>
          </a:xfrm>
          <a:prstGeom prst="rect">
            <a:avLst/>
          </a:prstGeom>
          <a:noFill/>
          <a:ln w="9525">
            <a:noFill/>
            <a:miter lim="800000"/>
            <a:headEnd/>
            <a:tailEnd/>
          </a:ln>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18328" y="195341"/>
            <a:ext cx="899565" cy="866225"/>
          </a:xfrm>
          <a:prstGeom prst="rect">
            <a:avLst/>
          </a:prstGeom>
        </p:spPr>
      </p:pic>
      <p:pic>
        <p:nvPicPr>
          <p:cNvPr id="9" name="Picture 2" descr="Logo">
            <a:extLst>
              <a:ext uri="{FF2B5EF4-FFF2-40B4-BE49-F238E27FC236}">
                <a16:creationId xmlns:a16="http://schemas.microsoft.com/office/drawing/2014/main" id="{4F55EE28-076C-4578-8DEF-219B1F7FAF26}"/>
              </a:ext>
            </a:extLst>
          </p:cNvPr>
          <p:cNvPicPr>
            <a:picLocks noChangeAspect="1" noChangeArrowheads="1"/>
          </p:cNvPicPr>
          <p:nvPr/>
        </p:nvPicPr>
        <p:blipFill>
          <a:blip r:embed="rId6" cstate="print"/>
          <a:srcRect/>
          <a:stretch>
            <a:fillRect/>
          </a:stretch>
        </p:blipFill>
        <p:spPr bwMode="auto">
          <a:xfrm>
            <a:off x="455177" y="314750"/>
            <a:ext cx="2304142" cy="756579"/>
          </a:xfrm>
          <a:prstGeom prst="rect">
            <a:avLst/>
          </a:prstGeom>
          <a:noFill/>
          <a:ln w="9525">
            <a:noFill/>
            <a:miter lim="800000"/>
            <a:headEnd/>
            <a:tailEnd/>
          </a:ln>
        </p:spPr>
      </p:pic>
      <p:sp>
        <p:nvSpPr>
          <p:cNvPr id="13" name="TextBox 12"/>
          <p:cNvSpPr txBox="1"/>
          <p:nvPr/>
        </p:nvSpPr>
        <p:spPr>
          <a:xfrm>
            <a:off x="685907" y="1872575"/>
            <a:ext cx="10731261" cy="4493538"/>
          </a:xfrm>
          <a:prstGeom prst="rect">
            <a:avLst/>
          </a:prstGeom>
          <a:noFill/>
        </p:spPr>
        <p:txBody>
          <a:bodyPr wrap="square" rtlCol="0">
            <a:spAutoFit/>
          </a:bodyPr>
          <a:lstStyle/>
          <a:p>
            <a:pPr marL="457200" indent="-457200" algn="just">
              <a:buFont typeface="Wingdings" panose="05000000000000000000" pitchFamily="2" charset="2"/>
              <a:buChar char="Ø"/>
            </a:pPr>
            <a:endParaRPr lang="en-US" sz="2800" b="1" u="sng"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proposed system to monitor various parameters of environment using Arduino microcontroller, bluetooth and Embedded Technology is proposed to improve quality of air. </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With the use of technologies like bluetooth and Embedded System enhances the process of monitoring various aspects of environment such as air quality monitoring issue proposed in this project. </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detection and monitoring of dangerous gases is taken into account in a serious manner and related precautions have been considered and displayed in LCD. </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estimated that this system will have a great acceptance in the market as it is a centralized system for a complete monitoring function. </a:t>
            </a: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14" name="Footer Placeholder 2"/>
          <p:cNvSpPr>
            <a:spLocks noGrp="1"/>
          </p:cNvSpPr>
          <p:nvPr>
            <p:ph type="ftr" sz="quarter" idx="11"/>
          </p:nvPr>
        </p:nvSpPr>
        <p:spPr>
          <a:xfrm>
            <a:off x="3994138" y="6277040"/>
            <a:ext cx="4114800" cy="365125"/>
          </a:xfrm>
        </p:spPr>
        <p:txBody>
          <a:bodyPr/>
          <a:lstStyle/>
          <a:p>
            <a:r>
              <a:rPr lang="en-US" dirty="0"/>
              <a:t>Department of Electrical and Electronics, ATMECE, Mysuru</a:t>
            </a:r>
            <a:endParaRPr lang="en-IN" dirty="0"/>
          </a:p>
        </p:txBody>
      </p:sp>
      <p:sp>
        <p:nvSpPr>
          <p:cNvPr id="2" name="Slide Number Placeholder 1">
            <a:extLst>
              <a:ext uri="{FF2B5EF4-FFF2-40B4-BE49-F238E27FC236}">
                <a16:creationId xmlns:a16="http://schemas.microsoft.com/office/drawing/2014/main" id="{E0DA2D8C-AFF1-4D06-AD67-03B6AB1EFF59}"/>
              </a:ext>
            </a:extLst>
          </p:cNvPr>
          <p:cNvSpPr>
            <a:spLocks noGrp="1"/>
          </p:cNvSpPr>
          <p:nvPr>
            <p:ph type="sldNum" sz="quarter" idx="12"/>
          </p:nvPr>
        </p:nvSpPr>
        <p:spPr/>
        <p:txBody>
          <a:bodyPr/>
          <a:lstStyle/>
          <a:p>
            <a:fld id="{D06D892E-E28A-4B0C-9AC2-51972C861CCA}" type="slidenum">
              <a:rPr lang="en-IN" smtClean="0"/>
              <a:t>10</a:t>
            </a:fld>
            <a:endParaRPr lang="en-IN" dirty="0"/>
          </a:p>
        </p:txBody>
      </p:sp>
      <p:sp>
        <p:nvSpPr>
          <p:cNvPr id="16" name="Arrow: Pentagon 15">
            <a:extLst>
              <a:ext uri="{FF2B5EF4-FFF2-40B4-BE49-F238E27FC236}">
                <a16:creationId xmlns:a16="http://schemas.microsoft.com/office/drawing/2014/main" id="{98F7D416-178E-4395-8E04-0EC083837087}"/>
              </a:ext>
            </a:extLst>
          </p:cNvPr>
          <p:cNvSpPr/>
          <p:nvPr/>
        </p:nvSpPr>
        <p:spPr>
          <a:xfrm>
            <a:off x="3839362" y="684439"/>
            <a:ext cx="3598924" cy="632748"/>
          </a:xfrm>
          <a:prstGeom prst="homePlat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u="sng" kern="0" dirty="0">
                <a:solidFill>
                  <a:prstClr val="white"/>
                </a:solidFill>
                <a:latin typeface="Times New Roman" pitchFamily="18" charset="0"/>
                <a:cs typeface="Times New Roman" pitchFamily="18" charset="0"/>
              </a:rPr>
              <a:t>METHODOLOGY</a:t>
            </a:r>
            <a:endParaRPr kumimoji="0" lang="en-US" sz="2800" b="1" i="0" u="sng" strike="noStrike" kern="0" cap="none" spc="0" normalizeH="0" baseline="0" noProof="0" dirty="0">
              <a:ln>
                <a:noFill/>
              </a:ln>
              <a:solidFill>
                <a:prstClr val="white"/>
              </a:solidFill>
              <a:effectLst/>
              <a:uLnTx/>
              <a:uFillTx/>
              <a:latin typeface="Times New Roman" pitchFamily="18" charset="0"/>
              <a:ea typeface="+mn-ea"/>
              <a:cs typeface="Times New Roman" pitchFamily="18" charset="0"/>
            </a:endParaRPr>
          </a:p>
        </p:txBody>
      </p:sp>
      <p:sp>
        <p:nvSpPr>
          <p:cNvPr id="15" name="TextBox 14">
            <a:extLst>
              <a:ext uri="{FF2B5EF4-FFF2-40B4-BE49-F238E27FC236}">
                <a16:creationId xmlns:a16="http://schemas.microsoft.com/office/drawing/2014/main" id="{F406976D-B3CA-4055-9C23-2348ABFEF699}"/>
              </a:ext>
            </a:extLst>
          </p:cNvPr>
          <p:cNvSpPr txBox="1"/>
          <p:nvPr/>
        </p:nvSpPr>
        <p:spPr>
          <a:xfrm>
            <a:off x="1048733" y="1577321"/>
            <a:ext cx="6094428" cy="461665"/>
          </a:xfrm>
          <a:prstGeom prst="rect">
            <a:avLst/>
          </a:prstGeom>
          <a:noFill/>
        </p:spPr>
        <p:txBody>
          <a:bodyPr wrap="square">
            <a:spAutoFit/>
          </a:bodyPr>
          <a:lstStyle/>
          <a:p>
            <a:pPr algn="just"/>
            <a:r>
              <a:rPr lang="en-US" sz="2400" b="1" u="sng" dirty="0">
                <a:latin typeface="Times New Roman" panose="02020603050405020304" pitchFamily="18" charset="0"/>
                <a:cs typeface="Times New Roman" panose="02020603050405020304" pitchFamily="18" charset="0"/>
              </a:rPr>
              <a:t>The Proposed System: </a:t>
            </a:r>
          </a:p>
        </p:txBody>
      </p:sp>
    </p:spTree>
    <p:extLst>
      <p:ext uri="{BB962C8B-B14F-4D97-AF65-F5344CB8AC3E}">
        <p14:creationId xmlns:p14="http://schemas.microsoft.com/office/powerpoint/2010/main" val="240355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1">
            <a:extLst>
              <a:ext uri="{FF2B5EF4-FFF2-40B4-BE49-F238E27FC236}">
                <a16:creationId xmlns:a16="http://schemas.microsoft.com/office/drawing/2014/main" id="{0E8768C1-A3CA-48C7-96FB-C1A1A16EB1BB}"/>
              </a:ext>
            </a:extLst>
          </p:cNvPr>
          <p:cNvGrpSpPr>
            <a:grpSpLocks/>
          </p:cNvGrpSpPr>
          <p:nvPr/>
        </p:nvGrpSpPr>
        <p:grpSpPr bwMode="auto">
          <a:xfrm>
            <a:off x="9604681" y="164181"/>
            <a:ext cx="1079919" cy="894910"/>
            <a:chOff x="0" y="0"/>
            <a:chExt cx="1110192" cy="778933"/>
          </a:xfrm>
        </p:grpSpPr>
        <p:pic>
          <p:nvPicPr>
            <p:cNvPr id="5" name="Picture 2">
              <a:extLst>
                <a:ext uri="{FF2B5EF4-FFF2-40B4-BE49-F238E27FC236}">
                  <a16:creationId xmlns:a16="http://schemas.microsoft.com/office/drawing/2014/main" id="{EFEBFA35-6556-47B0-93C5-25386FCD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aja-uk_iso-9001_2015">
              <a:extLst>
                <a:ext uri="{FF2B5EF4-FFF2-40B4-BE49-F238E27FC236}">
                  <a16:creationId xmlns:a16="http://schemas.microsoft.com/office/drawing/2014/main" id="{F84743D6-8353-432A-944C-A6C70A541F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
            <a:extLst>
              <a:ext uri="{FF2B5EF4-FFF2-40B4-BE49-F238E27FC236}">
                <a16:creationId xmlns:a16="http://schemas.microsoft.com/office/drawing/2014/main" id="{7C2B9F0E-9626-4F77-B0E0-7BBF59B10183}"/>
              </a:ext>
            </a:extLst>
          </p:cNvPr>
          <p:cNvPicPr>
            <a:picLocks noChangeAspect="1" noChangeArrowheads="1"/>
          </p:cNvPicPr>
          <p:nvPr/>
        </p:nvPicPr>
        <p:blipFill>
          <a:blip r:embed="rId4" cstate="print"/>
          <a:srcRect l="9599" t="4800" r="11200" b="6400"/>
          <a:stretch>
            <a:fillRect/>
          </a:stretch>
        </p:blipFill>
        <p:spPr bwMode="auto">
          <a:xfrm>
            <a:off x="10882578" y="81191"/>
            <a:ext cx="1083479" cy="977900"/>
          </a:xfrm>
          <a:prstGeom prst="rect">
            <a:avLst/>
          </a:prstGeom>
          <a:noFill/>
          <a:ln w="9525">
            <a:noFill/>
            <a:miter lim="800000"/>
            <a:headEnd/>
            <a:tailEnd/>
          </a:ln>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18328" y="195341"/>
            <a:ext cx="899565" cy="866225"/>
          </a:xfrm>
          <a:prstGeom prst="rect">
            <a:avLst/>
          </a:prstGeom>
        </p:spPr>
      </p:pic>
      <p:pic>
        <p:nvPicPr>
          <p:cNvPr id="9" name="Picture 2" descr="Logo">
            <a:extLst>
              <a:ext uri="{FF2B5EF4-FFF2-40B4-BE49-F238E27FC236}">
                <a16:creationId xmlns:a16="http://schemas.microsoft.com/office/drawing/2014/main" id="{4F55EE28-076C-4578-8DEF-219B1F7FAF26}"/>
              </a:ext>
            </a:extLst>
          </p:cNvPr>
          <p:cNvPicPr>
            <a:picLocks noChangeAspect="1" noChangeArrowheads="1"/>
          </p:cNvPicPr>
          <p:nvPr/>
        </p:nvPicPr>
        <p:blipFill>
          <a:blip r:embed="rId6" cstate="print"/>
          <a:srcRect/>
          <a:stretch>
            <a:fillRect/>
          </a:stretch>
        </p:blipFill>
        <p:spPr bwMode="auto">
          <a:xfrm>
            <a:off x="455177" y="314750"/>
            <a:ext cx="2304142" cy="756579"/>
          </a:xfrm>
          <a:prstGeom prst="rect">
            <a:avLst/>
          </a:prstGeom>
          <a:noFill/>
          <a:ln w="9525">
            <a:noFill/>
            <a:miter lim="800000"/>
            <a:headEnd/>
            <a:tailEnd/>
          </a:ln>
        </p:spPr>
      </p:pic>
      <p:sp>
        <p:nvSpPr>
          <p:cNvPr id="14" name="Footer Placeholder 2"/>
          <p:cNvSpPr>
            <a:spLocks noGrp="1"/>
          </p:cNvSpPr>
          <p:nvPr>
            <p:ph type="ftr" sz="quarter" idx="11"/>
          </p:nvPr>
        </p:nvSpPr>
        <p:spPr>
          <a:xfrm>
            <a:off x="3994138" y="6277040"/>
            <a:ext cx="4114800" cy="365125"/>
          </a:xfrm>
        </p:spPr>
        <p:txBody>
          <a:bodyPr/>
          <a:lstStyle/>
          <a:p>
            <a:r>
              <a:rPr lang="en-US" dirty="0"/>
              <a:t>Department of Electrical and Electronics, ATMECE, Mysuru</a:t>
            </a:r>
            <a:endParaRPr lang="en-IN" dirty="0"/>
          </a:p>
        </p:txBody>
      </p:sp>
      <p:sp>
        <p:nvSpPr>
          <p:cNvPr id="2" name="Slide Number Placeholder 1">
            <a:extLst>
              <a:ext uri="{FF2B5EF4-FFF2-40B4-BE49-F238E27FC236}">
                <a16:creationId xmlns:a16="http://schemas.microsoft.com/office/drawing/2014/main" id="{3D129CD1-6ACC-4BD5-BE31-5823BDB6C685}"/>
              </a:ext>
            </a:extLst>
          </p:cNvPr>
          <p:cNvSpPr>
            <a:spLocks noGrp="1"/>
          </p:cNvSpPr>
          <p:nvPr>
            <p:ph type="sldNum" sz="quarter" idx="12"/>
          </p:nvPr>
        </p:nvSpPr>
        <p:spPr/>
        <p:txBody>
          <a:bodyPr/>
          <a:lstStyle/>
          <a:p>
            <a:fld id="{D06D892E-E28A-4B0C-9AC2-51972C861CCA}" type="slidenum">
              <a:rPr lang="en-IN" smtClean="0"/>
              <a:t>11</a:t>
            </a:fld>
            <a:endParaRPr lang="en-IN"/>
          </a:p>
        </p:txBody>
      </p:sp>
      <p:sp>
        <p:nvSpPr>
          <p:cNvPr id="36" name="TextBox 35">
            <a:extLst>
              <a:ext uri="{FF2B5EF4-FFF2-40B4-BE49-F238E27FC236}">
                <a16:creationId xmlns:a16="http://schemas.microsoft.com/office/drawing/2014/main" id="{A9276EA5-3952-40E0-91C8-2D3890346DC2}"/>
              </a:ext>
            </a:extLst>
          </p:cNvPr>
          <p:cNvSpPr txBox="1"/>
          <p:nvPr/>
        </p:nvSpPr>
        <p:spPr>
          <a:xfrm>
            <a:off x="459087" y="1690062"/>
            <a:ext cx="5592451" cy="3477875"/>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uses real time bluetooth wireless protocol devices with smart phone.</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monitoring system can be enhanced by adding wireless network card for storage of values from sensors attached to microcontroller as well as more gas sensors could be used like, CO.</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Another aspect of measuring particulate matter</a:t>
            </a:r>
          </a:p>
          <a:p>
            <a:pPr algn="just"/>
            <a:r>
              <a:rPr lang="en-US" sz="2000" dirty="0">
                <a:latin typeface="Times New Roman" panose="02020603050405020304" pitchFamily="18" charset="0"/>
                <a:cs typeface="Times New Roman" panose="02020603050405020304" pitchFamily="18" charset="0"/>
              </a:rPr>
              <a:t>      can be introduced to make it more advanced.</a:t>
            </a:r>
          </a:p>
        </p:txBody>
      </p:sp>
      <p:pic>
        <p:nvPicPr>
          <p:cNvPr id="3074" name="Picture 2" descr="Introduction to Air Quality Management (Self-Paced) | World Bank Group">
            <a:extLst>
              <a:ext uri="{FF2B5EF4-FFF2-40B4-BE49-F238E27FC236}">
                <a16:creationId xmlns:a16="http://schemas.microsoft.com/office/drawing/2014/main" id="{F60F1CFF-A475-4608-A319-7D55504A52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8907" y="1981221"/>
            <a:ext cx="5339044" cy="300110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2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barn(inVertical)">
                                      <p:cBhvr>
                                        <p:cTn id="1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0E8768C1-A3CA-48C7-96FB-C1A1A16EB1BB}"/>
              </a:ext>
            </a:extLst>
          </p:cNvPr>
          <p:cNvGrpSpPr>
            <a:grpSpLocks/>
          </p:cNvGrpSpPr>
          <p:nvPr/>
        </p:nvGrpSpPr>
        <p:grpSpPr bwMode="auto">
          <a:xfrm>
            <a:off x="9982200" y="166656"/>
            <a:ext cx="1079919" cy="894910"/>
            <a:chOff x="0" y="0"/>
            <a:chExt cx="1110192" cy="778933"/>
          </a:xfrm>
        </p:grpSpPr>
        <p:pic>
          <p:nvPicPr>
            <p:cNvPr id="3" name="Picture 2">
              <a:extLst>
                <a:ext uri="{FF2B5EF4-FFF2-40B4-BE49-F238E27FC236}">
                  <a16:creationId xmlns:a16="http://schemas.microsoft.com/office/drawing/2014/main" id="{EFEBFA35-6556-47B0-93C5-25386FCD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aja-uk_iso-9001_2015">
              <a:extLst>
                <a:ext uri="{FF2B5EF4-FFF2-40B4-BE49-F238E27FC236}">
                  <a16:creationId xmlns:a16="http://schemas.microsoft.com/office/drawing/2014/main" id="{F84743D6-8353-432A-944C-A6C70A541F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Picture 1">
            <a:extLst>
              <a:ext uri="{FF2B5EF4-FFF2-40B4-BE49-F238E27FC236}">
                <a16:creationId xmlns:a16="http://schemas.microsoft.com/office/drawing/2014/main" id="{7C2B9F0E-9626-4F77-B0E0-7BBF59B10183}"/>
              </a:ext>
            </a:extLst>
          </p:cNvPr>
          <p:cNvPicPr>
            <a:picLocks noChangeAspect="1" noChangeArrowheads="1"/>
          </p:cNvPicPr>
          <p:nvPr/>
        </p:nvPicPr>
        <p:blipFill>
          <a:blip r:embed="rId4" cstate="print"/>
          <a:srcRect l="9599" t="4800" r="11200" b="6400"/>
          <a:stretch>
            <a:fillRect/>
          </a:stretch>
        </p:blipFill>
        <p:spPr bwMode="auto">
          <a:xfrm>
            <a:off x="11108521" y="53398"/>
            <a:ext cx="1083479" cy="977900"/>
          </a:xfrm>
          <a:prstGeom prst="rect">
            <a:avLst/>
          </a:prstGeom>
          <a:noFill/>
          <a:ln w="9525">
            <a:noFill/>
            <a:miter lim="800000"/>
            <a:headEnd/>
            <a:tailEnd/>
          </a:ln>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36308" y="195341"/>
            <a:ext cx="899565" cy="866225"/>
          </a:xfrm>
          <a:prstGeom prst="rect">
            <a:avLst/>
          </a:prstGeom>
        </p:spPr>
      </p:pic>
      <p:pic>
        <p:nvPicPr>
          <p:cNvPr id="7" name="Picture 2" descr="Logo">
            <a:extLst>
              <a:ext uri="{FF2B5EF4-FFF2-40B4-BE49-F238E27FC236}">
                <a16:creationId xmlns:a16="http://schemas.microsoft.com/office/drawing/2014/main" id="{4F55EE28-076C-4578-8DEF-219B1F7FAF26}"/>
              </a:ext>
            </a:extLst>
          </p:cNvPr>
          <p:cNvPicPr>
            <a:picLocks noChangeAspect="1" noChangeArrowheads="1"/>
          </p:cNvPicPr>
          <p:nvPr/>
        </p:nvPicPr>
        <p:blipFill>
          <a:blip r:embed="rId6" cstate="print"/>
          <a:srcRect/>
          <a:stretch>
            <a:fillRect/>
          </a:stretch>
        </p:blipFill>
        <p:spPr bwMode="auto">
          <a:xfrm>
            <a:off x="455177" y="314750"/>
            <a:ext cx="2304142" cy="756579"/>
          </a:xfrm>
          <a:prstGeom prst="rect">
            <a:avLst/>
          </a:prstGeom>
          <a:noFill/>
          <a:ln w="9525">
            <a:noFill/>
            <a:miter lim="800000"/>
            <a:headEnd/>
            <a:tailEnd/>
          </a:ln>
        </p:spPr>
      </p:pic>
      <p:sp>
        <p:nvSpPr>
          <p:cNvPr id="8" name="Footer Placeholder 2"/>
          <p:cNvSpPr>
            <a:spLocks noGrp="1"/>
          </p:cNvSpPr>
          <p:nvPr>
            <p:ph type="ftr" sz="quarter" idx="11"/>
          </p:nvPr>
        </p:nvSpPr>
        <p:spPr>
          <a:xfrm>
            <a:off x="3994138" y="6277040"/>
            <a:ext cx="4114800" cy="365125"/>
          </a:xfrm>
        </p:spPr>
        <p:txBody>
          <a:bodyPr/>
          <a:lstStyle/>
          <a:p>
            <a:r>
              <a:rPr lang="en-US" dirty="0"/>
              <a:t>Department of Electrical and Electronics, ATMECE, Mysuru</a:t>
            </a:r>
            <a:endParaRPr lang="en-IN" dirty="0"/>
          </a:p>
        </p:txBody>
      </p:sp>
      <p:sp>
        <p:nvSpPr>
          <p:cNvPr id="9" name="TextBox 8"/>
          <p:cNvSpPr txBox="1"/>
          <p:nvPr/>
        </p:nvSpPr>
        <p:spPr>
          <a:xfrm>
            <a:off x="623679" y="2021007"/>
            <a:ext cx="11026581" cy="4185761"/>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CO is odourless, colourless, tasteless and highly poisonous gas. It is released when fuel in engine does not burn properly and road traffic is the primary source of 91% of all CO emissions.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In addition, after combining with the haemoglobin of blood, it forms carboxyhemoglobin (HbCo) which leads to reduction in oxygen carrying capacity of blood thus causes hypoxia.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Human health is largely in danger with the exposure to 100ppm or more. Continuous exposure of CO even at low levels can cause depression, confusion, and memory loss. Carboxyhemoglobin can be reverted to haemoglobin but the recovery process is slow because of the stability of HbCo complex.</a:t>
            </a:r>
          </a:p>
          <a:p>
            <a:pPr algn="just"/>
            <a:endParaRPr lang="en-US" sz="2000"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7557BA9D-78E1-4ECC-B4E2-EFCEF17D02AB}"/>
              </a:ext>
            </a:extLst>
          </p:cNvPr>
          <p:cNvSpPr>
            <a:spLocks noGrp="1"/>
          </p:cNvSpPr>
          <p:nvPr>
            <p:ph type="sldNum" sz="quarter" idx="12"/>
          </p:nvPr>
        </p:nvSpPr>
        <p:spPr/>
        <p:txBody>
          <a:bodyPr/>
          <a:lstStyle/>
          <a:p>
            <a:fld id="{D06D892E-E28A-4B0C-9AC2-51972C861CCA}" type="slidenum">
              <a:rPr lang="en-IN" smtClean="0"/>
              <a:t>12</a:t>
            </a:fld>
            <a:endParaRPr lang="en-IN"/>
          </a:p>
        </p:txBody>
      </p:sp>
      <p:sp>
        <p:nvSpPr>
          <p:cNvPr id="12" name="TextBox 11">
            <a:extLst>
              <a:ext uri="{FF2B5EF4-FFF2-40B4-BE49-F238E27FC236}">
                <a16:creationId xmlns:a16="http://schemas.microsoft.com/office/drawing/2014/main" id="{D18767BA-B482-41D6-9DC4-86AA93C3CA87}"/>
              </a:ext>
            </a:extLst>
          </p:cNvPr>
          <p:cNvSpPr txBox="1"/>
          <p:nvPr/>
        </p:nvSpPr>
        <p:spPr>
          <a:xfrm>
            <a:off x="803635" y="1136569"/>
            <a:ext cx="6094428" cy="461665"/>
          </a:xfrm>
          <a:prstGeom prst="rect">
            <a:avLst/>
          </a:prstGeom>
          <a:noFill/>
        </p:spPr>
        <p:txBody>
          <a:bodyPr wrap="square">
            <a:spAutoFit/>
          </a:bodyPr>
          <a:lstStyle/>
          <a:p>
            <a:pPr algn="just"/>
            <a:r>
              <a:rPr lang="en-US" sz="2400" b="1" u="sng" dirty="0">
                <a:latin typeface="Times New Roman" panose="02020603050405020304" pitchFamily="18" charset="0"/>
                <a:cs typeface="Times New Roman" panose="02020603050405020304" pitchFamily="18" charset="0"/>
              </a:rPr>
              <a:t>AIR QUALITY PARAMETERS</a:t>
            </a:r>
            <a:r>
              <a:rPr lang="en-US" sz="2400" b="1"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5A5C8DBE-4427-49C4-B358-4F96D04B6D42}"/>
              </a:ext>
            </a:extLst>
          </p:cNvPr>
          <p:cNvSpPr txBox="1"/>
          <p:nvPr/>
        </p:nvSpPr>
        <p:spPr>
          <a:xfrm>
            <a:off x="803635" y="1860983"/>
            <a:ext cx="8505803" cy="40011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important parameters that are considered in the proposed framework include: </a:t>
            </a:r>
          </a:p>
        </p:txBody>
      </p:sp>
      <p:sp>
        <p:nvSpPr>
          <p:cNvPr id="16" name="TextBox 15">
            <a:extLst>
              <a:ext uri="{FF2B5EF4-FFF2-40B4-BE49-F238E27FC236}">
                <a16:creationId xmlns:a16="http://schemas.microsoft.com/office/drawing/2014/main" id="{415C00B0-007B-45F6-9AA2-967AD2C4E6E9}"/>
              </a:ext>
            </a:extLst>
          </p:cNvPr>
          <p:cNvSpPr txBox="1"/>
          <p:nvPr/>
        </p:nvSpPr>
        <p:spPr>
          <a:xfrm>
            <a:off x="623679" y="2397651"/>
            <a:ext cx="6094428" cy="461665"/>
          </a:xfrm>
          <a:prstGeom prst="rect">
            <a:avLst/>
          </a:prstGeom>
          <a:noFill/>
        </p:spPr>
        <p:txBody>
          <a:bodyPr wrap="square">
            <a:spAutoFit/>
          </a:bodyPr>
          <a:lstStyle/>
          <a:p>
            <a:pPr marL="457200" indent="-457200" algn="just">
              <a:buFont typeface="+mj-lt"/>
              <a:buAutoNum type="arabicParenR"/>
            </a:pPr>
            <a:r>
              <a:rPr lang="en-US" sz="2400" b="1" dirty="0">
                <a:latin typeface="Times New Roman" panose="02020603050405020304" pitchFamily="18" charset="0"/>
                <a:cs typeface="Times New Roman" panose="02020603050405020304" pitchFamily="18" charset="0"/>
              </a:rPr>
              <a:t>Carbon monoxide gas: </a:t>
            </a:r>
          </a:p>
        </p:txBody>
      </p:sp>
    </p:spTree>
    <p:extLst>
      <p:ext uri="{BB962C8B-B14F-4D97-AF65-F5344CB8AC3E}">
        <p14:creationId xmlns:p14="http://schemas.microsoft.com/office/powerpoint/2010/main" val="331444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1000"/>
                                        <p:tgtEl>
                                          <p:spTgt spid="14">
                                            <p:txEl>
                                              <p:pRg st="0" end="0"/>
                                            </p:txEl>
                                          </p:spTgt>
                                        </p:tgtEl>
                                      </p:cBhvr>
                                    </p:animEffect>
                                    <p:anim calcmode="lin" valueType="num">
                                      <p:cBhvr>
                                        <p:cTn id="15"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C09F1A-852D-4D1F-8213-4F25BD4B42F7}"/>
              </a:ext>
            </a:extLst>
          </p:cNvPr>
          <p:cNvSpPr>
            <a:spLocks noGrp="1"/>
          </p:cNvSpPr>
          <p:nvPr>
            <p:ph type="ftr" sz="quarter" idx="11"/>
          </p:nvPr>
        </p:nvSpPr>
        <p:spPr/>
        <p:txBody>
          <a:bodyPr/>
          <a:lstStyle/>
          <a:p>
            <a:r>
              <a:rPr lang="en-US"/>
              <a:t>Department of Electrical and Electronics, ATMECE, Mysuru</a:t>
            </a:r>
            <a:endParaRPr lang="en-IN"/>
          </a:p>
        </p:txBody>
      </p:sp>
      <p:sp>
        <p:nvSpPr>
          <p:cNvPr id="3" name="Slide Number Placeholder 2">
            <a:extLst>
              <a:ext uri="{FF2B5EF4-FFF2-40B4-BE49-F238E27FC236}">
                <a16:creationId xmlns:a16="http://schemas.microsoft.com/office/drawing/2014/main" id="{AC8B870F-348E-4517-9BD7-057F9B5D7FA1}"/>
              </a:ext>
            </a:extLst>
          </p:cNvPr>
          <p:cNvSpPr>
            <a:spLocks noGrp="1"/>
          </p:cNvSpPr>
          <p:nvPr>
            <p:ph type="sldNum" sz="quarter" idx="12"/>
          </p:nvPr>
        </p:nvSpPr>
        <p:spPr/>
        <p:txBody>
          <a:bodyPr/>
          <a:lstStyle/>
          <a:p>
            <a:fld id="{D06D892E-E28A-4B0C-9AC2-51972C861CCA}" type="slidenum">
              <a:rPr lang="en-IN" smtClean="0"/>
              <a:t>13</a:t>
            </a:fld>
            <a:endParaRPr lang="en-IN"/>
          </a:p>
        </p:txBody>
      </p:sp>
      <p:pic>
        <p:nvPicPr>
          <p:cNvPr id="4" name="Picture 2" descr="Logo">
            <a:extLst>
              <a:ext uri="{FF2B5EF4-FFF2-40B4-BE49-F238E27FC236}">
                <a16:creationId xmlns:a16="http://schemas.microsoft.com/office/drawing/2014/main" id="{1698C57E-FF7A-45BA-8F77-78AFDA1EEEA4}"/>
              </a:ext>
            </a:extLst>
          </p:cNvPr>
          <p:cNvPicPr>
            <a:picLocks noChangeAspect="1" noChangeArrowheads="1"/>
          </p:cNvPicPr>
          <p:nvPr/>
        </p:nvPicPr>
        <p:blipFill>
          <a:blip r:embed="rId2" cstate="print"/>
          <a:srcRect/>
          <a:stretch>
            <a:fillRect/>
          </a:stretch>
        </p:blipFill>
        <p:spPr bwMode="auto">
          <a:xfrm>
            <a:off x="455177" y="314750"/>
            <a:ext cx="2304142" cy="756579"/>
          </a:xfrm>
          <a:prstGeom prst="rect">
            <a:avLst/>
          </a:prstGeom>
          <a:noFill/>
          <a:ln w="9525">
            <a:noFill/>
            <a:miter lim="800000"/>
            <a:headEnd/>
            <a:tailEnd/>
          </a:ln>
        </p:spPr>
      </p:pic>
      <p:pic>
        <p:nvPicPr>
          <p:cNvPr id="5" name="Picture 1">
            <a:extLst>
              <a:ext uri="{FF2B5EF4-FFF2-40B4-BE49-F238E27FC236}">
                <a16:creationId xmlns:a16="http://schemas.microsoft.com/office/drawing/2014/main" id="{9F181A75-2069-4EEB-91E6-76C8F84AE343}"/>
              </a:ext>
            </a:extLst>
          </p:cNvPr>
          <p:cNvPicPr>
            <a:picLocks noChangeAspect="1" noChangeArrowheads="1"/>
          </p:cNvPicPr>
          <p:nvPr/>
        </p:nvPicPr>
        <p:blipFill>
          <a:blip r:embed="rId3" cstate="print"/>
          <a:srcRect l="9599" t="4800" r="11200" b="6400"/>
          <a:stretch>
            <a:fillRect/>
          </a:stretch>
        </p:blipFill>
        <p:spPr bwMode="auto">
          <a:xfrm>
            <a:off x="11108521" y="0"/>
            <a:ext cx="1083479" cy="977900"/>
          </a:xfrm>
          <a:prstGeom prst="rect">
            <a:avLst/>
          </a:prstGeom>
          <a:noFill/>
          <a:ln w="9525">
            <a:noFill/>
            <a:miter lim="800000"/>
            <a:headEnd/>
            <a:tailEnd/>
          </a:ln>
        </p:spPr>
      </p:pic>
      <p:grpSp>
        <p:nvGrpSpPr>
          <p:cNvPr id="6" name="Group 11">
            <a:extLst>
              <a:ext uri="{FF2B5EF4-FFF2-40B4-BE49-F238E27FC236}">
                <a16:creationId xmlns:a16="http://schemas.microsoft.com/office/drawing/2014/main" id="{5E08246B-8688-49AC-9E19-164274EC1392}"/>
              </a:ext>
            </a:extLst>
          </p:cNvPr>
          <p:cNvGrpSpPr>
            <a:grpSpLocks/>
          </p:cNvGrpSpPr>
          <p:nvPr/>
        </p:nvGrpSpPr>
        <p:grpSpPr bwMode="auto">
          <a:xfrm>
            <a:off x="10028602" y="82990"/>
            <a:ext cx="1079919" cy="894910"/>
            <a:chOff x="0" y="0"/>
            <a:chExt cx="1110192" cy="778933"/>
          </a:xfrm>
        </p:grpSpPr>
        <p:pic>
          <p:nvPicPr>
            <p:cNvPr id="7" name="Picture 6">
              <a:extLst>
                <a:ext uri="{FF2B5EF4-FFF2-40B4-BE49-F238E27FC236}">
                  <a16:creationId xmlns:a16="http://schemas.microsoft.com/office/drawing/2014/main" id="{DB0092B7-A369-458B-B828-3ACEBADDC8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aja-uk_iso-9001_2015">
              <a:extLst>
                <a:ext uri="{FF2B5EF4-FFF2-40B4-BE49-F238E27FC236}">
                  <a16:creationId xmlns:a16="http://schemas.microsoft.com/office/drawing/2014/main" id="{2DB7EE41-0166-49E8-A32E-D4F52F9BFE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a:extLst>
              <a:ext uri="{FF2B5EF4-FFF2-40B4-BE49-F238E27FC236}">
                <a16:creationId xmlns:a16="http://schemas.microsoft.com/office/drawing/2014/main" id="{05698F07-C1B1-40C9-9990-8EBFED0157F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34902" y="70721"/>
            <a:ext cx="899565" cy="866225"/>
          </a:xfrm>
          <a:prstGeom prst="rect">
            <a:avLst/>
          </a:prstGeom>
        </p:spPr>
      </p:pic>
      <p:sp>
        <p:nvSpPr>
          <p:cNvPr id="12" name="TextBox 11">
            <a:extLst>
              <a:ext uri="{FF2B5EF4-FFF2-40B4-BE49-F238E27FC236}">
                <a16:creationId xmlns:a16="http://schemas.microsoft.com/office/drawing/2014/main" id="{FFE652E0-4B46-4440-8D33-A00C8CAB03F1}"/>
              </a:ext>
            </a:extLst>
          </p:cNvPr>
          <p:cNvSpPr txBox="1"/>
          <p:nvPr/>
        </p:nvSpPr>
        <p:spPr>
          <a:xfrm>
            <a:off x="455177" y="1376313"/>
            <a:ext cx="11168072" cy="1323439"/>
          </a:xfrm>
          <a:prstGeom prst="rect">
            <a:avLst/>
          </a:prstGeom>
          <a:noFill/>
        </p:spPr>
        <p:txBody>
          <a:bodyPr wrap="square">
            <a:spAutoFit/>
          </a:bodyPr>
          <a:lstStyle/>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optimum treatment for CO poisoning although remains controversial, but providing hyperbaric oxygen therapy is considered as a treatment whether or not it provides necessary results . Half-life of CO gets shortens from 320 minutes to 80 minutes on normal air by managing oxygen via non-rebreather mask.</a:t>
            </a:r>
            <a:endParaRPr lang="en-IN" sz="2000" dirty="0">
              <a:latin typeface="Times New Roman" panose="02020603050405020304" pitchFamily="18" charset="0"/>
              <a:cs typeface="Times New Roman" panose="02020603050405020304" pitchFamily="18" charset="0"/>
            </a:endParaRPr>
          </a:p>
        </p:txBody>
      </p:sp>
      <p:pic>
        <p:nvPicPr>
          <p:cNvPr id="4100" name="Picture 4" descr="210 Carbon Monoxide Illustrations &amp; Clip Art - iStock">
            <a:extLst>
              <a:ext uri="{FF2B5EF4-FFF2-40B4-BE49-F238E27FC236}">
                <a16:creationId xmlns:a16="http://schemas.microsoft.com/office/drawing/2014/main" id="{A4893CA3-B3B5-49C1-8479-7467066510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2799" y="3044720"/>
            <a:ext cx="4815722" cy="2805610"/>
          </a:xfrm>
          <a:prstGeom prst="rect">
            <a:avLst/>
          </a:prstGeom>
          <a:ln>
            <a:noFill/>
          </a:ln>
          <a:effectLst>
            <a:outerShdw blurRad="292100" dist="139700" dir="2700000" algn="tl" rotWithShape="0">
              <a:srgbClr val="333333">
                <a:alpha val="65000"/>
              </a:srgbClr>
            </a:outerShdw>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pic>
        <p:nvPicPr>
          <p:cNvPr id="4102" name="Picture 6" descr="Carbon monoxide molecular formula Royalty Free Vector Image">
            <a:extLst>
              <a:ext uri="{FF2B5EF4-FFF2-40B4-BE49-F238E27FC236}">
                <a16:creationId xmlns:a16="http://schemas.microsoft.com/office/drawing/2014/main" id="{272E9354-1218-4832-862B-FDB2172EFBF0}"/>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11135"/>
          <a:stretch/>
        </p:blipFill>
        <p:spPr bwMode="auto">
          <a:xfrm>
            <a:off x="1832564" y="3203317"/>
            <a:ext cx="2928165" cy="2677213"/>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79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00"/>
                                        </p:tgtEl>
                                        <p:attrNameLst>
                                          <p:attrName>style.visibility</p:attrName>
                                        </p:attrNameLst>
                                      </p:cBhvr>
                                      <p:to>
                                        <p:strVal val="visible"/>
                                      </p:to>
                                    </p:set>
                                    <p:animEffect transition="in" filter="fade">
                                      <p:cBhvr>
                                        <p:cTn id="14" dur="1000"/>
                                        <p:tgtEl>
                                          <p:spTgt spid="4100"/>
                                        </p:tgtEl>
                                      </p:cBhvr>
                                    </p:animEffect>
                                    <p:anim calcmode="lin" valueType="num">
                                      <p:cBhvr>
                                        <p:cTn id="15" dur="1000" fill="hold"/>
                                        <p:tgtEl>
                                          <p:spTgt spid="4100"/>
                                        </p:tgtEl>
                                        <p:attrNameLst>
                                          <p:attrName>ppt_x</p:attrName>
                                        </p:attrNameLst>
                                      </p:cBhvr>
                                      <p:tavLst>
                                        <p:tav tm="0">
                                          <p:val>
                                            <p:strVal val="#ppt_x"/>
                                          </p:val>
                                        </p:tav>
                                        <p:tav tm="100000">
                                          <p:val>
                                            <p:strVal val="#ppt_x"/>
                                          </p:val>
                                        </p:tav>
                                      </p:tavLst>
                                    </p:anim>
                                    <p:anim calcmode="lin" valueType="num">
                                      <p:cBhvr>
                                        <p:cTn id="16"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02"/>
                                        </p:tgtEl>
                                        <p:attrNameLst>
                                          <p:attrName>style.visibility</p:attrName>
                                        </p:attrNameLst>
                                      </p:cBhvr>
                                      <p:to>
                                        <p:strVal val="visible"/>
                                      </p:to>
                                    </p:set>
                                    <p:animEffect transition="in" filter="fade">
                                      <p:cBhvr>
                                        <p:cTn id="21" dur="1000"/>
                                        <p:tgtEl>
                                          <p:spTgt spid="4102"/>
                                        </p:tgtEl>
                                      </p:cBhvr>
                                    </p:animEffect>
                                    <p:anim calcmode="lin" valueType="num">
                                      <p:cBhvr>
                                        <p:cTn id="22" dur="1000" fill="hold"/>
                                        <p:tgtEl>
                                          <p:spTgt spid="4102"/>
                                        </p:tgtEl>
                                        <p:attrNameLst>
                                          <p:attrName>ppt_x</p:attrName>
                                        </p:attrNameLst>
                                      </p:cBhvr>
                                      <p:tavLst>
                                        <p:tav tm="0">
                                          <p:val>
                                            <p:strVal val="#ppt_x"/>
                                          </p:val>
                                        </p:tav>
                                        <p:tav tm="100000">
                                          <p:val>
                                            <p:strVal val="#ppt_x"/>
                                          </p:val>
                                        </p:tav>
                                      </p:tavLst>
                                    </p:anim>
                                    <p:anim calcmode="lin" valueType="num">
                                      <p:cBhvr>
                                        <p:cTn id="23" dur="1000" fill="hold"/>
                                        <p:tgtEl>
                                          <p:spTgt spid="4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0E8768C1-A3CA-48C7-96FB-C1A1A16EB1BB}"/>
              </a:ext>
            </a:extLst>
          </p:cNvPr>
          <p:cNvGrpSpPr>
            <a:grpSpLocks/>
          </p:cNvGrpSpPr>
          <p:nvPr/>
        </p:nvGrpSpPr>
        <p:grpSpPr bwMode="auto">
          <a:xfrm>
            <a:off x="9586860" y="65493"/>
            <a:ext cx="1079919" cy="894910"/>
            <a:chOff x="0" y="0"/>
            <a:chExt cx="1110192" cy="778933"/>
          </a:xfrm>
        </p:grpSpPr>
        <p:pic>
          <p:nvPicPr>
            <p:cNvPr id="3" name="Picture 2">
              <a:extLst>
                <a:ext uri="{FF2B5EF4-FFF2-40B4-BE49-F238E27FC236}">
                  <a16:creationId xmlns:a16="http://schemas.microsoft.com/office/drawing/2014/main" id="{EFEBFA35-6556-47B0-93C5-25386FCD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aja-uk_iso-9001_2015">
              <a:extLst>
                <a:ext uri="{FF2B5EF4-FFF2-40B4-BE49-F238E27FC236}">
                  <a16:creationId xmlns:a16="http://schemas.microsoft.com/office/drawing/2014/main" id="{F84743D6-8353-432A-944C-A6C70A541F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Picture 1">
            <a:extLst>
              <a:ext uri="{FF2B5EF4-FFF2-40B4-BE49-F238E27FC236}">
                <a16:creationId xmlns:a16="http://schemas.microsoft.com/office/drawing/2014/main" id="{7C2B9F0E-9626-4F77-B0E0-7BBF59B10183}"/>
              </a:ext>
            </a:extLst>
          </p:cNvPr>
          <p:cNvPicPr>
            <a:picLocks noChangeAspect="1" noChangeArrowheads="1"/>
          </p:cNvPicPr>
          <p:nvPr/>
        </p:nvPicPr>
        <p:blipFill>
          <a:blip r:embed="rId4" cstate="print"/>
          <a:srcRect l="9599" t="4800" r="11200" b="6400"/>
          <a:stretch>
            <a:fillRect/>
          </a:stretch>
        </p:blipFill>
        <p:spPr bwMode="auto">
          <a:xfrm>
            <a:off x="10743474" y="9655"/>
            <a:ext cx="1083479" cy="977900"/>
          </a:xfrm>
          <a:prstGeom prst="rect">
            <a:avLst/>
          </a:prstGeom>
          <a:noFill/>
          <a:ln w="9525">
            <a:noFill/>
            <a:miter lim="800000"/>
            <a:headEnd/>
            <a:tailEnd/>
          </a:ln>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10600" y="65493"/>
            <a:ext cx="899565" cy="866225"/>
          </a:xfrm>
          <a:prstGeom prst="rect">
            <a:avLst/>
          </a:prstGeom>
        </p:spPr>
      </p:pic>
      <p:pic>
        <p:nvPicPr>
          <p:cNvPr id="7" name="Picture 2" descr="Logo">
            <a:extLst>
              <a:ext uri="{FF2B5EF4-FFF2-40B4-BE49-F238E27FC236}">
                <a16:creationId xmlns:a16="http://schemas.microsoft.com/office/drawing/2014/main" id="{4F55EE28-076C-4578-8DEF-219B1F7FAF26}"/>
              </a:ext>
            </a:extLst>
          </p:cNvPr>
          <p:cNvPicPr>
            <a:picLocks noChangeAspect="1" noChangeArrowheads="1"/>
          </p:cNvPicPr>
          <p:nvPr/>
        </p:nvPicPr>
        <p:blipFill>
          <a:blip r:embed="rId6" cstate="print"/>
          <a:srcRect/>
          <a:stretch>
            <a:fillRect/>
          </a:stretch>
        </p:blipFill>
        <p:spPr bwMode="auto">
          <a:xfrm>
            <a:off x="225943" y="191851"/>
            <a:ext cx="2304142" cy="756579"/>
          </a:xfrm>
          <a:prstGeom prst="rect">
            <a:avLst/>
          </a:prstGeom>
          <a:noFill/>
          <a:ln w="9525">
            <a:noFill/>
            <a:miter lim="800000"/>
            <a:headEnd/>
            <a:tailEnd/>
          </a:ln>
        </p:spPr>
      </p:pic>
      <p:sp>
        <p:nvSpPr>
          <p:cNvPr id="8" name="Footer Placeholder 2"/>
          <p:cNvSpPr>
            <a:spLocks noGrp="1"/>
          </p:cNvSpPr>
          <p:nvPr>
            <p:ph type="ftr" sz="quarter" idx="11"/>
          </p:nvPr>
        </p:nvSpPr>
        <p:spPr>
          <a:xfrm>
            <a:off x="3994138" y="6277040"/>
            <a:ext cx="4114800" cy="365125"/>
          </a:xfrm>
        </p:spPr>
        <p:txBody>
          <a:bodyPr/>
          <a:lstStyle/>
          <a:p>
            <a:r>
              <a:rPr lang="en-US" dirty="0"/>
              <a:t>Department of Electrical and Electronics, ATMECE, </a:t>
            </a:r>
            <a:r>
              <a:rPr lang="en-US" dirty="0" err="1"/>
              <a:t>Mysuru</a:t>
            </a:r>
            <a:endParaRPr lang="en-IN" dirty="0"/>
          </a:p>
        </p:txBody>
      </p:sp>
      <p:sp>
        <p:nvSpPr>
          <p:cNvPr id="13" name="TextBox 12"/>
          <p:cNvSpPr txBox="1"/>
          <p:nvPr/>
        </p:nvSpPr>
        <p:spPr>
          <a:xfrm>
            <a:off x="624076" y="1854592"/>
            <a:ext cx="5870992" cy="4216539"/>
          </a:xfrm>
          <a:prstGeom prst="rect">
            <a:avLst/>
          </a:prstGeom>
          <a:noFill/>
        </p:spPr>
        <p:txBody>
          <a:bodyPr wrap="square" rtlCol="0">
            <a:spAutoFit/>
          </a:bodyPr>
          <a:lstStyle/>
          <a:p>
            <a:pPr algn="just"/>
            <a:r>
              <a:rPr lang="en-IN" sz="2800" b="1" dirty="0">
                <a:latin typeface="Times New Roman" panose="02020603050405020304" pitchFamily="18" charset="0"/>
                <a:cs typeface="Times New Roman" panose="02020603050405020304" pitchFamily="18" charset="0"/>
              </a:rPr>
              <a:t>               </a:t>
            </a:r>
            <a:r>
              <a:rPr lang="en-IN" sz="2800" b="1" u="sng" dirty="0">
                <a:latin typeface="Times New Roman" panose="02020603050405020304" pitchFamily="18" charset="0"/>
                <a:cs typeface="Times New Roman" panose="02020603050405020304" pitchFamily="18" charset="0"/>
              </a:rPr>
              <a:t>ARDUINO UNO</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Arduino Uno is an open-source microcontroller board based on the Microchip ATmega328P microcontroller and developed by Arduino.cc.</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board is equipped with sets of digital and analog input/output (I/O) pins that may be interfaced to various expansion boards (shields) and other circuits.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D4EFF475-D083-42EB-B0C7-03CF70099929}"/>
              </a:ext>
            </a:extLst>
          </p:cNvPr>
          <p:cNvSpPr>
            <a:spLocks noGrp="1"/>
          </p:cNvSpPr>
          <p:nvPr>
            <p:ph type="sldNum" sz="quarter" idx="12"/>
          </p:nvPr>
        </p:nvSpPr>
        <p:spPr/>
        <p:txBody>
          <a:bodyPr/>
          <a:lstStyle/>
          <a:p>
            <a:fld id="{D06D892E-E28A-4B0C-9AC2-51972C861CCA}" type="slidenum">
              <a:rPr lang="en-IN" smtClean="0"/>
              <a:t>14</a:t>
            </a:fld>
            <a:endParaRPr lang="en-IN"/>
          </a:p>
        </p:txBody>
      </p:sp>
      <p:pic>
        <p:nvPicPr>
          <p:cNvPr id="5122" name="Picture 2" descr="Arduino Uno - Wikipedia">
            <a:extLst>
              <a:ext uri="{FF2B5EF4-FFF2-40B4-BE49-F238E27FC236}">
                <a16:creationId xmlns:a16="http://schemas.microsoft.com/office/drawing/2014/main" id="{369951CA-EFE1-44A8-AF62-D9327DF739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68517" y="1566598"/>
            <a:ext cx="4515440" cy="4298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61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6CAFBA-70F0-497F-848F-E3CA20AB1855}"/>
              </a:ext>
            </a:extLst>
          </p:cNvPr>
          <p:cNvSpPr>
            <a:spLocks noGrp="1"/>
          </p:cNvSpPr>
          <p:nvPr>
            <p:ph type="ftr" sz="quarter" idx="11"/>
          </p:nvPr>
        </p:nvSpPr>
        <p:spPr/>
        <p:txBody>
          <a:bodyPr/>
          <a:lstStyle/>
          <a:p>
            <a:r>
              <a:rPr lang="en-US"/>
              <a:t>Department of Electrical and Electronics, ATMECE, Mysuru</a:t>
            </a:r>
            <a:endParaRPr lang="en-IN"/>
          </a:p>
        </p:txBody>
      </p:sp>
      <p:sp>
        <p:nvSpPr>
          <p:cNvPr id="3" name="Slide Number Placeholder 2">
            <a:extLst>
              <a:ext uri="{FF2B5EF4-FFF2-40B4-BE49-F238E27FC236}">
                <a16:creationId xmlns:a16="http://schemas.microsoft.com/office/drawing/2014/main" id="{61A99895-ED47-4319-9EA2-2252FED438B8}"/>
              </a:ext>
            </a:extLst>
          </p:cNvPr>
          <p:cNvSpPr>
            <a:spLocks noGrp="1"/>
          </p:cNvSpPr>
          <p:nvPr>
            <p:ph type="sldNum" sz="quarter" idx="12"/>
          </p:nvPr>
        </p:nvSpPr>
        <p:spPr/>
        <p:txBody>
          <a:bodyPr/>
          <a:lstStyle/>
          <a:p>
            <a:fld id="{D06D892E-E28A-4B0C-9AC2-51972C861CCA}" type="slidenum">
              <a:rPr lang="en-IN" smtClean="0"/>
              <a:t>15</a:t>
            </a:fld>
            <a:endParaRPr lang="en-IN"/>
          </a:p>
        </p:txBody>
      </p:sp>
      <p:pic>
        <p:nvPicPr>
          <p:cNvPr id="4" name="Picture 2" descr="Logo">
            <a:extLst>
              <a:ext uri="{FF2B5EF4-FFF2-40B4-BE49-F238E27FC236}">
                <a16:creationId xmlns:a16="http://schemas.microsoft.com/office/drawing/2014/main" id="{8CC87C29-9B46-48C5-B9E8-37C151076D0E}"/>
              </a:ext>
            </a:extLst>
          </p:cNvPr>
          <p:cNvPicPr>
            <a:picLocks noChangeAspect="1" noChangeArrowheads="1"/>
          </p:cNvPicPr>
          <p:nvPr/>
        </p:nvPicPr>
        <p:blipFill>
          <a:blip r:embed="rId2" cstate="print"/>
          <a:srcRect/>
          <a:stretch>
            <a:fillRect/>
          </a:stretch>
        </p:blipFill>
        <p:spPr bwMode="auto">
          <a:xfrm>
            <a:off x="574735" y="203531"/>
            <a:ext cx="2304142" cy="756579"/>
          </a:xfrm>
          <a:prstGeom prst="rect">
            <a:avLst/>
          </a:prstGeom>
          <a:noFill/>
          <a:ln w="9525">
            <a:noFill/>
            <a:miter lim="800000"/>
            <a:headEnd/>
            <a:tailEnd/>
          </a:ln>
        </p:spPr>
      </p:pic>
      <p:pic>
        <p:nvPicPr>
          <p:cNvPr id="5" name="Picture 1">
            <a:extLst>
              <a:ext uri="{FF2B5EF4-FFF2-40B4-BE49-F238E27FC236}">
                <a16:creationId xmlns:a16="http://schemas.microsoft.com/office/drawing/2014/main" id="{D297F710-1821-477B-A448-E87C83A3621B}"/>
              </a:ext>
            </a:extLst>
          </p:cNvPr>
          <p:cNvPicPr>
            <a:picLocks noChangeAspect="1" noChangeArrowheads="1"/>
          </p:cNvPicPr>
          <p:nvPr/>
        </p:nvPicPr>
        <p:blipFill>
          <a:blip r:embed="rId3" cstate="print"/>
          <a:srcRect l="9599" t="4800" r="11200" b="6400"/>
          <a:stretch>
            <a:fillRect/>
          </a:stretch>
        </p:blipFill>
        <p:spPr bwMode="auto">
          <a:xfrm>
            <a:off x="10795541" y="136525"/>
            <a:ext cx="1083479" cy="977900"/>
          </a:xfrm>
          <a:prstGeom prst="rect">
            <a:avLst/>
          </a:prstGeom>
          <a:noFill/>
          <a:ln w="9525">
            <a:noFill/>
            <a:miter lim="800000"/>
            <a:headEnd/>
            <a:tailEnd/>
          </a:ln>
        </p:spPr>
      </p:pic>
      <p:grpSp>
        <p:nvGrpSpPr>
          <p:cNvPr id="6" name="Group 11">
            <a:extLst>
              <a:ext uri="{FF2B5EF4-FFF2-40B4-BE49-F238E27FC236}">
                <a16:creationId xmlns:a16="http://schemas.microsoft.com/office/drawing/2014/main" id="{D79C7121-BDDE-45C1-8E82-157691B47441}"/>
              </a:ext>
            </a:extLst>
          </p:cNvPr>
          <p:cNvGrpSpPr>
            <a:grpSpLocks/>
          </p:cNvGrpSpPr>
          <p:nvPr/>
        </p:nvGrpSpPr>
        <p:grpSpPr bwMode="auto">
          <a:xfrm>
            <a:off x="9715622" y="189188"/>
            <a:ext cx="1079919" cy="894910"/>
            <a:chOff x="0" y="0"/>
            <a:chExt cx="1110192" cy="778933"/>
          </a:xfrm>
        </p:grpSpPr>
        <p:pic>
          <p:nvPicPr>
            <p:cNvPr id="7" name="Picture 6">
              <a:extLst>
                <a:ext uri="{FF2B5EF4-FFF2-40B4-BE49-F238E27FC236}">
                  <a16:creationId xmlns:a16="http://schemas.microsoft.com/office/drawing/2014/main" id="{6DD71942-1FC2-4545-8A05-6691DA4BFF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aja-uk_iso-9001_2015">
              <a:extLst>
                <a:ext uri="{FF2B5EF4-FFF2-40B4-BE49-F238E27FC236}">
                  <a16:creationId xmlns:a16="http://schemas.microsoft.com/office/drawing/2014/main" id="{DB276C56-2774-4504-A237-6271AE6377C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a:extLst>
              <a:ext uri="{FF2B5EF4-FFF2-40B4-BE49-F238E27FC236}">
                <a16:creationId xmlns:a16="http://schemas.microsoft.com/office/drawing/2014/main" id="{11854539-311E-43D0-8B1F-B218B85A3CE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16057" y="203531"/>
            <a:ext cx="899565" cy="866225"/>
          </a:xfrm>
          <a:prstGeom prst="rect">
            <a:avLst/>
          </a:prstGeom>
        </p:spPr>
      </p:pic>
      <p:sp>
        <p:nvSpPr>
          <p:cNvPr id="12" name="TextBox 11">
            <a:extLst>
              <a:ext uri="{FF2B5EF4-FFF2-40B4-BE49-F238E27FC236}">
                <a16:creationId xmlns:a16="http://schemas.microsoft.com/office/drawing/2014/main" id="{1E77E107-4341-42F7-B9B1-3FEE5B07DDE1}"/>
              </a:ext>
            </a:extLst>
          </p:cNvPr>
          <p:cNvSpPr txBox="1"/>
          <p:nvPr/>
        </p:nvSpPr>
        <p:spPr>
          <a:xfrm>
            <a:off x="722721" y="1128768"/>
            <a:ext cx="10746557" cy="3170099"/>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board has 14 digital I/O pins (six capable of PWM output), 6 analog I/O pins, and is programmable with the Arduino IDE (Integrated Development Environment), via  type B USB cable.</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can be powered by the USB cable or by an external 9-volt battery, though it accepts voltages between 7 and 20 volts. It is similar to the Arduino Nano and Leonardo. </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While the Uno communicates using the original STK500 protocol, it differs from all preceding boards in that it does not use the FTDI USB-to-serial driver chip. Instead, it uses the Atmega16U2 (Atmega8U2 up to version R2) programmed as a USB-to-serial converter.</a:t>
            </a:r>
            <a:endParaRPr lang="en-IN" sz="2000" dirty="0">
              <a:latin typeface="Times New Roman" panose="02020603050405020304" pitchFamily="18" charset="0"/>
              <a:cs typeface="Times New Roman" panose="02020603050405020304" pitchFamily="18" charset="0"/>
            </a:endParaRPr>
          </a:p>
        </p:txBody>
      </p:sp>
      <p:pic>
        <p:nvPicPr>
          <p:cNvPr id="2050" name="Picture 2" descr="Arduino Uno - Specs, Capabilities &amp; Pinout | Arrow.com">
            <a:extLst>
              <a:ext uri="{FF2B5EF4-FFF2-40B4-BE49-F238E27FC236}">
                <a16:creationId xmlns:a16="http://schemas.microsoft.com/office/drawing/2014/main" id="{5BF63DC1-30F4-4639-91BA-45B53368A8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52908" y="4193738"/>
            <a:ext cx="3312812" cy="226774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45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0E8768C1-A3CA-48C7-96FB-C1A1A16EB1BB}"/>
              </a:ext>
            </a:extLst>
          </p:cNvPr>
          <p:cNvGrpSpPr>
            <a:grpSpLocks/>
          </p:cNvGrpSpPr>
          <p:nvPr/>
        </p:nvGrpSpPr>
        <p:grpSpPr bwMode="auto">
          <a:xfrm>
            <a:off x="9604681" y="164181"/>
            <a:ext cx="1079919" cy="894910"/>
            <a:chOff x="0" y="0"/>
            <a:chExt cx="1110192" cy="778933"/>
          </a:xfrm>
        </p:grpSpPr>
        <p:pic>
          <p:nvPicPr>
            <p:cNvPr id="3" name="Picture 2">
              <a:extLst>
                <a:ext uri="{FF2B5EF4-FFF2-40B4-BE49-F238E27FC236}">
                  <a16:creationId xmlns:a16="http://schemas.microsoft.com/office/drawing/2014/main" id="{EFEBFA35-6556-47B0-93C5-25386FCD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aja-uk_iso-9001_2015">
              <a:extLst>
                <a:ext uri="{FF2B5EF4-FFF2-40B4-BE49-F238E27FC236}">
                  <a16:creationId xmlns:a16="http://schemas.microsoft.com/office/drawing/2014/main" id="{F84743D6-8353-432A-944C-A6C70A541F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Picture 1">
            <a:extLst>
              <a:ext uri="{FF2B5EF4-FFF2-40B4-BE49-F238E27FC236}">
                <a16:creationId xmlns:a16="http://schemas.microsoft.com/office/drawing/2014/main" id="{7C2B9F0E-9626-4F77-B0E0-7BBF59B10183}"/>
              </a:ext>
            </a:extLst>
          </p:cNvPr>
          <p:cNvPicPr>
            <a:picLocks noChangeAspect="1" noChangeArrowheads="1"/>
          </p:cNvPicPr>
          <p:nvPr/>
        </p:nvPicPr>
        <p:blipFill>
          <a:blip r:embed="rId4" cstate="print"/>
          <a:srcRect l="9599" t="4800" r="11200" b="6400"/>
          <a:stretch>
            <a:fillRect/>
          </a:stretch>
        </p:blipFill>
        <p:spPr bwMode="auto">
          <a:xfrm>
            <a:off x="10882578" y="81191"/>
            <a:ext cx="1083479" cy="977900"/>
          </a:xfrm>
          <a:prstGeom prst="rect">
            <a:avLst/>
          </a:prstGeom>
          <a:noFill/>
          <a:ln w="9525">
            <a:noFill/>
            <a:miter lim="800000"/>
            <a:headEnd/>
            <a:tailEnd/>
          </a:ln>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18328" y="195341"/>
            <a:ext cx="899565" cy="866225"/>
          </a:xfrm>
          <a:prstGeom prst="rect">
            <a:avLst/>
          </a:prstGeom>
        </p:spPr>
      </p:pic>
      <p:pic>
        <p:nvPicPr>
          <p:cNvPr id="7" name="Picture 2" descr="Logo">
            <a:extLst>
              <a:ext uri="{FF2B5EF4-FFF2-40B4-BE49-F238E27FC236}">
                <a16:creationId xmlns:a16="http://schemas.microsoft.com/office/drawing/2014/main" id="{4F55EE28-076C-4578-8DEF-219B1F7FAF26}"/>
              </a:ext>
            </a:extLst>
          </p:cNvPr>
          <p:cNvPicPr>
            <a:picLocks noChangeAspect="1" noChangeArrowheads="1"/>
          </p:cNvPicPr>
          <p:nvPr/>
        </p:nvPicPr>
        <p:blipFill>
          <a:blip r:embed="rId6" cstate="print"/>
          <a:srcRect/>
          <a:stretch>
            <a:fillRect/>
          </a:stretch>
        </p:blipFill>
        <p:spPr bwMode="auto">
          <a:xfrm>
            <a:off x="455177" y="314750"/>
            <a:ext cx="2304142" cy="756579"/>
          </a:xfrm>
          <a:prstGeom prst="rect">
            <a:avLst/>
          </a:prstGeom>
          <a:noFill/>
          <a:ln w="9525">
            <a:noFill/>
            <a:miter lim="800000"/>
            <a:headEnd/>
            <a:tailEnd/>
          </a:ln>
        </p:spPr>
      </p:pic>
      <p:sp>
        <p:nvSpPr>
          <p:cNvPr id="8" name="Footer Placeholder 2"/>
          <p:cNvSpPr>
            <a:spLocks noGrp="1"/>
          </p:cNvSpPr>
          <p:nvPr>
            <p:ph type="ftr" sz="quarter" idx="11"/>
          </p:nvPr>
        </p:nvSpPr>
        <p:spPr>
          <a:xfrm>
            <a:off x="3994138" y="6277040"/>
            <a:ext cx="4114800" cy="365125"/>
          </a:xfrm>
        </p:spPr>
        <p:txBody>
          <a:bodyPr/>
          <a:lstStyle/>
          <a:p>
            <a:r>
              <a:rPr lang="en-US" dirty="0"/>
              <a:t>Department of Electrical and Electronics, ATMECE, </a:t>
            </a:r>
            <a:r>
              <a:rPr lang="en-US" dirty="0" err="1"/>
              <a:t>Mysuru</a:t>
            </a:r>
            <a:endParaRPr lang="en-IN" dirty="0"/>
          </a:p>
        </p:txBody>
      </p:sp>
      <p:sp>
        <p:nvSpPr>
          <p:cNvPr id="9" name="TextBox 8"/>
          <p:cNvSpPr txBox="1"/>
          <p:nvPr/>
        </p:nvSpPr>
        <p:spPr>
          <a:xfrm>
            <a:off x="696424" y="1254076"/>
            <a:ext cx="7235250" cy="5078313"/>
          </a:xfrm>
          <a:prstGeom prst="rect">
            <a:avLst/>
          </a:prstGeom>
          <a:noFill/>
        </p:spPr>
        <p:txBody>
          <a:bodyPr wrap="square" rtlCol="0">
            <a:spAutoFit/>
          </a:bodyPr>
          <a:lstStyle/>
          <a:p>
            <a:pPr algn="just"/>
            <a:r>
              <a:rPr lang="en-IN" sz="2800" b="1" u="sng" dirty="0">
                <a:latin typeface="Times New Roman" panose="02020603050405020304" pitchFamily="18" charset="0"/>
                <a:cs typeface="Times New Roman" panose="02020603050405020304" pitchFamily="18" charset="0"/>
              </a:rPr>
              <a:t>BLUETOOTH MODULE HC-06</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HC-06 is the popular Bluetooth module. This HC06 module is slave mode only. It’s very easy to add wireless serial connectivity for your device with this module.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Examples for Arduino and other boards are available. Once you pair with other Bluetooth devices you work like with normal UART to exchange data.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module has built-in 3.3V voltage regulator and helps to break out the important pins (Vcc, Gnd, Txd, Rxd). Based on CSR BC4 chip, Bluetooth V2.0 + EDR.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You can set the baud rate, name and pair password by AT commands when there is no Bluetooth connection. This module is a slave- it can be paired with Computer- Bluetooth master- mobile phone- PDA- PSP and so on.</a:t>
            </a:r>
          </a:p>
          <a:p>
            <a:pPr algn="just"/>
            <a:endParaRPr lang="en-IN"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5C7B0002-6D4D-466B-AB7C-A66A7E9C76B5}"/>
              </a:ext>
            </a:extLst>
          </p:cNvPr>
          <p:cNvSpPr>
            <a:spLocks noGrp="1"/>
          </p:cNvSpPr>
          <p:nvPr>
            <p:ph type="sldNum" sz="quarter" idx="12"/>
          </p:nvPr>
        </p:nvSpPr>
        <p:spPr/>
        <p:txBody>
          <a:bodyPr/>
          <a:lstStyle/>
          <a:p>
            <a:fld id="{D06D892E-E28A-4B0C-9AC2-51972C861CCA}" type="slidenum">
              <a:rPr lang="en-IN" smtClean="0"/>
              <a:t>16</a:t>
            </a:fld>
            <a:endParaRPr lang="en-IN"/>
          </a:p>
        </p:txBody>
      </p:sp>
      <p:pic>
        <p:nvPicPr>
          <p:cNvPr id="6146" name="Picture 2" descr="Bluetooth HC06 Serial Wireless RF Transceiver Module at Rs 299/piece |  ब्लूटूथ मॉड्यूल - Omatom Power, Thane | ID: 18007754791">
            <a:extLst>
              <a:ext uri="{FF2B5EF4-FFF2-40B4-BE49-F238E27FC236}">
                <a16:creationId xmlns:a16="http://schemas.microsoft.com/office/drawing/2014/main" id="{B9D916C5-044E-44B5-9EB5-C664CEC602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14477" y="2148819"/>
            <a:ext cx="4177523" cy="328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06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146"/>
                                        </p:tgtEl>
                                        <p:attrNameLst>
                                          <p:attrName>style.visibility</p:attrName>
                                        </p:attrNameLst>
                                      </p:cBhvr>
                                      <p:to>
                                        <p:strVal val="visible"/>
                                      </p:to>
                                    </p:set>
                                    <p:animEffect transition="in" filter="fade">
                                      <p:cBhvr>
                                        <p:cTn id="31" dur="1000"/>
                                        <p:tgtEl>
                                          <p:spTgt spid="6146"/>
                                        </p:tgtEl>
                                      </p:cBhvr>
                                    </p:animEffect>
                                    <p:anim calcmode="lin" valueType="num">
                                      <p:cBhvr>
                                        <p:cTn id="32" dur="1000" fill="hold"/>
                                        <p:tgtEl>
                                          <p:spTgt spid="6146"/>
                                        </p:tgtEl>
                                        <p:attrNameLst>
                                          <p:attrName>ppt_x</p:attrName>
                                        </p:attrNameLst>
                                      </p:cBhvr>
                                      <p:tavLst>
                                        <p:tav tm="0">
                                          <p:val>
                                            <p:strVal val="#ppt_x"/>
                                          </p:val>
                                        </p:tav>
                                        <p:tav tm="100000">
                                          <p:val>
                                            <p:strVal val="#ppt_x"/>
                                          </p:val>
                                        </p:tav>
                                      </p:tavLst>
                                    </p:anim>
                                    <p:anim calcmode="lin" valueType="num">
                                      <p:cBhvr>
                                        <p:cTn id="33"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0E8768C1-A3CA-48C7-96FB-C1A1A16EB1BB}"/>
              </a:ext>
            </a:extLst>
          </p:cNvPr>
          <p:cNvGrpSpPr>
            <a:grpSpLocks/>
          </p:cNvGrpSpPr>
          <p:nvPr/>
        </p:nvGrpSpPr>
        <p:grpSpPr bwMode="auto">
          <a:xfrm>
            <a:off x="9604681" y="164181"/>
            <a:ext cx="1079919" cy="894910"/>
            <a:chOff x="0" y="0"/>
            <a:chExt cx="1110192" cy="778933"/>
          </a:xfrm>
        </p:grpSpPr>
        <p:pic>
          <p:nvPicPr>
            <p:cNvPr id="3" name="Picture 2">
              <a:extLst>
                <a:ext uri="{FF2B5EF4-FFF2-40B4-BE49-F238E27FC236}">
                  <a16:creationId xmlns:a16="http://schemas.microsoft.com/office/drawing/2014/main" id="{EFEBFA35-6556-47B0-93C5-25386FCD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aja-uk_iso-9001_2015">
              <a:extLst>
                <a:ext uri="{FF2B5EF4-FFF2-40B4-BE49-F238E27FC236}">
                  <a16:creationId xmlns:a16="http://schemas.microsoft.com/office/drawing/2014/main" id="{F84743D6-8353-432A-944C-A6C70A541F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Picture 1">
            <a:extLst>
              <a:ext uri="{FF2B5EF4-FFF2-40B4-BE49-F238E27FC236}">
                <a16:creationId xmlns:a16="http://schemas.microsoft.com/office/drawing/2014/main" id="{7C2B9F0E-9626-4F77-B0E0-7BBF59B10183}"/>
              </a:ext>
            </a:extLst>
          </p:cNvPr>
          <p:cNvPicPr>
            <a:picLocks noChangeAspect="1" noChangeArrowheads="1"/>
          </p:cNvPicPr>
          <p:nvPr/>
        </p:nvPicPr>
        <p:blipFill>
          <a:blip r:embed="rId4" cstate="print"/>
          <a:srcRect l="9599" t="4800" r="11200" b="6400"/>
          <a:stretch>
            <a:fillRect/>
          </a:stretch>
        </p:blipFill>
        <p:spPr bwMode="auto">
          <a:xfrm>
            <a:off x="10882578" y="81191"/>
            <a:ext cx="1083479" cy="977900"/>
          </a:xfrm>
          <a:prstGeom prst="rect">
            <a:avLst/>
          </a:prstGeom>
          <a:noFill/>
          <a:ln w="9525">
            <a:noFill/>
            <a:miter lim="800000"/>
            <a:headEnd/>
            <a:tailEnd/>
          </a:ln>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18328" y="195341"/>
            <a:ext cx="899565" cy="866225"/>
          </a:xfrm>
          <a:prstGeom prst="rect">
            <a:avLst/>
          </a:prstGeom>
        </p:spPr>
      </p:pic>
      <p:pic>
        <p:nvPicPr>
          <p:cNvPr id="7" name="Picture 2" descr="Logo">
            <a:extLst>
              <a:ext uri="{FF2B5EF4-FFF2-40B4-BE49-F238E27FC236}">
                <a16:creationId xmlns:a16="http://schemas.microsoft.com/office/drawing/2014/main" id="{4F55EE28-076C-4578-8DEF-219B1F7FAF26}"/>
              </a:ext>
            </a:extLst>
          </p:cNvPr>
          <p:cNvPicPr>
            <a:picLocks noChangeAspect="1" noChangeArrowheads="1"/>
          </p:cNvPicPr>
          <p:nvPr/>
        </p:nvPicPr>
        <p:blipFill>
          <a:blip r:embed="rId6" cstate="print"/>
          <a:srcRect/>
          <a:stretch>
            <a:fillRect/>
          </a:stretch>
        </p:blipFill>
        <p:spPr bwMode="auto">
          <a:xfrm>
            <a:off x="455177" y="314750"/>
            <a:ext cx="2304142" cy="756579"/>
          </a:xfrm>
          <a:prstGeom prst="rect">
            <a:avLst/>
          </a:prstGeom>
          <a:noFill/>
          <a:ln w="9525">
            <a:noFill/>
            <a:miter lim="800000"/>
            <a:headEnd/>
            <a:tailEnd/>
          </a:ln>
        </p:spPr>
      </p:pic>
      <p:sp>
        <p:nvSpPr>
          <p:cNvPr id="8" name="Footer Placeholder 2"/>
          <p:cNvSpPr>
            <a:spLocks noGrp="1"/>
          </p:cNvSpPr>
          <p:nvPr>
            <p:ph type="ftr" sz="quarter" idx="11"/>
          </p:nvPr>
        </p:nvSpPr>
        <p:spPr>
          <a:xfrm>
            <a:off x="3994138" y="6277040"/>
            <a:ext cx="4114800" cy="365125"/>
          </a:xfrm>
        </p:spPr>
        <p:txBody>
          <a:bodyPr/>
          <a:lstStyle/>
          <a:p>
            <a:r>
              <a:rPr lang="en-US" dirty="0"/>
              <a:t>Department of Electrical and Electronics, ATMECE, </a:t>
            </a:r>
            <a:r>
              <a:rPr lang="en-US" dirty="0" err="1"/>
              <a:t>Mysuru</a:t>
            </a:r>
            <a:endParaRPr lang="en-IN" dirty="0"/>
          </a:p>
        </p:txBody>
      </p:sp>
      <p:sp>
        <p:nvSpPr>
          <p:cNvPr id="9" name="TextBox 8"/>
          <p:cNvSpPr txBox="1"/>
          <p:nvPr/>
        </p:nvSpPr>
        <p:spPr>
          <a:xfrm>
            <a:off x="1058159" y="3250305"/>
            <a:ext cx="7318643" cy="2616101"/>
          </a:xfrm>
          <a:prstGeom prst="rect">
            <a:avLst/>
          </a:prstGeom>
          <a:noFill/>
        </p:spPr>
        <p:txBody>
          <a:bodyPr wrap="square" rtlCol="0">
            <a:spAutoFit/>
          </a:bodyPr>
          <a:lstStyle/>
          <a:p>
            <a:pPr algn="just"/>
            <a:endParaRPr lang="en-IN" sz="2000" dirty="0">
              <a:latin typeface="Times New Roman" panose="02020603050405020304" pitchFamily="18"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Operating voltage: 3.3V to 6V DC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Operating current in pairing is in the range of 30~40mA.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Operating current in communication is 8mA.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Interface via UART, default baud rate at 9600 bps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Operating temperature range: -25 °C – +75°C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Dimensions 27mm×13mm×2.2mm</a:t>
            </a:r>
          </a:p>
        </p:txBody>
      </p:sp>
      <p:sp>
        <p:nvSpPr>
          <p:cNvPr id="10" name="Slide Number Placeholder 9">
            <a:extLst>
              <a:ext uri="{FF2B5EF4-FFF2-40B4-BE49-F238E27FC236}">
                <a16:creationId xmlns:a16="http://schemas.microsoft.com/office/drawing/2014/main" id="{72A657B2-228B-48C3-BD22-EFEA93DE89EE}"/>
              </a:ext>
            </a:extLst>
          </p:cNvPr>
          <p:cNvSpPr>
            <a:spLocks noGrp="1"/>
          </p:cNvSpPr>
          <p:nvPr>
            <p:ph type="sldNum" sz="quarter" idx="12"/>
          </p:nvPr>
        </p:nvSpPr>
        <p:spPr/>
        <p:txBody>
          <a:bodyPr/>
          <a:lstStyle/>
          <a:p>
            <a:fld id="{D06D892E-E28A-4B0C-9AC2-51972C861CCA}" type="slidenum">
              <a:rPr lang="en-IN" smtClean="0"/>
              <a:t>17</a:t>
            </a:fld>
            <a:endParaRPr lang="en-IN"/>
          </a:p>
        </p:txBody>
      </p:sp>
      <p:pic>
        <p:nvPicPr>
          <p:cNvPr id="8194" name="Picture 2" descr="How To Add Bluetooth To IoT Devices Using HC-06 Module - installtekz">
            <a:extLst>
              <a:ext uri="{FF2B5EF4-FFF2-40B4-BE49-F238E27FC236}">
                <a16:creationId xmlns:a16="http://schemas.microsoft.com/office/drawing/2014/main" id="{40F3CF75-361B-49DE-BD5F-0561623B7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7457" y="1698899"/>
            <a:ext cx="5301306" cy="262800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0774B49-B5B4-4DEB-8600-9E83ADFF7695}"/>
              </a:ext>
            </a:extLst>
          </p:cNvPr>
          <p:cNvSpPr txBox="1"/>
          <p:nvPr/>
        </p:nvSpPr>
        <p:spPr>
          <a:xfrm>
            <a:off x="1058159" y="1168441"/>
            <a:ext cx="2175235" cy="461665"/>
          </a:xfrm>
          <a:prstGeom prst="rect">
            <a:avLst/>
          </a:prstGeom>
          <a:noFill/>
        </p:spPr>
        <p:txBody>
          <a:bodyPr wrap="square">
            <a:spAutoFit/>
          </a:bodyPr>
          <a:lstStyle/>
          <a:p>
            <a:pPr algn="just"/>
            <a:r>
              <a:rPr lang="en-IN" sz="2400" b="1" u="sng" dirty="0">
                <a:latin typeface="Times New Roman" panose="02020603050405020304" pitchFamily="18" charset="0"/>
                <a:cs typeface="Times New Roman" panose="02020603050405020304" pitchFamily="18" charset="0"/>
              </a:rPr>
              <a:t>Features: </a:t>
            </a:r>
          </a:p>
        </p:txBody>
      </p:sp>
      <p:sp>
        <p:nvSpPr>
          <p:cNvPr id="15" name="TextBox 14">
            <a:extLst>
              <a:ext uri="{FF2B5EF4-FFF2-40B4-BE49-F238E27FC236}">
                <a16:creationId xmlns:a16="http://schemas.microsoft.com/office/drawing/2014/main" id="{6502009F-3018-4B05-A618-B2FC36A09673}"/>
              </a:ext>
            </a:extLst>
          </p:cNvPr>
          <p:cNvSpPr txBox="1"/>
          <p:nvPr/>
        </p:nvSpPr>
        <p:spPr>
          <a:xfrm>
            <a:off x="1181015" y="3250305"/>
            <a:ext cx="6094428" cy="461665"/>
          </a:xfrm>
          <a:prstGeom prst="rect">
            <a:avLst/>
          </a:prstGeom>
          <a:noFill/>
        </p:spPr>
        <p:txBody>
          <a:bodyPr wrap="square">
            <a:spAutoFit/>
          </a:bodyPr>
          <a:lstStyle/>
          <a:p>
            <a:pPr algn="just"/>
            <a:r>
              <a:rPr lang="en-IN" sz="2400" b="1" u="sng" dirty="0">
                <a:latin typeface="Times New Roman" panose="02020603050405020304" pitchFamily="18" charset="0"/>
                <a:cs typeface="Times New Roman" panose="02020603050405020304" pitchFamily="18" charset="0"/>
              </a:rPr>
              <a:t>Range test: &lt;100 meters. </a:t>
            </a:r>
          </a:p>
        </p:txBody>
      </p:sp>
      <p:sp>
        <p:nvSpPr>
          <p:cNvPr id="17" name="TextBox 16">
            <a:extLst>
              <a:ext uri="{FF2B5EF4-FFF2-40B4-BE49-F238E27FC236}">
                <a16:creationId xmlns:a16="http://schemas.microsoft.com/office/drawing/2014/main" id="{7CDB52C7-35A1-488C-8CC6-B884E93B6441}"/>
              </a:ext>
            </a:extLst>
          </p:cNvPr>
          <p:cNvSpPr txBox="1"/>
          <p:nvPr/>
        </p:nvSpPr>
        <p:spPr>
          <a:xfrm>
            <a:off x="1058159" y="1566540"/>
            <a:ext cx="6094428" cy="1323439"/>
          </a:xfrm>
          <a:prstGeom prst="rect">
            <a:avLst/>
          </a:prstGeom>
          <a:noFill/>
        </p:spPr>
        <p:txBody>
          <a:bodyPr wrap="square">
            <a:spAutoFit/>
          </a:bodyPr>
          <a:lstStyle/>
          <a:p>
            <a:pPr algn="just"/>
            <a:endParaRPr lang="en-IN"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Bases at CSR BC04 Bluetooth technology.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With build-in 2.4GHz PCB antenna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It’s at the Bluetooth class 2 power level. </a:t>
            </a:r>
          </a:p>
        </p:txBody>
      </p:sp>
    </p:spTree>
    <p:extLst>
      <p:ext uri="{BB962C8B-B14F-4D97-AF65-F5344CB8AC3E}">
        <p14:creationId xmlns:p14="http://schemas.microsoft.com/office/powerpoint/2010/main" val="278814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arn(inVertical)">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8194"/>
                                        </p:tgtEl>
                                        <p:attrNameLst>
                                          <p:attrName>style.visibility</p:attrName>
                                        </p:attrNameLst>
                                      </p:cBhvr>
                                      <p:to>
                                        <p:strVal val="visible"/>
                                      </p:to>
                                    </p:set>
                                    <p:animEffect transition="in" filter="barn(inVertical)">
                                      <p:cBhvr>
                                        <p:cTn id="31"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0E8768C1-A3CA-48C7-96FB-C1A1A16EB1BB}"/>
              </a:ext>
            </a:extLst>
          </p:cNvPr>
          <p:cNvGrpSpPr>
            <a:grpSpLocks/>
          </p:cNvGrpSpPr>
          <p:nvPr/>
        </p:nvGrpSpPr>
        <p:grpSpPr bwMode="auto">
          <a:xfrm>
            <a:off x="9604681" y="164181"/>
            <a:ext cx="1079919" cy="894910"/>
            <a:chOff x="0" y="0"/>
            <a:chExt cx="1110192" cy="778933"/>
          </a:xfrm>
        </p:grpSpPr>
        <p:pic>
          <p:nvPicPr>
            <p:cNvPr id="3" name="Picture 2">
              <a:extLst>
                <a:ext uri="{FF2B5EF4-FFF2-40B4-BE49-F238E27FC236}">
                  <a16:creationId xmlns:a16="http://schemas.microsoft.com/office/drawing/2014/main" id="{EFEBFA35-6556-47B0-93C5-25386FCD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aja-uk_iso-9001_2015">
              <a:extLst>
                <a:ext uri="{FF2B5EF4-FFF2-40B4-BE49-F238E27FC236}">
                  <a16:creationId xmlns:a16="http://schemas.microsoft.com/office/drawing/2014/main" id="{F84743D6-8353-432A-944C-A6C70A541F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Picture 1">
            <a:extLst>
              <a:ext uri="{FF2B5EF4-FFF2-40B4-BE49-F238E27FC236}">
                <a16:creationId xmlns:a16="http://schemas.microsoft.com/office/drawing/2014/main" id="{7C2B9F0E-9626-4F77-B0E0-7BBF59B10183}"/>
              </a:ext>
            </a:extLst>
          </p:cNvPr>
          <p:cNvPicPr>
            <a:picLocks noChangeAspect="1" noChangeArrowheads="1"/>
          </p:cNvPicPr>
          <p:nvPr/>
        </p:nvPicPr>
        <p:blipFill>
          <a:blip r:embed="rId4" cstate="print"/>
          <a:srcRect l="9599" t="4800" r="11200" b="6400"/>
          <a:stretch>
            <a:fillRect/>
          </a:stretch>
        </p:blipFill>
        <p:spPr bwMode="auto">
          <a:xfrm>
            <a:off x="10882578" y="81191"/>
            <a:ext cx="1083479" cy="977900"/>
          </a:xfrm>
          <a:prstGeom prst="rect">
            <a:avLst/>
          </a:prstGeom>
          <a:noFill/>
          <a:ln w="9525">
            <a:noFill/>
            <a:miter lim="800000"/>
            <a:headEnd/>
            <a:tailEnd/>
          </a:ln>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18328" y="195341"/>
            <a:ext cx="899565" cy="866225"/>
          </a:xfrm>
          <a:prstGeom prst="rect">
            <a:avLst/>
          </a:prstGeom>
        </p:spPr>
      </p:pic>
      <p:pic>
        <p:nvPicPr>
          <p:cNvPr id="7" name="Picture 2" descr="Logo">
            <a:extLst>
              <a:ext uri="{FF2B5EF4-FFF2-40B4-BE49-F238E27FC236}">
                <a16:creationId xmlns:a16="http://schemas.microsoft.com/office/drawing/2014/main" id="{4F55EE28-076C-4578-8DEF-219B1F7FAF26}"/>
              </a:ext>
            </a:extLst>
          </p:cNvPr>
          <p:cNvPicPr>
            <a:picLocks noChangeAspect="1" noChangeArrowheads="1"/>
          </p:cNvPicPr>
          <p:nvPr/>
        </p:nvPicPr>
        <p:blipFill>
          <a:blip r:embed="rId6" cstate="print"/>
          <a:srcRect/>
          <a:stretch>
            <a:fillRect/>
          </a:stretch>
        </p:blipFill>
        <p:spPr bwMode="auto">
          <a:xfrm>
            <a:off x="455177" y="314750"/>
            <a:ext cx="2304142" cy="756579"/>
          </a:xfrm>
          <a:prstGeom prst="rect">
            <a:avLst/>
          </a:prstGeom>
          <a:noFill/>
          <a:ln w="9525">
            <a:noFill/>
            <a:miter lim="800000"/>
            <a:headEnd/>
            <a:tailEnd/>
          </a:ln>
        </p:spPr>
      </p:pic>
      <p:sp>
        <p:nvSpPr>
          <p:cNvPr id="8" name="TextBox 7"/>
          <p:cNvSpPr txBox="1"/>
          <p:nvPr/>
        </p:nvSpPr>
        <p:spPr>
          <a:xfrm>
            <a:off x="455177" y="1449188"/>
            <a:ext cx="7938325" cy="4678204"/>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DHT11 is a Humidity and Temperature Sensor, which generates calibrated digital output. DHT11 can be interface with any microcontroller like Arduino, Raspberry Pi, etc. and get instantaneous results. </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DHT11 is a low cost humidity and temperature sensor which provides high reliability and long term stability. It uses a capacitive humidity sensor and a thermistor to measure the surrounding air, and outputs a digital signal on the data pin (no analog input pins needed). </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Its very simple to use, and libraries and sample codes are available for Arduino and Raspberry Pi. This module makes is easy to connect the DHT11 sensor to an Arduino or microcontroller as includes the pull up resistor required to use the sensor. </a:t>
            </a:r>
          </a:p>
        </p:txBody>
      </p:sp>
      <p:sp>
        <p:nvSpPr>
          <p:cNvPr id="9" name="Footer Placeholder 2"/>
          <p:cNvSpPr>
            <a:spLocks noGrp="1"/>
          </p:cNvSpPr>
          <p:nvPr>
            <p:ph type="ftr" sz="quarter" idx="11"/>
          </p:nvPr>
        </p:nvSpPr>
        <p:spPr>
          <a:xfrm>
            <a:off x="3994138" y="6277040"/>
            <a:ext cx="4114800" cy="365125"/>
          </a:xfrm>
        </p:spPr>
        <p:txBody>
          <a:bodyPr/>
          <a:lstStyle/>
          <a:p>
            <a:r>
              <a:rPr lang="en-US" dirty="0"/>
              <a:t>Department of Electrical and Electronics, ATMECE, </a:t>
            </a:r>
            <a:r>
              <a:rPr lang="en-US" dirty="0" err="1"/>
              <a:t>Mysuru</a:t>
            </a:r>
            <a:endParaRPr lang="en-IN" dirty="0"/>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18328" y="1662671"/>
            <a:ext cx="3673672" cy="4172788"/>
          </a:xfrm>
          <a:prstGeom prst="rect">
            <a:avLst/>
          </a:prstGeom>
        </p:spPr>
      </p:pic>
      <p:sp>
        <p:nvSpPr>
          <p:cNvPr id="11" name="Slide Number Placeholder 10">
            <a:extLst>
              <a:ext uri="{FF2B5EF4-FFF2-40B4-BE49-F238E27FC236}">
                <a16:creationId xmlns:a16="http://schemas.microsoft.com/office/drawing/2014/main" id="{F25BAFD0-7294-4A60-AF90-70E68D5D131C}"/>
              </a:ext>
            </a:extLst>
          </p:cNvPr>
          <p:cNvSpPr>
            <a:spLocks noGrp="1"/>
          </p:cNvSpPr>
          <p:nvPr>
            <p:ph type="sldNum" sz="quarter" idx="12"/>
          </p:nvPr>
        </p:nvSpPr>
        <p:spPr/>
        <p:txBody>
          <a:bodyPr/>
          <a:lstStyle/>
          <a:p>
            <a:fld id="{D06D892E-E28A-4B0C-9AC2-51972C861CCA}" type="slidenum">
              <a:rPr lang="en-IN" smtClean="0"/>
              <a:t>18</a:t>
            </a:fld>
            <a:endParaRPr lang="en-IN"/>
          </a:p>
        </p:txBody>
      </p:sp>
      <p:sp>
        <p:nvSpPr>
          <p:cNvPr id="13" name="TextBox 12">
            <a:extLst>
              <a:ext uri="{FF2B5EF4-FFF2-40B4-BE49-F238E27FC236}">
                <a16:creationId xmlns:a16="http://schemas.microsoft.com/office/drawing/2014/main" id="{68019B3A-AD1A-4B55-B16A-2C04184ABD60}"/>
              </a:ext>
            </a:extLst>
          </p:cNvPr>
          <p:cNvSpPr txBox="1"/>
          <p:nvPr/>
        </p:nvSpPr>
        <p:spPr>
          <a:xfrm>
            <a:off x="832646" y="1139566"/>
            <a:ext cx="7183386" cy="461665"/>
          </a:xfrm>
          <a:prstGeom prst="rect">
            <a:avLst/>
          </a:prstGeom>
          <a:noFill/>
        </p:spPr>
        <p:txBody>
          <a:bodyPr wrap="square">
            <a:spAutoFit/>
          </a:bodyPr>
          <a:lstStyle/>
          <a:p>
            <a:pPr algn="just"/>
            <a:r>
              <a:rPr lang="en-US" sz="2400" b="1" u="sng" dirty="0">
                <a:latin typeface="Times New Roman" panose="02020603050405020304" pitchFamily="18" charset="0"/>
                <a:cs typeface="Times New Roman" panose="02020603050405020304" pitchFamily="18" charset="0"/>
              </a:rPr>
              <a:t>DHT11 - Temperature and Humidity Sensor Module</a:t>
            </a:r>
          </a:p>
        </p:txBody>
      </p:sp>
    </p:spTree>
    <p:extLst>
      <p:ext uri="{BB962C8B-B14F-4D97-AF65-F5344CB8AC3E}">
        <p14:creationId xmlns:p14="http://schemas.microsoft.com/office/powerpoint/2010/main" val="182470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3994138" y="6277040"/>
            <a:ext cx="4114800" cy="365125"/>
          </a:xfrm>
        </p:spPr>
        <p:txBody>
          <a:bodyPr/>
          <a:lstStyle/>
          <a:p>
            <a:r>
              <a:rPr lang="en-US" dirty="0"/>
              <a:t>Department of Electrical and Electronics, ATMECE, </a:t>
            </a:r>
            <a:r>
              <a:rPr lang="en-US" dirty="0" err="1"/>
              <a:t>Mysuru</a:t>
            </a:r>
            <a:endParaRPr lang="en-IN" dirty="0"/>
          </a:p>
        </p:txBody>
      </p:sp>
      <p:sp>
        <p:nvSpPr>
          <p:cNvPr id="9" name="TextBox 8"/>
          <p:cNvSpPr txBox="1"/>
          <p:nvPr/>
        </p:nvSpPr>
        <p:spPr>
          <a:xfrm>
            <a:off x="2518913" y="3217653"/>
            <a:ext cx="184731" cy="369332"/>
          </a:xfrm>
          <a:prstGeom prst="rect">
            <a:avLst/>
          </a:prstGeom>
          <a:noFill/>
        </p:spPr>
        <p:txBody>
          <a:bodyPr wrap="none" rtlCol="0">
            <a:spAutoFit/>
          </a:bodyPr>
          <a:lstStyle/>
          <a:p>
            <a:endParaRPr lang="en-IN" dirty="0"/>
          </a:p>
        </p:txBody>
      </p:sp>
      <p:sp>
        <p:nvSpPr>
          <p:cNvPr id="10" name="TextBox 9"/>
          <p:cNvSpPr txBox="1"/>
          <p:nvPr/>
        </p:nvSpPr>
        <p:spPr>
          <a:xfrm>
            <a:off x="1122409" y="1104386"/>
            <a:ext cx="2276182" cy="150810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Specifications:- </a:t>
            </a:r>
          </a:p>
          <a:p>
            <a:endParaRPr lang="en-IN" sz="24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grpSp>
        <p:nvGrpSpPr>
          <p:cNvPr id="11" name="Group 11">
            <a:extLst>
              <a:ext uri="{FF2B5EF4-FFF2-40B4-BE49-F238E27FC236}">
                <a16:creationId xmlns:a16="http://schemas.microsoft.com/office/drawing/2014/main" id="{0E8768C1-A3CA-48C7-96FB-C1A1A16EB1BB}"/>
              </a:ext>
            </a:extLst>
          </p:cNvPr>
          <p:cNvGrpSpPr>
            <a:grpSpLocks/>
          </p:cNvGrpSpPr>
          <p:nvPr/>
        </p:nvGrpSpPr>
        <p:grpSpPr bwMode="auto">
          <a:xfrm>
            <a:off x="9604681" y="164181"/>
            <a:ext cx="1079919" cy="894910"/>
            <a:chOff x="0" y="0"/>
            <a:chExt cx="1110192" cy="778933"/>
          </a:xfrm>
        </p:grpSpPr>
        <p:pic>
          <p:nvPicPr>
            <p:cNvPr id="12" name="Picture 11">
              <a:extLst>
                <a:ext uri="{FF2B5EF4-FFF2-40B4-BE49-F238E27FC236}">
                  <a16:creationId xmlns:a16="http://schemas.microsoft.com/office/drawing/2014/main" id="{EFEBFA35-6556-47B0-93C5-25386FCD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aja-uk_iso-9001_2015">
              <a:extLst>
                <a:ext uri="{FF2B5EF4-FFF2-40B4-BE49-F238E27FC236}">
                  <a16:creationId xmlns:a16="http://schemas.microsoft.com/office/drawing/2014/main" id="{F84743D6-8353-432A-944C-A6C70A541F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
            <a:extLst>
              <a:ext uri="{FF2B5EF4-FFF2-40B4-BE49-F238E27FC236}">
                <a16:creationId xmlns:a16="http://schemas.microsoft.com/office/drawing/2014/main" id="{7C2B9F0E-9626-4F77-B0E0-7BBF59B10183}"/>
              </a:ext>
            </a:extLst>
          </p:cNvPr>
          <p:cNvPicPr>
            <a:picLocks noChangeAspect="1" noChangeArrowheads="1"/>
          </p:cNvPicPr>
          <p:nvPr/>
        </p:nvPicPr>
        <p:blipFill>
          <a:blip r:embed="rId4" cstate="print"/>
          <a:srcRect l="9599" t="4800" r="11200" b="6400"/>
          <a:stretch>
            <a:fillRect/>
          </a:stretch>
        </p:blipFill>
        <p:spPr bwMode="auto">
          <a:xfrm>
            <a:off x="10882578" y="81191"/>
            <a:ext cx="1083479" cy="977900"/>
          </a:xfrm>
          <a:prstGeom prst="rect">
            <a:avLst/>
          </a:prstGeom>
          <a:noFill/>
          <a:ln w="9525">
            <a:noFill/>
            <a:miter lim="800000"/>
            <a:headEnd/>
            <a:tailEnd/>
          </a:ln>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18328" y="195341"/>
            <a:ext cx="899565" cy="866225"/>
          </a:xfrm>
          <a:prstGeom prst="rect">
            <a:avLst/>
          </a:prstGeom>
        </p:spPr>
      </p:pic>
      <p:pic>
        <p:nvPicPr>
          <p:cNvPr id="16" name="Picture 2" descr="Logo">
            <a:extLst>
              <a:ext uri="{FF2B5EF4-FFF2-40B4-BE49-F238E27FC236}">
                <a16:creationId xmlns:a16="http://schemas.microsoft.com/office/drawing/2014/main" id="{4F55EE28-076C-4578-8DEF-219B1F7FAF26}"/>
              </a:ext>
            </a:extLst>
          </p:cNvPr>
          <p:cNvPicPr>
            <a:picLocks noChangeAspect="1" noChangeArrowheads="1"/>
          </p:cNvPicPr>
          <p:nvPr/>
        </p:nvPicPr>
        <p:blipFill>
          <a:blip r:embed="rId6" cstate="print"/>
          <a:srcRect/>
          <a:stretch>
            <a:fillRect/>
          </a:stretch>
        </p:blipFill>
        <p:spPr bwMode="auto">
          <a:xfrm>
            <a:off x="455177" y="314750"/>
            <a:ext cx="2304142" cy="756579"/>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CB99605D-F778-46E4-9674-30CAE0CA4919}"/>
              </a:ext>
            </a:extLst>
          </p:cNvPr>
          <p:cNvSpPr>
            <a:spLocks noGrp="1"/>
          </p:cNvSpPr>
          <p:nvPr>
            <p:ph type="sldNum" sz="quarter" idx="12"/>
          </p:nvPr>
        </p:nvSpPr>
        <p:spPr/>
        <p:txBody>
          <a:bodyPr/>
          <a:lstStyle/>
          <a:p>
            <a:fld id="{D06D892E-E28A-4B0C-9AC2-51972C861CCA}" type="slidenum">
              <a:rPr lang="en-IN" smtClean="0"/>
              <a:t>19</a:t>
            </a:fld>
            <a:endParaRPr lang="en-IN"/>
          </a:p>
        </p:txBody>
      </p:sp>
      <p:pic>
        <p:nvPicPr>
          <p:cNvPr id="9218" name="Picture 2" descr="dht11-pinout | MaxPhi">
            <a:extLst>
              <a:ext uri="{FF2B5EF4-FFF2-40B4-BE49-F238E27FC236}">
                <a16:creationId xmlns:a16="http://schemas.microsoft.com/office/drawing/2014/main" id="{D1D5E9C8-3980-4EDE-96FB-64216A3F1A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8946547" y="2282733"/>
            <a:ext cx="2096712" cy="3650746"/>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C3C3D64-A68C-419E-B429-2CE06B1875C3}"/>
              </a:ext>
            </a:extLst>
          </p:cNvPr>
          <p:cNvSpPr txBox="1"/>
          <p:nvPr/>
        </p:nvSpPr>
        <p:spPr>
          <a:xfrm>
            <a:off x="1122409" y="1676491"/>
            <a:ext cx="6162472" cy="2246769"/>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Power Supply： 3.3~5.5V DC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Output： 4 pin single row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Measurement Range： Humidity 20-90%RH， Temperature 0~50℃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Accuracy： Humidity +-5%RH， Temperature +-2℃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Resolution： Humidity 1%RH， Temperature 1℃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Long-Term Stability： &lt;+/- 1%RH/year.</a:t>
            </a:r>
          </a:p>
        </p:txBody>
      </p:sp>
      <p:sp>
        <p:nvSpPr>
          <p:cNvPr id="18" name="TextBox 17">
            <a:extLst>
              <a:ext uri="{FF2B5EF4-FFF2-40B4-BE49-F238E27FC236}">
                <a16:creationId xmlns:a16="http://schemas.microsoft.com/office/drawing/2014/main" id="{1129AFFD-FED0-4E4C-9625-B57DA54B007A}"/>
              </a:ext>
            </a:extLst>
          </p:cNvPr>
          <p:cNvSpPr txBox="1"/>
          <p:nvPr/>
        </p:nvSpPr>
        <p:spPr>
          <a:xfrm>
            <a:off x="1122409" y="4406099"/>
            <a:ext cx="6162472" cy="461665"/>
          </a:xfrm>
          <a:prstGeom prst="rect">
            <a:avLst/>
          </a:prstGeom>
          <a:noFill/>
        </p:spPr>
        <p:txBody>
          <a:bodyPr wrap="square">
            <a:spAutoFit/>
          </a:bodyPr>
          <a:lstStyle/>
          <a:p>
            <a:r>
              <a:rPr lang="en-IN" sz="2400" b="1" u="sng" dirty="0">
                <a:latin typeface="Times New Roman" panose="02020603050405020304" pitchFamily="18" charset="0"/>
                <a:cs typeface="Times New Roman" panose="02020603050405020304" pitchFamily="18" charset="0"/>
              </a:rPr>
              <a:t>Pin Description:- </a:t>
            </a:r>
          </a:p>
        </p:txBody>
      </p:sp>
      <p:sp>
        <p:nvSpPr>
          <p:cNvPr id="19" name="TextBox 18">
            <a:extLst>
              <a:ext uri="{FF2B5EF4-FFF2-40B4-BE49-F238E27FC236}">
                <a16:creationId xmlns:a16="http://schemas.microsoft.com/office/drawing/2014/main" id="{A3F16137-0811-4221-AAA8-D4B20741B1F1}"/>
              </a:ext>
            </a:extLst>
          </p:cNvPr>
          <p:cNvSpPr txBox="1"/>
          <p:nvPr/>
        </p:nvSpPr>
        <p:spPr>
          <a:xfrm>
            <a:off x="1122409" y="5042827"/>
            <a:ext cx="6552714" cy="1015663"/>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Pin 1: Power +Ve (3.3VDC to 5.5VDC Max wrt.GND)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Pin 2: Serial Data Output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Pin 4: Power Ground or Power –Ve</a:t>
            </a:r>
          </a:p>
        </p:txBody>
      </p:sp>
    </p:spTree>
    <p:extLst>
      <p:ext uri="{BB962C8B-B14F-4D97-AF65-F5344CB8AC3E}">
        <p14:creationId xmlns:p14="http://schemas.microsoft.com/office/powerpoint/2010/main" val="59030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circle(in)">
                                      <p:cBhvr>
                                        <p:cTn id="12" dur="20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arn(inVertical)">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a:xfrm>
            <a:off x="3994138" y="6277040"/>
            <a:ext cx="4114800" cy="365125"/>
          </a:xfrm>
        </p:spPr>
        <p:txBody>
          <a:bodyPr/>
          <a:lstStyle/>
          <a:p>
            <a:r>
              <a:rPr lang="en-US" dirty="0"/>
              <a:t>Department of Electrical and Electronics, ATMECE, Mysuru</a:t>
            </a:r>
            <a:endParaRPr lang="en-IN" dirty="0"/>
          </a:p>
        </p:txBody>
      </p:sp>
      <p:sp>
        <p:nvSpPr>
          <p:cNvPr id="6" name="Slide Number Placeholder 3"/>
          <p:cNvSpPr>
            <a:spLocks noGrp="1"/>
          </p:cNvSpPr>
          <p:nvPr>
            <p:ph type="sldNum" sz="quarter" idx="12"/>
          </p:nvPr>
        </p:nvSpPr>
        <p:spPr>
          <a:xfrm>
            <a:off x="8610600" y="6356350"/>
            <a:ext cx="2743200" cy="365125"/>
          </a:xfrm>
        </p:spPr>
        <p:txBody>
          <a:bodyPr/>
          <a:lstStyle/>
          <a:p>
            <a:fld id="{92D09B5E-6A9D-46B4-AFA0-2174ED0BDD33}" type="slidenum">
              <a:rPr lang="en-IN" smtClean="0"/>
              <a:t>2</a:t>
            </a:fld>
            <a:endParaRPr lang="en-IN" dirty="0"/>
          </a:p>
        </p:txBody>
      </p:sp>
      <p:sp>
        <p:nvSpPr>
          <p:cNvPr id="7" name="Rectangle 6">
            <a:extLst>
              <a:ext uri="{FF2B5EF4-FFF2-40B4-BE49-F238E27FC236}">
                <a16:creationId xmlns:a16="http://schemas.microsoft.com/office/drawing/2014/main" id="{C2A3CE5A-3A59-48FA-8527-A95D466E9B63}"/>
              </a:ext>
            </a:extLst>
          </p:cNvPr>
          <p:cNvSpPr/>
          <p:nvPr/>
        </p:nvSpPr>
        <p:spPr>
          <a:xfrm rot="376515">
            <a:off x="8909350" y="1076257"/>
            <a:ext cx="2645103" cy="713239"/>
          </a:xfrm>
          <a:prstGeom prst="rect">
            <a:avLst/>
          </a:prstGeom>
          <a:solidFill>
            <a:schemeClr val="tx1">
              <a:alpha val="34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B23D1612-3819-4713-BA04-1587D8542BA9}"/>
              </a:ext>
            </a:extLst>
          </p:cNvPr>
          <p:cNvSpPr/>
          <p:nvPr/>
        </p:nvSpPr>
        <p:spPr>
          <a:xfrm rot="376515">
            <a:off x="8909350" y="2273785"/>
            <a:ext cx="2645103" cy="713239"/>
          </a:xfrm>
          <a:prstGeom prst="rect">
            <a:avLst/>
          </a:prstGeom>
          <a:solidFill>
            <a:schemeClr val="tx1">
              <a:alpha val="34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E82AA25-63F0-481D-A48F-C93CF4E3936B}"/>
              </a:ext>
            </a:extLst>
          </p:cNvPr>
          <p:cNvSpPr/>
          <p:nvPr/>
        </p:nvSpPr>
        <p:spPr>
          <a:xfrm rot="376515">
            <a:off x="8909350" y="3427990"/>
            <a:ext cx="2645103" cy="713239"/>
          </a:xfrm>
          <a:prstGeom prst="rect">
            <a:avLst/>
          </a:prstGeom>
          <a:solidFill>
            <a:schemeClr val="tx1">
              <a:alpha val="34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D4CB226-F877-4EB7-A865-F98099084D18}"/>
              </a:ext>
            </a:extLst>
          </p:cNvPr>
          <p:cNvSpPr txBox="1"/>
          <p:nvPr/>
        </p:nvSpPr>
        <p:spPr>
          <a:xfrm>
            <a:off x="1060816" y="135715"/>
            <a:ext cx="3962400" cy="523220"/>
          </a:xfrm>
          <a:prstGeom prst="rect">
            <a:avLst/>
          </a:prstGeom>
          <a:noFill/>
        </p:spPr>
        <p:txBody>
          <a:bodyPr wrap="square" rtlCol="0">
            <a:spAutoFit/>
          </a:bodyPr>
          <a:lstStyle/>
          <a:p>
            <a:pPr algn="ctr"/>
            <a:r>
              <a:rPr lang="en-US" sz="2800" b="1" dirty="0">
                <a:solidFill>
                  <a:schemeClr val="bg2">
                    <a:lumMod val="50000"/>
                  </a:schemeClr>
                </a:solidFill>
                <a:latin typeface="Times New Roman" panose="02020603050405020304" pitchFamily="18" charset="0"/>
                <a:ea typeface="Roboto" panose="02000000000000000000" pitchFamily="2" charset="0"/>
                <a:cs typeface="Times New Roman" panose="02020603050405020304" pitchFamily="18" charset="0"/>
              </a:rPr>
              <a:t>Contents</a:t>
            </a:r>
          </a:p>
        </p:txBody>
      </p:sp>
      <p:sp>
        <p:nvSpPr>
          <p:cNvPr id="12" name="Rectangle 11">
            <a:extLst>
              <a:ext uri="{FF2B5EF4-FFF2-40B4-BE49-F238E27FC236}">
                <a16:creationId xmlns:a16="http://schemas.microsoft.com/office/drawing/2014/main" id="{DC715143-7334-470B-A014-DCB2A29EA980}"/>
              </a:ext>
            </a:extLst>
          </p:cNvPr>
          <p:cNvSpPr/>
          <p:nvPr/>
        </p:nvSpPr>
        <p:spPr>
          <a:xfrm rot="21082034">
            <a:off x="2918769" y="1113400"/>
            <a:ext cx="2645103" cy="713239"/>
          </a:xfrm>
          <a:prstGeom prst="rect">
            <a:avLst/>
          </a:prstGeom>
          <a:solidFill>
            <a:schemeClr val="tx1">
              <a:alpha val="34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ectangle: Rounded Corners 4">
            <a:extLst>
              <a:ext uri="{FF2B5EF4-FFF2-40B4-BE49-F238E27FC236}">
                <a16:creationId xmlns:a16="http://schemas.microsoft.com/office/drawing/2014/main" id="{0A29B1CB-0A61-4957-8A39-3368BF16DD12}"/>
              </a:ext>
            </a:extLst>
          </p:cNvPr>
          <p:cNvSpPr/>
          <p:nvPr/>
        </p:nvSpPr>
        <p:spPr>
          <a:xfrm>
            <a:off x="2880224" y="754743"/>
            <a:ext cx="4310743" cy="798286"/>
          </a:xfrm>
          <a:prstGeom prst="roundRect">
            <a:avLst>
              <a:gd name="adj" fmla="val 239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AD477DF3-888F-41F5-9B7C-6DE0F2181350}"/>
              </a:ext>
            </a:extLst>
          </p:cNvPr>
          <p:cNvSpPr txBox="1"/>
          <p:nvPr/>
        </p:nvSpPr>
        <p:spPr>
          <a:xfrm>
            <a:off x="3099868" y="1019272"/>
            <a:ext cx="2700527" cy="400110"/>
          </a:xfrm>
          <a:prstGeom prst="rect">
            <a:avLst/>
          </a:prstGeom>
          <a:noFill/>
        </p:spPr>
        <p:txBody>
          <a:bodyPr wrap="square" rtlCol="0">
            <a:spAutoFit/>
          </a:bodyPr>
          <a:lstStyle/>
          <a:p>
            <a:r>
              <a:rPr lang="en-US" sz="2000" b="1" dirty="0">
                <a:solidFill>
                  <a:srgbClr val="FF0000"/>
                </a:solidFill>
                <a:latin typeface="Times New Roman" panose="02020603050405020304" pitchFamily="18" charset="0"/>
                <a:ea typeface="Roboto" panose="02000000000000000000" pitchFamily="2" charset="0"/>
                <a:cs typeface="Times New Roman" panose="02020603050405020304" pitchFamily="18" charset="0"/>
              </a:rPr>
              <a:t>INTRODUCTION</a:t>
            </a:r>
            <a:endParaRPr lang="en-US" sz="1200" b="1" dirty="0">
              <a:solidFill>
                <a:srgbClr val="FF0000"/>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15" name="Rectangle 14">
            <a:extLst>
              <a:ext uri="{FF2B5EF4-FFF2-40B4-BE49-F238E27FC236}">
                <a16:creationId xmlns:a16="http://schemas.microsoft.com/office/drawing/2014/main" id="{5F8E7BAA-5CCB-4606-BC90-892E615315DF}"/>
              </a:ext>
            </a:extLst>
          </p:cNvPr>
          <p:cNvSpPr/>
          <p:nvPr/>
        </p:nvSpPr>
        <p:spPr>
          <a:xfrm rot="21082034">
            <a:off x="2918769" y="2267606"/>
            <a:ext cx="2645103" cy="713239"/>
          </a:xfrm>
          <a:prstGeom prst="rect">
            <a:avLst/>
          </a:prstGeom>
          <a:solidFill>
            <a:schemeClr val="tx1">
              <a:alpha val="34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Rectangle: Rounded Corners 12">
            <a:extLst>
              <a:ext uri="{FF2B5EF4-FFF2-40B4-BE49-F238E27FC236}">
                <a16:creationId xmlns:a16="http://schemas.microsoft.com/office/drawing/2014/main" id="{A399D4D5-423F-446A-BC08-BD9572F7FFE0}"/>
              </a:ext>
            </a:extLst>
          </p:cNvPr>
          <p:cNvSpPr/>
          <p:nvPr/>
        </p:nvSpPr>
        <p:spPr>
          <a:xfrm>
            <a:off x="2880224" y="1908949"/>
            <a:ext cx="4310743" cy="798286"/>
          </a:xfrm>
          <a:prstGeom prst="roundRect">
            <a:avLst>
              <a:gd name="adj" fmla="val 239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DD02803B-5258-4BCE-911F-278FD9976463}"/>
              </a:ext>
            </a:extLst>
          </p:cNvPr>
          <p:cNvSpPr txBox="1"/>
          <p:nvPr/>
        </p:nvSpPr>
        <p:spPr>
          <a:xfrm>
            <a:off x="3054399" y="2164750"/>
            <a:ext cx="3180640" cy="400110"/>
          </a:xfrm>
          <a:prstGeom prst="rect">
            <a:avLst/>
          </a:prstGeom>
          <a:noFill/>
        </p:spPr>
        <p:txBody>
          <a:bodyPr wrap="square" rtlCol="0">
            <a:spAutoFit/>
          </a:bodyPr>
          <a:lstStyle/>
          <a:p>
            <a:r>
              <a:rPr lang="en-US" sz="2000" b="1" dirty="0">
                <a:solidFill>
                  <a:srgbClr val="00B050"/>
                </a:solidFill>
                <a:latin typeface="Times New Roman" panose="02020603050405020304" pitchFamily="18" charset="0"/>
                <a:ea typeface="Roboto" panose="02000000000000000000" pitchFamily="2" charset="0"/>
                <a:cs typeface="Times New Roman" panose="02020603050405020304" pitchFamily="18" charset="0"/>
              </a:rPr>
              <a:t>PROBLEM DEFINITION</a:t>
            </a:r>
          </a:p>
        </p:txBody>
      </p:sp>
      <p:sp>
        <p:nvSpPr>
          <p:cNvPr id="18" name="Rectangle 17">
            <a:extLst>
              <a:ext uri="{FF2B5EF4-FFF2-40B4-BE49-F238E27FC236}">
                <a16:creationId xmlns:a16="http://schemas.microsoft.com/office/drawing/2014/main" id="{6C6C2728-C084-4615-B21B-DBBE26CA6A30}"/>
              </a:ext>
            </a:extLst>
          </p:cNvPr>
          <p:cNvSpPr/>
          <p:nvPr/>
        </p:nvSpPr>
        <p:spPr>
          <a:xfrm rot="21082034">
            <a:off x="2918769" y="3421812"/>
            <a:ext cx="2645103" cy="713239"/>
          </a:xfrm>
          <a:prstGeom prst="rect">
            <a:avLst/>
          </a:prstGeom>
          <a:solidFill>
            <a:schemeClr val="tx1">
              <a:alpha val="34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Rounded Corners 17">
            <a:extLst>
              <a:ext uri="{FF2B5EF4-FFF2-40B4-BE49-F238E27FC236}">
                <a16:creationId xmlns:a16="http://schemas.microsoft.com/office/drawing/2014/main" id="{710881B9-4B7B-476E-A7EF-0C95EC8A57AB}"/>
              </a:ext>
            </a:extLst>
          </p:cNvPr>
          <p:cNvSpPr/>
          <p:nvPr/>
        </p:nvSpPr>
        <p:spPr>
          <a:xfrm>
            <a:off x="2880224" y="3063155"/>
            <a:ext cx="4310743" cy="798286"/>
          </a:xfrm>
          <a:prstGeom prst="roundRect">
            <a:avLst>
              <a:gd name="adj" fmla="val 239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1D17D86-7F05-4460-9CAB-C152328013D4}"/>
              </a:ext>
            </a:extLst>
          </p:cNvPr>
          <p:cNvSpPr txBox="1"/>
          <p:nvPr/>
        </p:nvSpPr>
        <p:spPr>
          <a:xfrm>
            <a:off x="3042016" y="3251698"/>
            <a:ext cx="2909701" cy="400110"/>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ea typeface="Roboto" panose="02000000000000000000" pitchFamily="2" charset="0"/>
                <a:cs typeface="Times New Roman" panose="02020603050405020304" pitchFamily="18" charset="0"/>
              </a:rPr>
              <a:t>PROJECT OBJECTIVE</a:t>
            </a:r>
          </a:p>
        </p:txBody>
      </p:sp>
      <p:sp>
        <p:nvSpPr>
          <p:cNvPr id="21" name="Rectangle 20">
            <a:extLst>
              <a:ext uri="{FF2B5EF4-FFF2-40B4-BE49-F238E27FC236}">
                <a16:creationId xmlns:a16="http://schemas.microsoft.com/office/drawing/2014/main" id="{2FC40484-E476-4FEF-B106-E0A64BDABB4D}"/>
              </a:ext>
            </a:extLst>
          </p:cNvPr>
          <p:cNvSpPr/>
          <p:nvPr/>
        </p:nvSpPr>
        <p:spPr>
          <a:xfrm rot="21082034">
            <a:off x="2918769" y="4576018"/>
            <a:ext cx="2645103" cy="713239"/>
          </a:xfrm>
          <a:prstGeom prst="rect">
            <a:avLst/>
          </a:prstGeom>
          <a:solidFill>
            <a:schemeClr val="tx1">
              <a:alpha val="34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Rounded Corners 22">
            <a:extLst>
              <a:ext uri="{FF2B5EF4-FFF2-40B4-BE49-F238E27FC236}">
                <a16:creationId xmlns:a16="http://schemas.microsoft.com/office/drawing/2014/main" id="{ABB4372B-4546-4DE3-9AC4-2971C2CEF5D1}"/>
              </a:ext>
            </a:extLst>
          </p:cNvPr>
          <p:cNvSpPr/>
          <p:nvPr/>
        </p:nvSpPr>
        <p:spPr>
          <a:xfrm>
            <a:off x="2911566" y="4227581"/>
            <a:ext cx="4310743" cy="798286"/>
          </a:xfrm>
          <a:prstGeom prst="roundRect">
            <a:avLst>
              <a:gd name="adj" fmla="val 239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8BAE8D10-92AC-4914-A019-1BE6CCAFE1EC}"/>
              </a:ext>
            </a:extLst>
          </p:cNvPr>
          <p:cNvSpPr txBox="1"/>
          <p:nvPr/>
        </p:nvSpPr>
        <p:spPr>
          <a:xfrm>
            <a:off x="2929664" y="4405964"/>
            <a:ext cx="3121874" cy="400110"/>
          </a:xfrm>
          <a:prstGeom prst="rect">
            <a:avLst/>
          </a:prstGeom>
          <a:noFill/>
        </p:spPr>
        <p:txBody>
          <a:bodyPr wrap="square" rtlCol="0">
            <a:spAutoFit/>
          </a:bodyPr>
          <a:lstStyle/>
          <a:p>
            <a:r>
              <a:rPr lang="en-US" sz="2000" b="1" dirty="0">
                <a:solidFill>
                  <a:srgbClr val="002060"/>
                </a:solidFill>
                <a:latin typeface="Times New Roman" panose="02020603050405020304" pitchFamily="18" charset="0"/>
                <a:ea typeface="Roboto" panose="02000000000000000000" pitchFamily="2" charset="0"/>
                <a:cs typeface="Times New Roman" panose="02020603050405020304" pitchFamily="18" charset="0"/>
              </a:rPr>
              <a:t>LITERATURE SURVEY</a:t>
            </a:r>
          </a:p>
        </p:txBody>
      </p:sp>
      <p:sp>
        <p:nvSpPr>
          <p:cNvPr id="24" name="Rectangle 23">
            <a:extLst>
              <a:ext uri="{FF2B5EF4-FFF2-40B4-BE49-F238E27FC236}">
                <a16:creationId xmlns:a16="http://schemas.microsoft.com/office/drawing/2014/main" id="{89D6F0CF-CCEB-45FE-9333-E8F2650899FF}"/>
              </a:ext>
            </a:extLst>
          </p:cNvPr>
          <p:cNvSpPr/>
          <p:nvPr/>
        </p:nvSpPr>
        <p:spPr>
          <a:xfrm rot="21082034">
            <a:off x="2918769" y="5730224"/>
            <a:ext cx="2645103" cy="713239"/>
          </a:xfrm>
          <a:prstGeom prst="rect">
            <a:avLst/>
          </a:prstGeom>
          <a:solidFill>
            <a:schemeClr val="tx1">
              <a:alpha val="34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7">
            <a:extLst>
              <a:ext uri="{FF2B5EF4-FFF2-40B4-BE49-F238E27FC236}">
                <a16:creationId xmlns:a16="http://schemas.microsoft.com/office/drawing/2014/main" id="{BAE10F31-B448-4A5E-A6C6-9BBD02CFDF59}"/>
              </a:ext>
            </a:extLst>
          </p:cNvPr>
          <p:cNvSpPr/>
          <p:nvPr/>
        </p:nvSpPr>
        <p:spPr>
          <a:xfrm>
            <a:off x="2880224" y="5371567"/>
            <a:ext cx="4310743" cy="798286"/>
          </a:xfrm>
          <a:prstGeom prst="roundRect">
            <a:avLst>
              <a:gd name="adj" fmla="val 239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BBC6C308-D656-430F-8324-237C13CF4897}"/>
              </a:ext>
            </a:extLst>
          </p:cNvPr>
          <p:cNvSpPr txBox="1"/>
          <p:nvPr/>
        </p:nvSpPr>
        <p:spPr>
          <a:xfrm>
            <a:off x="2916069" y="5545216"/>
            <a:ext cx="2700527" cy="400110"/>
          </a:xfrm>
          <a:prstGeom prst="rect">
            <a:avLst/>
          </a:prstGeom>
          <a:noFill/>
        </p:spPr>
        <p:txBody>
          <a:bodyPr wrap="square" rtlCol="0">
            <a:spAutoFit/>
          </a:bodyPr>
          <a:lstStyle/>
          <a:p>
            <a:r>
              <a:rPr lang="en-US" sz="2000" b="1" dirty="0">
                <a:solidFill>
                  <a:srgbClr val="7030A0"/>
                </a:solidFill>
                <a:latin typeface="Times New Roman" panose="02020603050405020304" pitchFamily="18" charset="0"/>
                <a:ea typeface="Roboto" panose="02000000000000000000" pitchFamily="2" charset="0"/>
                <a:cs typeface="Times New Roman" panose="02020603050405020304" pitchFamily="18" charset="0"/>
              </a:rPr>
              <a:t>METHODOLOGY</a:t>
            </a:r>
          </a:p>
        </p:txBody>
      </p:sp>
      <p:grpSp>
        <p:nvGrpSpPr>
          <p:cNvPr id="27" name="Group 26">
            <a:extLst>
              <a:ext uri="{FF2B5EF4-FFF2-40B4-BE49-F238E27FC236}">
                <a16:creationId xmlns:a16="http://schemas.microsoft.com/office/drawing/2014/main" id="{1FC0A8A5-B5CE-44FA-BFF9-C176E9D00C49}"/>
              </a:ext>
            </a:extLst>
          </p:cNvPr>
          <p:cNvGrpSpPr/>
          <p:nvPr/>
        </p:nvGrpSpPr>
        <p:grpSpPr>
          <a:xfrm>
            <a:off x="1846709" y="1003954"/>
            <a:ext cx="275287" cy="275287"/>
            <a:chOff x="1750422" y="1134799"/>
            <a:chExt cx="275287" cy="275287"/>
          </a:xfrm>
        </p:grpSpPr>
        <p:sp>
          <p:nvSpPr>
            <p:cNvPr id="28" name="Oval 27">
              <a:extLst>
                <a:ext uri="{FF2B5EF4-FFF2-40B4-BE49-F238E27FC236}">
                  <a16:creationId xmlns:a16="http://schemas.microsoft.com/office/drawing/2014/main" id="{FBA3B2A6-7FC0-4C79-8FF6-56A5E5556C76}"/>
                </a:ext>
              </a:extLst>
            </p:cNvPr>
            <p:cNvSpPr/>
            <p:nvPr/>
          </p:nvSpPr>
          <p:spPr>
            <a:xfrm>
              <a:off x="1750422" y="1134799"/>
              <a:ext cx="275287" cy="2752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63388099-2CE8-49D4-8A16-3A94579D2B40}"/>
                </a:ext>
              </a:extLst>
            </p:cNvPr>
            <p:cNvSpPr/>
            <p:nvPr/>
          </p:nvSpPr>
          <p:spPr>
            <a:xfrm>
              <a:off x="1827254" y="1211631"/>
              <a:ext cx="121622" cy="12162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30" name="Group 29">
            <a:extLst>
              <a:ext uri="{FF2B5EF4-FFF2-40B4-BE49-F238E27FC236}">
                <a16:creationId xmlns:a16="http://schemas.microsoft.com/office/drawing/2014/main" id="{7DB14193-FCC9-43A1-B3D6-2F84858EB3B1}"/>
              </a:ext>
            </a:extLst>
          </p:cNvPr>
          <p:cNvGrpSpPr/>
          <p:nvPr/>
        </p:nvGrpSpPr>
        <p:grpSpPr>
          <a:xfrm>
            <a:off x="1846709" y="2123108"/>
            <a:ext cx="275287" cy="275287"/>
            <a:chOff x="1750422" y="1134799"/>
            <a:chExt cx="275287" cy="275287"/>
          </a:xfrm>
        </p:grpSpPr>
        <p:sp>
          <p:nvSpPr>
            <p:cNvPr id="31" name="Oval 30">
              <a:extLst>
                <a:ext uri="{FF2B5EF4-FFF2-40B4-BE49-F238E27FC236}">
                  <a16:creationId xmlns:a16="http://schemas.microsoft.com/office/drawing/2014/main" id="{B21CD665-28B0-41DF-A169-12C781F0433C}"/>
                </a:ext>
              </a:extLst>
            </p:cNvPr>
            <p:cNvSpPr/>
            <p:nvPr/>
          </p:nvSpPr>
          <p:spPr>
            <a:xfrm>
              <a:off x="1750422" y="1134799"/>
              <a:ext cx="275287" cy="27528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E923EFB7-3D39-4874-B977-8ED87EFC8D1C}"/>
                </a:ext>
              </a:extLst>
            </p:cNvPr>
            <p:cNvSpPr/>
            <p:nvPr/>
          </p:nvSpPr>
          <p:spPr>
            <a:xfrm>
              <a:off x="1827254" y="1211631"/>
              <a:ext cx="121622" cy="12162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id="{B6DE5B81-76B7-4B14-81AD-FE7EC99A418B}"/>
              </a:ext>
            </a:extLst>
          </p:cNvPr>
          <p:cNvGrpSpPr/>
          <p:nvPr/>
        </p:nvGrpSpPr>
        <p:grpSpPr>
          <a:xfrm>
            <a:off x="1846709" y="3257768"/>
            <a:ext cx="275287" cy="275287"/>
            <a:chOff x="1750422" y="1134799"/>
            <a:chExt cx="275287" cy="275287"/>
          </a:xfrm>
        </p:grpSpPr>
        <p:sp>
          <p:nvSpPr>
            <p:cNvPr id="34" name="Oval 33">
              <a:extLst>
                <a:ext uri="{FF2B5EF4-FFF2-40B4-BE49-F238E27FC236}">
                  <a16:creationId xmlns:a16="http://schemas.microsoft.com/office/drawing/2014/main" id="{F6F5A17C-472E-4DF3-B344-461A06558F64}"/>
                </a:ext>
              </a:extLst>
            </p:cNvPr>
            <p:cNvSpPr/>
            <p:nvPr/>
          </p:nvSpPr>
          <p:spPr>
            <a:xfrm>
              <a:off x="1750422" y="1134799"/>
              <a:ext cx="275287" cy="275287"/>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5" name="Oval 34">
              <a:extLst>
                <a:ext uri="{FF2B5EF4-FFF2-40B4-BE49-F238E27FC236}">
                  <a16:creationId xmlns:a16="http://schemas.microsoft.com/office/drawing/2014/main" id="{19CDC400-11F5-463A-98F6-D8F5B32080C8}"/>
                </a:ext>
              </a:extLst>
            </p:cNvPr>
            <p:cNvSpPr/>
            <p:nvPr/>
          </p:nvSpPr>
          <p:spPr>
            <a:xfrm>
              <a:off x="1827254" y="1211631"/>
              <a:ext cx="121622" cy="12162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36" name="Group 35">
            <a:extLst>
              <a:ext uri="{FF2B5EF4-FFF2-40B4-BE49-F238E27FC236}">
                <a16:creationId xmlns:a16="http://schemas.microsoft.com/office/drawing/2014/main" id="{AD33F852-BBFD-4753-BCBB-F80FA9D4880B}"/>
              </a:ext>
            </a:extLst>
          </p:cNvPr>
          <p:cNvGrpSpPr/>
          <p:nvPr/>
        </p:nvGrpSpPr>
        <p:grpSpPr>
          <a:xfrm>
            <a:off x="1846709" y="4386802"/>
            <a:ext cx="275287" cy="275287"/>
            <a:chOff x="1750422" y="1134799"/>
            <a:chExt cx="275287" cy="275287"/>
          </a:xfrm>
        </p:grpSpPr>
        <p:sp>
          <p:nvSpPr>
            <p:cNvPr id="37" name="Oval 36">
              <a:extLst>
                <a:ext uri="{FF2B5EF4-FFF2-40B4-BE49-F238E27FC236}">
                  <a16:creationId xmlns:a16="http://schemas.microsoft.com/office/drawing/2014/main" id="{1913D530-F2F6-43C3-A590-FC63E84811FA}"/>
                </a:ext>
              </a:extLst>
            </p:cNvPr>
            <p:cNvSpPr/>
            <p:nvPr/>
          </p:nvSpPr>
          <p:spPr>
            <a:xfrm>
              <a:off x="1750422" y="1134799"/>
              <a:ext cx="275287" cy="275287"/>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8" name="Oval 37">
              <a:extLst>
                <a:ext uri="{FF2B5EF4-FFF2-40B4-BE49-F238E27FC236}">
                  <a16:creationId xmlns:a16="http://schemas.microsoft.com/office/drawing/2014/main" id="{EA16E23F-6B92-4F79-A9B3-26ADB80FBDBC}"/>
                </a:ext>
              </a:extLst>
            </p:cNvPr>
            <p:cNvSpPr/>
            <p:nvPr/>
          </p:nvSpPr>
          <p:spPr>
            <a:xfrm>
              <a:off x="1827254" y="1211631"/>
              <a:ext cx="121622" cy="1216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39" name="Group 38">
            <a:extLst>
              <a:ext uri="{FF2B5EF4-FFF2-40B4-BE49-F238E27FC236}">
                <a16:creationId xmlns:a16="http://schemas.microsoft.com/office/drawing/2014/main" id="{6621FB58-0E76-4E3C-94ED-D36EA4F81187}"/>
              </a:ext>
            </a:extLst>
          </p:cNvPr>
          <p:cNvGrpSpPr/>
          <p:nvPr/>
        </p:nvGrpSpPr>
        <p:grpSpPr>
          <a:xfrm>
            <a:off x="1846709" y="5500905"/>
            <a:ext cx="275287" cy="275287"/>
            <a:chOff x="1750422" y="1134799"/>
            <a:chExt cx="275287" cy="275287"/>
          </a:xfrm>
        </p:grpSpPr>
        <p:sp>
          <p:nvSpPr>
            <p:cNvPr id="40" name="Oval 39">
              <a:extLst>
                <a:ext uri="{FF2B5EF4-FFF2-40B4-BE49-F238E27FC236}">
                  <a16:creationId xmlns:a16="http://schemas.microsoft.com/office/drawing/2014/main" id="{E1F929B8-0F69-40A3-9E5A-470E00E2DA2B}"/>
                </a:ext>
              </a:extLst>
            </p:cNvPr>
            <p:cNvSpPr/>
            <p:nvPr/>
          </p:nvSpPr>
          <p:spPr>
            <a:xfrm>
              <a:off x="1750422" y="1134799"/>
              <a:ext cx="275287" cy="275287"/>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1" name="Oval 40">
              <a:extLst>
                <a:ext uri="{FF2B5EF4-FFF2-40B4-BE49-F238E27FC236}">
                  <a16:creationId xmlns:a16="http://schemas.microsoft.com/office/drawing/2014/main" id="{897A745F-C55B-4F27-A521-28865F696B40}"/>
                </a:ext>
              </a:extLst>
            </p:cNvPr>
            <p:cNvSpPr/>
            <p:nvPr/>
          </p:nvSpPr>
          <p:spPr>
            <a:xfrm>
              <a:off x="1827254" y="1211631"/>
              <a:ext cx="121622" cy="12162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cxnSp>
        <p:nvCxnSpPr>
          <p:cNvPr id="42" name="Straight Connector 41">
            <a:extLst>
              <a:ext uri="{FF2B5EF4-FFF2-40B4-BE49-F238E27FC236}">
                <a16:creationId xmlns:a16="http://schemas.microsoft.com/office/drawing/2014/main" id="{AE8AEA5B-8F79-4B4F-B12A-9CD54C2A6126}"/>
              </a:ext>
            </a:extLst>
          </p:cNvPr>
          <p:cNvCxnSpPr>
            <a:cxnSpLocks/>
          </p:cNvCxnSpPr>
          <p:nvPr/>
        </p:nvCxnSpPr>
        <p:spPr>
          <a:xfrm>
            <a:off x="1984352" y="451602"/>
            <a:ext cx="0" cy="55235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BD9EF04-9200-443F-B8C9-35702A445A05}"/>
              </a:ext>
            </a:extLst>
          </p:cNvPr>
          <p:cNvCxnSpPr>
            <a:cxnSpLocks/>
            <a:endCxn id="31" idx="0"/>
          </p:cNvCxnSpPr>
          <p:nvPr/>
        </p:nvCxnSpPr>
        <p:spPr>
          <a:xfrm>
            <a:off x="1984352" y="1276853"/>
            <a:ext cx="1" cy="84625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A3BCD9A-447A-4827-A42F-3540D613752C}"/>
              </a:ext>
            </a:extLst>
          </p:cNvPr>
          <p:cNvCxnSpPr>
            <a:cxnSpLocks/>
          </p:cNvCxnSpPr>
          <p:nvPr/>
        </p:nvCxnSpPr>
        <p:spPr>
          <a:xfrm>
            <a:off x="1984351" y="2405886"/>
            <a:ext cx="1" cy="84625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2AAF67E-132D-41A8-82B8-54432ED4099D}"/>
              </a:ext>
            </a:extLst>
          </p:cNvPr>
          <p:cNvCxnSpPr>
            <a:cxnSpLocks/>
          </p:cNvCxnSpPr>
          <p:nvPr/>
        </p:nvCxnSpPr>
        <p:spPr>
          <a:xfrm>
            <a:off x="1984350" y="3542783"/>
            <a:ext cx="1" cy="84625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E7A645E-E549-40BF-BC35-1EA95147757A}"/>
              </a:ext>
            </a:extLst>
          </p:cNvPr>
          <p:cNvCxnSpPr>
            <a:cxnSpLocks/>
          </p:cNvCxnSpPr>
          <p:nvPr/>
        </p:nvCxnSpPr>
        <p:spPr>
          <a:xfrm>
            <a:off x="1984350" y="4662897"/>
            <a:ext cx="1" cy="84625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031822E-D09B-4311-A1E0-A9A1D440B8AB}"/>
              </a:ext>
            </a:extLst>
          </p:cNvPr>
          <p:cNvSpPr txBox="1"/>
          <p:nvPr/>
        </p:nvSpPr>
        <p:spPr>
          <a:xfrm>
            <a:off x="797448" y="966355"/>
            <a:ext cx="1005982" cy="369332"/>
          </a:xfrm>
          <a:prstGeom prst="rect">
            <a:avLst/>
          </a:prstGeom>
          <a:noFill/>
        </p:spPr>
        <p:txBody>
          <a:bodyPr wrap="square" rtlCol="0">
            <a:spAutoFit/>
          </a:bodyPr>
          <a:lstStyle/>
          <a:p>
            <a:pPr algn="r"/>
            <a:r>
              <a:rPr lang="en-US" b="1" dirty="0">
                <a:solidFill>
                  <a:srgbClr val="FF0000"/>
                </a:solidFill>
                <a:latin typeface="Times New Roman" panose="02020603050405020304" pitchFamily="18" charset="0"/>
                <a:ea typeface="Roboto" panose="02000000000000000000" pitchFamily="2" charset="0"/>
                <a:cs typeface="Times New Roman" panose="02020603050405020304" pitchFamily="18" charset="0"/>
              </a:rPr>
              <a:t>1</a:t>
            </a:r>
          </a:p>
        </p:txBody>
      </p:sp>
      <p:sp>
        <p:nvSpPr>
          <p:cNvPr id="48" name="TextBox 47">
            <a:extLst>
              <a:ext uri="{FF2B5EF4-FFF2-40B4-BE49-F238E27FC236}">
                <a16:creationId xmlns:a16="http://schemas.microsoft.com/office/drawing/2014/main" id="{8D715F9C-36DF-42AE-9DA0-4C9FEB66591E}"/>
              </a:ext>
            </a:extLst>
          </p:cNvPr>
          <p:cNvSpPr txBox="1"/>
          <p:nvPr/>
        </p:nvSpPr>
        <p:spPr>
          <a:xfrm>
            <a:off x="797448" y="2110029"/>
            <a:ext cx="1005982" cy="369332"/>
          </a:xfrm>
          <a:prstGeom prst="rect">
            <a:avLst/>
          </a:prstGeom>
          <a:noFill/>
        </p:spPr>
        <p:txBody>
          <a:bodyPr wrap="square" rtlCol="0">
            <a:spAutoFit/>
          </a:bodyPr>
          <a:lstStyle/>
          <a:p>
            <a:pPr algn="r"/>
            <a:r>
              <a:rPr lang="en-US" b="1" dirty="0">
                <a:solidFill>
                  <a:srgbClr val="00B050"/>
                </a:solidFill>
                <a:latin typeface="Times New Roman" panose="02020603050405020304" pitchFamily="18" charset="0"/>
                <a:ea typeface="Roboto" panose="02000000000000000000" pitchFamily="2" charset="0"/>
                <a:cs typeface="Times New Roman" panose="02020603050405020304" pitchFamily="18" charset="0"/>
              </a:rPr>
              <a:t>2</a:t>
            </a:r>
          </a:p>
        </p:txBody>
      </p:sp>
      <p:sp>
        <p:nvSpPr>
          <p:cNvPr id="49" name="TextBox 48">
            <a:extLst>
              <a:ext uri="{FF2B5EF4-FFF2-40B4-BE49-F238E27FC236}">
                <a16:creationId xmlns:a16="http://schemas.microsoft.com/office/drawing/2014/main" id="{3980D961-55D5-4430-9D91-42E44620DBEA}"/>
              </a:ext>
            </a:extLst>
          </p:cNvPr>
          <p:cNvSpPr txBox="1"/>
          <p:nvPr/>
        </p:nvSpPr>
        <p:spPr>
          <a:xfrm>
            <a:off x="797448" y="3210745"/>
            <a:ext cx="1005982" cy="369332"/>
          </a:xfrm>
          <a:prstGeom prst="rect">
            <a:avLst/>
          </a:prstGeom>
          <a:noFill/>
        </p:spPr>
        <p:txBody>
          <a:bodyPr wrap="square" rtlCol="0">
            <a:spAutoFit/>
          </a:bodyPr>
          <a:lstStyle/>
          <a:p>
            <a:pPr algn="r"/>
            <a:r>
              <a:rPr lang="en-US" b="1" dirty="0">
                <a:solidFill>
                  <a:srgbClr val="00B0F0"/>
                </a:solidFill>
                <a:latin typeface="Times New Roman" panose="02020603050405020304" pitchFamily="18" charset="0"/>
                <a:ea typeface="Roboto" panose="02000000000000000000" pitchFamily="2" charset="0"/>
                <a:cs typeface="Times New Roman" panose="02020603050405020304" pitchFamily="18" charset="0"/>
              </a:rPr>
              <a:t>3</a:t>
            </a:r>
          </a:p>
        </p:txBody>
      </p:sp>
      <p:sp>
        <p:nvSpPr>
          <p:cNvPr id="50" name="TextBox 49">
            <a:extLst>
              <a:ext uri="{FF2B5EF4-FFF2-40B4-BE49-F238E27FC236}">
                <a16:creationId xmlns:a16="http://schemas.microsoft.com/office/drawing/2014/main" id="{4DE0E6F3-BD21-49AC-9312-177BAE80527E}"/>
              </a:ext>
            </a:extLst>
          </p:cNvPr>
          <p:cNvSpPr txBox="1"/>
          <p:nvPr/>
        </p:nvSpPr>
        <p:spPr>
          <a:xfrm>
            <a:off x="797448" y="4355137"/>
            <a:ext cx="1005982" cy="369332"/>
          </a:xfrm>
          <a:prstGeom prst="rect">
            <a:avLst/>
          </a:prstGeom>
          <a:noFill/>
        </p:spPr>
        <p:txBody>
          <a:bodyPr wrap="square" rtlCol="0">
            <a:spAutoFit/>
          </a:bodyPr>
          <a:lstStyle/>
          <a:p>
            <a:pPr algn="r"/>
            <a:r>
              <a:rPr lang="en-US" b="1" dirty="0">
                <a:solidFill>
                  <a:srgbClr val="002060"/>
                </a:solidFill>
                <a:latin typeface="Times New Roman" panose="02020603050405020304" pitchFamily="18" charset="0"/>
                <a:ea typeface="Roboto" panose="02000000000000000000" pitchFamily="2" charset="0"/>
                <a:cs typeface="Times New Roman" panose="02020603050405020304" pitchFamily="18" charset="0"/>
              </a:rPr>
              <a:t>4</a:t>
            </a:r>
          </a:p>
        </p:txBody>
      </p:sp>
      <p:sp>
        <p:nvSpPr>
          <p:cNvPr id="51" name="TextBox 50">
            <a:extLst>
              <a:ext uri="{FF2B5EF4-FFF2-40B4-BE49-F238E27FC236}">
                <a16:creationId xmlns:a16="http://schemas.microsoft.com/office/drawing/2014/main" id="{9D055F3F-046A-410F-8D66-C77FDE39CD77}"/>
              </a:ext>
            </a:extLst>
          </p:cNvPr>
          <p:cNvSpPr txBox="1"/>
          <p:nvPr/>
        </p:nvSpPr>
        <p:spPr>
          <a:xfrm>
            <a:off x="797448" y="5514693"/>
            <a:ext cx="1005982" cy="369332"/>
          </a:xfrm>
          <a:prstGeom prst="rect">
            <a:avLst/>
          </a:prstGeom>
          <a:noFill/>
        </p:spPr>
        <p:txBody>
          <a:bodyPr wrap="square" rtlCol="0">
            <a:spAutoFit/>
          </a:bodyPr>
          <a:lstStyle/>
          <a:p>
            <a:pPr algn="r"/>
            <a:r>
              <a:rPr lang="en-US" b="1" dirty="0">
                <a:solidFill>
                  <a:srgbClr val="7030A0"/>
                </a:solidFill>
                <a:latin typeface="Times New Roman" panose="02020603050405020304" pitchFamily="18" charset="0"/>
                <a:ea typeface="Roboto" panose="02000000000000000000" pitchFamily="2" charset="0"/>
                <a:cs typeface="Times New Roman" panose="02020603050405020304" pitchFamily="18" charset="0"/>
              </a:rPr>
              <a:t>5</a:t>
            </a:r>
          </a:p>
        </p:txBody>
      </p:sp>
      <p:sp>
        <p:nvSpPr>
          <p:cNvPr id="52" name="Rectangle: Rounded Corners 112">
            <a:extLst>
              <a:ext uri="{FF2B5EF4-FFF2-40B4-BE49-F238E27FC236}">
                <a16:creationId xmlns:a16="http://schemas.microsoft.com/office/drawing/2014/main" id="{80BA9C99-CA08-434D-AAF7-6E8E4A30083D}"/>
              </a:ext>
            </a:extLst>
          </p:cNvPr>
          <p:cNvSpPr/>
          <p:nvPr/>
        </p:nvSpPr>
        <p:spPr>
          <a:xfrm>
            <a:off x="7818574" y="760717"/>
            <a:ext cx="3765914" cy="798286"/>
          </a:xfrm>
          <a:prstGeom prst="roundRect">
            <a:avLst>
              <a:gd name="adj" fmla="val 239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8159776D-CFD4-46D2-931D-5CD93D34A5C5}"/>
              </a:ext>
            </a:extLst>
          </p:cNvPr>
          <p:cNvSpPr txBox="1"/>
          <p:nvPr/>
        </p:nvSpPr>
        <p:spPr>
          <a:xfrm>
            <a:off x="8631936" y="961555"/>
            <a:ext cx="2700527" cy="400110"/>
          </a:xfrm>
          <a:prstGeom prst="rect">
            <a:avLst/>
          </a:prstGeom>
          <a:noFill/>
        </p:spPr>
        <p:txBody>
          <a:bodyPr wrap="square" rtlCol="0">
            <a:spAutoFit/>
          </a:bodyPr>
          <a:lstStyle/>
          <a:p>
            <a:pPr algn="r"/>
            <a:r>
              <a:rPr lang="en-US" sz="2000" b="1" dirty="0">
                <a:solidFill>
                  <a:srgbClr val="FF0066"/>
                </a:solidFill>
                <a:latin typeface="Times New Roman" panose="02020603050405020304" pitchFamily="18" charset="0"/>
                <a:ea typeface="Roboto" panose="02000000000000000000" pitchFamily="2" charset="0"/>
                <a:cs typeface="Times New Roman" panose="02020603050405020304" pitchFamily="18" charset="0"/>
              </a:rPr>
              <a:t>DESIGN ASPECTS</a:t>
            </a:r>
          </a:p>
        </p:txBody>
      </p:sp>
      <p:sp>
        <p:nvSpPr>
          <p:cNvPr id="54" name="Rectangle: Rounded Corners 117">
            <a:extLst>
              <a:ext uri="{FF2B5EF4-FFF2-40B4-BE49-F238E27FC236}">
                <a16:creationId xmlns:a16="http://schemas.microsoft.com/office/drawing/2014/main" id="{80240184-FE22-4B40-89EC-A72BB6CB34FC}"/>
              </a:ext>
            </a:extLst>
          </p:cNvPr>
          <p:cNvSpPr/>
          <p:nvPr/>
        </p:nvSpPr>
        <p:spPr>
          <a:xfrm>
            <a:off x="7447977" y="1943490"/>
            <a:ext cx="4507105" cy="798286"/>
          </a:xfrm>
          <a:prstGeom prst="roundRect">
            <a:avLst>
              <a:gd name="adj" fmla="val 239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5" name="Rectangle: Rounded Corners 122">
            <a:extLst>
              <a:ext uri="{FF2B5EF4-FFF2-40B4-BE49-F238E27FC236}">
                <a16:creationId xmlns:a16="http://schemas.microsoft.com/office/drawing/2014/main" id="{A56F39CE-AA75-4280-90A0-73358435998D}"/>
              </a:ext>
            </a:extLst>
          </p:cNvPr>
          <p:cNvSpPr/>
          <p:nvPr/>
        </p:nvSpPr>
        <p:spPr>
          <a:xfrm>
            <a:off x="7818572" y="3069129"/>
            <a:ext cx="3765916" cy="798286"/>
          </a:xfrm>
          <a:prstGeom prst="roundRect">
            <a:avLst>
              <a:gd name="adj" fmla="val 239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57" name="Group 56">
            <a:extLst>
              <a:ext uri="{FF2B5EF4-FFF2-40B4-BE49-F238E27FC236}">
                <a16:creationId xmlns:a16="http://schemas.microsoft.com/office/drawing/2014/main" id="{0F12ABAE-2FBD-4626-90C0-CD40C0A6A84E}"/>
              </a:ext>
            </a:extLst>
          </p:cNvPr>
          <p:cNvGrpSpPr/>
          <p:nvPr/>
        </p:nvGrpSpPr>
        <p:grpSpPr>
          <a:xfrm>
            <a:off x="7671429" y="999546"/>
            <a:ext cx="275287" cy="275287"/>
            <a:chOff x="1750422" y="1134799"/>
            <a:chExt cx="275287" cy="275287"/>
          </a:xfrm>
        </p:grpSpPr>
        <p:sp>
          <p:nvSpPr>
            <p:cNvPr id="58" name="Oval 57">
              <a:extLst>
                <a:ext uri="{FF2B5EF4-FFF2-40B4-BE49-F238E27FC236}">
                  <a16:creationId xmlns:a16="http://schemas.microsoft.com/office/drawing/2014/main" id="{EED61D7F-D203-4DDE-A59E-CD991F5AA35A}"/>
                </a:ext>
              </a:extLst>
            </p:cNvPr>
            <p:cNvSpPr/>
            <p:nvPr/>
          </p:nvSpPr>
          <p:spPr>
            <a:xfrm>
              <a:off x="1750422" y="1134799"/>
              <a:ext cx="275287" cy="275287"/>
            </a:xfrm>
            <a:prstGeom prst="ellipse">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9" name="Oval 58">
              <a:extLst>
                <a:ext uri="{FF2B5EF4-FFF2-40B4-BE49-F238E27FC236}">
                  <a16:creationId xmlns:a16="http://schemas.microsoft.com/office/drawing/2014/main" id="{902CB317-D7A3-4267-9DD8-337D46118BAC}"/>
                </a:ext>
              </a:extLst>
            </p:cNvPr>
            <p:cNvSpPr/>
            <p:nvPr/>
          </p:nvSpPr>
          <p:spPr>
            <a:xfrm>
              <a:off x="1827254" y="1211631"/>
              <a:ext cx="121622" cy="121622"/>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60" name="Group 59">
            <a:extLst>
              <a:ext uri="{FF2B5EF4-FFF2-40B4-BE49-F238E27FC236}">
                <a16:creationId xmlns:a16="http://schemas.microsoft.com/office/drawing/2014/main" id="{F929FAB0-91C3-428A-A543-5ED6B1441CB4}"/>
              </a:ext>
            </a:extLst>
          </p:cNvPr>
          <p:cNvGrpSpPr/>
          <p:nvPr/>
        </p:nvGrpSpPr>
        <p:grpSpPr>
          <a:xfrm>
            <a:off x="7671429" y="2118700"/>
            <a:ext cx="275287" cy="275287"/>
            <a:chOff x="1750422" y="1134799"/>
            <a:chExt cx="275287" cy="275287"/>
          </a:xfrm>
        </p:grpSpPr>
        <p:sp>
          <p:nvSpPr>
            <p:cNvPr id="61" name="Oval 60">
              <a:extLst>
                <a:ext uri="{FF2B5EF4-FFF2-40B4-BE49-F238E27FC236}">
                  <a16:creationId xmlns:a16="http://schemas.microsoft.com/office/drawing/2014/main" id="{50FA581A-8239-4D3E-A48E-435990763F6F}"/>
                </a:ext>
              </a:extLst>
            </p:cNvPr>
            <p:cNvSpPr/>
            <p:nvPr/>
          </p:nvSpPr>
          <p:spPr>
            <a:xfrm>
              <a:off x="1750422" y="1134799"/>
              <a:ext cx="275287" cy="275287"/>
            </a:xfrm>
            <a:prstGeom prst="ellipse">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2" name="Oval 61">
              <a:extLst>
                <a:ext uri="{FF2B5EF4-FFF2-40B4-BE49-F238E27FC236}">
                  <a16:creationId xmlns:a16="http://schemas.microsoft.com/office/drawing/2014/main" id="{A55EA7FC-9D8E-4F5F-914C-620B3DF6ACB5}"/>
                </a:ext>
              </a:extLst>
            </p:cNvPr>
            <p:cNvSpPr/>
            <p:nvPr/>
          </p:nvSpPr>
          <p:spPr>
            <a:xfrm>
              <a:off x="1827254" y="1211631"/>
              <a:ext cx="121622" cy="121622"/>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63" name="Group 62">
            <a:extLst>
              <a:ext uri="{FF2B5EF4-FFF2-40B4-BE49-F238E27FC236}">
                <a16:creationId xmlns:a16="http://schemas.microsoft.com/office/drawing/2014/main" id="{58606097-D66E-4195-8F53-5EF92516EF91}"/>
              </a:ext>
            </a:extLst>
          </p:cNvPr>
          <p:cNvGrpSpPr/>
          <p:nvPr/>
        </p:nvGrpSpPr>
        <p:grpSpPr>
          <a:xfrm>
            <a:off x="7671429" y="3253360"/>
            <a:ext cx="275287" cy="275287"/>
            <a:chOff x="1750422" y="1134799"/>
            <a:chExt cx="275287" cy="275287"/>
          </a:xfrm>
        </p:grpSpPr>
        <p:sp>
          <p:nvSpPr>
            <p:cNvPr id="64" name="Oval 63">
              <a:extLst>
                <a:ext uri="{FF2B5EF4-FFF2-40B4-BE49-F238E27FC236}">
                  <a16:creationId xmlns:a16="http://schemas.microsoft.com/office/drawing/2014/main" id="{90A171FC-EE9D-42BB-A064-99099C186156}"/>
                </a:ext>
              </a:extLst>
            </p:cNvPr>
            <p:cNvSpPr/>
            <p:nvPr/>
          </p:nvSpPr>
          <p:spPr>
            <a:xfrm>
              <a:off x="1750422" y="1134799"/>
              <a:ext cx="275287" cy="275287"/>
            </a:xfrm>
            <a:prstGeom prst="ellipse">
              <a:avLst/>
            </a:prstGeom>
            <a:noFill/>
            <a:ln>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5" name="Oval 64">
              <a:extLst>
                <a:ext uri="{FF2B5EF4-FFF2-40B4-BE49-F238E27FC236}">
                  <a16:creationId xmlns:a16="http://schemas.microsoft.com/office/drawing/2014/main" id="{74CCDDD3-752F-4B40-9CF0-496AB06528A3}"/>
                </a:ext>
              </a:extLst>
            </p:cNvPr>
            <p:cNvSpPr/>
            <p:nvPr/>
          </p:nvSpPr>
          <p:spPr>
            <a:xfrm>
              <a:off x="1827254" y="1211631"/>
              <a:ext cx="121622" cy="121622"/>
            </a:xfrm>
            <a:prstGeom prst="ellipse">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cxnSp>
        <p:nvCxnSpPr>
          <p:cNvPr id="69" name="Straight Connector 68">
            <a:extLst>
              <a:ext uri="{FF2B5EF4-FFF2-40B4-BE49-F238E27FC236}">
                <a16:creationId xmlns:a16="http://schemas.microsoft.com/office/drawing/2014/main" id="{246A7A57-8C9B-4E4F-A1FF-E92C4E61502F}"/>
              </a:ext>
            </a:extLst>
          </p:cNvPr>
          <p:cNvCxnSpPr>
            <a:cxnSpLocks/>
          </p:cNvCxnSpPr>
          <p:nvPr/>
        </p:nvCxnSpPr>
        <p:spPr>
          <a:xfrm>
            <a:off x="7823589" y="447194"/>
            <a:ext cx="0" cy="55235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6C8BBE5-60EE-4813-9047-B9F66C228ABB}"/>
              </a:ext>
            </a:extLst>
          </p:cNvPr>
          <p:cNvCxnSpPr>
            <a:cxnSpLocks/>
          </p:cNvCxnSpPr>
          <p:nvPr/>
        </p:nvCxnSpPr>
        <p:spPr>
          <a:xfrm>
            <a:off x="7823588" y="1272445"/>
            <a:ext cx="1" cy="84625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2200447-A6B6-4985-9F6E-CCDABE88C6C3}"/>
              </a:ext>
            </a:extLst>
          </p:cNvPr>
          <p:cNvCxnSpPr>
            <a:cxnSpLocks/>
          </p:cNvCxnSpPr>
          <p:nvPr/>
        </p:nvCxnSpPr>
        <p:spPr>
          <a:xfrm>
            <a:off x="7823588" y="2401478"/>
            <a:ext cx="1" cy="84625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849D302-E940-4E9A-9D33-ED91402821CF}"/>
              </a:ext>
            </a:extLst>
          </p:cNvPr>
          <p:cNvSpPr txBox="1"/>
          <p:nvPr/>
        </p:nvSpPr>
        <p:spPr>
          <a:xfrm>
            <a:off x="6672465" y="961947"/>
            <a:ext cx="1005982" cy="369332"/>
          </a:xfrm>
          <a:prstGeom prst="rect">
            <a:avLst/>
          </a:prstGeom>
          <a:noFill/>
        </p:spPr>
        <p:txBody>
          <a:bodyPr wrap="square" rtlCol="0">
            <a:spAutoFit/>
          </a:bodyPr>
          <a:lstStyle/>
          <a:p>
            <a:pPr algn="r"/>
            <a:r>
              <a:rPr lang="en-US" b="1" dirty="0">
                <a:solidFill>
                  <a:srgbClr val="FF0066"/>
                </a:solidFill>
                <a:latin typeface="Times New Roman" panose="02020603050405020304" pitchFamily="18" charset="0"/>
                <a:ea typeface="Roboto" panose="02000000000000000000" pitchFamily="2" charset="0"/>
                <a:cs typeface="Times New Roman" panose="02020603050405020304" pitchFamily="18" charset="0"/>
              </a:rPr>
              <a:t>6</a:t>
            </a:r>
          </a:p>
        </p:txBody>
      </p:sp>
      <p:sp>
        <p:nvSpPr>
          <p:cNvPr id="74" name="TextBox 73">
            <a:extLst>
              <a:ext uri="{FF2B5EF4-FFF2-40B4-BE49-F238E27FC236}">
                <a16:creationId xmlns:a16="http://schemas.microsoft.com/office/drawing/2014/main" id="{6FA880BE-3CFE-474B-B795-8DBD3FEDF0ED}"/>
              </a:ext>
            </a:extLst>
          </p:cNvPr>
          <p:cNvSpPr txBox="1"/>
          <p:nvPr/>
        </p:nvSpPr>
        <p:spPr>
          <a:xfrm>
            <a:off x="6672465" y="2084142"/>
            <a:ext cx="1005982" cy="369332"/>
          </a:xfrm>
          <a:prstGeom prst="rect">
            <a:avLst/>
          </a:prstGeom>
          <a:noFill/>
        </p:spPr>
        <p:txBody>
          <a:bodyPr wrap="square" rtlCol="0">
            <a:spAutoFit/>
          </a:bodyPr>
          <a:lstStyle/>
          <a:p>
            <a:pPr algn="r"/>
            <a:r>
              <a:rPr lang="en-US" b="1" dirty="0">
                <a:solidFill>
                  <a:srgbClr val="FF9900"/>
                </a:solidFill>
                <a:latin typeface="Times New Roman" panose="02020603050405020304" pitchFamily="18" charset="0"/>
                <a:ea typeface="Roboto" panose="02000000000000000000" pitchFamily="2" charset="0"/>
                <a:cs typeface="Times New Roman" panose="02020603050405020304" pitchFamily="18" charset="0"/>
              </a:rPr>
              <a:t>7</a:t>
            </a:r>
          </a:p>
        </p:txBody>
      </p:sp>
      <p:sp>
        <p:nvSpPr>
          <p:cNvPr id="75" name="TextBox 74">
            <a:extLst>
              <a:ext uri="{FF2B5EF4-FFF2-40B4-BE49-F238E27FC236}">
                <a16:creationId xmlns:a16="http://schemas.microsoft.com/office/drawing/2014/main" id="{C4ED399F-B7F1-4FCF-967A-4DD80D14579C}"/>
              </a:ext>
            </a:extLst>
          </p:cNvPr>
          <p:cNvSpPr txBox="1"/>
          <p:nvPr/>
        </p:nvSpPr>
        <p:spPr>
          <a:xfrm>
            <a:off x="6672465" y="3206337"/>
            <a:ext cx="1005982" cy="369332"/>
          </a:xfrm>
          <a:prstGeom prst="rect">
            <a:avLst/>
          </a:prstGeom>
          <a:noFill/>
        </p:spPr>
        <p:txBody>
          <a:bodyPr wrap="square" rtlCol="0">
            <a:spAutoFit/>
          </a:bodyPr>
          <a:lstStyle/>
          <a:p>
            <a:pPr algn="r"/>
            <a:r>
              <a:rPr lang="en-US" b="1" dirty="0">
                <a:solidFill>
                  <a:srgbClr val="996633"/>
                </a:solidFill>
                <a:latin typeface="Times New Roman" panose="02020603050405020304" pitchFamily="18" charset="0"/>
                <a:ea typeface="Roboto" panose="02000000000000000000" pitchFamily="2" charset="0"/>
                <a:cs typeface="Times New Roman" panose="02020603050405020304" pitchFamily="18" charset="0"/>
              </a:rPr>
              <a:t>8</a:t>
            </a:r>
          </a:p>
        </p:txBody>
      </p:sp>
      <p:sp>
        <p:nvSpPr>
          <p:cNvPr id="77" name="TextBox 76">
            <a:extLst>
              <a:ext uri="{FF2B5EF4-FFF2-40B4-BE49-F238E27FC236}">
                <a16:creationId xmlns:a16="http://schemas.microsoft.com/office/drawing/2014/main" id="{D83CBD9A-02EF-4CE0-9FA6-4EFA3C38282B}"/>
              </a:ext>
            </a:extLst>
          </p:cNvPr>
          <p:cNvSpPr txBox="1"/>
          <p:nvPr/>
        </p:nvSpPr>
        <p:spPr>
          <a:xfrm>
            <a:off x="7628393" y="2054534"/>
            <a:ext cx="4507103" cy="707886"/>
          </a:xfrm>
          <a:prstGeom prst="rect">
            <a:avLst/>
          </a:prstGeom>
          <a:noFill/>
        </p:spPr>
        <p:txBody>
          <a:bodyPr wrap="square" rtlCol="0">
            <a:spAutoFit/>
          </a:bodyPr>
          <a:lstStyle/>
          <a:p>
            <a:pPr algn="r"/>
            <a:r>
              <a:rPr lang="en-US" sz="2000" b="1"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rPr>
              <a:t>APPLICATIONS &amp; REFERENCE</a:t>
            </a:r>
          </a:p>
          <a:p>
            <a:pPr algn="r"/>
            <a:endParaRPr lang="en-US" sz="2000" b="1" dirty="0">
              <a:solidFill>
                <a:srgbClr val="FF9900"/>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78" name="TextBox 77">
            <a:extLst>
              <a:ext uri="{FF2B5EF4-FFF2-40B4-BE49-F238E27FC236}">
                <a16:creationId xmlns:a16="http://schemas.microsoft.com/office/drawing/2014/main" id="{E4A592CB-1184-4ABB-B39A-51DE8FDD6E09}"/>
              </a:ext>
            </a:extLst>
          </p:cNvPr>
          <p:cNvSpPr txBox="1"/>
          <p:nvPr/>
        </p:nvSpPr>
        <p:spPr>
          <a:xfrm>
            <a:off x="7589195" y="3210378"/>
            <a:ext cx="4021459" cy="400110"/>
          </a:xfrm>
          <a:prstGeom prst="rect">
            <a:avLst/>
          </a:prstGeom>
          <a:noFill/>
        </p:spPr>
        <p:txBody>
          <a:bodyPr wrap="square" rtlCol="0">
            <a:spAutoFit/>
          </a:bodyPr>
          <a:lstStyle/>
          <a:p>
            <a:pPr algn="r"/>
            <a:r>
              <a:rPr lang="en-US" sz="2000" b="1" dirty="0">
                <a:solidFill>
                  <a:schemeClr val="accent2">
                    <a:lumMod val="50000"/>
                  </a:schemeClr>
                </a:solidFill>
                <a:latin typeface="Times New Roman" panose="02020603050405020304" pitchFamily="18" charset="0"/>
                <a:ea typeface="Roboto" panose="02000000000000000000" pitchFamily="2" charset="0"/>
                <a:cs typeface="Times New Roman" panose="02020603050405020304" pitchFamily="18" charset="0"/>
              </a:rPr>
              <a:t>BUDGET &amp; TIMELINE</a:t>
            </a:r>
          </a:p>
        </p:txBody>
      </p:sp>
    </p:spTree>
    <p:extLst>
      <p:ext uri="{BB962C8B-B14F-4D97-AF65-F5344CB8AC3E}">
        <p14:creationId xmlns:p14="http://schemas.microsoft.com/office/powerpoint/2010/main" val="120794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1000"/>
                                        <p:tgtEl>
                                          <p:spTgt spid="26"/>
                                        </p:tgtEl>
                                      </p:cBhvr>
                                    </p:animEffect>
                                    <p:anim calcmode="lin" valueType="num">
                                      <p:cBhvr>
                                        <p:cTn id="36" dur="1000" fill="hold"/>
                                        <p:tgtEl>
                                          <p:spTgt spid="26"/>
                                        </p:tgtEl>
                                        <p:attrNameLst>
                                          <p:attrName>ppt_x</p:attrName>
                                        </p:attrNameLst>
                                      </p:cBhvr>
                                      <p:tavLst>
                                        <p:tav tm="0">
                                          <p:val>
                                            <p:strVal val="#ppt_x"/>
                                          </p:val>
                                        </p:tav>
                                        <p:tav tm="100000">
                                          <p:val>
                                            <p:strVal val="#ppt_x"/>
                                          </p:val>
                                        </p:tav>
                                      </p:tavLst>
                                    </p:anim>
                                    <p:anim calcmode="lin" valueType="num">
                                      <p:cBhvr>
                                        <p:cTn id="3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1000"/>
                                        <p:tgtEl>
                                          <p:spTgt spid="53"/>
                                        </p:tgtEl>
                                      </p:cBhvr>
                                    </p:animEffect>
                                    <p:anim calcmode="lin" valueType="num">
                                      <p:cBhvr>
                                        <p:cTn id="43" dur="1000" fill="hold"/>
                                        <p:tgtEl>
                                          <p:spTgt spid="53"/>
                                        </p:tgtEl>
                                        <p:attrNameLst>
                                          <p:attrName>ppt_x</p:attrName>
                                        </p:attrNameLst>
                                      </p:cBhvr>
                                      <p:tavLst>
                                        <p:tav tm="0">
                                          <p:val>
                                            <p:strVal val="#ppt_x"/>
                                          </p:val>
                                        </p:tav>
                                        <p:tav tm="100000">
                                          <p:val>
                                            <p:strVal val="#ppt_x"/>
                                          </p:val>
                                        </p:tav>
                                      </p:tavLst>
                                    </p:anim>
                                    <p:anim calcmode="lin" valueType="num">
                                      <p:cBhvr>
                                        <p:cTn id="4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fade">
                                      <p:cBhvr>
                                        <p:cTn id="49" dur="1000"/>
                                        <p:tgtEl>
                                          <p:spTgt spid="77"/>
                                        </p:tgtEl>
                                      </p:cBhvr>
                                    </p:animEffect>
                                    <p:anim calcmode="lin" valueType="num">
                                      <p:cBhvr>
                                        <p:cTn id="50" dur="1000" fill="hold"/>
                                        <p:tgtEl>
                                          <p:spTgt spid="77"/>
                                        </p:tgtEl>
                                        <p:attrNameLst>
                                          <p:attrName>ppt_x</p:attrName>
                                        </p:attrNameLst>
                                      </p:cBhvr>
                                      <p:tavLst>
                                        <p:tav tm="0">
                                          <p:val>
                                            <p:strVal val="#ppt_x"/>
                                          </p:val>
                                        </p:tav>
                                        <p:tav tm="100000">
                                          <p:val>
                                            <p:strVal val="#ppt_x"/>
                                          </p:val>
                                        </p:tav>
                                      </p:tavLst>
                                    </p:anim>
                                    <p:anim calcmode="lin" valueType="num">
                                      <p:cBhvr>
                                        <p:cTn id="51"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fade">
                                      <p:cBhvr>
                                        <p:cTn id="56" dur="1000"/>
                                        <p:tgtEl>
                                          <p:spTgt spid="78"/>
                                        </p:tgtEl>
                                      </p:cBhvr>
                                    </p:animEffect>
                                    <p:anim calcmode="lin" valueType="num">
                                      <p:cBhvr>
                                        <p:cTn id="57" dur="1000" fill="hold"/>
                                        <p:tgtEl>
                                          <p:spTgt spid="78"/>
                                        </p:tgtEl>
                                        <p:attrNameLst>
                                          <p:attrName>ppt_x</p:attrName>
                                        </p:attrNameLst>
                                      </p:cBhvr>
                                      <p:tavLst>
                                        <p:tav tm="0">
                                          <p:val>
                                            <p:strVal val="#ppt_x"/>
                                          </p:val>
                                        </p:tav>
                                        <p:tav tm="100000">
                                          <p:val>
                                            <p:strVal val="#ppt_x"/>
                                          </p:val>
                                        </p:tav>
                                      </p:tavLst>
                                    </p:anim>
                                    <p:anim calcmode="lin" valueType="num">
                                      <p:cBhvr>
                                        <p:cTn id="58"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0" grpId="0"/>
      <p:bldP spid="23" grpId="0"/>
      <p:bldP spid="26" grpId="0"/>
      <p:bldP spid="53" grpId="0"/>
      <p:bldP spid="77" grpId="0"/>
      <p:bldP spid="7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A91091-2F36-456A-9667-1A6BC6541D8B}"/>
              </a:ext>
            </a:extLst>
          </p:cNvPr>
          <p:cNvSpPr>
            <a:spLocks noGrp="1"/>
          </p:cNvSpPr>
          <p:nvPr>
            <p:ph type="ftr" sz="quarter" idx="11"/>
          </p:nvPr>
        </p:nvSpPr>
        <p:spPr/>
        <p:txBody>
          <a:bodyPr/>
          <a:lstStyle/>
          <a:p>
            <a:r>
              <a:rPr lang="en-US"/>
              <a:t>Department of Electrical and Electronics, ATMECE, Mysuru</a:t>
            </a:r>
            <a:endParaRPr lang="en-IN"/>
          </a:p>
        </p:txBody>
      </p:sp>
      <p:sp>
        <p:nvSpPr>
          <p:cNvPr id="3" name="Slide Number Placeholder 2">
            <a:extLst>
              <a:ext uri="{FF2B5EF4-FFF2-40B4-BE49-F238E27FC236}">
                <a16:creationId xmlns:a16="http://schemas.microsoft.com/office/drawing/2014/main" id="{9F9EA7C7-3CBD-44B6-AD52-300BFE54AEF9}"/>
              </a:ext>
            </a:extLst>
          </p:cNvPr>
          <p:cNvSpPr>
            <a:spLocks noGrp="1"/>
          </p:cNvSpPr>
          <p:nvPr>
            <p:ph type="sldNum" sz="quarter" idx="12"/>
          </p:nvPr>
        </p:nvSpPr>
        <p:spPr/>
        <p:txBody>
          <a:bodyPr/>
          <a:lstStyle/>
          <a:p>
            <a:fld id="{D06D892E-E28A-4B0C-9AC2-51972C861CCA}" type="slidenum">
              <a:rPr lang="en-IN" smtClean="0"/>
              <a:t>20</a:t>
            </a:fld>
            <a:endParaRPr lang="en-IN"/>
          </a:p>
        </p:txBody>
      </p:sp>
      <p:grpSp>
        <p:nvGrpSpPr>
          <p:cNvPr id="4" name="Group 11">
            <a:extLst>
              <a:ext uri="{FF2B5EF4-FFF2-40B4-BE49-F238E27FC236}">
                <a16:creationId xmlns:a16="http://schemas.microsoft.com/office/drawing/2014/main" id="{D5B4FC58-CB9D-4148-A048-7AF553E4DCDB}"/>
              </a:ext>
            </a:extLst>
          </p:cNvPr>
          <p:cNvGrpSpPr>
            <a:grpSpLocks/>
          </p:cNvGrpSpPr>
          <p:nvPr/>
        </p:nvGrpSpPr>
        <p:grpSpPr bwMode="auto">
          <a:xfrm>
            <a:off x="9604681" y="164181"/>
            <a:ext cx="1079919" cy="894910"/>
            <a:chOff x="0" y="0"/>
            <a:chExt cx="1110192" cy="778933"/>
          </a:xfrm>
        </p:grpSpPr>
        <p:pic>
          <p:nvPicPr>
            <p:cNvPr id="5" name="Picture 4">
              <a:extLst>
                <a:ext uri="{FF2B5EF4-FFF2-40B4-BE49-F238E27FC236}">
                  <a16:creationId xmlns:a16="http://schemas.microsoft.com/office/drawing/2014/main" id="{0F595624-28BB-4360-AD5A-5796A448E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ja-uk_iso-9001_2015">
              <a:extLst>
                <a:ext uri="{FF2B5EF4-FFF2-40B4-BE49-F238E27FC236}">
                  <a16:creationId xmlns:a16="http://schemas.microsoft.com/office/drawing/2014/main" id="{6CB2650C-13F9-4683-A7F2-8F07D4E0A9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
            <a:extLst>
              <a:ext uri="{FF2B5EF4-FFF2-40B4-BE49-F238E27FC236}">
                <a16:creationId xmlns:a16="http://schemas.microsoft.com/office/drawing/2014/main" id="{A8C42D23-0E16-4E3E-9FE5-3C660D3B8E79}"/>
              </a:ext>
            </a:extLst>
          </p:cNvPr>
          <p:cNvPicPr>
            <a:picLocks noChangeAspect="1" noChangeArrowheads="1"/>
          </p:cNvPicPr>
          <p:nvPr/>
        </p:nvPicPr>
        <p:blipFill>
          <a:blip r:embed="rId4" cstate="print"/>
          <a:srcRect l="9599" t="4800" r="11200" b="6400"/>
          <a:stretch>
            <a:fillRect/>
          </a:stretch>
        </p:blipFill>
        <p:spPr bwMode="auto">
          <a:xfrm>
            <a:off x="10882578" y="81191"/>
            <a:ext cx="1083479" cy="977900"/>
          </a:xfrm>
          <a:prstGeom prst="rect">
            <a:avLst/>
          </a:prstGeom>
          <a:noFill/>
          <a:ln w="9525">
            <a:noFill/>
            <a:miter lim="800000"/>
            <a:headEnd/>
            <a:tailEnd/>
          </a:ln>
        </p:spPr>
      </p:pic>
      <p:pic>
        <p:nvPicPr>
          <p:cNvPr id="8" name="Picture 7">
            <a:extLst>
              <a:ext uri="{FF2B5EF4-FFF2-40B4-BE49-F238E27FC236}">
                <a16:creationId xmlns:a16="http://schemas.microsoft.com/office/drawing/2014/main" id="{F49AADF1-C3A1-4363-8C78-071ECA8993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18328" y="195341"/>
            <a:ext cx="899565" cy="866225"/>
          </a:xfrm>
          <a:prstGeom prst="rect">
            <a:avLst/>
          </a:prstGeom>
        </p:spPr>
      </p:pic>
      <p:pic>
        <p:nvPicPr>
          <p:cNvPr id="9" name="Picture 2" descr="Logo">
            <a:extLst>
              <a:ext uri="{FF2B5EF4-FFF2-40B4-BE49-F238E27FC236}">
                <a16:creationId xmlns:a16="http://schemas.microsoft.com/office/drawing/2014/main" id="{F01F8097-EB70-462D-8E98-1B5E2AB77320}"/>
              </a:ext>
            </a:extLst>
          </p:cNvPr>
          <p:cNvPicPr>
            <a:picLocks noChangeAspect="1" noChangeArrowheads="1"/>
          </p:cNvPicPr>
          <p:nvPr/>
        </p:nvPicPr>
        <p:blipFill>
          <a:blip r:embed="rId6" cstate="print"/>
          <a:srcRect/>
          <a:stretch>
            <a:fillRect/>
          </a:stretch>
        </p:blipFill>
        <p:spPr bwMode="auto">
          <a:xfrm>
            <a:off x="455177" y="314750"/>
            <a:ext cx="2304142" cy="756579"/>
          </a:xfrm>
          <a:prstGeom prst="rect">
            <a:avLst/>
          </a:prstGeom>
          <a:noFill/>
          <a:ln w="9525">
            <a:noFill/>
            <a:miter lim="800000"/>
            <a:headEnd/>
            <a:tailEnd/>
          </a:ln>
        </p:spPr>
      </p:pic>
      <p:sp>
        <p:nvSpPr>
          <p:cNvPr id="10" name="TextBox 9">
            <a:extLst>
              <a:ext uri="{FF2B5EF4-FFF2-40B4-BE49-F238E27FC236}">
                <a16:creationId xmlns:a16="http://schemas.microsoft.com/office/drawing/2014/main" id="{D08D330E-116A-48BA-9BE8-A617BFCFFDDC}"/>
              </a:ext>
            </a:extLst>
          </p:cNvPr>
          <p:cNvSpPr txBox="1"/>
          <p:nvPr/>
        </p:nvSpPr>
        <p:spPr>
          <a:xfrm>
            <a:off x="351482" y="1339592"/>
            <a:ext cx="7171108" cy="4647426"/>
          </a:xfrm>
          <a:prstGeom prst="rect">
            <a:avLst/>
          </a:prstGeom>
          <a:noFill/>
        </p:spPr>
        <p:txBody>
          <a:bodyPr wrap="square" rtlCol="0">
            <a:spAutoFit/>
          </a:bodyPr>
          <a:lstStyle/>
          <a:p>
            <a:pPr algn="just"/>
            <a:endParaRPr lang="en-US" dirty="0"/>
          </a:p>
          <a:p>
            <a:pPr marL="342900"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1" i="0" dirty="0">
                <a:solidFill>
                  <a:srgbClr val="000000"/>
                </a:solidFill>
                <a:effectLst/>
                <a:latin typeface="Times New Roman" panose="02020603050405020304" pitchFamily="18" charset="0"/>
                <a:cs typeface="Times New Roman" panose="02020603050405020304" pitchFamily="18" charset="0"/>
              </a:rPr>
              <a:t>MQ-135 Gas sensor</a:t>
            </a:r>
            <a:r>
              <a:rPr lang="en-US" sz="2000" b="0" i="0" dirty="0">
                <a:solidFill>
                  <a:srgbClr val="000000"/>
                </a:solidFill>
                <a:effectLst/>
                <a:latin typeface="Times New Roman" panose="02020603050405020304" pitchFamily="18" charset="0"/>
                <a:cs typeface="Times New Roman" panose="02020603050405020304" pitchFamily="18" charset="0"/>
              </a:rPr>
              <a:t> can detect gases like Ammonia (NH3), sulfur (S), Benzene (C6H6), CO, and other harmful gases and smoke. </a:t>
            </a:r>
          </a:p>
          <a:p>
            <a:pPr marL="342900" indent="-342900" algn="just">
              <a:buFont typeface="Wingdings" panose="05000000000000000000" pitchFamily="2" charset="2"/>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When the level of these gases go beyond a threshold limit in the air the digital pin goes high. </a:t>
            </a:r>
          </a:p>
          <a:p>
            <a:pPr marL="342900" indent="-342900" algn="just">
              <a:buFont typeface="Wingdings" panose="05000000000000000000" pitchFamily="2" charset="2"/>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This threshold value can be set by using the on-board potentiometer. </a:t>
            </a:r>
          </a:p>
          <a:p>
            <a:pPr marL="342900" indent="-342900" algn="just">
              <a:buFont typeface="Wingdings" panose="05000000000000000000" pitchFamily="2" charset="2"/>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1" i="0" dirty="0">
                <a:solidFill>
                  <a:srgbClr val="000000"/>
                </a:solidFill>
                <a:effectLst/>
                <a:latin typeface="Times New Roman" panose="02020603050405020304" pitchFamily="18" charset="0"/>
                <a:cs typeface="Times New Roman" panose="02020603050405020304" pitchFamily="18" charset="0"/>
              </a:rPr>
              <a:t>MQ135</a:t>
            </a:r>
            <a:r>
              <a:rPr lang="en-US" sz="2000" b="0" i="0" dirty="0">
                <a:solidFill>
                  <a:srgbClr val="000000"/>
                </a:solidFill>
                <a:effectLst/>
                <a:latin typeface="Times New Roman" panose="02020603050405020304" pitchFamily="18" charset="0"/>
                <a:cs typeface="Times New Roman" panose="02020603050405020304" pitchFamily="18" charset="0"/>
              </a:rPr>
              <a:t> air quality sensor module operates at 5V and consumes around 150mA. It requires some pre-heating before it could actually give accurate results</a:t>
            </a:r>
            <a:r>
              <a:rPr lang="en-US" b="0" i="0" dirty="0">
                <a:solidFill>
                  <a:srgbClr val="000000"/>
                </a:solidFill>
                <a:effectLst/>
                <a:latin typeface="Arimo"/>
              </a:rPr>
              <a:t>.</a:t>
            </a:r>
          </a:p>
          <a:p>
            <a:pPr algn="just"/>
            <a:endParaRPr lang="en-IN" dirty="0"/>
          </a:p>
        </p:txBody>
      </p:sp>
      <p:pic>
        <p:nvPicPr>
          <p:cNvPr id="1026" name="Picture 2" descr="MQ-135 Air Quality Gas Sensor Module">
            <a:extLst>
              <a:ext uri="{FF2B5EF4-FFF2-40B4-BE49-F238E27FC236}">
                <a16:creationId xmlns:a16="http://schemas.microsoft.com/office/drawing/2014/main" id="{A96B7E44-3644-46C6-9D0B-72FEDBD1C1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40254" y="1790585"/>
            <a:ext cx="3284063" cy="32840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F3384DD-58BD-48F5-ACD3-1529C7CCBB32}"/>
              </a:ext>
            </a:extLst>
          </p:cNvPr>
          <p:cNvSpPr txBox="1"/>
          <p:nvPr/>
        </p:nvSpPr>
        <p:spPr>
          <a:xfrm>
            <a:off x="3510253" y="970260"/>
            <a:ext cx="6094428" cy="461665"/>
          </a:xfrm>
          <a:prstGeom prst="rect">
            <a:avLst/>
          </a:prstGeom>
          <a:noFill/>
        </p:spPr>
        <p:txBody>
          <a:bodyPr wrap="square">
            <a:spAutoFit/>
          </a:bodyPr>
          <a:lstStyle/>
          <a:p>
            <a:pPr algn="just"/>
            <a:r>
              <a:rPr lang="en-US" sz="2400" b="1" u="sng" dirty="0">
                <a:latin typeface="Times New Roman" panose="02020603050405020304" pitchFamily="18" charset="0"/>
                <a:cs typeface="Times New Roman" panose="02020603050405020304" pitchFamily="18" charset="0"/>
              </a:rPr>
              <a:t>MQ135 Air Quality Sensor </a:t>
            </a:r>
          </a:p>
        </p:txBody>
      </p:sp>
    </p:spTree>
    <p:extLst>
      <p:ext uri="{BB962C8B-B14F-4D97-AF65-F5344CB8AC3E}">
        <p14:creationId xmlns:p14="http://schemas.microsoft.com/office/powerpoint/2010/main" val="314271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A91091-2F36-456A-9667-1A6BC6541D8B}"/>
              </a:ext>
            </a:extLst>
          </p:cNvPr>
          <p:cNvSpPr>
            <a:spLocks noGrp="1"/>
          </p:cNvSpPr>
          <p:nvPr>
            <p:ph type="ftr" sz="quarter" idx="11"/>
          </p:nvPr>
        </p:nvSpPr>
        <p:spPr/>
        <p:txBody>
          <a:bodyPr/>
          <a:lstStyle/>
          <a:p>
            <a:r>
              <a:rPr lang="en-US"/>
              <a:t>Department of Electrical and Electronics, ATMECE, Mysuru</a:t>
            </a:r>
            <a:endParaRPr lang="en-IN"/>
          </a:p>
        </p:txBody>
      </p:sp>
      <p:sp>
        <p:nvSpPr>
          <p:cNvPr id="3" name="Slide Number Placeholder 2">
            <a:extLst>
              <a:ext uri="{FF2B5EF4-FFF2-40B4-BE49-F238E27FC236}">
                <a16:creationId xmlns:a16="http://schemas.microsoft.com/office/drawing/2014/main" id="{9F9EA7C7-3CBD-44B6-AD52-300BFE54AEF9}"/>
              </a:ext>
            </a:extLst>
          </p:cNvPr>
          <p:cNvSpPr>
            <a:spLocks noGrp="1"/>
          </p:cNvSpPr>
          <p:nvPr>
            <p:ph type="sldNum" sz="quarter" idx="12"/>
          </p:nvPr>
        </p:nvSpPr>
        <p:spPr/>
        <p:txBody>
          <a:bodyPr/>
          <a:lstStyle/>
          <a:p>
            <a:fld id="{D06D892E-E28A-4B0C-9AC2-51972C861CCA}" type="slidenum">
              <a:rPr lang="en-IN" smtClean="0"/>
              <a:t>21</a:t>
            </a:fld>
            <a:endParaRPr lang="en-IN"/>
          </a:p>
        </p:txBody>
      </p:sp>
      <p:grpSp>
        <p:nvGrpSpPr>
          <p:cNvPr id="4" name="Group 11">
            <a:extLst>
              <a:ext uri="{FF2B5EF4-FFF2-40B4-BE49-F238E27FC236}">
                <a16:creationId xmlns:a16="http://schemas.microsoft.com/office/drawing/2014/main" id="{D5B4FC58-CB9D-4148-A048-7AF553E4DCDB}"/>
              </a:ext>
            </a:extLst>
          </p:cNvPr>
          <p:cNvGrpSpPr>
            <a:grpSpLocks/>
          </p:cNvGrpSpPr>
          <p:nvPr/>
        </p:nvGrpSpPr>
        <p:grpSpPr bwMode="auto">
          <a:xfrm>
            <a:off x="9604681" y="164181"/>
            <a:ext cx="1079919" cy="894910"/>
            <a:chOff x="0" y="0"/>
            <a:chExt cx="1110192" cy="778933"/>
          </a:xfrm>
        </p:grpSpPr>
        <p:pic>
          <p:nvPicPr>
            <p:cNvPr id="5" name="Picture 4">
              <a:extLst>
                <a:ext uri="{FF2B5EF4-FFF2-40B4-BE49-F238E27FC236}">
                  <a16:creationId xmlns:a16="http://schemas.microsoft.com/office/drawing/2014/main" id="{0F595624-28BB-4360-AD5A-5796A448E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ja-uk_iso-9001_2015">
              <a:extLst>
                <a:ext uri="{FF2B5EF4-FFF2-40B4-BE49-F238E27FC236}">
                  <a16:creationId xmlns:a16="http://schemas.microsoft.com/office/drawing/2014/main" id="{6CB2650C-13F9-4683-A7F2-8F07D4E0A9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
            <a:extLst>
              <a:ext uri="{FF2B5EF4-FFF2-40B4-BE49-F238E27FC236}">
                <a16:creationId xmlns:a16="http://schemas.microsoft.com/office/drawing/2014/main" id="{A8C42D23-0E16-4E3E-9FE5-3C660D3B8E79}"/>
              </a:ext>
            </a:extLst>
          </p:cNvPr>
          <p:cNvPicPr>
            <a:picLocks noChangeAspect="1" noChangeArrowheads="1"/>
          </p:cNvPicPr>
          <p:nvPr/>
        </p:nvPicPr>
        <p:blipFill>
          <a:blip r:embed="rId4" cstate="print"/>
          <a:srcRect l="9599" t="4800" r="11200" b="6400"/>
          <a:stretch>
            <a:fillRect/>
          </a:stretch>
        </p:blipFill>
        <p:spPr bwMode="auto">
          <a:xfrm>
            <a:off x="10882578" y="81191"/>
            <a:ext cx="1083479" cy="977900"/>
          </a:xfrm>
          <a:prstGeom prst="rect">
            <a:avLst/>
          </a:prstGeom>
          <a:noFill/>
          <a:ln w="9525">
            <a:noFill/>
            <a:miter lim="800000"/>
            <a:headEnd/>
            <a:tailEnd/>
          </a:ln>
        </p:spPr>
      </p:pic>
      <p:pic>
        <p:nvPicPr>
          <p:cNvPr id="8" name="Picture 7">
            <a:extLst>
              <a:ext uri="{FF2B5EF4-FFF2-40B4-BE49-F238E27FC236}">
                <a16:creationId xmlns:a16="http://schemas.microsoft.com/office/drawing/2014/main" id="{F49AADF1-C3A1-4363-8C78-071ECA8993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18328" y="195341"/>
            <a:ext cx="899565" cy="866225"/>
          </a:xfrm>
          <a:prstGeom prst="rect">
            <a:avLst/>
          </a:prstGeom>
        </p:spPr>
      </p:pic>
      <p:pic>
        <p:nvPicPr>
          <p:cNvPr id="9" name="Picture 2" descr="Logo">
            <a:extLst>
              <a:ext uri="{FF2B5EF4-FFF2-40B4-BE49-F238E27FC236}">
                <a16:creationId xmlns:a16="http://schemas.microsoft.com/office/drawing/2014/main" id="{F01F8097-EB70-462D-8E98-1B5E2AB77320}"/>
              </a:ext>
            </a:extLst>
          </p:cNvPr>
          <p:cNvPicPr>
            <a:picLocks noChangeAspect="1" noChangeArrowheads="1"/>
          </p:cNvPicPr>
          <p:nvPr/>
        </p:nvPicPr>
        <p:blipFill>
          <a:blip r:embed="rId6" cstate="print"/>
          <a:srcRect/>
          <a:stretch>
            <a:fillRect/>
          </a:stretch>
        </p:blipFill>
        <p:spPr bwMode="auto">
          <a:xfrm>
            <a:off x="455177" y="314750"/>
            <a:ext cx="2304142" cy="756579"/>
          </a:xfrm>
          <a:prstGeom prst="rect">
            <a:avLst/>
          </a:prstGeom>
          <a:noFill/>
          <a:ln w="9525">
            <a:noFill/>
            <a:miter lim="800000"/>
            <a:headEnd/>
            <a:tailEnd/>
          </a:ln>
        </p:spPr>
      </p:pic>
      <p:sp>
        <p:nvSpPr>
          <p:cNvPr id="10" name="TextBox 9">
            <a:extLst>
              <a:ext uri="{FF2B5EF4-FFF2-40B4-BE49-F238E27FC236}">
                <a16:creationId xmlns:a16="http://schemas.microsoft.com/office/drawing/2014/main" id="{40EAB480-319D-4723-B710-EE303529E4FC}"/>
              </a:ext>
            </a:extLst>
          </p:cNvPr>
          <p:cNvSpPr txBox="1"/>
          <p:nvPr/>
        </p:nvSpPr>
        <p:spPr>
          <a:xfrm>
            <a:off x="408376" y="2136338"/>
            <a:ext cx="9242157" cy="2585323"/>
          </a:xfrm>
          <a:prstGeom prst="rect">
            <a:avLst/>
          </a:prstGeom>
          <a:noFill/>
        </p:spPr>
        <p:txBody>
          <a:bodyPr wrap="square" rtlCol="0">
            <a:spAutoFit/>
          </a:bodyPr>
          <a:lstStyle/>
          <a:p>
            <a:pPr algn="l"/>
            <a:endParaRPr lang="en-IN" sz="2400" b="1" u="sng"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sz="2000" b="0" i="0" dirty="0">
                <a:solidFill>
                  <a:srgbClr val="000000"/>
                </a:solidFill>
                <a:effectLst/>
                <a:latin typeface="Times New Roman" panose="02020603050405020304" pitchFamily="18" charset="0"/>
                <a:cs typeface="Times New Roman" panose="02020603050405020304" pitchFamily="18" charset="0"/>
              </a:rPr>
              <a:t>Operating Voltage: 2.5V to 5.0V.</a:t>
            </a:r>
          </a:p>
          <a:p>
            <a:pPr marL="285750" indent="-285750" algn="l">
              <a:buFont typeface="Wingdings" panose="05000000000000000000" pitchFamily="2" charset="2"/>
              <a:buChar char="Ø"/>
            </a:pPr>
            <a:r>
              <a:rPr lang="en-IN" sz="2000" b="0" i="0" dirty="0">
                <a:solidFill>
                  <a:srgbClr val="000000"/>
                </a:solidFill>
                <a:effectLst/>
                <a:latin typeface="Times New Roman" panose="02020603050405020304" pitchFamily="18" charset="0"/>
                <a:cs typeface="Times New Roman" panose="02020603050405020304" pitchFamily="18" charset="0"/>
              </a:rPr>
              <a:t>Power consumption: 150mA.</a:t>
            </a:r>
          </a:p>
          <a:p>
            <a:pPr marL="285750" indent="-285750" algn="l">
              <a:buFont typeface="Wingdings" panose="05000000000000000000" pitchFamily="2" charset="2"/>
              <a:buChar char="Ø"/>
            </a:pPr>
            <a:r>
              <a:rPr lang="en-IN" sz="2000" b="0" i="0" dirty="0">
                <a:solidFill>
                  <a:srgbClr val="000000"/>
                </a:solidFill>
                <a:effectLst/>
                <a:latin typeface="Times New Roman" panose="02020603050405020304" pitchFamily="18" charset="0"/>
                <a:cs typeface="Times New Roman" panose="02020603050405020304" pitchFamily="18" charset="0"/>
              </a:rPr>
              <a:t>Detect/Measure: NH3, NOx, CO2, Alcohol, Benzene, Smoke.</a:t>
            </a:r>
          </a:p>
          <a:p>
            <a:pPr marL="285750" indent="-285750" algn="l">
              <a:buFont typeface="Wingdings" panose="05000000000000000000" pitchFamily="2" charset="2"/>
              <a:buChar char="Ø"/>
            </a:pPr>
            <a:r>
              <a:rPr lang="en-IN" sz="2000" b="0" i="0" dirty="0">
                <a:solidFill>
                  <a:srgbClr val="000000"/>
                </a:solidFill>
                <a:effectLst/>
                <a:latin typeface="Times New Roman" panose="02020603050405020304" pitchFamily="18" charset="0"/>
                <a:cs typeface="Times New Roman" panose="02020603050405020304" pitchFamily="18" charset="0"/>
              </a:rPr>
              <a:t>Typical operating Voltage: 5V.</a:t>
            </a:r>
          </a:p>
          <a:p>
            <a:pPr marL="285750" indent="-285750" algn="l">
              <a:buFont typeface="Wingdings" panose="05000000000000000000" pitchFamily="2" charset="2"/>
              <a:buChar char="Ø"/>
            </a:pPr>
            <a:r>
              <a:rPr lang="en-IN" sz="2000" b="0" i="0" dirty="0">
                <a:solidFill>
                  <a:srgbClr val="000000"/>
                </a:solidFill>
                <a:effectLst/>
                <a:latin typeface="Times New Roman" panose="02020603050405020304" pitchFamily="18" charset="0"/>
                <a:cs typeface="Times New Roman" panose="02020603050405020304" pitchFamily="18" charset="0"/>
              </a:rPr>
              <a:t>Digital Output: 0V to 5V (TTL Logic ) @ 5V Vcc.</a:t>
            </a:r>
          </a:p>
          <a:p>
            <a:pPr marL="285750" indent="-285750" algn="l">
              <a:buFont typeface="Wingdings" panose="05000000000000000000" pitchFamily="2" charset="2"/>
              <a:buChar char="Ø"/>
            </a:pPr>
            <a:r>
              <a:rPr lang="en-IN" sz="2000" b="0" i="0" dirty="0">
                <a:solidFill>
                  <a:srgbClr val="000000"/>
                </a:solidFill>
                <a:effectLst/>
                <a:latin typeface="Times New Roman" panose="02020603050405020304" pitchFamily="18" charset="0"/>
                <a:cs typeface="Times New Roman" panose="02020603050405020304" pitchFamily="18" charset="0"/>
              </a:rPr>
              <a:t>Analog Output: 0-5V @ 5V Vcc.</a:t>
            </a:r>
          </a:p>
          <a:p>
            <a:r>
              <a:rPr lang="en-IN" dirty="0"/>
              <a:t>.</a:t>
            </a:r>
          </a:p>
        </p:txBody>
      </p:sp>
      <p:sp>
        <p:nvSpPr>
          <p:cNvPr id="12" name="TextBox 11">
            <a:extLst>
              <a:ext uri="{FF2B5EF4-FFF2-40B4-BE49-F238E27FC236}">
                <a16:creationId xmlns:a16="http://schemas.microsoft.com/office/drawing/2014/main" id="{41C3F254-1F87-4B53-99BF-771604137122}"/>
              </a:ext>
            </a:extLst>
          </p:cNvPr>
          <p:cNvSpPr txBox="1"/>
          <p:nvPr/>
        </p:nvSpPr>
        <p:spPr>
          <a:xfrm>
            <a:off x="455177" y="1560937"/>
            <a:ext cx="6652966" cy="461665"/>
          </a:xfrm>
          <a:prstGeom prst="rect">
            <a:avLst/>
          </a:prstGeom>
          <a:noFill/>
        </p:spPr>
        <p:txBody>
          <a:bodyPr wrap="square">
            <a:spAutoFit/>
          </a:bodyPr>
          <a:lstStyle/>
          <a:p>
            <a:pPr algn="l"/>
            <a:r>
              <a:rPr lang="en-IN" sz="2400" b="1" u="sng" dirty="0">
                <a:latin typeface="Times New Roman" panose="02020603050405020304" pitchFamily="18" charset="0"/>
                <a:cs typeface="Times New Roman" panose="02020603050405020304" pitchFamily="18" charset="0"/>
              </a:rPr>
              <a:t>Technical Specifications of MQ135 Gas Sensor</a:t>
            </a:r>
          </a:p>
        </p:txBody>
      </p:sp>
      <p:pic>
        <p:nvPicPr>
          <p:cNvPr id="5122" name="Picture 2" descr="MQ-135 Air Quality Gas Sensor Module - Buy MQ135 Sensor Online at  QuartzComponents.com">
            <a:extLst>
              <a:ext uri="{FF2B5EF4-FFF2-40B4-BE49-F238E27FC236}">
                <a16:creationId xmlns:a16="http://schemas.microsoft.com/office/drawing/2014/main" id="{80083CD2-9875-4ADC-A62D-8B7C2F21B4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3393" y="2022601"/>
            <a:ext cx="3429000" cy="302141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51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122"/>
                                        </p:tgtEl>
                                        <p:attrNameLst>
                                          <p:attrName>style.visibility</p:attrName>
                                        </p:attrNameLst>
                                      </p:cBhvr>
                                      <p:to>
                                        <p:strVal val="visible"/>
                                      </p:to>
                                    </p:set>
                                    <p:animEffect transition="in" filter="fade">
                                      <p:cBhvr>
                                        <p:cTn id="19" dur="1000"/>
                                        <p:tgtEl>
                                          <p:spTgt spid="5122"/>
                                        </p:tgtEl>
                                      </p:cBhvr>
                                    </p:animEffect>
                                    <p:anim calcmode="lin" valueType="num">
                                      <p:cBhvr>
                                        <p:cTn id="20" dur="1000" fill="hold"/>
                                        <p:tgtEl>
                                          <p:spTgt spid="5122"/>
                                        </p:tgtEl>
                                        <p:attrNameLst>
                                          <p:attrName>ppt_x</p:attrName>
                                        </p:attrNameLst>
                                      </p:cBhvr>
                                      <p:tavLst>
                                        <p:tav tm="0">
                                          <p:val>
                                            <p:strVal val="#ppt_x"/>
                                          </p:val>
                                        </p:tav>
                                        <p:tav tm="100000">
                                          <p:val>
                                            <p:strVal val="#ppt_x"/>
                                          </p:val>
                                        </p:tav>
                                      </p:tavLst>
                                    </p:anim>
                                    <p:anim calcmode="lin" valueType="num">
                                      <p:cBhvr>
                                        <p:cTn id="21"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A91091-2F36-456A-9667-1A6BC6541D8B}"/>
              </a:ext>
            </a:extLst>
          </p:cNvPr>
          <p:cNvSpPr>
            <a:spLocks noGrp="1"/>
          </p:cNvSpPr>
          <p:nvPr>
            <p:ph type="ftr" sz="quarter" idx="11"/>
          </p:nvPr>
        </p:nvSpPr>
        <p:spPr/>
        <p:txBody>
          <a:bodyPr/>
          <a:lstStyle/>
          <a:p>
            <a:r>
              <a:rPr lang="en-US"/>
              <a:t>Department of Electrical and Electronics, ATMECE, Mysuru</a:t>
            </a:r>
            <a:endParaRPr lang="en-IN"/>
          </a:p>
        </p:txBody>
      </p:sp>
      <p:sp>
        <p:nvSpPr>
          <p:cNvPr id="3" name="Slide Number Placeholder 2">
            <a:extLst>
              <a:ext uri="{FF2B5EF4-FFF2-40B4-BE49-F238E27FC236}">
                <a16:creationId xmlns:a16="http://schemas.microsoft.com/office/drawing/2014/main" id="{9F9EA7C7-3CBD-44B6-AD52-300BFE54AEF9}"/>
              </a:ext>
            </a:extLst>
          </p:cNvPr>
          <p:cNvSpPr>
            <a:spLocks noGrp="1"/>
          </p:cNvSpPr>
          <p:nvPr>
            <p:ph type="sldNum" sz="quarter" idx="12"/>
          </p:nvPr>
        </p:nvSpPr>
        <p:spPr/>
        <p:txBody>
          <a:bodyPr/>
          <a:lstStyle/>
          <a:p>
            <a:fld id="{D06D892E-E28A-4B0C-9AC2-51972C861CCA}" type="slidenum">
              <a:rPr lang="en-IN" smtClean="0"/>
              <a:t>22</a:t>
            </a:fld>
            <a:endParaRPr lang="en-IN"/>
          </a:p>
        </p:txBody>
      </p:sp>
      <p:grpSp>
        <p:nvGrpSpPr>
          <p:cNvPr id="4" name="Group 11">
            <a:extLst>
              <a:ext uri="{FF2B5EF4-FFF2-40B4-BE49-F238E27FC236}">
                <a16:creationId xmlns:a16="http://schemas.microsoft.com/office/drawing/2014/main" id="{D5B4FC58-CB9D-4148-A048-7AF553E4DCDB}"/>
              </a:ext>
            </a:extLst>
          </p:cNvPr>
          <p:cNvGrpSpPr>
            <a:grpSpLocks/>
          </p:cNvGrpSpPr>
          <p:nvPr/>
        </p:nvGrpSpPr>
        <p:grpSpPr bwMode="auto">
          <a:xfrm>
            <a:off x="9604681" y="164181"/>
            <a:ext cx="1079919" cy="894910"/>
            <a:chOff x="0" y="0"/>
            <a:chExt cx="1110192" cy="778933"/>
          </a:xfrm>
        </p:grpSpPr>
        <p:pic>
          <p:nvPicPr>
            <p:cNvPr id="5" name="Picture 4">
              <a:extLst>
                <a:ext uri="{FF2B5EF4-FFF2-40B4-BE49-F238E27FC236}">
                  <a16:creationId xmlns:a16="http://schemas.microsoft.com/office/drawing/2014/main" id="{0F595624-28BB-4360-AD5A-5796A448E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ja-uk_iso-9001_2015">
              <a:extLst>
                <a:ext uri="{FF2B5EF4-FFF2-40B4-BE49-F238E27FC236}">
                  <a16:creationId xmlns:a16="http://schemas.microsoft.com/office/drawing/2014/main" id="{6CB2650C-13F9-4683-A7F2-8F07D4E0A9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
            <a:extLst>
              <a:ext uri="{FF2B5EF4-FFF2-40B4-BE49-F238E27FC236}">
                <a16:creationId xmlns:a16="http://schemas.microsoft.com/office/drawing/2014/main" id="{A8C42D23-0E16-4E3E-9FE5-3C660D3B8E79}"/>
              </a:ext>
            </a:extLst>
          </p:cNvPr>
          <p:cNvPicPr>
            <a:picLocks noChangeAspect="1" noChangeArrowheads="1"/>
          </p:cNvPicPr>
          <p:nvPr/>
        </p:nvPicPr>
        <p:blipFill>
          <a:blip r:embed="rId4" cstate="print"/>
          <a:srcRect l="9599" t="4800" r="11200" b="6400"/>
          <a:stretch>
            <a:fillRect/>
          </a:stretch>
        </p:blipFill>
        <p:spPr bwMode="auto">
          <a:xfrm>
            <a:off x="10882578" y="81191"/>
            <a:ext cx="1083479" cy="977900"/>
          </a:xfrm>
          <a:prstGeom prst="rect">
            <a:avLst/>
          </a:prstGeom>
          <a:noFill/>
          <a:ln w="9525">
            <a:noFill/>
            <a:miter lim="800000"/>
            <a:headEnd/>
            <a:tailEnd/>
          </a:ln>
        </p:spPr>
      </p:pic>
      <p:pic>
        <p:nvPicPr>
          <p:cNvPr id="8" name="Picture 7">
            <a:extLst>
              <a:ext uri="{FF2B5EF4-FFF2-40B4-BE49-F238E27FC236}">
                <a16:creationId xmlns:a16="http://schemas.microsoft.com/office/drawing/2014/main" id="{F49AADF1-C3A1-4363-8C78-071ECA8993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18328" y="195341"/>
            <a:ext cx="899565" cy="866225"/>
          </a:xfrm>
          <a:prstGeom prst="rect">
            <a:avLst/>
          </a:prstGeom>
        </p:spPr>
      </p:pic>
      <p:pic>
        <p:nvPicPr>
          <p:cNvPr id="9" name="Picture 2" descr="Logo">
            <a:extLst>
              <a:ext uri="{FF2B5EF4-FFF2-40B4-BE49-F238E27FC236}">
                <a16:creationId xmlns:a16="http://schemas.microsoft.com/office/drawing/2014/main" id="{F01F8097-EB70-462D-8E98-1B5E2AB77320}"/>
              </a:ext>
            </a:extLst>
          </p:cNvPr>
          <p:cNvPicPr>
            <a:picLocks noChangeAspect="1" noChangeArrowheads="1"/>
          </p:cNvPicPr>
          <p:nvPr/>
        </p:nvPicPr>
        <p:blipFill>
          <a:blip r:embed="rId6" cstate="print"/>
          <a:srcRect/>
          <a:stretch>
            <a:fillRect/>
          </a:stretch>
        </p:blipFill>
        <p:spPr bwMode="auto">
          <a:xfrm>
            <a:off x="455177" y="314750"/>
            <a:ext cx="2304142" cy="756579"/>
          </a:xfrm>
          <a:prstGeom prst="rect">
            <a:avLst/>
          </a:prstGeom>
          <a:noFill/>
          <a:ln w="9525">
            <a:noFill/>
            <a:miter lim="800000"/>
            <a:headEnd/>
            <a:tailEnd/>
          </a:ln>
        </p:spPr>
      </p:pic>
      <p:sp>
        <p:nvSpPr>
          <p:cNvPr id="10" name="TextBox 9">
            <a:extLst>
              <a:ext uri="{FF2B5EF4-FFF2-40B4-BE49-F238E27FC236}">
                <a16:creationId xmlns:a16="http://schemas.microsoft.com/office/drawing/2014/main" id="{497037A4-DF44-44E4-8B41-205A23176D2A}"/>
              </a:ext>
            </a:extLst>
          </p:cNvPr>
          <p:cNvSpPr txBox="1"/>
          <p:nvPr/>
        </p:nvSpPr>
        <p:spPr>
          <a:xfrm>
            <a:off x="348791" y="1934591"/>
            <a:ext cx="6092524" cy="4154984"/>
          </a:xfrm>
          <a:prstGeom prst="rect">
            <a:avLst/>
          </a:prstGeom>
          <a:noFill/>
        </p:spPr>
        <p:txBody>
          <a:bodyPr wrap="square" rtlCol="0">
            <a:spAutoFit/>
          </a:bodyPr>
          <a:lstStyle/>
          <a:p>
            <a:endParaRPr lang="en-US" sz="2400"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is a robust Gas sensor suitable for sensing LPG, Smoke, Alcohol, Propane, Hydrogen, Methane and Carbon Monoxide concentrations in the air.</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i="0" dirty="0">
                <a:solidFill>
                  <a:srgbClr val="191919"/>
                </a:solidFill>
                <a:effectLst/>
                <a:latin typeface="Times New Roman" panose="02020603050405020304" pitchFamily="18" charset="0"/>
                <a:cs typeface="Times New Roman" panose="02020603050405020304" pitchFamily="18" charset="0"/>
              </a:rPr>
              <a:t>If you are planning on creating an indoor air quality monitoring system.</a:t>
            </a:r>
          </a:p>
          <a:p>
            <a:pPr marL="285750" indent="-285750">
              <a:buFont typeface="Wingdings" panose="05000000000000000000" pitchFamily="2" charset="2"/>
              <a:buChar char="Ø"/>
            </a:pPr>
            <a:endParaRPr lang="en-US" sz="2000" b="0" i="0" dirty="0">
              <a:solidFill>
                <a:srgbClr val="191919"/>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i="0" dirty="0">
                <a:solidFill>
                  <a:srgbClr val="191919"/>
                </a:solidFill>
                <a:effectLst/>
                <a:latin typeface="Times New Roman" panose="02020603050405020304" pitchFamily="18" charset="0"/>
                <a:cs typeface="Times New Roman" panose="02020603050405020304" pitchFamily="18" charset="0"/>
              </a:rPr>
              <a:t>Breath checker or early fire detection system, MQ2 Gas Sensor Module is a great choice.</a:t>
            </a:r>
          </a:p>
          <a:p>
            <a:endParaRPr lang="en-US" sz="2000" dirty="0"/>
          </a:p>
          <a:p>
            <a:br>
              <a:rPr lang="en-US" sz="2000" dirty="0"/>
            </a:br>
            <a:endParaRPr lang="en-IN" sz="2000" dirty="0"/>
          </a:p>
        </p:txBody>
      </p:sp>
      <p:pic>
        <p:nvPicPr>
          <p:cNvPr id="2050" name="Picture 2" descr="Buy MQ2 Gas Sensor Module for LPG/Smoke Detection – QuartzComponents">
            <a:extLst>
              <a:ext uri="{FF2B5EF4-FFF2-40B4-BE49-F238E27FC236}">
                <a16:creationId xmlns:a16="http://schemas.microsoft.com/office/drawing/2014/main" id="{D5B23288-6994-4883-8CC2-0274EDBA97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2657" y="1590165"/>
            <a:ext cx="4995690" cy="423263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3D25603-6047-4D66-9C95-CF86317425E1}"/>
              </a:ext>
            </a:extLst>
          </p:cNvPr>
          <p:cNvSpPr txBox="1"/>
          <p:nvPr/>
        </p:nvSpPr>
        <p:spPr>
          <a:xfrm>
            <a:off x="455177" y="1243118"/>
            <a:ext cx="6108568"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MQ 02 Carbon Monoxide Detection Sensor</a:t>
            </a:r>
            <a:r>
              <a:rPr lang="en-US" sz="1800" b="1" u="sng"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9314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A91091-2F36-456A-9667-1A6BC6541D8B}"/>
              </a:ext>
            </a:extLst>
          </p:cNvPr>
          <p:cNvSpPr>
            <a:spLocks noGrp="1"/>
          </p:cNvSpPr>
          <p:nvPr>
            <p:ph type="ftr" sz="quarter" idx="11"/>
          </p:nvPr>
        </p:nvSpPr>
        <p:spPr/>
        <p:txBody>
          <a:bodyPr/>
          <a:lstStyle/>
          <a:p>
            <a:r>
              <a:rPr lang="en-US"/>
              <a:t>Department of Electrical and Electronics, ATMECE, Mysuru</a:t>
            </a:r>
            <a:endParaRPr lang="en-IN"/>
          </a:p>
        </p:txBody>
      </p:sp>
      <p:sp>
        <p:nvSpPr>
          <p:cNvPr id="3" name="Slide Number Placeholder 2">
            <a:extLst>
              <a:ext uri="{FF2B5EF4-FFF2-40B4-BE49-F238E27FC236}">
                <a16:creationId xmlns:a16="http://schemas.microsoft.com/office/drawing/2014/main" id="{9F9EA7C7-3CBD-44B6-AD52-300BFE54AEF9}"/>
              </a:ext>
            </a:extLst>
          </p:cNvPr>
          <p:cNvSpPr>
            <a:spLocks noGrp="1"/>
          </p:cNvSpPr>
          <p:nvPr>
            <p:ph type="sldNum" sz="quarter" idx="12"/>
          </p:nvPr>
        </p:nvSpPr>
        <p:spPr/>
        <p:txBody>
          <a:bodyPr/>
          <a:lstStyle/>
          <a:p>
            <a:fld id="{D06D892E-E28A-4B0C-9AC2-51972C861CCA}" type="slidenum">
              <a:rPr lang="en-IN" smtClean="0"/>
              <a:t>23</a:t>
            </a:fld>
            <a:endParaRPr lang="en-IN"/>
          </a:p>
        </p:txBody>
      </p:sp>
      <p:grpSp>
        <p:nvGrpSpPr>
          <p:cNvPr id="4" name="Group 11">
            <a:extLst>
              <a:ext uri="{FF2B5EF4-FFF2-40B4-BE49-F238E27FC236}">
                <a16:creationId xmlns:a16="http://schemas.microsoft.com/office/drawing/2014/main" id="{D5B4FC58-CB9D-4148-A048-7AF553E4DCDB}"/>
              </a:ext>
            </a:extLst>
          </p:cNvPr>
          <p:cNvGrpSpPr>
            <a:grpSpLocks/>
          </p:cNvGrpSpPr>
          <p:nvPr/>
        </p:nvGrpSpPr>
        <p:grpSpPr bwMode="auto">
          <a:xfrm>
            <a:off x="9604681" y="164181"/>
            <a:ext cx="1079919" cy="894910"/>
            <a:chOff x="0" y="0"/>
            <a:chExt cx="1110192" cy="778933"/>
          </a:xfrm>
        </p:grpSpPr>
        <p:pic>
          <p:nvPicPr>
            <p:cNvPr id="5" name="Picture 4">
              <a:extLst>
                <a:ext uri="{FF2B5EF4-FFF2-40B4-BE49-F238E27FC236}">
                  <a16:creationId xmlns:a16="http://schemas.microsoft.com/office/drawing/2014/main" id="{0F595624-28BB-4360-AD5A-5796A448E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ja-uk_iso-9001_2015">
              <a:extLst>
                <a:ext uri="{FF2B5EF4-FFF2-40B4-BE49-F238E27FC236}">
                  <a16:creationId xmlns:a16="http://schemas.microsoft.com/office/drawing/2014/main" id="{6CB2650C-13F9-4683-A7F2-8F07D4E0A9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
            <a:extLst>
              <a:ext uri="{FF2B5EF4-FFF2-40B4-BE49-F238E27FC236}">
                <a16:creationId xmlns:a16="http://schemas.microsoft.com/office/drawing/2014/main" id="{A8C42D23-0E16-4E3E-9FE5-3C660D3B8E79}"/>
              </a:ext>
            </a:extLst>
          </p:cNvPr>
          <p:cNvPicPr>
            <a:picLocks noChangeAspect="1" noChangeArrowheads="1"/>
          </p:cNvPicPr>
          <p:nvPr/>
        </p:nvPicPr>
        <p:blipFill>
          <a:blip r:embed="rId4" cstate="print"/>
          <a:srcRect l="9599" t="4800" r="11200" b="6400"/>
          <a:stretch>
            <a:fillRect/>
          </a:stretch>
        </p:blipFill>
        <p:spPr bwMode="auto">
          <a:xfrm>
            <a:off x="10882578" y="81191"/>
            <a:ext cx="1083479" cy="977900"/>
          </a:xfrm>
          <a:prstGeom prst="rect">
            <a:avLst/>
          </a:prstGeom>
          <a:noFill/>
          <a:ln w="9525">
            <a:noFill/>
            <a:miter lim="800000"/>
            <a:headEnd/>
            <a:tailEnd/>
          </a:ln>
        </p:spPr>
      </p:pic>
      <p:pic>
        <p:nvPicPr>
          <p:cNvPr id="8" name="Picture 7">
            <a:extLst>
              <a:ext uri="{FF2B5EF4-FFF2-40B4-BE49-F238E27FC236}">
                <a16:creationId xmlns:a16="http://schemas.microsoft.com/office/drawing/2014/main" id="{F49AADF1-C3A1-4363-8C78-071ECA8993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18328" y="195341"/>
            <a:ext cx="899565" cy="866225"/>
          </a:xfrm>
          <a:prstGeom prst="rect">
            <a:avLst/>
          </a:prstGeom>
        </p:spPr>
      </p:pic>
      <p:pic>
        <p:nvPicPr>
          <p:cNvPr id="9" name="Picture 2" descr="Logo">
            <a:extLst>
              <a:ext uri="{FF2B5EF4-FFF2-40B4-BE49-F238E27FC236}">
                <a16:creationId xmlns:a16="http://schemas.microsoft.com/office/drawing/2014/main" id="{F01F8097-EB70-462D-8E98-1B5E2AB77320}"/>
              </a:ext>
            </a:extLst>
          </p:cNvPr>
          <p:cNvPicPr>
            <a:picLocks noChangeAspect="1" noChangeArrowheads="1"/>
          </p:cNvPicPr>
          <p:nvPr/>
        </p:nvPicPr>
        <p:blipFill>
          <a:blip r:embed="rId6" cstate="print"/>
          <a:srcRect/>
          <a:stretch>
            <a:fillRect/>
          </a:stretch>
        </p:blipFill>
        <p:spPr bwMode="auto">
          <a:xfrm>
            <a:off x="455177" y="314750"/>
            <a:ext cx="2304142" cy="756579"/>
          </a:xfrm>
          <a:prstGeom prst="rect">
            <a:avLst/>
          </a:prstGeom>
          <a:noFill/>
          <a:ln w="9525">
            <a:noFill/>
            <a:miter lim="800000"/>
            <a:headEnd/>
            <a:tailEnd/>
          </a:ln>
        </p:spPr>
      </p:pic>
      <p:graphicFrame>
        <p:nvGraphicFramePr>
          <p:cNvPr id="10" name="Table 9">
            <a:extLst>
              <a:ext uri="{FF2B5EF4-FFF2-40B4-BE49-F238E27FC236}">
                <a16:creationId xmlns:a16="http://schemas.microsoft.com/office/drawing/2014/main" id="{8416DEDA-DAB4-4412-B44C-7E44AADF173D}"/>
              </a:ext>
            </a:extLst>
          </p:cNvPr>
          <p:cNvGraphicFramePr>
            <a:graphicFrameLocks noGrp="1"/>
          </p:cNvGraphicFramePr>
          <p:nvPr>
            <p:extLst>
              <p:ext uri="{D42A27DB-BD31-4B8C-83A1-F6EECF244321}">
                <p14:modId xmlns:p14="http://schemas.microsoft.com/office/powerpoint/2010/main" val="4032890665"/>
              </p:ext>
            </p:extLst>
          </p:nvPr>
        </p:nvGraphicFramePr>
        <p:xfrm>
          <a:off x="1844118" y="2124261"/>
          <a:ext cx="8503763" cy="2773680"/>
        </p:xfrm>
        <a:graphic>
          <a:graphicData uri="http://schemas.openxmlformats.org/drawingml/2006/table">
            <a:tbl>
              <a:tblPr/>
              <a:tblGrid>
                <a:gridCol w="4710717">
                  <a:extLst>
                    <a:ext uri="{9D8B030D-6E8A-4147-A177-3AD203B41FA5}">
                      <a16:colId xmlns:a16="http://schemas.microsoft.com/office/drawing/2014/main" val="1973186018"/>
                    </a:ext>
                  </a:extLst>
                </a:gridCol>
                <a:gridCol w="3793046">
                  <a:extLst>
                    <a:ext uri="{9D8B030D-6E8A-4147-A177-3AD203B41FA5}">
                      <a16:colId xmlns:a16="http://schemas.microsoft.com/office/drawing/2014/main" val="1669707746"/>
                    </a:ext>
                  </a:extLst>
                </a:gridCol>
              </a:tblGrid>
              <a:tr h="318703">
                <a:tc>
                  <a:txBody>
                    <a:bodyPr/>
                    <a:lstStyle/>
                    <a:p>
                      <a:pPr algn="l"/>
                      <a:r>
                        <a:rPr lang="en-IN" b="0">
                          <a:effectLst/>
                        </a:rPr>
                        <a:t>Operating voltage</a:t>
                      </a:r>
                    </a:p>
                  </a:txBody>
                  <a:tcPr marL="304800" marR="60960" marT="60960" marB="60960" anchor="ctr">
                    <a:lnL>
                      <a:noFill/>
                    </a:lnL>
                    <a:lnR>
                      <a:noFill/>
                    </a:lnR>
                    <a:lnT w="7620" cap="flat" cmpd="sng" algn="ctr">
                      <a:solidFill>
                        <a:srgbClr val="D2D3D7"/>
                      </a:solidFill>
                      <a:prstDash val="solid"/>
                      <a:round/>
                      <a:headEnd type="none" w="med" len="med"/>
                      <a:tailEnd type="none" w="med" len="med"/>
                    </a:lnT>
                    <a:lnB w="7620" cap="flat" cmpd="sng" algn="ctr">
                      <a:solidFill>
                        <a:srgbClr val="D2D3D7"/>
                      </a:solidFill>
                      <a:prstDash val="solid"/>
                      <a:round/>
                      <a:headEnd type="none" w="med" len="med"/>
                      <a:tailEnd type="none" w="med" len="med"/>
                    </a:lnB>
                    <a:solidFill>
                      <a:srgbClr val="FFFFFF"/>
                    </a:solidFill>
                  </a:tcPr>
                </a:tc>
                <a:tc>
                  <a:txBody>
                    <a:bodyPr/>
                    <a:lstStyle/>
                    <a:p>
                      <a:pPr algn="l"/>
                      <a:r>
                        <a:rPr lang="en-IN">
                          <a:effectLst/>
                        </a:rPr>
                        <a:t>5V</a:t>
                      </a:r>
                    </a:p>
                  </a:txBody>
                  <a:tcPr marL="228600" marR="60960" marT="60960" marB="60960" anchor="ctr">
                    <a:lnL>
                      <a:noFill/>
                    </a:lnL>
                    <a:lnR>
                      <a:noFill/>
                    </a:lnR>
                    <a:lnT w="7620" cap="flat" cmpd="sng" algn="ctr">
                      <a:solidFill>
                        <a:srgbClr val="D2D3D7"/>
                      </a:solidFill>
                      <a:prstDash val="solid"/>
                      <a:round/>
                      <a:headEnd type="none" w="med" len="med"/>
                      <a:tailEnd type="none" w="med" len="med"/>
                    </a:lnT>
                    <a:lnB w="7620" cap="flat" cmpd="sng" algn="ctr">
                      <a:solidFill>
                        <a:srgbClr val="D2D3D7"/>
                      </a:solidFill>
                      <a:prstDash val="solid"/>
                      <a:round/>
                      <a:headEnd type="none" w="med" len="med"/>
                      <a:tailEnd type="none" w="med" len="med"/>
                    </a:lnB>
                    <a:solidFill>
                      <a:srgbClr val="FFFFFF"/>
                    </a:solidFill>
                  </a:tcPr>
                </a:tc>
                <a:extLst>
                  <a:ext uri="{0D108BD9-81ED-4DB2-BD59-A6C34878D82A}">
                    <a16:rowId xmlns:a16="http://schemas.microsoft.com/office/drawing/2014/main" val="386658123"/>
                  </a:ext>
                </a:extLst>
              </a:tr>
              <a:tr h="318703">
                <a:tc>
                  <a:txBody>
                    <a:bodyPr/>
                    <a:lstStyle/>
                    <a:p>
                      <a:pPr algn="l"/>
                      <a:r>
                        <a:rPr lang="en-IN" b="0">
                          <a:effectLst/>
                        </a:rPr>
                        <a:t>Load resistance</a:t>
                      </a:r>
                    </a:p>
                  </a:txBody>
                  <a:tcPr marL="304800" marR="60960" marT="60960" marB="60960" anchor="ctr">
                    <a:lnL>
                      <a:noFill/>
                    </a:lnL>
                    <a:lnR>
                      <a:noFill/>
                    </a:lnR>
                    <a:lnT w="7620" cap="flat" cmpd="sng" algn="ctr">
                      <a:solidFill>
                        <a:srgbClr val="D2D3D7"/>
                      </a:solidFill>
                      <a:prstDash val="solid"/>
                      <a:round/>
                      <a:headEnd type="none" w="med" len="med"/>
                      <a:tailEnd type="none" w="med" len="med"/>
                    </a:lnT>
                    <a:lnB w="7620" cap="flat" cmpd="sng" algn="ctr">
                      <a:solidFill>
                        <a:srgbClr val="D2D3D7"/>
                      </a:solidFill>
                      <a:prstDash val="solid"/>
                      <a:round/>
                      <a:headEnd type="none" w="med" len="med"/>
                      <a:tailEnd type="none" w="med" len="med"/>
                    </a:lnB>
                    <a:solidFill>
                      <a:srgbClr val="FFFFFF"/>
                    </a:solidFill>
                  </a:tcPr>
                </a:tc>
                <a:tc>
                  <a:txBody>
                    <a:bodyPr/>
                    <a:lstStyle/>
                    <a:p>
                      <a:pPr algn="l"/>
                      <a:r>
                        <a:rPr lang="en-IN">
                          <a:effectLst/>
                        </a:rPr>
                        <a:t>20 K</a:t>
                      </a:r>
                      <a:r>
                        <a:rPr lang="el-GR">
                          <a:effectLst/>
                        </a:rPr>
                        <a:t>Ω</a:t>
                      </a:r>
                    </a:p>
                  </a:txBody>
                  <a:tcPr marL="228600" marR="60960" marT="60960" marB="60960" anchor="ctr">
                    <a:lnL>
                      <a:noFill/>
                    </a:lnL>
                    <a:lnR>
                      <a:noFill/>
                    </a:lnR>
                    <a:lnT w="7620" cap="flat" cmpd="sng" algn="ctr">
                      <a:solidFill>
                        <a:srgbClr val="D2D3D7"/>
                      </a:solidFill>
                      <a:prstDash val="solid"/>
                      <a:round/>
                      <a:headEnd type="none" w="med" len="med"/>
                      <a:tailEnd type="none" w="med" len="med"/>
                    </a:lnT>
                    <a:lnB w="7620" cap="flat" cmpd="sng" algn="ctr">
                      <a:solidFill>
                        <a:srgbClr val="D2D3D7"/>
                      </a:solidFill>
                      <a:prstDash val="solid"/>
                      <a:round/>
                      <a:headEnd type="none" w="med" len="med"/>
                      <a:tailEnd type="none" w="med" len="med"/>
                    </a:lnB>
                    <a:solidFill>
                      <a:srgbClr val="FFFFFF"/>
                    </a:solidFill>
                  </a:tcPr>
                </a:tc>
                <a:extLst>
                  <a:ext uri="{0D108BD9-81ED-4DB2-BD59-A6C34878D82A}">
                    <a16:rowId xmlns:a16="http://schemas.microsoft.com/office/drawing/2014/main" val="3594206502"/>
                  </a:ext>
                </a:extLst>
              </a:tr>
              <a:tr h="318703">
                <a:tc>
                  <a:txBody>
                    <a:bodyPr/>
                    <a:lstStyle/>
                    <a:p>
                      <a:pPr algn="l"/>
                      <a:r>
                        <a:rPr lang="en-IN" b="0">
                          <a:effectLst/>
                        </a:rPr>
                        <a:t>Heater resistance</a:t>
                      </a:r>
                    </a:p>
                  </a:txBody>
                  <a:tcPr marL="304800" marR="60960" marT="60960" marB="60960" anchor="ctr">
                    <a:lnL>
                      <a:noFill/>
                    </a:lnL>
                    <a:lnR>
                      <a:noFill/>
                    </a:lnR>
                    <a:lnT w="7620" cap="flat" cmpd="sng" algn="ctr">
                      <a:solidFill>
                        <a:srgbClr val="D2D3D7"/>
                      </a:solidFill>
                      <a:prstDash val="solid"/>
                      <a:round/>
                      <a:headEnd type="none" w="med" len="med"/>
                      <a:tailEnd type="none" w="med" len="med"/>
                    </a:lnT>
                    <a:lnB w="7620" cap="flat" cmpd="sng" algn="ctr">
                      <a:solidFill>
                        <a:srgbClr val="D2D3D7"/>
                      </a:solidFill>
                      <a:prstDash val="solid"/>
                      <a:round/>
                      <a:headEnd type="none" w="med" len="med"/>
                      <a:tailEnd type="none" w="med" len="med"/>
                    </a:lnB>
                    <a:solidFill>
                      <a:srgbClr val="FFFFFF"/>
                    </a:solidFill>
                  </a:tcPr>
                </a:tc>
                <a:tc>
                  <a:txBody>
                    <a:bodyPr/>
                    <a:lstStyle/>
                    <a:p>
                      <a:pPr algn="l"/>
                      <a:r>
                        <a:rPr lang="el-GR">
                          <a:effectLst/>
                        </a:rPr>
                        <a:t>33Ω ± 5%</a:t>
                      </a:r>
                    </a:p>
                  </a:txBody>
                  <a:tcPr marL="228600" marR="60960" marT="60960" marB="60960" anchor="ctr">
                    <a:lnL>
                      <a:noFill/>
                    </a:lnL>
                    <a:lnR>
                      <a:noFill/>
                    </a:lnR>
                    <a:lnT w="7620" cap="flat" cmpd="sng" algn="ctr">
                      <a:solidFill>
                        <a:srgbClr val="D2D3D7"/>
                      </a:solidFill>
                      <a:prstDash val="solid"/>
                      <a:round/>
                      <a:headEnd type="none" w="med" len="med"/>
                      <a:tailEnd type="none" w="med" len="med"/>
                    </a:lnT>
                    <a:lnB w="7620" cap="flat" cmpd="sng" algn="ctr">
                      <a:solidFill>
                        <a:srgbClr val="D2D3D7"/>
                      </a:solidFill>
                      <a:prstDash val="solid"/>
                      <a:round/>
                      <a:headEnd type="none" w="med" len="med"/>
                      <a:tailEnd type="none" w="med" len="med"/>
                    </a:lnB>
                    <a:solidFill>
                      <a:srgbClr val="FFFFFF"/>
                    </a:solidFill>
                  </a:tcPr>
                </a:tc>
                <a:extLst>
                  <a:ext uri="{0D108BD9-81ED-4DB2-BD59-A6C34878D82A}">
                    <a16:rowId xmlns:a16="http://schemas.microsoft.com/office/drawing/2014/main" val="4097930827"/>
                  </a:ext>
                </a:extLst>
              </a:tr>
              <a:tr h="318703">
                <a:tc>
                  <a:txBody>
                    <a:bodyPr/>
                    <a:lstStyle/>
                    <a:p>
                      <a:pPr algn="l"/>
                      <a:r>
                        <a:rPr lang="en-IN" b="0">
                          <a:effectLst/>
                        </a:rPr>
                        <a:t>Heating consumption</a:t>
                      </a:r>
                    </a:p>
                  </a:txBody>
                  <a:tcPr marL="304800" marR="60960" marT="60960" marB="60960" anchor="ctr">
                    <a:lnL>
                      <a:noFill/>
                    </a:lnL>
                    <a:lnR>
                      <a:noFill/>
                    </a:lnR>
                    <a:lnT w="7620" cap="flat" cmpd="sng" algn="ctr">
                      <a:solidFill>
                        <a:srgbClr val="D2D3D7"/>
                      </a:solidFill>
                      <a:prstDash val="solid"/>
                      <a:round/>
                      <a:headEnd type="none" w="med" len="med"/>
                      <a:tailEnd type="none" w="med" len="med"/>
                    </a:lnT>
                    <a:lnB w="7620" cap="flat" cmpd="sng" algn="ctr">
                      <a:solidFill>
                        <a:srgbClr val="D2D3D7"/>
                      </a:solidFill>
                      <a:prstDash val="solid"/>
                      <a:round/>
                      <a:headEnd type="none" w="med" len="med"/>
                      <a:tailEnd type="none" w="med" len="med"/>
                    </a:lnB>
                    <a:solidFill>
                      <a:srgbClr val="FFFFFF"/>
                    </a:solidFill>
                  </a:tcPr>
                </a:tc>
                <a:tc>
                  <a:txBody>
                    <a:bodyPr/>
                    <a:lstStyle/>
                    <a:p>
                      <a:pPr algn="l"/>
                      <a:r>
                        <a:rPr lang="en-IN">
                          <a:effectLst/>
                        </a:rPr>
                        <a:t>&lt;800mw</a:t>
                      </a:r>
                    </a:p>
                  </a:txBody>
                  <a:tcPr marL="228600" marR="60960" marT="60960" marB="60960" anchor="ctr">
                    <a:lnL>
                      <a:noFill/>
                    </a:lnL>
                    <a:lnR>
                      <a:noFill/>
                    </a:lnR>
                    <a:lnT w="7620" cap="flat" cmpd="sng" algn="ctr">
                      <a:solidFill>
                        <a:srgbClr val="D2D3D7"/>
                      </a:solidFill>
                      <a:prstDash val="solid"/>
                      <a:round/>
                      <a:headEnd type="none" w="med" len="med"/>
                      <a:tailEnd type="none" w="med" len="med"/>
                    </a:lnT>
                    <a:lnB w="7620" cap="flat" cmpd="sng" algn="ctr">
                      <a:solidFill>
                        <a:srgbClr val="D2D3D7"/>
                      </a:solidFill>
                      <a:prstDash val="solid"/>
                      <a:round/>
                      <a:headEnd type="none" w="med" len="med"/>
                      <a:tailEnd type="none" w="med" len="med"/>
                    </a:lnB>
                    <a:solidFill>
                      <a:srgbClr val="FFFFFF"/>
                    </a:solidFill>
                  </a:tcPr>
                </a:tc>
                <a:extLst>
                  <a:ext uri="{0D108BD9-81ED-4DB2-BD59-A6C34878D82A}">
                    <a16:rowId xmlns:a16="http://schemas.microsoft.com/office/drawing/2014/main" val="868556463"/>
                  </a:ext>
                </a:extLst>
              </a:tr>
              <a:tr h="318703">
                <a:tc>
                  <a:txBody>
                    <a:bodyPr/>
                    <a:lstStyle/>
                    <a:p>
                      <a:pPr algn="l"/>
                      <a:r>
                        <a:rPr lang="en-IN" b="0">
                          <a:effectLst/>
                        </a:rPr>
                        <a:t>Sensing Resistance</a:t>
                      </a:r>
                    </a:p>
                  </a:txBody>
                  <a:tcPr marL="304800" marR="60960" marT="60960" marB="60960" anchor="ctr">
                    <a:lnL>
                      <a:noFill/>
                    </a:lnL>
                    <a:lnR>
                      <a:noFill/>
                    </a:lnR>
                    <a:lnT w="7620" cap="flat" cmpd="sng" algn="ctr">
                      <a:solidFill>
                        <a:srgbClr val="D2D3D7"/>
                      </a:solidFill>
                      <a:prstDash val="solid"/>
                      <a:round/>
                      <a:headEnd type="none" w="med" len="med"/>
                      <a:tailEnd type="none" w="med" len="med"/>
                    </a:lnT>
                    <a:lnB w="7620" cap="flat" cmpd="sng" algn="ctr">
                      <a:solidFill>
                        <a:srgbClr val="D2D3D7"/>
                      </a:solidFill>
                      <a:prstDash val="solid"/>
                      <a:round/>
                      <a:headEnd type="none" w="med" len="med"/>
                      <a:tailEnd type="none" w="med" len="med"/>
                    </a:lnB>
                    <a:solidFill>
                      <a:srgbClr val="FFFFFF"/>
                    </a:solidFill>
                  </a:tcPr>
                </a:tc>
                <a:tc>
                  <a:txBody>
                    <a:bodyPr/>
                    <a:lstStyle/>
                    <a:p>
                      <a:pPr algn="l"/>
                      <a:r>
                        <a:rPr lang="en-IN">
                          <a:effectLst/>
                        </a:rPr>
                        <a:t>10 K</a:t>
                      </a:r>
                      <a:r>
                        <a:rPr lang="el-GR">
                          <a:effectLst/>
                        </a:rPr>
                        <a:t>Ω – 60 </a:t>
                      </a:r>
                      <a:r>
                        <a:rPr lang="en-IN">
                          <a:effectLst/>
                        </a:rPr>
                        <a:t>K</a:t>
                      </a:r>
                      <a:r>
                        <a:rPr lang="el-GR">
                          <a:effectLst/>
                        </a:rPr>
                        <a:t>Ω</a:t>
                      </a:r>
                    </a:p>
                  </a:txBody>
                  <a:tcPr marL="228600" marR="60960" marT="60960" marB="60960" anchor="ctr">
                    <a:lnL>
                      <a:noFill/>
                    </a:lnL>
                    <a:lnR>
                      <a:noFill/>
                    </a:lnR>
                    <a:lnT w="7620" cap="flat" cmpd="sng" algn="ctr">
                      <a:solidFill>
                        <a:srgbClr val="D2D3D7"/>
                      </a:solidFill>
                      <a:prstDash val="solid"/>
                      <a:round/>
                      <a:headEnd type="none" w="med" len="med"/>
                      <a:tailEnd type="none" w="med" len="med"/>
                    </a:lnT>
                    <a:lnB w="7620" cap="flat" cmpd="sng" algn="ctr">
                      <a:solidFill>
                        <a:srgbClr val="D2D3D7"/>
                      </a:solidFill>
                      <a:prstDash val="solid"/>
                      <a:round/>
                      <a:headEnd type="none" w="med" len="med"/>
                      <a:tailEnd type="none" w="med" len="med"/>
                    </a:lnB>
                    <a:solidFill>
                      <a:srgbClr val="FFFFFF"/>
                    </a:solidFill>
                  </a:tcPr>
                </a:tc>
                <a:extLst>
                  <a:ext uri="{0D108BD9-81ED-4DB2-BD59-A6C34878D82A}">
                    <a16:rowId xmlns:a16="http://schemas.microsoft.com/office/drawing/2014/main" val="4184433684"/>
                  </a:ext>
                </a:extLst>
              </a:tr>
              <a:tr h="318703">
                <a:tc>
                  <a:txBody>
                    <a:bodyPr/>
                    <a:lstStyle/>
                    <a:p>
                      <a:pPr algn="l"/>
                      <a:r>
                        <a:rPr lang="en-IN" b="0">
                          <a:effectLst/>
                        </a:rPr>
                        <a:t>Concentration Scope</a:t>
                      </a:r>
                    </a:p>
                  </a:txBody>
                  <a:tcPr marL="304800" marR="60960" marT="60960" marB="60960" anchor="ctr">
                    <a:lnL>
                      <a:noFill/>
                    </a:lnL>
                    <a:lnR>
                      <a:noFill/>
                    </a:lnR>
                    <a:lnT w="7620" cap="flat" cmpd="sng" algn="ctr">
                      <a:solidFill>
                        <a:srgbClr val="D2D3D7"/>
                      </a:solidFill>
                      <a:prstDash val="solid"/>
                      <a:round/>
                      <a:headEnd type="none" w="med" len="med"/>
                      <a:tailEnd type="none" w="med" len="med"/>
                    </a:lnT>
                    <a:lnB w="7620" cap="flat" cmpd="sng" algn="ctr">
                      <a:solidFill>
                        <a:srgbClr val="D2D3D7"/>
                      </a:solidFill>
                      <a:prstDash val="solid"/>
                      <a:round/>
                      <a:headEnd type="none" w="med" len="med"/>
                      <a:tailEnd type="none" w="med" len="med"/>
                    </a:lnB>
                    <a:solidFill>
                      <a:srgbClr val="FFFFFF"/>
                    </a:solidFill>
                  </a:tcPr>
                </a:tc>
                <a:tc>
                  <a:txBody>
                    <a:bodyPr/>
                    <a:lstStyle/>
                    <a:p>
                      <a:pPr algn="l"/>
                      <a:r>
                        <a:rPr lang="en-IN">
                          <a:effectLst/>
                        </a:rPr>
                        <a:t>200 – 10000ppm</a:t>
                      </a:r>
                    </a:p>
                  </a:txBody>
                  <a:tcPr marL="228600" marR="60960" marT="60960" marB="60960" anchor="ctr">
                    <a:lnL>
                      <a:noFill/>
                    </a:lnL>
                    <a:lnR>
                      <a:noFill/>
                    </a:lnR>
                    <a:lnT w="7620" cap="flat" cmpd="sng" algn="ctr">
                      <a:solidFill>
                        <a:srgbClr val="D2D3D7"/>
                      </a:solidFill>
                      <a:prstDash val="solid"/>
                      <a:round/>
                      <a:headEnd type="none" w="med" len="med"/>
                      <a:tailEnd type="none" w="med" len="med"/>
                    </a:lnT>
                    <a:lnB w="7620" cap="flat" cmpd="sng" algn="ctr">
                      <a:solidFill>
                        <a:srgbClr val="D2D3D7"/>
                      </a:solidFill>
                      <a:prstDash val="solid"/>
                      <a:round/>
                      <a:headEnd type="none" w="med" len="med"/>
                      <a:tailEnd type="none" w="med" len="med"/>
                    </a:lnB>
                    <a:solidFill>
                      <a:srgbClr val="FFFFFF"/>
                    </a:solidFill>
                  </a:tcPr>
                </a:tc>
                <a:extLst>
                  <a:ext uri="{0D108BD9-81ED-4DB2-BD59-A6C34878D82A}">
                    <a16:rowId xmlns:a16="http://schemas.microsoft.com/office/drawing/2014/main" val="4107069339"/>
                  </a:ext>
                </a:extLst>
              </a:tr>
              <a:tr h="318703">
                <a:tc>
                  <a:txBody>
                    <a:bodyPr/>
                    <a:lstStyle/>
                    <a:p>
                      <a:pPr algn="l"/>
                      <a:r>
                        <a:rPr lang="en-IN" b="0" dirty="0">
                          <a:effectLst/>
                        </a:rPr>
                        <a:t>Preheat Time</a:t>
                      </a:r>
                    </a:p>
                  </a:txBody>
                  <a:tcPr marL="304800" marR="60960" marT="60960" marB="60960" anchor="ctr">
                    <a:lnL>
                      <a:noFill/>
                    </a:lnL>
                    <a:lnR>
                      <a:noFill/>
                    </a:lnR>
                    <a:lnT w="7620" cap="flat" cmpd="sng" algn="ctr">
                      <a:solidFill>
                        <a:srgbClr val="D2D3D7"/>
                      </a:solidFill>
                      <a:prstDash val="solid"/>
                      <a:round/>
                      <a:headEnd type="none" w="med" len="med"/>
                      <a:tailEnd type="none" w="med" len="med"/>
                    </a:lnT>
                    <a:lnB w="7620" cap="flat" cmpd="sng" algn="ctr">
                      <a:solidFill>
                        <a:srgbClr val="D2D3D7"/>
                      </a:solidFill>
                      <a:prstDash val="solid"/>
                      <a:round/>
                      <a:headEnd type="none" w="med" len="med"/>
                      <a:tailEnd type="none" w="med" len="med"/>
                    </a:lnB>
                    <a:solidFill>
                      <a:srgbClr val="FFFFFF"/>
                    </a:solidFill>
                  </a:tcPr>
                </a:tc>
                <a:tc>
                  <a:txBody>
                    <a:bodyPr/>
                    <a:lstStyle/>
                    <a:p>
                      <a:pPr algn="l"/>
                      <a:r>
                        <a:rPr lang="en-IN" dirty="0">
                          <a:effectLst/>
                        </a:rPr>
                        <a:t>Over 24 hour</a:t>
                      </a:r>
                    </a:p>
                  </a:txBody>
                  <a:tcPr marL="228600" marR="60960" marT="60960" marB="60960" anchor="ctr">
                    <a:lnL>
                      <a:noFill/>
                    </a:lnL>
                    <a:lnR>
                      <a:noFill/>
                    </a:lnR>
                    <a:lnT w="7620" cap="flat" cmpd="sng" algn="ctr">
                      <a:solidFill>
                        <a:srgbClr val="D2D3D7"/>
                      </a:solidFill>
                      <a:prstDash val="solid"/>
                      <a:round/>
                      <a:headEnd type="none" w="med" len="med"/>
                      <a:tailEnd type="none" w="med" len="med"/>
                    </a:lnT>
                    <a:lnB w="7620" cap="flat" cmpd="sng" algn="ctr">
                      <a:solidFill>
                        <a:srgbClr val="D2D3D7"/>
                      </a:solidFill>
                      <a:prstDash val="solid"/>
                      <a:round/>
                      <a:headEnd type="none" w="med" len="med"/>
                      <a:tailEnd type="none" w="med" len="med"/>
                    </a:lnB>
                    <a:solidFill>
                      <a:srgbClr val="FFFFFF"/>
                    </a:solidFill>
                  </a:tcPr>
                </a:tc>
                <a:extLst>
                  <a:ext uri="{0D108BD9-81ED-4DB2-BD59-A6C34878D82A}">
                    <a16:rowId xmlns:a16="http://schemas.microsoft.com/office/drawing/2014/main" val="4002838691"/>
                  </a:ext>
                </a:extLst>
              </a:tr>
            </a:tbl>
          </a:graphicData>
        </a:graphic>
      </p:graphicFrame>
      <p:sp>
        <p:nvSpPr>
          <p:cNvPr id="12" name="TextBox 11">
            <a:extLst>
              <a:ext uri="{FF2B5EF4-FFF2-40B4-BE49-F238E27FC236}">
                <a16:creationId xmlns:a16="http://schemas.microsoft.com/office/drawing/2014/main" id="{836BD319-61C4-448D-A87D-8387D343F2B7}"/>
              </a:ext>
            </a:extLst>
          </p:cNvPr>
          <p:cNvSpPr txBox="1"/>
          <p:nvPr/>
        </p:nvSpPr>
        <p:spPr>
          <a:xfrm>
            <a:off x="3398363" y="1262975"/>
            <a:ext cx="4477732"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Specification Of MQ 02 Sensor</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97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A91091-2F36-456A-9667-1A6BC6541D8B}"/>
              </a:ext>
            </a:extLst>
          </p:cNvPr>
          <p:cNvSpPr>
            <a:spLocks noGrp="1"/>
          </p:cNvSpPr>
          <p:nvPr>
            <p:ph type="ftr" sz="quarter" idx="11"/>
          </p:nvPr>
        </p:nvSpPr>
        <p:spPr/>
        <p:txBody>
          <a:bodyPr/>
          <a:lstStyle/>
          <a:p>
            <a:r>
              <a:rPr lang="en-US"/>
              <a:t>Department of Electrical and Electronics, ATMECE, Mysuru</a:t>
            </a:r>
            <a:endParaRPr lang="en-IN"/>
          </a:p>
        </p:txBody>
      </p:sp>
      <p:sp>
        <p:nvSpPr>
          <p:cNvPr id="3" name="Slide Number Placeholder 2">
            <a:extLst>
              <a:ext uri="{FF2B5EF4-FFF2-40B4-BE49-F238E27FC236}">
                <a16:creationId xmlns:a16="http://schemas.microsoft.com/office/drawing/2014/main" id="{9F9EA7C7-3CBD-44B6-AD52-300BFE54AEF9}"/>
              </a:ext>
            </a:extLst>
          </p:cNvPr>
          <p:cNvSpPr>
            <a:spLocks noGrp="1"/>
          </p:cNvSpPr>
          <p:nvPr>
            <p:ph type="sldNum" sz="quarter" idx="12"/>
          </p:nvPr>
        </p:nvSpPr>
        <p:spPr/>
        <p:txBody>
          <a:bodyPr/>
          <a:lstStyle/>
          <a:p>
            <a:fld id="{D06D892E-E28A-4B0C-9AC2-51972C861CCA}" type="slidenum">
              <a:rPr lang="en-IN" smtClean="0"/>
              <a:t>24</a:t>
            </a:fld>
            <a:endParaRPr lang="en-IN"/>
          </a:p>
        </p:txBody>
      </p:sp>
      <p:grpSp>
        <p:nvGrpSpPr>
          <p:cNvPr id="4" name="Group 11">
            <a:extLst>
              <a:ext uri="{FF2B5EF4-FFF2-40B4-BE49-F238E27FC236}">
                <a16:creationId xmlns:a16="http://schemas.microsoft.com/office/drawing/2014/main" id="{D5B4FC58-CB9D-4148-A048-7AF553E4DCDB}"/>
              </a:ext>
            </a:extLst>
          </p:cNvPr>
          <p:cNvGrpSpPr>
            <a:grpSpLocks/>
          </p:cNvGrpSpPr>
          <p:nvPr/>
        </p:nvGrpSpPr>
        <p:grpSpPr bwMode="auto">
          <a:xfrm>
            <a:off x="9604681" y="164181"/>
            <a:ext cx="1079919" cy="894910"/>
            <a:chOff x="0" y="0"/>
            <a:chExt cx="1110192" cy="778933"/>
          </a:xfrm>
        </p:grpSpPr>
        <p:pic>
          <p:nvPicPr>
            <p:cNvPr id="5" name="Picture 4">
              <a:extLst>
                <a:ext uri="{FF2B5EF4-FFF2-40B4-BE49-F238E27FC236}">
                  <a16:creationId xmlns:a16="http://schemas.microsoft.com/office/drawing/2014/main" id="{0F595624-28BB-4360-AD5A-5796A448E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ja-uk_iso-9001_2015">
              <a:extLst>
                <a:ext uri="{FF2B5EF4-FFF2-40B4-BE49-F238E27FC236}">
                  <a16:creationId xmlns:a16="http://schemas.microsoft.com/office/drawing/2014/main" id="{6CB2650C-13F9-4683-A7F2-8F07D4E0A9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
            <a:extLst>
              <a:ext uri="{FF2B5EF4-FFF2-40B4-BE49-F238E27FC236}">
                <a16:creationId xmlns:a16="http://schemas.microsoft.com/office/drawing/2014/main" id="{A8C42D23-0E16-4E3E-9FE5-3C660D3B8E79}"/>
              </a:ext>
            </a:extLst>
          </p:cNvPr>
          <p:cNvPicPr>
            <a:picLocks noChangeAspect="1" noChangeArrowheads="1"/>
          </p:cNvPicPr>
          <p:nvPr/>
        </p:nvPicPr>
        <p:blipFill>
          <a:blip r:embed="rId4" cstate="print"/>
          <a:srcRect l="9599" t="4800" r="11200" b="6400"/>
          <a:stretch>
            <a:fillRect/>
          </a:stretch>
        </p:blipFill>
        <p:spPr bwMode="auto">
          <a:xfrm>
            <a:off x="10882578" y="81191"/>
            <a:ext cx="1083479" cy="977900"/>
          </a:xfrm>
          <a:prstGeom prst="rect">
            <a:avLst/>
          </a:prstGeom>
          <a:noFill/>
          <a:ln w="9525">
            <a:noFill/>
            <a:miter lim="800000"/>
            <a:headEnd/>
            <a:tailEnd/>
          </a:ln>
        </p:spPr>
      </p:pic>
      <p:pic>
        <p:nvPicPr>
          <p:cNvPr id="8" name="Picture 7">
            <a:extLst>
              <a:ext uri="{FF2B5EF4-FFF2-40B4-BE49-F238E27FC236}">
                <a16:creationId xmlns:a16="http://schemas.microsoft.com/office/drawing/2014/main" id="{F49AADF1-C3A1-4363-8C78-071ECA8993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18328" y="195341"/>
            <a:ext cx="899565" cy="866225"/>
          </a:xfrm>
          <a:prstGeom prst="rect">
            <a:avLst/>
          </a:prstGeom>
        </p:spPr>
      </p:pic>
      <p:pic>
        <p:nvPicPr>
          <p:cNvPr id="9" name="Picture 2" descr="Logo">
            <a:extLst>
              <a:ext uri="{FF2B5EF4-FFF2-40B4-BE49-F238E27FC236}">
                <a16:creationId xmlns:a16="http://schemas.microsoft.com/office/drawing/2014/main" id="{F01F8097-EB70-462D-8E98-1B5E2AB77320}"/>
              </a:ext>
            </a:extLst>
          </p:cNvPr>
          <p:cNvPicPr>
            <a:picLocks noChangeAspect="1" noChangeArrowheads="1"/>
          </p:cNvPicPr>
          <p:nvPr/>
        </p:nvPicPr>
        <p:blipFill>
          <a:blip r:embed="rId6" cstate="print"/>
          <a:srcRect/>
          <a:stretch>
            <a:fillRect/>
          </a:stretch>
        </p:blipFill>
        <p:spPr bwMode="auto">
          <a:xfrm>
            <a:off x="455177" y="314750"/>
            <a:ext cx="2304142" cy="756579"/>
          </a:xfrm>
          <a:prstGeom prst="rect">
            <a:avLst/>
          </a:prstGeom>
          <a:noFill/>
          <a:ln w="9525">
            <a:noFill/>
            <a:miter lim="800000"/>
            <a:headEnd/>
            <a:tailEnd/>
          </a:ln>
        </p:spPr>
      </p:pic>
      <p:sp>
        <p:nvSpPr>
          <p:cNvPr id="10" name="TextBox 9">
            <a:extLst>
              <a:ext uri="{FF2B5EF4-FFF2-40B4-BE49-F238E27FC236}">
                <a16:creationId xmlns:a16="http://schemas.microsoft.com/office/drawing/2014/main" id="{516B4F32-4E86-4C88-8A62-8A0B30F22FD3}"/>
              </a:ext>
            </a:extLst>
          </p:cNvPr>
          <p:cNvSpPr txBox="1"/>
          <p:nvPr/>
        </p:nvSpPr>
        <p:spPr>
          <a:xfrm>
            <a:off x="4905969" y="962009"/>
            <a:ext cx="5778631"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Working Model</a:t>
            </a:r>
            <a:endParaRPr lang="en-IN" sz="2800" b="1" u="sng"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3E34CA1-1FE7-4FBC-85B2-0693F43DA4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62433" y="1669946"/>
            <a:ext cx="7984504" cy="45330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4161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A91091-2F36-456A-9667-1A6BC6541D8B}"/>
              </a:ext>
            </a:extLst>
          </p:cNvPr>
          <p:cNvSpPr>
            <a:spLocks noGrp="1"/>
          </p:cNvSpPr>
          <p:nvPr>
            <p:ph type="ftr" sz="quarter" idx="11"/>
          </p:nvPr>
        </p:nvSpPr>
        <p:spPr/>
        <p:txBody>
          <a:bodyPr/>
          <a:lstStyle/>
          <a:p>
            <a:r>
              <a:rPr lang="en-US"/>
              <a:t>Department of Electrical and Electronics, ATMECE, Mysuru</a:t>
            </a:r>
            <a:endParaRPr lang="en-IN"/>
          </a:p>
        </p:txBody>
      </p:sp>
      <p:sp>
        <p:nvSpPr>
          <p:cNvPr id="3" name="Slide Number Placeholder 2">
            <a:extLst>
              <a:ext uri="{FF2B5EF4-FFF2-40B4-BE49-F238E27FC236}">
                <a16:creationId xmlns:a16="http://schemas.microsoft.com/office/drawing/2014/main" id="{9F9EA7C7-3CBD-44B6-AD52-300BFE54AEF9}"/>
              </a:ext>
            </a:extLst>
          </p:cNvPr>
          <p:cNvSpPr>
            <a:spLocks noGrp="1"/>
          </p:cNvSpPr>
          <p:nvPr>
            <p:ph type="sldNum" sz="quarter" idx="12"/>
          </p:nvPr>
        </p:nvSpPr>
        <p:spPr/>
        <p:txBody>
          <a:bodyPr/>
          <a:lstStyle/>
          <a:p>
            <a:fld id="{D06D892E-E28A-4B0C-9AC2-51972C861CCA}" type="slidenum">
              <a:rPr lang="en-IN" smtClean="0"/>
              <a:t>25</a:t>
            </a:fld>
            <a:endParaRPr lang="en-IN"/>
          </a:p>
        </p:txBody>
      </p:sp>
      <p:grpSp>
        <p:nvGrpSpPr>
          <p:cNvPr id="4" name="Group 11">
            <a:extLst>
              <a:ext uri="{FF2B5EF4-FFF2-40B4-BE49-F238E27FC236}">
                <a16:creationId xmlns:a16="http://schemas.microsoft.com/office/drawing/2014/main" id="{D5B4FC58-CB9D-4148-A048-7AF553E4DCDB}"/>
              </a:ext>
            </a:extLst>
          </p:cNvPr>
          <p:cNvGrpSpPr>
            <a:grpSpLocks/>
          </p:cNvGrpSpPr>
          <p:nvPr/>
        </p:nvGrpSpPr>
        <p:grpSpPr bwMode="auto">
          <a:xfrm>
            <a:off x="9604681" y="164181"/>
            <a:ext cx="1079919" cy="894910"/>
            <a:chOff x="0" y="0"/>
            <a:chExt cx="1110192" cy="778933"/>
          </a:xfrm>
        </p:grpSpPr>
        <p:pic>
          <p:nvPicPr>
            <p:cNvPr id="5" name="Picture 4">
              <a:extLst>
                <a:ext uri="{FF2B5EF4-FFF2-40B4-BE49-F238E27FC236}">
                  <a16:creationId xmlns:a16="http://schemas.microsoft.com/office/drawing/2014/main" id="{0F595624-28BB-4360-AD5A-5796A448E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ja-uk_iso-9001_2015">
              <a:extLst>
                <a:ext uri="{FF2B5EF4-FFF2-40B4-BE49-F238E27FC236}">
                  <a16:creationId xmlns:a16="http://schemas.microsoft.com/office/drawing/2014/main" id="{6CB2650C-13F9-4683-A7F2-8F07D4E0A9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
            <a:extLst>
              <a:ext uri="{FF2B5EF4-FFF2-40B4-BE49-F238E27FC236}">
                <a16:creationId xmlns:a16="http://schemas.microsoft.com/office/drawing/2014/main" id="{A8C42D23-0E16-4E3E-9FE5-3C660D3B8E79}"/>
              </a:ext>
            </a:extLst>
          </p:cNvPr>
          <p:cNvPicPr>
            <a:picLocks noChangeAspect="1" noChangeArrowheads="1"/>
          </p:cNvPicPr>
          <p:nvPr/>
        </p:nvPicPr>
        <p:blipFill>
          <a:blip r:embed="rId4" cstate="print"/>
          <a:srcRect l="9599" t="4800" r="11200" b="6400"/>
          <a:stretch>
            <a:fillRect/>
          </a:stretch>
        </p:blipFill>
        <p:spPr bwMode="auto">
          <a:xfrm>
            <a:off x="10882578" y="81191"/>
            <a:ext cx="1083479" cy="977900"/>
          </a:xfrm>
          <a:prstGeom prst="rect">
            <a:avLst/>
          </a:prstGeom>
          <a:noFill/>
          <a:ln w="9525">
            <a:noFill/>
            <a:miter lim="800000"/>
            <a:headEnd/>
            <a:tailEnd/>
          </a:ln>
        </p:spPr>
      </p:pic>
      <p:pic>
        <p:nvPicPr>
          <p:cNvPr id="8" name="Picture 7">
            <a:extLst>
              <a:ext uri="{FF2B5EF4-FFF2-40B4-BE49-F238E27FC236}">
                <a16:creationId xmlns:a16="http://schemas.microsoft.com/office/drawing/2014/main" id="{F49AADF1-C3A1-4363-8C78-071ECA8993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18328" y="195341"/>
            <a:ext cx="899565" cy="866225"/>
          </a:xfrm>
          <a:prstGeom prst="rect">
            <a:avLst/>
          </a:prstGeom>
        </p:spPr>
      </p:pic>
      <p:pic>
        <p:nvPicPr>
          <p:cNvPr id="9" name="Picture 2" descr="Logo">
            <a:extLst>
              <a:ext uri="{FF2B5EF4-FFF2-40B4-BE49-F238E27FC236}">
                <a16:creationId xmlns:a16="http://schemas.microsoft.com/office/drawing/2014/main" id="{F01F8097-EB70-462D-8E98-1B5E2AB77320}"/>
              </a:ext>
            </a:extLst>
          </p:cNvPr>
          <p:cNvPicPr>
            <a:picLocks noChangeAspect="1" noChangeArrowheads="1"/>
          </p:cNvPicPr>
          <p:nvPr/>
        </p:nvPicPr>
        <p:blipFill>
          <a:blip r:embed="rId6" cstate="print"/>
          <a:srcRect/>
          <a:stretch>
            <a:fillRect/>
          </a:stretch>
        </p:blipFill>
        <p:spPr bwMode="auto">
          <a:xfrm>
            <a:off x="455177" y="314750"/>
            <a:ext cx="2304142" cy="756579"/>
          </a:xfrm>
          <a:prstGeom prst="rect">
            <a:avLst/>
          </a:prstGeom>
          <a:noFill/>
          <a:ln w="9525">
            <a:noFill/>
            <a:miter lim="800000"/>
            <a:headEnd/>
            <a:tailEnd/>
          </a:ln>
        </p:spPr>
      </p:pic>
      <p:pic>
        <p:nvPicPr>
          <p:cNvPr id="11" name="Picture 10">
            <a:extLst>
              <a:ext uri="{FF2B5EF4-FFF2-40B4-BE49-F238E27FC236}">
                <a16:creationId xmlns:a16="http://schemas.microsoft.com/office/drawing/2014/main" id="{305C4947-FC46-452D-9EE3-0A53EF298AD0}"/>
              </a:ext>
            </a:extLst>
          </p:cNvPr>
          <p:cNvPicPr>
            <a:picLocks noChangeAspect="1"/>
          </p:cNvPicPr>
          <p:nvPr/>
        </p:nvPicPr>
        <p:blipFill rotWithShape="1">
          <a:blip r:embed="rId7"/>
          <a:srcRect l="22927" t="11665" r="13159"/>
          <a:stretch/>
        </p:blipFill>
        <p:spPr>
          <a:xfrm>
            <a:off x="3334384" y="1875934"/>
            <a:ext cx="5633726" cy="3917425"/>
          </a:xfrm>
          <a:prstGeom prst="rect">
            <a:avLst/>
          </a:prstGeom>
          <a:ln>
            <a:noFill/>
          </a:ln>
          <a:effectLst>
            <a:outerShdw blurRad="190500" algn="tl" rotWithShape="0">
              <a:srgbClr val="000000">
                <a:alpha val="70000"/>
              </a:srgbClr>
            </a:outerShdw>
          </a:effectLst>
        </p:spPr>
      </p:pic>
      <p:sp>
        <p:nvSpPr>
          <p:cNvPr id="12" name="TextBox 11">
            <a:extLst>
              <a:ext uri="{FF2B5EF4-FFF2-40B4-BE49-F238E27FC236}">
                <a16:creationId xmlns:a16="http://schemas.microsoft.com/office/drawing/2014/main" id="{9663050D-7F30-4245-BA7C-7A778F604545}"/>
              </a:ext>
            </a:extLst>
          </p:cNvPr>
          <p:cNvSpPr txBox="1"/>
          <p:nvPr/>
        </p:nvSpPr>
        <p:spPr>
          <a:xfrm>
            <a:off x="3276176" y="1007084"/>
            <a:ext cx="5811648"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Result Output in Mobile Bluetooth APP</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946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inVertical)">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A91091-2F36-456A-9667-1A6BC6541D8B}"/>
              </a:ext>
            </a:extLst>
          </p:cNvPr>
          <p:cNvSpPr>
            <a:spLocks noGrp="1"/>
          </p:cNvSpPr>
          <p:nvPr>
            <p:ph type="ftr" sz="quarter" idx="11"/>
          </p:nvPr>
        </p:nvSpPr>
        <p:spPr/>
        <p:txBody>
          <a:bodyPr/>
          <a:lstStyle/>
          <a:p>
            <a:r>
              <a:rPr lang="en-US"/>
              <a:t>Department of Electrical and Electronics, ATMECE, Mysuru</a:t>
            </a:r>
            <a:endParaRPr lang="en-IN"/>
          </a:p>
        </p:txBody>
      </p:sp>
      <p:sp>
        <p:nvSpPr>
          <p:cNvPr id="3" name="Slide Number Placeholder 2">
            <a:extLst>
              <a:ext uri="{FF2B5EF4-FFF2-40B4-BE49-F238E27FC236}">
                <a16:creationId xmlns:a16="http://schemas.microsoft.com/office/drawing/2014/main" id="{9F9EA7C7-3CBD-44B6-AD52-300BFE54AEF9}"/>
              </a:ext>
            </a:extLst>
          </p:cNvPr>
          <p:cNvSpPr>
            <a:spLocks noGrp="1"/>
          </p:cNvSpPr>
          <p:nvPr>
            <p:ph type="sldNum" sz="quarter" idx="12"/>
          </p:nvPr>
        </p:nvSpPr>
        <p:spPr/>
        <p:txBody>
          <a:bodyPr/>
          <a:lstStyle/>
          <a:p>
            <a:fld id="{D06D892E-E28A-4B0C-9AC2-51972C861CCA}" type="slidenum">
              <a:rPr lang="en-IN" smtClean="0"/>
              <a:t>26</a:t>
            </a:fld>
            <a:endParaRPr lang="en-IN"/>
          </a:p>
        </p:txBody>
      </p:sp>
      <p:grpSp>
        <p:nvGrpSpPr>
          <p:cNvPr id="4" name="Group 11">
            <a:extLst>
              <a:ext uri="{FF2B5EF4-FFF2-40B4-BE49-F238E27FC236}">
                <a16:creationId xmlns:a16="http://schemas.microsoft.com/office/drawing/2014/main" id="{D5B4FC58-CB9D-4148-A048-7AF553E4DCDB}"/>
              </a:ext>
            </a:extLst>
          </p:cNvPr>
          <p:cNvGrpSpPr>
            <a:grpSpLocks/>
          </p:cNvGrpSpPr>
          <p:nvPr/>
        </p:nvGrpSpPr>
        <p:grpSpPr bwMode="auto">
          <a:xfrm>
            <a:off x="9604681" y="164181"/>
            <a:ext cx="1079919" cy="894910"/>
            <a:chOff x="0" y="0"/>
            <a:chExt cx="1110192" cy="778933"/>
          </a:xfrm>
        </p:grpSpPr>
        <p:pic>
          <p:nvPicPr>
            <p:cNvPr id="5" name="Picture 4">
              <a:extLst>
                <a:ext uri="{FF2B5EF4-FFF2-40B4-BE49-F238E27FC236}">
                  <a16:creationId xmlns:a16="http://schemas.microsoft.com/office/drawing/2014/main" id="{0F595624-28BB-4360-AD5A-5796A448E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ja-uk_iso-9001_2015">
              <a:extLst>
                <a:ext uri="{FF2B5EF4-FFF2-40B4-BE49-F238E27FC236}">
                  <a16:creationId xmlns:a16="http://schemas.microsoft.com/office/drawing/2014/main" id="{6CB2650C-13F9-4683-A7F2-8F07D4E0A9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
            <a:extLst>
              <a:ext uri="{FF2B5EF4-FFF2-40B4-BE49-F238E27FC236}">
                <a16:creationId xmlns:a16="http://schemas.microsoft.com/office/drawing/2014/main" id="{A8C42D23-0E16-4E3E-9FE5-3C660D3B8E79}"/>
              </a:ext>
            </a:extLst>
          </p:cNvPr>
          <p:cNvPicPr>
            <a:picLocks noChangeAspect="1" noChangeArrowheads="1"/>
          </p:cNvPicPr>
          <p:nvPr/>
        </p:nvPicPr>
        <p:blipFill>
          <a:blip r:embed="rId4" cstate="print"/>
          <a:srcRect l="9599" t="4800" r="11200" b="6400"/>
          <a:stretch>
            <a:fillRect/>
          </a:stretch>
        </p:blipFill>
        <p:spPr bwMode="auto">
          <a:xfrm>
            <a:off x="10882578" y="81191"/>
            <a:ext cx="1083479" cy="977900"/>
          </a:xfrm>
          <a:prstGeom prst="rect">
            <a:avLst/>
          </a:prstGeom>
          <a:noFill/>
          <a:ln w="9525">
            <a:noFill/>
            <a:miter lim="800000"/>
            <a:headEnd/>
            <a:tailEnd/>
          </a:ln>
        </p:spPr>
      </p:pic>
      <p:pic>
        <p:nvPicPr>
          <p:cNvPr id="8" name="Picture 7">
            <a:extLst>
              <a:ext uri="{FF2B5EF4-FFF2-40B4-BE49-F238E27FC236}">
                <a16:creationId xmlns:a16="http://schemas.microsoft.com/office/drawing/2014/main" id="{F49AADF1-C3A1-4363-8C78-071ECA8993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18328" y="195341"/>
            <a:ext cx="899565" cy="866225"/>
          </a:xfrm>
          <a:prstGeom prst="rect">
            <a:avLst/>
          </a:prstGeom>
        </p:spPr>
      </p:pic>
      <p:pic>
        <p:nvPicPr>
          <p:cNvPr id="9" name="Picture 2" descr="Logo">
            <a:extLst>
              <a:ext uri="{FF2B5EF4-FFF2-40B4-BE49-F238E27FC236}">
                <a16:creationId xmlns:a16="http://schemas.microsoft.com/office/drawing/2014/main" id="{F01F8097-EB70-462D-8E98-1B5E2AB77320}"/>
              </a:ext>
            </a:extLst>
          </p:cNvPr>
          <p:cNvPicPr>
            <a:picLocks noChangeAspect="1" noChangeArrowheads="1"/>
          </p:cNvPicPr>
          <p:nvPr/>
        </p:nvPicPr>
        <p:blipFill>
          <a:blip r:embed="rId6" cstate="print"/>
          <a:srcRect/>
          <a:stretch>
            <a:fillRect/>
          </a:stretch>
        </p:blipFill>
        <p:spPr bwMode="auto">
          <a:xfrm>
            <a:off x="455177" y="314750"/>
            <a:ext cx="2304142" cy="756579"/>
          </a:xfrm>
          <a:prstGeom prst="rect">
            <a:avLst/>
          </a:prstGeom>
          <a:noFill/>
          <a:ln w="9525">
            <a:noFill/>
            <a:miter lim="800000"/>
            <a:headEnd/>
            <a:tailEnd/>
          </a:ln>
        </p:spPr>
      </p:pic>
      <p:pic>
        <p:nvPicPr>
          <p:cNvPr id="11" name="Picture 10">
            <a:extLst>
              <a:ext uri="{FF2B5EF4-FFF2-40B4-BE49-F238E27FC236}">
                <a16:creationId xmlns:a16="http://schemas.microsoft.com/office/drawing/2014/main" id="{0C65E659-93E3-4568-851C-568B58665DB2}"/>
              </a:ext>
            </a:extLst>
          </p:cNvPr>
          <p:cNvPicPr>
            <a:picLocks noChangeAspect="1"/>
          </p:cNvPicPr>
          <p:nvPr/>
        </p:nvPicPr>
        <p:blipFill rotWithShape="1">
          <a:blip r:embed="rId7"/>
          <a:srcRect l="12086" t="9612" r="12734" b="19588"/>
          <a:stretch/>
        </p:blipFill>
        <p:spPr>
          <a:xfrm>
            <a:off x="861057" y="1737902"/>
            <a:ext cx="3629320" cy="1753386"/>
          </a:xfrm>
          <a:prstGeom prst="rect">
            <a:avLst/>
          </a:prstGeom>
          <a:ln w="88900"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F2D832B7-7071-4078-B0C9-1F60E449D195}"/>
              </a:ext>
            </a:extLst>
          </p:cNvPr>
          <p:cNvPicPr>
            <a:picLocks noChangeAspect="1"/>
          </p:cNvPicPr>
          <p:nvPr/>
        </p:nvPicPr>
        <p:blipFill rotWithShape="1">
          <a:blip r:embed="rId8"/>
          <a:srcRect l="12448" t="15689" r="9737" b="17632"/>
          <a:stretch/>
        </p:blipFill>
        <p:spPr>
          <a:xfrm>
            <a:off x="7881327" y="1737902"/>
            <a:ext cx="3446707" cy="1752345"/>
          </a:xfrm>
          <a:prstGeom prst="rect">
            <a:avLst/>
          </a:prstGeom>
          <a:ln w="88900" cap="sq" cmpd="thickThin">
            <a:solidFill>
              <a:srgbClr val="000000"/>
            </a:solidFill>
            <a:prstDash val="solid"/>
            <a:miter lim="800000"/>
          </a:ln>
          <a:effectLst>
            <a:innerShdw blurRad="76200">
              <a:srgbClr val="000000"/>
            </a:innerShdw>
          </a:effectLst>
        </p:spPr>
      </p:pic>
      <p:pic>
        <p:nvPicPr>
          <p:cNvPr id="15" name="Picture 14">
            <a:extLst>
              <a:ext uri="{FF2B5EF4-FFF2-40B4-BE49-F238E27FC236}">
                <a16:creationId xmlns:a16="http://schemas.microsoft.com/office/drawing/2014/main" id="{EF92D47E-2B15-4D57-9014-22FCF1849C73}"/>
              </a:ext>
            </a:extLst>
          </p:cNvPr>
          <p:cNvPicPr>
            <a:picLocks noChangeAspect="1"/>
          </p:cNvPicPr>
          <p:nvPr/>
        </p:nvPicPr>
        <p:blipFill rotWithShape="1">
          <a:blip r:embed="rId9"/>
          <a:srcRect l="14664" t="13509" r="10577" b="17533"/>
          <a:stretch/>
        </p:blipFill>
        <p:spPr>
          <a:xfrm>
            <a:off x="4490377" y="4243925"/>
            <a:ext cx="3512979" cy="1752344"/>
          </a:xfrm>
          <a:prstGeom prst="rect">
            <a:avLst/>
          </a:prstGeom>
          <a:ln w="88900" cap="sq" cmpd="thickThin">
            <a:solidFill>
              <a:srgbClr val="000000"/>
            </a:solidFill>
            <a:prstDash val="solid"/>
            <a:miter lim="800000"/>
          </a:ln>
          <a:effectLst>
            <a:innerShdw blurRad="76200">
              <a:srgbClr val="000000"/>
            </a:innerShdw>
          </a:effectLst>
        </p:spPr>
      </p:pic>
      <p:sp>
        <p:nvSpPr>
          <p:cNvPr id="16" name="TextBox 15">
            <a:extLst>
              <a:ext uri="{FF2B5EF4-FFF2-40B4-BE49-F238E27FC236}">
                <a16:creationId xmlns:a16="http://schemas.microsoft.com/office/drawing/2014/main" id="{6666704E-F89D-4D13-9245-10242274631B}"/>
              </a:ext>
            </a:extLst>
          </p:cNvPr>
          <p:cNvSpPr txBox="1"/>
          <p:nvPr/>
        </p:nvSpPr>
        <p:spPr>
          <a:xfrm>
            <a:off x="4066525" y="966579"/>
            <a:ext cx="4360682"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Result Output on LCD Display</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837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5202" y="1168460"/>
            <a:ext cx="10550106" cy="1169551"/>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                                    </a:t>
            </a:r>
            <a:r>
              <a:rPr lang="en-IN" sz="2800" b="1" u="sng" dirty="0">
                <a:latin typeface="Times New Roman" panose="02020603050405020304" pitchFamily="18" charset="0"/>
                <a:cs typeface="Times New Roman" panose="02020603050405020304" pitchFamily="18" charset="0"/>
              </a:rPr>
              <a:t>Hardware &amp; Software Requirements</a:t>
            </a:r>
          </a:p>
          <a:p>
            <a:endParaRPr lang="en-IN" sz="2400" b="1" u="sng"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Footer Placeholder 2"/>
          <p:cNvSpPr txBox="1">
            <a:spLocks/>
          </p:cNvSpPr>
          <p:nvPr/>
        </p:nvSpPr>
        <p:spPr>
          <a:xfrm>
            <a:off x="4047919" y="630291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grpSp>
        <p:nvGrpSpPr>
          <p:cNvPr id="4" name="Group 11">
            <a:extLst>
              <a:ext uri="{FF2B5EF4-FFF2-40B4-BE49-F238E27FC236}">
                <a16:creationId xmlns:a16="http://schemas.microsoft.com/office/drawing/2014/main" id="{0E8768C1-A3CA-48C7-96FB-C1A1A16EB1BB}"/>
              </a:ext>
            </a:extLst>
          </p:cNvPr>
          <p:cNvGrpSpPr>
            <a:grpSpLocks/>
          </p:cNvGrpSpPr>
          <p:nvPr/>
        </p:nvGrpSpPr>
        <p:grpSpPr bwMode="auto">
          <a:xfrm>
            <a:off x="9658462" y="190060"/>
            <a:ext cx="1079919" cy="894910"/>
            <a:chOff x="0" y="0"/>
            <a:chExt cx="1110192" cy="778933"/>
          </a:xfrm>
        </p:grpSpPr>
        <p:pic>
          <p:nvPicPr>
            <p:cNvPr id="5" name="Picture 4">
              <a:extLst>
                <a:ext uri="{FF2B5EF4-FFF2-40B4-BE49-F238E27FC236}">
                  <a16:creationId xmlns:a16="http://schemas.microsoft.com/office/drawing/2014/main" id="{EFEBFA35-6556-47B0-93C5-25386FCD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ja-uk_iso-9001_2015">
              <a:extLst>
                <a:ext uri="{FF2B5EF4-FFF2-40B4-BE49-F238E27FC236}">
                  <a16:creationId xmlns:a16="http://schemas.microsoft.com/office/drawing/2014/main" id="{F84743D6-8353-432A-944C-A6C70A541F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
            <a:extLst>
              <a:ext uri="{FF2B5EF4-FFF2-40B4-BE49-F238E27FC236}">
                <a16:creationId xmlns:a16="http://schemas.microsoft.com/office/drawing/2014/main" id="{7C2B9F0E-9626-4F77-B0E0-7BBF59B10183}"/>
              </a:ext>
            </a:extLst>
          </p:cNvPr>
          <p:cNvPicPr>
            <a:picLocks noChangeAspect="1" noChangeArrowheads="1"/>
          </p:cNvPicPr>
          <p:nvPr/>
        </p:nvPicPr>
        <p:blipFill>
          <a:blip r:embed="rId4" cstate="print"/>
          <a:srcRect l="9599" t="4800" r="11200" b="6400"/>
          <a:stretch>
            <a:fillRect/>
          </a:stretch>
        </p:blipFill>
        <p:spPr bwMode="auto">
          <a:xfrm>
            <a:off x="10936359" y="107070"/>
            <a:ext cx="1083479" cy="977900"/>
          </a:xfrm>
          <a:prstGeom prst="rect">
            <a:avLst/>
          </a:prstGeom>
          <a:noFill/>
          <a:ln w="9525">
            <a:noFill/>
            <a:miter lim="800000"/>
            <a:headEnd/>
            <a:tailEnd/>
          </a:ln>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2109" y="221220"/>
            <a:ext cx="899565" cy="866225"/>
          </a:xfrm>
          <a:prstGeom prst="rect">
            <a:avLst/>
          </a:prstGeom>
        </p:spPr>
      </p:pic>
      <p:pic>
        <p:nvPicPr>
          <p:cNvPr id="9" name="Picture 2" descr="Logo">
            <a:extLst>
              <a:ext uri="{FF2B5EF4-FFF2-40B4-BE49-F238E27FC236}">
                <a16:creationId xmlns:a16="http://schemas.microsoft.com/office/drawing/2014/main" id="{4F55EE28-076C-4578-8DEF-219B1F7FAF26}"/>
              </a:ext>
            </a:extLst>
          </p:cNvPr>
          <p:cNvPicPr>
            <a:picLocks noChangeAspect="1" noChangeArrowheads="1"/>
          </p:cNvPicPr>
          <p:nvPr/>
        </p:nvPicPr>
        <p:blipFill>
          <a:blip r:embed="rId6" cstate="print"/>
          <a:srcRect/>
          <a:stretch>
            <a:fillRect/>
          </a:stretch>
        </p:blipFill>
        <p:spPr bwMode="auto">
          <a:xfrm>
            <a:off x="508958" y="340629"/>
            <a:ext cx="2304142" cy="756579"/>
          </a:xfrm>
          <a:prstGeom prst="rect">
            <a:avLst/>
          </a:prstGeom>
          <a:noFill/>
          <a:ln w="9525">
            <a:noFill/>
            <a:miter lim="800000"/>
            <a:headEnd/>
            <a:tailEnd/>
          </a:ln>
        </p:spPr>
      </p:pic>
      <p:graphicFrame>
        <p:nvGraphicFramePr>
          <p:cNvPr id="11" name="Table 10"/>
          <p:cNvGraphicFramePr>
            <a:graphicFrameLocks noGrp="1"/>
          </p:cNvGraphicFramePr>
          <p:nvPr>
            <p:extLst>
              <p:ext uri="{D42A27DB-BD31-4B8C-83A1-F6EECF244321}">
                <p14:modId xmlns:p14="http://schemas.microsoft.com/office/powerpoint/2010/main" val="3394290303"/>
              </p:ext>
            </p:extLst>
          </p:nvPr>
        </p:nvGraphicFramePr>
        <p:xfrm>
          <a:off x="855304" y="2669043"/>
          <a:ext cx="5771070" cy="3476446"/>
        </p:xfrm>
        <a:graphic>
          <a:graphicData uri="http://schemas.openxmlformats.org/drawingml/2006/table">
            <a:tbl>
              <a:tblPr firstRow="1" bandRow="1">
                <a:tableStyleId>{5940675A-B579-460E-94D1-54222C63F5DA}</a:tableStyleId>
              </a:tblPr>
              <a:tblGrid>
                <a:gridCol w="921088">
                  <a:extLst>
                    <a:ext uri="{9D8B030D-6E8A-4147-A177-3AD203B41FA5}">
                      <a16:colId xmlns:a16="http://schemas.microsoft.com/office/drawing/2014/main" val="20000"/>
                    </a:ext>
                  </a:extLst>
                </a:gridCol>
                <a:gridCol w="3566646">
                  <a:extLst>
                    <a:ext uri="{9D8B030D-6E8A-4147-A177-3AD203B41FA5}">
                      <a16:colId xmlns:a16="http://schemas.microsoft.com/office/drawing/2014/main" val="20001"/>
                    </a:ext>
                  </a:extLst>
                </a:gridCol>
                <a:gridCol w="1283336">
                  <a:extLst>
                    <a:ext uri="{9D8B030D-6E8A-4147-A177-3AD203B41FA5}">
                      <a16:colId xmlns:a16="http://schemas.microsoft.com/office/drawing/2014/main" val="20002"/>
                    </a:ext>
                  </a:extLst>
                </a:gridCol>
              </a:tblGrid>
              <a:tr h="524035">
                <a:tc>
                  <a:txBody>
                    <a:bodyPr/>
                    <a:lstStyle/>
                    <a:p>
                      <a:pPr algn="just"/>
                      <a:r>
                        <a:rPr lang="en-US" dirty="0"/>
                        <a:t>SL.</a:t>
                      </a:r>
                      <a:r>
                        <a:rPr lang="en-US" baseline="0" dirty="0"/>
                        <a:t> NO</a:t>
                      </a:r>
                      <a:endParaRPr lang="en-IN" dirty="0"/>
                    </a:p>
                  </a:txBody>
                  <a:tcPr/>
                </a:tc>
                <a:tc>
                  <a:txBody>
                    <a:bodyPr/>
                    <a:lstStyle/>
                    <a:p>
                      <a:pPr algn="just"/>
                      <a:r>
                        <a:rPr lang="en-US" dirty="0"/>
                        <a:t>HARDWARE</a:t>
                      </a:r>
                      <a:endParaRPr lang="en-IN" dirty="0"/>
                    </a:p>
                  </a:txBody>
                  <a:tcPr/>
                </a:tc>
                <a:tc>
                  <a:txBody>
                    <a:bodyPr/>
                    <a:lstStyle/>
                    <a:p>
                      <a:pPr algn="just"/>
                      <a:r>
                        <a:rPr lang="en-US" dirty="0"/>
                        <a:t>QUANTITY</a:t>
                      </a:r>
                      <a:endParaRPr lang="en-IN" dirty="0"/>
                    </a:p>
                  </a:txBody>
                  <a:tcPr/>
                </a:tc>
                <a:extLst>
                  <a:ext uri="{0D108BD9-81ED-4DB2-BD59-A6C34878D82A}">
                    <a16:rowId xmlns:a16="http://schemas.microsoft.com/office/drawing/2014/main" val="10000"/>
                  </a:ext>
                </a:extLst>
              </a:tr>
              <a:tr h="421773">
                <a:tc>
                  <a:txBody>
                    <a:bodyPr/>
                    <a:lstStyle/>
                    <a:p>
                      <a:pPr algn="just"/>
                      <a:r>
                        <a:rPr lang="en-US" dirty="0"/>
                        <a:t>1</a:t>
                      </a:r>
                      <a:endParaRPr lang="en-IN" dirty="0"/>
                    </a:p>
                  </a:txBody>
                  <a:tcPr/>
                </a:tc>
                <a:tc>
                  <a:txBody>
                    <a:bodyPr/>
                    <a:lstStyle/>
                    <a:p>
                      <a:pPr algn="just"/>
                      <a:r>
                        <a:rPr lang="en-US" dirty="0"/>
                        <a:t>Arduino Uno Micro Controller</a:t>
                      </a:r>
                      <a:endParaRPr lang="en-IN" dirty="0"/>
                    </a:p>
                  </a:txBody>
                  <a:tcPr/>
                </a:tc>
                <a:tc>
                  <a:txBody>
                    <a:bodyPr/>
                    <a:lstStyle/>
                    <a:p>
                      <a:pPr algn="just"/>
                      <a:r>
                        <a:rPr lang="en-US" dirty="0"/>
                        <a:t>1</a:t>
                      </a:r>
                      <a:endParaRPr lang="en-IN" dirty="0"/>
                    </a:p>
                  </a:txBody>
                  <a:tcPr/>
                </a:tc>
                <a:extLst>
                  <a:ext uri="{0D108BD9-81ED-4DB2-BD59-A6C34878D82A}">
                    <a16:rowId xmlns:a16="http://schemas.microsoft.com/office/drawing/2014/main" val="10001"/>
                  </a:ext>
                </a:extLst>
              </a:tr>
              <a:tr h="421773">
                <a:tc>
                  <a:txBody>
                    <a:bodyPr/>
                    <a:lstStyle/>
                    <a:p>
                      <a:pPr algn="just"/>
                      <a:r>
                        <a:rPr lang="en-US" dirty="0"/>
                        <a:t>2</a:t>
                      </a:r>
                      <a:endParaRPr lang="en-IN" dirty="0"/>
                    </a:p>
                  </a:txBody>
                  <a:tcPr/>
                </a:tc>
                <a:tc>
                  <a:txBody>
                    <a:bodyPr/>
                    <a:lstStyle/>
                    <a:p>
                      <a:pPr algn="just"/>
                      <a:r>
                        <a:rPr lang="en-IN" dirty="0"/>
                        <a:t>Air Quality Detection Sensor</a:t>
                      </a:r>
                    </a:p>
                  </a:txBody>
                  <a:tcPr/>
                </a:tc>
                <a:tc>
                  <a:txBody>
                    <a:bodyPr/>
                    <a:lstStyle/>
                    <a:p>
                      <a:pPr algn="just"/>
                      <a:r>
                        <a:rPr lang="en-US" dirty="0"/>
                        <a:t>2</a:t>
                      </a:r>
                      <a:endParaRPr lang="en-IN" dirty="0"/>
                    </a:p>
                  </a:txBody>
                  <a:tcPr/>
                </a:tc>
                <a:extLst>
                  <a:ext uri="{0D108BD9-81ED-4DB2-BD59-A6C34878D82A}">
                    <a16:rowId xmlns:a16="http://schemas.microsoft.com/office/drawing/2014/main" val="10002"/>
                  </a:ext>
                </a:extLst>
              </a:tr>
              <a:tr h="421773">
                <a:tc>
                  <a:txBody>
                    <a:bodyPr/>
                    <a:lstStyle/>
                    <a:p>
                      <a:pPr algn="just"/>
                      <a:r>
                        <a:rPr lang="en-US" dirty="0"/>
                        <a:t>3</a:t>
                      </a:r>
                      <a:endParaRPr lang="en-IN" dirty="0"/>
                    </a:p>
                  </a:txBody>
                  <a:tcPr/>
                </a:tc>
                <a:tc>
                  <a:txBody>
                    <a:bodyPr/>
                    <a:lstStyle/>
                    <a:p>
                      <a:pPr algn="just"/>
                      <a:r>
                        <a:rPr lang="en-IN" dirty="0"/>
                        <a:t>LCD Display </a:t>
                      </a:r>
                    </a:p>
                  </a:txBody>
                  <a:tcPr/>
                </a:tc>
                <a:tc>
                  <a:txBody>
                    <a:bodyPr/>
                    <a:lstStyle/>
                    <a:p>
                      <a:pPr algn="just"/>
                      <a:r>
                        <a:rPr lang="en-US" dirty="0"/>
                        <a:t>1</a:t>
                      </a:r>
                      <a:endParaRPr lang="en-IN" dirty="0"/>
                    </a:p>
                  </a:txBody>
                  <a:tcPr/>
                </a:tc>
                <a:extLst>
                  <a:ext uri="{0D108BD9-81ED-4DB2-BD59-A6C34878D82A}">
                    <a16:rowId xmlns:a16="http://schemas.microsoft.com/office/drawing/2014/main" val="10003"/>
                  </a:ext>
                </a:extLst>
              </a:tr>
              <a:tr h="421773">
                <a:tc>
                  <a:txBody>
                    <a:bodyPr/>
                    <a:lstStyle/>
                    <a:p>
                      <a:pPr algn="just"/>
                      <a:r>
                        <a:rPr lang="en-US" dirty="0"/>
                        <a:t>4</a:t>
                      </a:r>
                      <a:endParaRPr lang="en-IN" dirty="0"/>
                    </a:p>
                  </a:txBody>
                  <a:tcPr/>
                </a:tc>
                <a:tc>
                  <a:txBody>
                    <a:bodyPr/>
                    <a:lstStyle/>
                    <a:p>
                      <a:pPr algn="just"/>
                      <a:r>
                        <a:rPr lang="en-IN" dirty="0"/>
                        <a:t>DC Power Supply Board</a:t>
                      </a:r>
                    </a:p>
                  </a:txBody>
                  <a:tcPr/>
                </a:tc>
                <a:tc>
                  <a:txBody>
                    <a:bodyPr/>
                    <a:lstStyle/>
                    <a:p>
                      <a:pPr algn="just"/>
                      <a:r>
                        <a:rPr lang="en-US" dirty="0"/>
                        <a:t>1</a:t>
                      </a:r>
                      <a:endParaRPr lang="en-IN" dirty="0"/>
                    </a:p>
                  </a:txBody>
                  <a:tcPr/>
                </a:tc>
                <a:extLst>
                  <a:ext uri="{0D108BD9-81ED-4DB2-BD59-A6C34878D82A}">
                    <a16:rowId xmlns:a16="http://schemas.microsoft.com/office/drawing/2014/main" val="10004"/>
                  </a:ext>
                </a:extLst>
              </a:tr>
              <a:tr h="421773">
                <a:tc>
                  <a:txBody>
                    <a:bodyPr/>
                    <a:lstStyle/>
                    <a:p>
                      <a:pPr algn="just"/>
                      <a:r>
                        <a:rPr lang="en-US" dirty="0"/>
                        <a:t>5</a:t>
                      </a:r>
                      <a:endParaRPr lang="en-IN" dirty="0"/>
                    </a:p>
                  </a:txBody>
                  <a:tcPr/>
                </a:tc>
                <a:tc>
                  <a:txBody>
                    <a:bodyPr/>
                    <a:lstStyle/>
                    <a:p>
                      <a:pPr algn="just"/>
                      <a:r>
                        <a:rPr lang="en-IN" dirty="0"/>
                        <a:t>Bluetooth </a:t>
                      </a:r>
                    </a:p>
                  </a:txBody>
                  <a:tcPr/>
                </a:tc>
                <a:tc>
                  <a:txBody>
                    <a:bodyPr/>
                    <a:lstStyle/>
                    <a:p>
                      <a:pPr algn="just"/>
                      <a:r>
                        <a:rPr lang="en-US" dirty="0"/>
                        <a:t>1</a:t>
                      </a:r>
                      <a:endParaRPr lang="en-IN" dirty="0"/>
                    </a:p>
                  </a:txBody>
                  <a:tcPr/>
                </a:tc>
                <a:extLst>
                  <a:ext uri="{0D108BD9-81ED-4DB2-BD59-A6C34878D82A}">
                    <a16:rowId xmlns:a16="http://schemas.microsoft.com/office/drawing/2014/main" val="10005"/>
                  </a:ext>
                </a:extLst>
              </a:tr>
              <a:tr h="421773">
                <a:tc>
                  <a:txBody>
                    <a:bodyPr/>
                    <a:lstStyle/>
                    <a:p>
                      <a:pPr algn="just"/>
                      <a:r>
                        <a:rPr lang="en-US" dirty="0"/>
                        <a:t>6</a:t>
                      </a:r>
                      <a:endParaRPr lang="en-IN" dirty="0"/>
                    </a:p>
                  </a:txBody>
                  <a:tcPr/>
                </a:tc>
                <a:tc>
                  <a:txBody>
                    <a:bodyPr/>
                    <a:lstStyle/>
                    <a:p>
                      <a:pPr algn="just"/>
                      <a:r>
                        <a:rPr lang="en-IN" dirty="0"/>
                        <a:t>Smart Phone</a:t>
                      </a:r>
                    </a:p>
                  </a:txBody>
                  <a:tcPr/>
                </a:tc>
                <a:tc>
                  <a:txBody>
                    <a:bodyPr/>
                    <a:lstStyle/>
                    <a:p>
                      <a:pPr algn="just"/>
                      <a:r>
                        <a:rPr lang="en-US" dirty="0"/>
                        <a:t>1</a:t>
                      </a:r>
                      <a:endParaRPr lang="en-IN" dirty="0"/>
                    </a:p>
                  </a:txBody>
                  <a:tcPr/>
                </a:tc>
                <a:extLst>
                  <a:ext uri="{0D108BD9-81ED-4DB2-BD59-A6C34878D82A}">
                    <a16:rowId xmlns:a16="http://schemas.microsoft.com/office/drawing/2014/main" val="10006"/>
                  </a:ext>
                </a:extLst>
              </a:tr>
              <a:tr h="421773">
                <a:tc>
                  <a:txBody>
                    <a:bodyPr/>
                    <a:lstStyle/>
                    <a:p>
                      <a:pPr algn="just"/>
                      <a:r>
                        <a:rPr lang="en-US" dirty="0"/>
                        <a:t>7</a:t>
                      </a:r>
                      <a:endParaRPr lang="en-IN" dirty="0"/>
                    </a:p>
                  </a:txBody>
                  <a:tcPr/>
                </a:tc>
                <a:tc>
                  <a:txBody>
                    <a:bodyPr/>
                    <a:lstStyle/>
                    <a:p>
                      <a:pPr algn="just"/>
                      <a:r>
                        <a:rPr lang="en-US" dirty="0"/>
                        <a:t>Air Filter</a:t>
                      </a:r>
                      <a:endParaRPr lang="en-IN" dirty="0"/>
                    </a:p>
                  </a:txBody>
                  <a:tcPr/>
                </a:tc>
                <a:tc>
                  <a:txBody>
                    <a:bodyPr/>
                    <a:lstStyle/>
                    <a:p>
                      <a:pPr algn="just"/>
                      <a:r>
                        <a:rPr lang="en-US" dirty="0"/>
                        <a:t>1</a:t>
                      </a:r>
                      <a:endParaRPr lang="en-IN" dirty="0"/>
                    </a:p>
                  </a:txBody>
                  <a:tcPr/>
                </a:tc>
                <a:extLst>
                  <a:ext uri="{0D108BD9-81ED-4DB2-BD59-A6C34878D82A}">
                    <a16:rowId xmlns:a16="http://schemas.microsoft.com/office/drawing/2014/main" val="1000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52818148"/>
              </p:ext>
            </p:extLst>
          </p:nvPr>
        </p:nvGraphicFramePr>
        <p:xfrm>
          <a:off x="7661754" y="2655150"/>
          <a:ext cx="3816344" cy="1107440"/>
        </p:xfrm>
        <a:graphic>
          <a:graphicData uri="http://schemas.openxmlformats.org/drawingml/2006/table">
            <a:tbl>
              <a:tblPr firstRow="1" bandRow="1">
                <a:tableStyleId>{5940675A-B579-460E-94D1-54222C63F5DA}</a:tableStyleId>
              </a:tblPr>
              <a:tblGrid>
                <a:gridCol w="808548">
                  <a:extLst>
                    <a:ext uri="{9D8B030D-6E8A-4147-A177-3AD203B41FA5}">
                      <a16:colId xmlns:a16="http://schemas.microsoft.com/office/drawing/2014/main" val="20000"/>
                    </a:ext>
                  </a:extLst>
                </a:gridCol>
                <a:gridCol w="3007796">
                  <a:extLst>
                    <a:ext uri="{9D8B030D-6E8A-4147-A177-3AD203B41FA5}">
                      <a16:colId xmlns:a16="http://schemas.microsoft.com/office/drawing/2014/main" val="20001"/>
                    </a:ext>
                  </a:extLst>
                </a:gridCol>
              </a:tblGrid>
              <a:tr h="370840">
                <a:tc>
                  <a:txBody>
                    <a:bodyPr/>
                    <a:lstStyle/>
                    <a:p>
                      <a:r>
                        <a:rPr lang="en-US" dirty="0"/>
                        <a:t>SL.</a:t>
                      </a:r>
                      <a:r>
                        <a:rPr lang="en-US" baseline="0" dirty="0"/>
                        <a:t> NO</a:t>
                      </a:r>
                      <a:endParaRPr lang="en-IN" dirty="0"/>
                    </a:p>
                  </a:txBody>
                  <a:tcPr/>
                </a:tc>
                <a:tc>
                  <a:txBody>
                    <a:bodyPr/>
                    <a:lstStyle/>
                    <a:p>
                      <a:r>
                        <a:rPr lang="en-US" dirty="0"/>
                        <a:t>REQUIREMENTS</a:t>
                      </a:r>
                      <a:endParaRPr lang="en-IN" dirty="0"/>
                    </a:p>
                  </a:txBody>
                  <a:tcPr/>
                </a:tc>
                <a:extLst>
                  <a:ext uri="{0D108BD9-81ED-4DB2-BD59-A6C34878D82A}">
                    <a16:rowId xmlns:a16="http://schemas.microsoft.com/office/drawing/2014/main" val="10000"/>
                  </a:ext>
                </a:extLst>
              </a:tr>
              <a:tr h="317503">
                <a:tc>
                  <a:txBody>
                    <a:bodyPr/>
                    <a:lstStyle/>
                    <a:p>
                      <a:r>
                        <a:rPr lang="en-US" dirty="0"/>
                        <a:t>1</a:t>
                      </a:r>
                      <a:endParaRPr lang="en-IN" dirty="0"/>
                    </a:p>
                  </a:txBody>
                  <a:tcPr/>
                </a:tc>
                <a:tc>
                  <a:txBody>
                    <a:bodyPr/>
                    <a:lstStyle/>
                    <a:p>
                      <a:r>
                        <a:rPr lang="en-IN" dirty="0"/>
                        <a:t>Arduino Software</a:t>
                      </a:r>
                    </a:p>
                  </a:txBody>
                  <a:tcPr/>
                </a:tc>
                <a:extLst>
                  <a:ext uri="{0D108BD9-81ED-4DB2-BD59-A6C34878D82A}">
                    <a16:rowId xmlns:a16="http://schemas.microsoft.com/office/drawing/2014/main" val="10001"/>
                  </a:ext>
                </a:extLst>
              </a:tr>
              <a:tr h="370840">
                <a:tc>
                  <a:txBody>
                    <a:bodyPr/>
                    <a:lstStyle/>
                    <a:p>
                      <a:r>
                        <a:rPr lang="en-US" dirty="0"/>
                        <a:t>2</a:t>
                      </a:r>
                      <a:endParaRPr lang="en-IN" dirty="0"/>
                    </a:p>
                  </a:txBody>
                  <a:tcPr/>
                </a:tc>
                <a:tc>
                  <a:txBody>
                    <a:bodyPr/>
                    <a:lstStyle/>
                    <a:p>
                      <a:r>
                        <a:rPr lang="en-US" dirty="0"/>
                        <a:t>C++</a:t>
                      </a:r>
                      <a:endParaRPr lang="en-IN" dirty="0"/>
                    </a:p>
                  </a:txBody>
                  <a:tcPr/>
                </a:tc>
                <a:extLst>
                  <a:ext uri="{0D108BD9-81ED-4DB2-BD59-A6C34878D82A}">
                    <a16:rowId xmlns:a16="http://schemas.microsoft.com/office/drawing/2014/main" val="10002"/>
                  </a:ext>
                </a:extLst>
              </a:tr>
            </a:tbl>
          </a:graphicData>
        </a:graphic>
      </p:graphicFrame>
      <p:sp>
        <p:nvSpPr>
          <p:cNvPr id="10" name="Footer Placeholder 9">
            <a:extLst>
              <a:ext uri="{FF2B5EF4-FFF2-40B4-BE49-F238E27FC236}">
                <a16:creationId xmlns:a16="http://schemas.microsoft.com/office/drawing/2014/main" id="{37C9EA04-5CC9-49DA-A605-95A81948A221}"/>
              </a:ext>
            </a:extLst>
          </p:cNvPr>
          <p:cNvSpPr>
            <a:spLocks noGrp="1"/>
          </p:cNvSpPr>
          <p:nvPr>
            <p:ph type="ftr" sz="quarter" idx="11"/>
          </p:nvPr>
        </p:nvSpPr>
        <p:spPr/>
        <p:txBody>
          <a:bodyPr/>
          <a:lstStyle/>
          <a:p>
            <a:r>
              <a:rPr lang="en-US"/>
              <a:t>Department of Electrical and Electronics, ATMECE, Mysuru</a:t>
            </a:r>
            <a:endParaRPr lang="en-IN"/>
          </a:p>
        </p:txBody>
      </p:sp>
      <p:sp>
        <p:nvSpPr>
          <p:cNvPr id="13" name="Slide Number Placeholder 12">
            <a:extLst>
              <a:ext uri="{FF2B5EF4-FFF2-40B4-BE49-F238E27FC236}">
                <a16:creationId xmlns:a16="http://schemas.microsoft.com/office/drawing/2014/main" id="{2A48CD67-F6D8-46BF-89BD-50F7896A8FF5}"/>
              </a:ext>
            </a:extLst>
          </p:cNvPr>
          <p:cNvSpPr>
            <a:spLocks noGrp="1"/>
          </p:cNvSpPr>
          <p:nvPr>
            <p:ph type="sldNum" sz="quarter" idx="12"/>
          </p:nvPr>
        </p:nvSpPr>
        <p:spPr/>
        <p:txBody>
          <a:bodyPr/>
          <a:lstStyle/>
          <a:p>
            <a:fld id="{D06D892E-E28A-4B0C-9AC2-51972C861CCA}" type="slidenum">
              <a:rPr lang="en-IN" smtClean="0"/>
              <a:t>27</a:t>
            </a:fld>
            <a:endParaRPr lang="en-IN"/>
          </a:p>
        </p:txBody>
      </p:sp>
      <p:sp>
        <p:nvSpPr>
          <p:cNvPr id="17" name="TextBox 16">
            <a:extLst>
              <a:ext uri="{FF2B5EF4-FFF2-40B4-BE49-F238E27FC236}">
                <a16:creationId xmlns:a16="http://schemas.microsoft.com/office/drawing/2014/main" id="{1FF12AAE-3A5F-4565-98C1-EADE0B369E67}"/>
              </a:ext>
            </a:extLst>
          </p:cNvPr>
          <p:cNvSpPr txBox="1"/>
          <p:nvPr/>
        </p:nvSpPr>
        <p:spPr>
          <a:xfrm>
            <a:off x="1946362" y="1981776"/>
            <a:ext cx="3588953"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Hardware Requirements</a:t>
            </a:r>
            <a:r>
              <a:rPr lang="en-IN" sz="1800" dirty="0">
                <a:latin typeface="Times New Roman" panose="02020603050405020304" pitchFamily="18" charset="0"/>
                <a:cs typeface="Times New Roman" panose="02020603050405020304" pitchFamily="18" charset="0"/>
              </a:rPr>
              <a:t>: </a:t>
            </a:r>
            <a:endParaRPr lang="en-IN" dirty="0"/>
          </a:p>
        </p:txBody>
      </p:sp>
      <p:sp>
        <p:nvSpPr>
          <p:cNvPr id="19" name="TextBox 18">
            <a:extLst>
              <a:ext uri="{FF2B5EF4-FFF2-40B4-BE49-F238E27FC236}">
                <a16:creationId xmlns:a16="http://schemas.microsoft.com/office/drawing/2014/main" id="{4D78F6D2-D534-4716-B342-BD8BBC9DE28A}"/>
              </a:ext>
            </a:extLst>
          </p:cNvPr>
          <p:cNvSpPr txBox="1"/>
          <p:nvPr/>
        </p:nvSpPr>
        <p:spPr>
          <a:xfrm>
            <a:off x="7889145" y="2034915"/>
            <a:ext cx="3234000"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Software Requirements:</a:t>
            </a:r>
            <a:endParaRPr lang="en-IN" sz="2400" dirty="0"/>
          </a:p>
        </p:txBody>
      </p:sp>
    </p:spTree>
    <p:extLst>
      <p:ext uri="{BB962C8B-B14F-4D97-AF65-F5344CB8AC3E}">
        <p14:creationId xmlns:p14="http://schemas.microsoft.com/office/powerpoint/2010/main" val="168684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0E8768C1-A3CA-48C7-96FB-C1A1A16EB1BB}"/>
              </a:ext>
            </a:extLst>
          </p:cNvPr>
          <p:cNvGrpSpPr>
            <a:grpSpLocks/>
          </p:cNvGrpSpPr>
          <p:nvPr/>
        </p:nvGrpSpPr>
        <p:grpSpPr bwMode="auto">
          <a:xfrm>
            <a:off x="9604681" y="164181"/>
            <a:ext cx="1079919" cy="894910"/>
            <a:chOff x="0" y="0"/>
            <a:chExt cx="1110192" cy="778933"/>
          </a:xfrm>
        </p:grpSpPr>
        <p:pic>
          <p:nvPicPr>
            <p:cNvPr id="3" name="Picture 2">
              <a:extLst>
                <a:ext uri="{FF2B5EF4-FFF2-40B4-BE49-F238E27FC236}">
                  <a16:creationId xmlns:a16="http://schemas.microsoft.com/office/drawing/2014/main" id="{EFEBFA35-6556-47B0-93C5-25386FCD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aja-uk_iso-9001_2015">
              <a:extLst>
                <a:ext uri="{FF2B5EF4-FFF2-40B4-BE49-F238E27FC236}">
                  <a16:creationId xmlns:a16="http://schemas.microsoft.com/office/drawing/2014/main" id="{F84743D6-8353-432A-944C-A6C70A541F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Picture 1">
            <a:extLst>
              <a:ext uri="{FF2B5EF4-FFF2-40B4-BE49-F238E27FC236}">
                <a16:creationId xmlns:a16="http://schemas.microsoft.com/office/drawing/2014/main" id="{7C2B9F0E-9626-4F77-B0E0-7BBF59B10183}"/>
              </a:ext>
            </a:extLst>
          </p:cNvPr>
          <p:cNvPicPr>
            <a:picLocks noChangeAspect="1" noChangeArrowheads="1"/>
          </p:cNvPicPr>
          <p:nvPr/>
        </p:nvPicPr>
        <p:blipFill>
          <a:blip r:embed="rId4" cstate="print"/>
          <a:srcRect l="9599" t="4800" r="11200" b="6400"/>
          <a:stretch>
            <a:fillRect/>
          </a:stretch>
        </p:blipFill>
        <p:spPr bwMode="auto">
          <a:xfrm>
            <a:off x="10884743" y="139503"/>
            <a:ext cx="1083479" cy="977900"/>
          </a:xfrm>
          <a:prstGeom prst="rect">
            <a:avLst/>
          </a:prstGeom>
          <a:noFill/>
          <a:ln w="9525">
            <a:noFill/>
            <a:miter lim="800000"/>
            <a:headEnd/>
            <a:tailEnd/>
          </a:ln>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18328" y="195341"/>
            <a:ext cx="899565" cy="866225"/>
          </a:xfrm>
          <a:prstGeom prst="rect">
            <a:avLst/>
          </a:prstGeom>
        </p:spPr>
      </p:pic>
      <p:pic>
        <p:nvPicPr>
          <p:cNvPr id="7" name="Picture 2" descr="Logo">
            <a:extLst>
              <a:ext uri="{FF2B5EF4-FFF2-40B4-BE49-F238E27FC236}">
                <a16:creationId xmlns:a16="http://schemas.microsoft.com/office/drawing/2014/main" id="{4F55EE28-076C-4578-8DEF-219B1F7FAF26}"/>
              </a:ext>
            </a:extLst>
          </p:cNvPr>
          <p:cNvPicPr>
            <a:picLocks noChangeAspect="1" noChangeArrowheads="1"/>
          </p:cNvPicPr>
          <p:nvPr/>
        </p:nvPicPr>
        <p:blipFill>
          <a:blip r:embed="rId6" cstate="print"/>
          <a:srcRect/>
          <a:stretch>
            <a:fillRect/>
          </a:stretch>
        </p:blipFill>
        <p:spPr bwMode="auto">
          <a:xfrm>
            <a:off x="455177" y="314750"/>
            <a:ext cx="2304142" cy="756579"/>
          </a:xfrm>
          <a:prstGeom prst="rect">
            <a:avLst/>
          </a:prstGeom>
          <a:noFill/>
          <a:ln w="9525">
            <a:noFill/>
            <a:miter lim="800000"/>
            <a:headEnd/>
            <a:tailEnd/>
          </a:ln>
        </p:spPr>
      </p:pic>
      <p:sp>
        <p:nvSpPr>
          <p:cNvPr id="8" name="Footer Placeholder 2"/>
          <p:cNvSpPr>
            <a:spLocks noGrp="1"/>
          </p:cNvSpPr>
          <p:nvPr>
            <p:ph type="ftr" sz="quarter" idx="11"/>
          </p:nvPr>
        </p:nvSpPr>
        <p:spPr>
          <a:xfrm>
            <a:off x="3994138" y="6277040"/>
            <a:ext cx="4114800" cy="365125"/>
          </a:xfrm>
        </p:spPr>
        <p:txBody>
          <a:bodyPr/>
          <a:lstStyle/>
          <a:p>
            <a:r>
              <a:rPr lang="en-US" dirty="0"/>
              <a:t>Department of Electrical and Electronics, ATMECE, </a:t>
            </a:r>
            <a:r>
              <a:rPr lang="en-US" dirty="0" err="1"/>
              <a:t>Mysuru</a:t>
            </a:r>
            <a:endParaRPr lang="en-IN" dirty="0"/>
          </a:p>
        </p:txBody>
      </p:sp>
      <p:sp>
        <p:nvSpPr>
          <p:cNvPr id="9" name="TextBox 8"/>
          <p:cNvSpPr txBox="1"/>
          <p:nvPr/>
        </p:nvSpPr>
        <p:spPr>
          <a:xfrm>
            <a:off x="718592" y="2512278"/>
            <a:ext cx="11224989" cy="3170099"/>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Can be used in  R &amp; D centers.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Can be used in Educational Institution. </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Can be used in Public spaces. </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Can be used in aerospace.</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Can be used in industries.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11" name="Rectangle: Rounded Corners 122">
            <a:extLst>
              <a:ext uri="{FF2B5EF4-FFF2-40B4-BE49-F238E27FC236}">
                <a16:creationId xmlns:a16="http://schemas.microsoft.com/office/drawing/2014/main" id="{A56F39CE-AA75-4280-90A0-73358435998D}"/>
              </a:ext>
            </a:extLst>
          </p:cNvPr>
          <p:cNvSpPr/>
          <p:nvPr/>
        </p:nvSpPr>
        <p:spPr>
          <a:xfrm>
            <a:off x="3573420" y="366433"/>
            <a:ext cx="3765916" cy="798286"/>
          </a:xfrm>
          <a:prstGeom prst="roundRect">
            <a:avLst>
              <a:gd name="adj" fmla="val 239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Slide Number Placeholder 12">
            <a:extLst>
              <a:ext uri="{FF2B5EF4-FFF2-40B4-BE49-F238E27FC236}">
                <a16:creationId xmlns:a16="http://schemas.microsoft.com/office/drawing/2014/main" id="{D5A30258-B653-44B2-9737-57FF0C8A1E66}"/>
              </a:ext>
            </a:extLst>
          </p:cNvPr>
          <p:cNvSpPr>
            <a:spLocks noGrp="1"/>
          </p:cNvSpPr>
          <p:nvPr>
            <p:ph type="sldNum" sz="quarter" idx="12"/>
          </p:nvPr>
        </p:nvSpPr>
        <p:spPr/>
        <p:txBody>
          <a:bodyPr/>
          <a:lstStyle/>
          <a:p>
            <a:fld id="{D06D892E-E28A-4B0C-9AC2-51972C861CCA}" type="slidenum">
              <a:rPr lang="en-IN" smtClean="0"/>
              <a:t>28</a:t>
            </a:fld>
            <a:endParaRPr lang="en-IN"/>
          </a:p>
        </p:txBody>
      </p:sp>
      <p:sp>
        <p:nvSpPr>
          <p:cNvPr id="16" name="Arrow: Pentagon 15">
            <a:extLst>
              <a:ext uri="{FF2B5EF4-FFF2-40B4-BE49-F238E27FC236}">
                <a16:creationId xmlns:a16="http://schemas.microsoft.com/office/drawing/2014/main" id="{F85CB6C9-6B4F-462A-B95B-88C4A44976BB}"/>
              </a:ext>
            </a:extLst>
          </p:cNvPr>
          <p:cNvSpPr/>
          <p:nvPr/>
        </p:nvSpPr>
        <p:spPr>
          <a:xfrm>
            <a:off x="916555" y="1456364"/>
            <a:ext cx="3275546" cy="651782"/>
          </a:xfrm>
          <a:prstGeom prst="homePlat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sng" strike="noStrike" kern="0" cap="none" spc="0" normalizeH="0" baseline="0" noProof="0" dirty="0">
                <a:ln>
                  <a:noFill/>
                </a:ln>
                <a:solidFill>
                  <a:prstClr val="white"/>
                </a:solidFill>
                <a:effectLst/>
                <a:uLnTx/>
                <a:uFillTx/>
                <a:latin typeface="Times New Roman" pitchFamily="18" charset="0"/>
                <a:ea typeface="+mn-ea"/>
                <a:cs typeface="Times New Roman" pitchFamily="18" charset="0"/>
              </a:rPr>
              <a:t>APPLICATIONS</a:t>
            </a:r>
          </a:p>
        </p:txBody>
      </p:sp>
      <p:pic>
        <p:nvPicPr>
          <p:cNvPr id="10242" name="Picture 2" descr="Weather based Smart Home Solar Power management with IOT - The IEEE Maker  Project">
            <a:extLst>
              <a:ext uri="{FF2B5EF4-FFF2-40B4-BE49-F238E27FC236}">
                <a16:creationId xmlns:a16="http://schemas.microsoft.com/office/drawing/2014/main" id="{D0590650-9BA1-4A43-841B-2B6152B07A3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659" t="9741" r="12981"/>
          <a:stretch/>
        </p:blipFill>
        <p:spPr bwMode="auto">
          <a:xfrm>
            <a:off x="5875593" y="1993803"/>
            <a:ext cx="5597815" cy="3811078"/>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57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0242"/>
                                        </p:tgtEl>
                                        <p:attrNameLst>
                                          <p:attrName>style.visibility</p:attrName>
                                        </p:attrNameLst>
                                      </p:cBhvr>
                                      <p:to>
                                        <p:strVal val="visible"/>
                                      </p:to>
                                    </p:set>
                                    <p:animEffect transition="in" filter="circle(in)">
                                      <p:cBhvr>
                                        <p:cTn id="27" dur="20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BC5EC7-1C08-4F85-AA78-474CCF89BED8}"/>
              </a:ext>
            </a:extLst>
          </p:cNvPr>
          <p:cNvSpPr>
            <a:spLocks noGrp="1"/>
          </p:cNvSpPr>
          <p:nvPr>
            <p:ph type="ftr" sz="quarter" idx="11"/>
          </p:nvPr>
        </p:nvSpPr>
        <p:spPr/>
        <p:txBody>
          <a:bodyPr/>
          <a:lstStyle/>
          <a:p>
            <a:r>
              <a:rPr lang="en-US"/>
              <a:t>Department of Electrical and Electronics, ATMECE, Mysuru</a:t>
            </a:r>
            <a:endParaRPr lang="en-IN"/>
          </a:p>
        </p:txBody>
      </p:sp>
      <p:sp>
        <p:nvSpPr>
          <p:cNvPr id="3" name="Slide Number Placeholder 2">
            <a:extLst>
              <a:ext uri="{FF2B5EF4-FFF2-40B4-BE49-F238E27FC236}">
                <a16:creationId xmlns:a16="http://schemas.microsoft.com/office/drawing/2014/main" id="{1DD5BB92-08A1-47EA-A21F-D8B994215911}"/>
              </a:ext>
            </a:extLst>
          </p:cNvPr>
          <p:cNvSpPr>
            <a:spLocks noGrp="1"/>
          </p:cNvSpPr>
          <p:nvPr>
            <p:ph type="sldNum" sz="quarter" idx="12"/>
          </p:nvPr>
        </p:nvSpPr>
        <p:spPr/>
        <p:txBody>
          <a:bodyPr/>
          <a:lstStyle/>
          <a:p>
            <a:fld id="{D06D892E-E28A-4B0C-9AC2-51972C861CCA}" type="slidenum">
              <a:rPr lang="en-IN" smtClean="0"/>
              <a:t>29</a:t>
            </a:fld>
            <a:endParaRPr lang="en-IN"/>
          </a:p>
        </p:txBody>
      </p:sp>
      <p:pic>
        <p:nvPicPr>
          <p:cNvPr id="4" name="Picture 2" descr="Logo">
            <a:extLst>
              <a:ext uri="{FF2B5EF4-FFF2-40B4-BE49-F238E27FC236}">
                <a16:creationId xmlns:a16="http://schemas.microsoft.com/office/drawing/2014/main" id="{41B05B2A-B36B-4F29-A170-59F162949AD5}"/>
              </a:ext>
            </a:extLst>
          </p:cNvPr>
          <p:cNvPicPr>
            <a:picLocks noChangeAspect="1" noChangeArrowheads="1"/>
          </p:cNvPicPr>
          <p:nvPr/>
        </p:nvPicPr>
        <p:blipFill>
          <a:blip r:embed="rId2" cstate="print"/>
          <a:srcRect/>
          <a:stretch>
            <a:fillRect/>
          </a:stretch>
        </p:blipFill>
        <p:spPr bwMode="auto">
          <a:xfrm>
            <a:off x="455177" y="314750"/>
            <a:ext cx="2304142" cy="756579"/>
          </a:xfrm>
          <a:prstGeom prst="rect">
            <a:avLst/>
          </a:prstGeom>
          <a:noFill/>
          <a:ln w="9525">
            <a:noFill/>
            <a:miter lim="800000"/>
            <a:headEnd/>
            <a:tailEnd/>
          </a:ln>
        </p:spPr>
      </p:pic>
      <p:pic>
        <p:nvPicPr>
          <p:cNvPr id="5" name="Picture 1">
            <a:extLst>
              <a:ext uri="{FF2B5EF4-FFF2-40B4-BE49-F238E27FC236}">
                <a16:creationId xmlns:a16="http://schemas.microsoft.com/office/drawing/2014/main" id="{9E4739EF-4C30-4B6E-B4D1-CF1B4E175851}"/>
              </a:ext>
            </a:extLst>
          </p:cNvPr>
          <p:cNvPicPr>
            <a:picLocks noChangeAspect="1" noChangeArrowheads="1"/>
          </p:cNvPicPr>
          <p:nvPr/>
        </p:nvPicPr>
        <p:blipFill>
          <a:blip r:embed="rId3" cstate="print"/>
          <a:srcRect l="9599" t="4800" r="11200" b="6400"/>
          <a:stretch>
            <a:fillRect/>
          </a:stretch>
        </p:blipFill>
        <p:spPr bwMode="auto">
          <a:xfrm>
            <a:off x="10985973" y="136525"/>
            <a:ext cx="1083479" cy="977900"/>
          </a:xfrm>
          <a:prstGeom prst="rect">
            <a:avLst/>
          </a:prstGeom>
          <a:noFill/>
          <a:ln w="9525">
            <a:noFill/>
            <a:miter lim="800000"/>
            <a:headEnd/>
            <a:tailEnd/>
          </a:ln>
        </p:spPr>
      </p:pic>
      <p:grpSp>
        <p:nvGrpSpPr>
          <p:cNvPr id="6" name="Group 11">
            <a:extLst>
              <a:ext uri="{FF2B5EF4-FFF2-40B4-BE49-F238E27FC236}">
                <a16:creationId xmlns:a16="http://schemas.microsoft.com/office/drawing/2014/main" id="{FD6F0056-DA8C-437D-A4FD-31C5E629610B}"/>
              </a:ext>
            </a:extLst>
          </p:cNvPr>
          <p:cNvGrpSpPr>
            <a:grpSpLocks/>
          </p:cNvGrpSpPr>
          <p:nvPr/>
        </p:nvGrpSpPr>
        <p:grpSpPr bwMode="auto">
          <a:xfrm>
            <a:off x="9797855" y="213394"/>
            <a:ext cx="1079919" cy="894910"/>
            <a:chOff x="0" y="0"/>
            <a:chExt cx="1110192" cy="778933"/>
          </a:xfrm>
        </p:grpSpPr>
        <p:pic>
          <p:nvPicPr>
            <p:cNvPr id="7" name="Picture 6">
              <a:extLst>
                <a:ext uri="{FF2B5EF4-FFF2-40B4-BE49-F238E27FC236}">
                  <a16:creationId xmlns:a16="http://schemas.microsoft.com/office/drawing/2014/main" id="{A705CEC5-0421-450B-BCC7-EC5481B2B4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aja-uk_iso-9001_2015">
              <a:extLst>
                <a:ext uri="{FF2B5EF4-FFF2-40B4-BE49-F238E27FC236}">
                  <a16:creationId xmlns:a16="http://schemas.microsoft.com/office/drawing/2014/main" id="{0D757A2A-6C8B-4EDE-BF14-92DC3E51B47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a:extLst>
              <a:ext uri="{FF2B5EF4-FFF2-40B4-BE49-F238E27FC236}">
                <a16:creationId xmlns:a16="http://schemas.microsoft.com/office/drawing/2014/main" id="{67988978-3A83-4840-9DD8-F3E336F968B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90091" y="205104"/>
            <a:ext cx="899565" cy="866225"/>
          </a:xfrm>
          <a:prstGeom prst="rect">
            <a:avLst/>
          </a:prstGeom>
        </p:spPr>
      </p:pic>
      <p:sp>
        <p:nvSpPr>
          <p:cNvPr id="11" name="TextBox 10">
            <a:extLst>
              <a:ext uri="{FF2B5EF4-FFF2-40B4-BE49-F238E27FC236}">
                <a16:creationId xmlns:a16="http://schemas.microsoft.com/office/drawing/2014/main" id="{5C4E2205-E237-40F8-B887-D51DAA9CA261}"/>
              </a:ext>
            </a:extLst>
          </p:cNvPr>
          <p:cNvSpPr txBox="1"/>
          <p:nvPr/>
        </p:nvSpPr>
        <p:spPr>
          <a:xfrm>
            <a:off x="1065228" y="2242444"/>
            <a:ext cx="9681328" cy="2554545"/>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Maintains good environment.</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Avoid dieses spread for people Save human life from disease.</a:t>
            </a:r>
          </a:p>
          <a:p>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Save property damage from dangerous chemical in the pollution </a:t>
            </a:r>
          </a:p>
          <a:p>
            <a:r>
              <a:rPr lang="en-US" sz="2000" dirty="0">
                <a:latin typeface="Times New Roman" panose="02020603050405020304" pitchFamily="18" charset="0"/>
                <a:cs typeface="Times New Roman" panose="02020603050405020304" pitchFamily="18" charset="0"/>
              </a:rPr>
              <a:t>      More Secure ,Easy to Maintain ,Low cost.</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Reprogrammable……etc </a:t>
            </a:r>
            <a:endParaRPr lang="en-IN" sz="2000" dirty="0">
              <a:latin typeface="Times New Roman" panose="02020603050405020304" pitchFamily="18" charset="0"/>
              <a:cs typeface="Times New Roman" panose="02020603050405020304" pitchFamily="18" charset="0"/>
            </a:endParaRPr>
          </a:p>
        </p:txBody>
      </p:sp>
      <p:sp>
        <p:nvSpPr>
          <p:cNvPr id="12" name="Arrow: Pentagon 11">
            <a:extLst>
              <a:ext uri="{FF2B5EF4-FFF2-40B4-BE49-F238E27FC236}">
                <a16:creationId xmlns:a16="http://schemas.microsoft.com/office/drawing/2014/main" id="{7D91719A-5E3F-47F7-B166-D891AD026E09}"/>
              </a:ext>
            </a:extLst>
          </p:cNvPr>
          <p:cNvSpPr/>
          <p:nvPr/>
        </p:nvSpPr>
        <p:spPr>
          <a:xfrm>
            <a:off x="1165580" y="1199227"/>
            <a:ext cx="2873020" cy="651782"/>
          </a:xfrm>
          <a:prstGeom prst="homePlat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u="sng" kern="0" dirty="0">
                <a:solidFill>
                  <a:prstClr val="white"/>
                </a:solidFill>
                <a:latin typeface="Times New Roman" pitchFamily="18" charset="0"/>
                <a:cs typeface="Times New Roman" pitchFamily="18" charset="0"/>
              </a:rPr>
              <a:t>ADVANTGES</a:t>
            </a:r>
            <a:endParaRPr kumimoji="0" lang="en-US" sz="2800" b="1" i="0" u="sng" strike="noStrike" kern="0" cap="none" spc="0" normalizeH="0" baseline="0" noProof="0" dirty="0">
              <a:ln>
                <a:noFill/>
              </a:ln>
              <a:solidFill>
                <a:prstClr val="white"/>
              </a:solidFill>
              <a:effectLst/>
              <a:uLnTx/>
              <a:uFillTx/>
              <a:latin typeface="Times New Roman" pitchFamily="18" charset="0"/>
              <a:ea typeface="+mn-ea"/>
              <a:cs typeface="Times New Roman" pitchFamily="18" charset="0"/>
            </a:endParaRPr>
          </a:p>
        </p:txBody>
      </p:sp>
      <p:pic>
        <p:nvPicPr>
          <p:cNvPr id="11266" name="Picture 2" descr="2,522 Solar Panel Cartoon Stock Photos, Pictures &amp; Royalty-Free Images -  iStock">
            <a:extLst>
              <a:ext uri="{FF2B5EF4-FFF2-40B4-BE49-F238E27FC236}">
                <a16:creationId xmlns:a16="http://schemas.microsoft.com/office/drawing/2014/main" id="{5AB63A0B-656A-41AA-A8F5-43C21A15F1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7364" y="2780908"/>
            <a:ext cx="3326287" cy="2912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42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266"/>
                                        </p:tgtEl>
                                        <p:attrNameLst>
                                          <p:attrName>style.visibility</p:attrName>
                                        </p:attrNameLst>
                                      </p:cBhvr>
                                      <p:to>
                                        <p:strVal val="visible"/>
                                      </p:to>
                                    </p:set>
                                    <p:animEffect transition="in" filter="fade">
                                      <p:cBhvr>
                                        <p:cTn id="21" dur="1000"/>
                                        <p:tgtEl>
                                          <p:spTgt spid="11266"/>
                                        </p:tgtEl>
                                      </p:cBhvr>
                                    </p:animEffect>
                                    <p:anim calcmode="lin" valueType="num">
                                      <p:cBhvr>
                                        <p:cTn id="22" dur="1000" fill="hold"/>
                                        <p:tgtEl>
                                          <p:spTgt spid="11266"/>
                                        </p:tgtEl>
                                        <p:attrNameLst>
                                          <p:attrName>ppt_x</p:attrName>
                                        </p:attrNameLst>
                                      </p:cBhvr>
                                      <p:tavLst>
                                        <p:tav tm="0">
                                          <p:val>
                                            <p:strVal val="#ppt_x"/>
                                          </p:val>
                                        </p:tav>
                                        <p:tav tm="100000">
                                          <p:val>
                                            <p:strVal val="#ppt_x"/>
                                          </p:val>
                                        </p:tav>
                                      </p:tavLst>
                                    </p:anim>
                                    <p:anim calcmode="lin" valueType="num">
                                      <p:cBhvr>
                                        <p:cTn id="23"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A29B1CB-0A61-4957-8A39-3368BF16DD12}"/>
              </a:ext>
            </a:extLst>
          </p:cNvPr>
          <p:cNvSpPr/>
          <p:nvPr/>
        </p:nvSpPr>
        <p:spPr>
          <a:xfrm>
            <a:off x="4286330" y="0"/>
            <a:ext cx="4310743" cy="798286"/>
          </a:xfrm>
          <a:prstGeom prst="roundRect">
            <a:avLst>
              <a:gd name="adj" fmla="val 239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2" name="Picture 2" descr="Logo">
            <a:extLst>
              <a:ext uri="{FF2B5EF4-FFF2-40B4-BE49-F238E27FC236}">
                <a16:creationId xmlns:a16="http://schemas.microsoft.com/office/drawing/2014/main" id="{4F55EE28-076C-4578-8DEF-219B1F7FAF26}"/>
              </a:ext>
            </a:extLst>
          </p:cNvPr>
          <p:cNvPicPr>
            <a:picLocks noChangeAspect="1" noChangeArrowheads="1"/>
          </p:cNvPicPr>
          <p:nvPr/>
        </p:nvPicPr>
        <p:blipFill>
          <a:blip r:embed="rId3" cstate="print"/>
          <a:srcRect/>
          <a:stretch>
            <a:fillRect/>
          </a:stretch>
        </p:blipFill>
        <p:spPr bwMode="auto">
          <a:xfrm>
            <a:off x="393638" y="302512"/>
            <a:ext cx="2304142" cy="756579"/>
          </a:xfrm>
          <a:prstGeom prst="rect">
            <a:avLst/>
          </a:prstGeom>
          <a:noFill/>
          <a:ln w="9525">
            <a:noFill/>
            <a:miter lim="800000"/>
            <a:headEnd/>
            <a:tailEnd/>
          </a:ln>
        </p:spPr>
      </p:pic>
      <p:grpSp>
        <p:nvGrpSpPr>
          <p:cNvPr id="14" name="Group 11">
            <a:extLst>
              <a:ext uri="{FF2B5EF4-FFF2-40B4-BE49-F238E27FC236}">
                <a16:creationId xmlns:a16="http://schemas.microsoft.com/office/drawing/2014/main" id="{0E8768C1-A3CA-48C7-96FB-C1A1A16EB1BB}"/>
              </a:ext>
            </a:extLst>
          </p:cNvPr>
          <p:cNvGrpSpPr>
            <a:grpSpLocks/>
          </p:cNvGrpSpPr>
          <p:nvPr/>
        </p:nvGrpSpPr>
        <p:grpSpPr bwMode="auto">
          <a:xfrm>
            <a:off x="9585094" y="164181"/>
            <a:ext cx="1079919" cy="894910"/>
            <a:chOff x="0" y="0"/>
            <a:chExt cx="1110192" cy="778933"/>
          </a:xfrm>
        </p:grpSpPr>
        <p:pic>
          <p:nvPicPr>
            <p:cNvPr id="15" name="Picture 2">
              <a:extLst>
                <a:ext uri="{FF2B5EF4-FFF2-40B4-BE49-F238E27FC236}">
                  <a16:creationId xmlns:a16="http://schemas.microsoft.com/office/drawing/2014/main" id="{EFEBFA35-6556-47B0-93C5-25386FCDF2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descr="aja-uk_iso-9001_2015">
              <a:extLst>
                <a:ext uri="{FF2B5EF4-FFF2-40B4-BE49-F238E27FC236}">
                  <a16:creationId xmlns:a16="http://schemas.microsoft.com/office/drawing/2014/main" id="{F84743D6-8353-432A-944C-A6C70A541F3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85975" y="192866"/>
            <a:ext cx="899565" cy="866225"/>
          </a:xfrm>
          <a:prstGeom prst="rect">
            <a:avLst/>
          </a:prstGeom>
        </p:spPr>
      </p:pic>
      <p:pic>
        <p:nvPicPr>
          <p:cNvPr id="23" name="Picture 1">
            <a:extLst>
              <a:ext uri="{FF2B5EF4-FFF2-40B4-BE49-F238E27FC236}">
                <a16:creationId xmlns:a16="http://schemas.microsoft.com/office/drawing/2014/main" id="{7C2B9F0E-9626-4F77-B0E0-7BBF59B10183}"/>
              </a:ext>
            </a:extLst>
          </p:cNvPr>
          <p:cNvPicPr>
            <a:picLocks noChangeAspect="1" noChangeArrowheads="1"/>
          </p:cNvPicPr>
          <p:nvPr/>
        </p:nvPicPr>
        <p:blipFill>
          <a:blip r:embed="rId7" cstate="print"/>
          <a:srcRect l="9599" t="4800" r="11200" b="6400"/>
          <a:stretch>
            <a:fillRect/>
          </a:stretch>
        </p:blipFill>
        <p:spPr bwMode="auto">
          <a:xfrm>
            <a:off x="10862991" y="81191"/>
            <a:ext cx="1083479" cy="977900"/>
          </a:xfrm>
          <a:prstGeom prst="rect">
            <a:avLst/>
          </a:prstGeom>
          <a:noFill/>
          <a:ln w="9525">
            <a:noFill/>
            <a:miter lim="800000"/>
            <a:headEnd/>
            <a:tailEnd/>
          </a:ln>
        </p:spPr>
      </p:pic>
      <p:pic>
        <p:nvPicPr>
          <p:cNvPr id="29" name="Picture 2" descr="Logo">
            <a:extLst>
              <a:ext uri="{FF2B5EF4-FFF2-40B4-BE49-F238E27FC236}">
                <a16:creationId xmlns:a16="http://schemas.microsoft.com/office/drawing/2014/main" id="{4F55EE28-076C-4578-8DEF-219B1F7FAF26}"/>
              </a:ext>
            </a:extLst>
          </p:cNvPr>
          <p:cNvPicPr>
            <a:picLocks noChangeAspect="1" noChangeArrowheads="1"/>
          </p:cNvPicPr>
          <p:nvPr/>
        </p:nvPicPr>
        <p:blipFill>
          <a:blip r:embed="rId3" cstate="print"/>
          <a:srcRect/>
          <a:stretch>
            <a:fillRect/>
          </a:stretch>
        </p:blipFill>
        <p:spPr bwMode="auto">
          <a:xfrm>
            <a:off x="395214" y="288169"/>
            <a:ext cx="2304142" cy="756579"/>
          </a:xfrm>
          <a:prstGeom prst="rect">
            <a:avLst/>
          </a:prstGeom>
          <a:noFill/>
          <a:ln w="9525">
            <a:noFill/>
            <a:miter lim="800000"/>
            <a:headEnd/>
            <a:tailEnd/>
          </a:ln>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87551" y="178523"/>
            <a:ext cx="899565" cy="866225"/>
          </a:xfrm>
          <a:prstGeom prst="rect">
            <a:avLst/>
          </a:prstGeom>
        </p:spPr>
      </p:pic>
      <p:sp>
        <p:nvSpPr>
          <p:cNvPr id="36" name="Footer Placeholder 2"/>
          <p:cNvSpPr>
            <a:spLocks noGrp="1"/>
          </p:cNvSpPr>
          <p:nvPr>
            <p:ph type="ftr" sz="quarter" idx="11"/>
          </p:nvPr>
        </p:nvSpPr>
        <p:spPr>
          <a:xfrm>
            <a:off x="3994138" y="6277040"/>
            <a:ext cx="4114800" cy="365125"/>
          </a:xfrm>
        </p:spPr>
        <p:txBody>
          <a:bodyPr/>
          <a:lstStyle/>
          <a:p>
            <a:r>
              <a:rPr lang="en-US" dirty="0"/>
              <a:t>Department of Electrical and Electronics, ATMECE, Mysuru</a:t>
            </a:r>
            <a:endParaRPr lang="en-IN" dirty="0"/>
          </a:p>
        </p:txBody>
      </p:sp>
      <p:sp>
        <p:nvSpPr>
          <p:cNvPr id="2" name="Slide Number Placeholder 1">
            <a:extLst>
              <a:ext uri="{FF2B5EF4-FFF2-40B4-BE49-F238E27FC236}">
                <a16:creationId xmlns:a16="http://schemas.microsoft.com/office/drawing/2014/main" id="{55F732DF-57BB-4023-A048-B5397904A530}"/>
              </a:ext>
            </a:extLst>
          </p:cNvPr>
          <p:cNvSpPr>
            <a:spLocks noGrp="1"/>
          </p:cNvSpPr>
          <p:nvPr>
            <p:ph type="sldNum" sz="quarter" idx="12"/>
          </p:nvPr>
        </p:nvSpPr>
        <p:spPr/>
        <p:txBody>
          <a:bodyPr/>
          <a:lstStyle/>
          <a:p>
            <a:fld id="{D06D892E-E28A-4B0C-9AC2-51972C861CCA}" type="slidenum">
              <a:rPr lang="en-IN" smtClean="0"/>
              <a:t>3</a:t>
            </a:fld>
            <a:endParaRPr lang="en-IN" dirty="0"/>
          </a:p>
        </p:txBody>
      </p:sp>
      <p:sp>
        <p:nvSpPr>
          <p:cNvPr id="18" name="TextBox 17">
            <a:extLst>
              <a:ext uri="{FF2B5EF4-FFF2-40B4-BE49-F238E27FC236}">
                <a16:creationId xmlns:a16="http://schemas.microsoft.com/office/drawing/2014/main" id="{E8F3BDAA-9A49-498B-844A-C402CDF13DD9}"/>
              </a:ext>
            </a:extLst>
          </p:cNvPr>
          <p:cNvSpPr txBox="1"/>
          <p:nvPr/>
        </p:nvSpPr>
        <p:spPr>
          <a:xfrm>
            <a:off x="468198" y="2017992"/>
            <a:ext cx="11255604" cy="5170646"/>
          </a:xfrm>
          <a:prstGeom prst="rect">
            <a:avLst/>
          </a:prstGeom>
          <a:noFill/>
        </p:spPr>
        <p:txBody>
          <a:bodyPr wrap="square">
            <a:spAutoFit/>
          </a:bodyPr>
          <a:lstStyle/>
          <a:p>
            <a:pPr marL="342900" indent="-34290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rPr>
              <a:t>The level of pollution has increased with times by lot of factors like the increase in population, increased vehicle use, industrialization and urbanization which results in harmful effects on human wellbeing by directly affecting health of population exposed to it.</a:t>
            </a:r>
          </a:p>
          <a:p>
            <a:pPr marL="342900" indent="-342900" algn="just">
              <a:buFont typeface="Wingdings" panose="05000000000000000000" pitchFamily="2" charset="2"/>
              <a:buChar char="Ø"/>
            </a:pPr>
            <a:endParaRPr lang="en-US" sz="2000" b="0" i="0" u="none" strike="noStrike" dirty="0">
              <a:solidFill>
                <a:srgbClr val="000000"/>
              </a:solidFill>
              <a:effectLst/>
              <a:latin typeface="Times New Roman" panose="02020603050405020304" pitchFamily="18" charset="0"/>
            </a:endParaRPr>
          </a:p>
          <a:p>
            <a:pPr marL="342900" indent="-34290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rPr>
              <a:t>In order to monitor quality of air, a Wireless sensor network (WSN) based new framework is proposed which is based on data acquisition and transmission.</a:t>
            </a:r>
          </a:p>
          <a:p>
            <a:pPr marL="342900" indent="-342900" algn="just">
              <a:buFont typeface="Wingdings" panose="05000000000000000000" pitchFamily="2" charset="2"/>
              <a:buChar char="Ø"/>
            </a:pPr>
            <a:endParaRPr lang="en-US" sz="2000" b="0" i="0" u="none" strike="noStrike" dirty="0">
              <a:solidFill>
                <a:srgbClr val="000000"/>
              </a:solidFill>
              <a:effectLst/>
              <a:latin typeface="Times New Roman" panose="02020603050405020304" pitchFamily="18" charset="0"/>
            </a:endParaRPr>
          </a:p>
          <a:p>
            <a:pPr marL="342900" indent="-34290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rPr>
              <a:t>The parameters of the environment to be monitored are chosen as volume of CO, Humidity</a:t>
            </a:r>
            <a:r>
              <a:rPr lang="en-US" sz="2000" dirty="0">
                <a:solidFill>
                  <a:srgbClr val="000000"/>
                </a:solidFill>
                <a:latin typeface="Times New Roman" panose="02020603050405020304" pitchFamily="18" charset="0"/>
              </a:rPr>
              <a:t>, Temperature, Pressure, Air quality of atmosphere.</a:t>
            </a:r>
          </a:p>
          <a:p>
            <a:pPr marL="285750" indent="-285750" algn="just">
              <a:buFont typeface="Wingdings" panose="05000000000000000000" pitchFamily="2" charset="2"/>
              <a:buChar char="Ø"/>
            </a:pPr>
            <a:endParaRPr lang="en-US" sz="2000" dirty="0">
              <a:solidFill>
                <a:srgbClr val="000000"/>
              </a:solidFill>
              <a:latin typeface="Times New Roman" panose="02020603050405020304" pitchFamily="18" charset="0"/>
            </a:endParaRPr>
          </a:p>
          <a:p>
            <a:pPr marL="285750" indent="-28575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rPr>
              <a:t>The values of these parameters are transmitted by using  Bluetooth to the remote monitoring area so that every person in the range of the system can check it over their smart phones.</a:t>
            </a:r>
            <a:endParaRPr lang="en-US" sz="2000"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sz="1800" b="0" i="0" u="none" strike="noStrike" dirty="0">
              <a:solidFill>
                <a:srgbClr val="000000"/>
              </a:solidFill>
              <a:effectLst/>
              <a:latin typeface="Times New Roman" panose="02020603050405020304" pitchFamily="18" charset="0"/>
            </a:endParaRPr>
          </a:p>
          <a:p>
            <a:endParaRPr lang="en-US" sz="1800" b="0" i="0" u="none" strike="noStrike" dirty="0">
              <a:solidFill>
                <a:srgbClr val="000000"/>
              </a:solidFill>
              <a:effectLst/>
              <a:latin typeface="Times New Roman" panose="02020603050405020304" pitchFamily="18" charset="0"/>
            </a:endParaRPr>
          </a:p>
          <a:p>
            <a:pPr algn="ctr"/>
            <a:endParaRPr lang="en-US" dirty="0">
              <a:solidFill>
                <a:srgbClr val="000000"/>
              </a:solidFill>
              <a:latin typeface="Times New Roman" panose="02020603050405020304" pitchFamily="18" charset="0"/>
            </a:endParaRPr>
          </a:p>
          <a:p>
            <a:pPr marL="342900" indent="-342900">
              <a:buFont typeface="Wingdings" panose="05000000000000000000" pitchFamily="2" charset="2"/>
              <a:buChar char="Ø"/>
            </a:pPr>
            <a:endParaRPr lang="en-IN" dirty="0"/>
          </a:p>
        </p:txBody>
      </p:sp>
      <p:sp>
        <p:nvSpPr>
          <p:cNvPr id="19" name="Arrow: Pentagon 18">
            <a:extLst>
              <a:ext uri="{FF2B5EF4-FFF2-40B4-BE49-F238E27FC236}">
                <a16:creationId xmlns:a16="http://schemas.microsoft.com/office/drawing/2014/main" id="{CF497F95-D998-41C5-A358-C5FFCE1AABA2}"/>
              </a:ext>
            </a:extLst>
          </p:cNvPr>
          <p:cNvSpPr/>
          <p:nvPr/>
        </p:nvSpPr>
        <p:spPr>
          <a:xfrm>
            <a:off x="718592" y="1205479"/>
            <a:ext cx="3275546" cy="651782"/>
          </a:xfrm>
          <a:prstGeom prst="homePlat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u="sng" kern="0" noProof="0" dirty="0">
                <a:solidFill>
                  <a:prstClr val="white"/>
                </a:solidFill>
                <a:latin typeface="Times New Roman" pitchFamily="18" charset="0"/>
                <a:cs typeface="Times New Roman" pitchFamily="18" charset="0"/>
              </a:rPr>
              <a:t>INTRODUCTION</a:t>
            </a:r>
            <a:endParaRPr kumimoji="0" lang="en-US" sz="2800" b="1" i="0" u="sng" strike="noStrike" kern="0" cap="none" spc="0" normalizeH="0" baseline="0" noProof="0" dirty="0">
              <a:ln>
                <a:noFill/>
              </a:ln>
              <a:solidFill>
                <a:prstClr val="white"/>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65977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circle(in)">
                                      <p:cBhvr>
                                        <p:cTn id="21"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A3A638-911A-44F2-9CE0-1CE170072429}"/>
              </a:ext>
            </a:extLst>
          </p:cNvPr>
          <p:cNvSpPr>
            <a:spLocks noGrp="1"/>
          </p:cNvSpPr>
          <p:nvPr>
            <p:ph type="ftr" sz="quarter" idx="11"/>
          </p:nvPr>
        </p:nvSpPr>
        <p:spPr/>
        <p:txBody>
          <a:bodyPr/>
          <a:lstStyle/>
          <a:p>
            <a:r>
              <a:rPr lang="en-US"/>
              <a:t>Department of Electrical and Electronics, ATMECE, Mysuru</a:t>
            </a:r>
            <a:endParaRPr lang="en-IN"/>
          </a:p>
        </p:txBody>
      </p:sp>
      <p:sp>
        <p:nvSpPr>
          <p:cNvPr id="3" name="Slide Number Placeholder 2">
            <a:extLst>
              <a:ext uri="{FF2B5EF4-FFF2-40B4-BE49-F238E27FC236}">
                <a16:creationId xmlns:a16="http://schemas.microsoft.com/office/drawing/2014/main" id="{466838E1-94EF-4E93-A070-57268F8F7C83}"/>
              </a:ext>
            </a:extLst>
          </p:cNvPr>
          <p:cNvSpPr>
            <a:spLocks noGrp="1"/>
          </p:cNvSpPr>
          <p:nvPr>
            <p:ph type="sldNum" sz="quarter" idx="12"/>
          </p:nvPr>
        </p:nvSpPr>
        <p:spPr/>
        <p:txBody>
          <a:bodyPr/>
          <a:lstStyle/>
          <a:p>
            <a:fld id="{D06D892E-E28A-4B0C-9AC2-51972C861CCA}" type="slidenum">
              <a:rPr lang="en-IN" smtClean="0"/>
              <a:t>30</a:t>
            </a:fld>
            <a:endParaRPr lang="en-IN"/>
          </a:p>
        </p:txBody>
      </p:sp>
      <p:graphicFrame>
        <p:nvGraphicFramePr>
          <p:cNvPr id="4" name="Content Placeholder 2">
            <a:extLst>
              <a:ext uri="{FF2B5EF4-FFF2-40B4-BE49-F238E27FC236}">
                <a16:creationId xmlns:a16="http://schemas.microsoft.com/office/drawing/2014/main" id="{51C3666E-3F4E-4F66-9FEE-953FCD11780C}"/>
              </a:ext>
            </a:extLst>
          </p:cNvPr>
          <p:cNvGraphicFramePr>
            <a:graphicFrameLocks/>
          </p:cNvGraphicFramePr>
          <p:nvPr>
            <p:extLst>
              <p:ext uri="{D42A27DB-BD31-4B8C-83A1-F6EECF244321}">
                <p14:modId xmlns:p14="http://schemas.microsoft.com/office/powerpoint/2010/main" val="4188139299"/>
              </p:ext>
            </p:extLst>
          </p:nvPr>
        </p:nvGraphicFramePr>
        <p:xfrm>
          <a:off x="1788458" y="2299051"/>
          <a:ext cx="8780929" cy="2695194"/>
        </p:xfrm>
        <a:graphic>
          <a:graphicData uri="http://schemas.openxmlformats.org/drawingml/2006/table">
            <a:tbl>
              <a:tblPr firstRow="1" firstCol="1" bandRow="1">
                <a:tableStyleId>{FABFCF23-3B69-468F-B69F-88F6DE6A72F2}</a:tableStyleId>
              </a:tblPr>
              <a:tblGrid>
                <a:gridCol w="1010141">
                  <a:extLst>
                    <a:ext uri="{9D8B030D-6E8A-4147-A177-3AD203B41FA5}">
                      <a16:colId xmlns:a16="http://schemas.microsoft.com/office/drawing/2014/main" val="20000"/>
                    </a:ext>
                  </a:extLst>
                </a:gridCol>
                <a:gridCol w="4441331">
                  <a:extLst>
                    <a:ext uri="{9D8B030D-6E8A-4147-A177-3AD203B41FA5}">
                      <a16:colId xmlns:a16="http://schemas.microsoft.com/office/drawing/2014/main" val="20001"/>
                    </a:ext>
                  </a:extLst>
                </a:gridCol>
                <a:gridCol w="3329457">
                  <a:extLst>
                    <a:ext uri="{9D8B030D-6E8A-4147-A177-3AD203B41FA5}">
                      <a16:colId xmlns:a16="http://schemas.microsoft.com/office/drawing/2014/main" val="20002"/>
                    </a:ext>
                  </a:extLst>
                </a:gridCol>
              </a:tblGrid>
              <a:tr h="365760">
                <a:tc>
                  <a:txBody>
                    <a:bodyPr/>
                    <a:lstStyle/>
                    <a:p>
                      <a:pPr marL="0" marR="0">
                        <a:lnSpc>
                          <a:spcPct val="150000"/>
                        </a:lnSpc>
                        <a:spcBef>
                          <a:spcPts val="0"/>
                        </a:spcBef>
                        <a:spcAft>
                          <a:spcPts val="0"/>
                        </a:spcAft>
                      </a:pPr>
                      <a:r>
                        <a:rPr lang="en-IN" sz="2200">
                          <a:effectLst/>
                        </a:rPr>
                        <a:t>SL.No</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2200">
                          <a:effectLst/>
                        </a:rPr>
                        <a:t>Description</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2200" dirty="0">
                          <a:effectLst/>
                        </a:rPr>
                        <a:t>Budget(Rs)</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65760">
                <a:tc>
                  <a:txBody>
                    <a:bodyPr/>
                    <a:lstStyle/>
                    <a:p>
                      <a:pPr marL="0" marR="0" algn="ctr">
                        <a:lnSpc>
                          <a:spcPct val="150000"/>
                        </a:lnSpc>
                        <a:spcBef>
                          <a:spcPts val="0"/>
                        </a:spcBef>
                        <a:spcAft>
                          <a:spcPts val="0"/>
                        </a:spcAft>
                      </a:pPr>
                      <a:r>
                        <a:rPr lang="en-IN" sz="2200" dirty="0">
                          <a:effectLst/>
                        </a:rPr>
                        <a:t>1</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2200" dirty="0">
                          <a:effectLst/>
                        </a:rPr>
                        <a:t>Hardware Components </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2200">
                          <a:effectLst/>
                        </a:rPr>
                        <a:t>18000</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65760">
                <a:tc>
                  <a:txBody>
                    <a:bodyPr/>
                    <a:lstStyle/>
                    <a:p>
                      <a:pPr marL="0" marR="0" algn="ctr">
                        <a:lnSpc>
                          <a:spcPct val="150000"/>
                        </a:lnSpc>
                        <a:spcBef>
                          <a:spcPts val="0"/>
                        </a:spcBef>
                        <a:spcAft>
                          <a:spcPts val="0"/>
                        </a:spcAft>
                      </a:pPr>
                      <a:r>
                        <a:rPr lang="en-IN" sz="2200">
                          <a:effectLst/>
                        </a:rPr>
                        <a:t>2</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Circuit + Software</a:t>
                      </a:r>
                    </a:p>
                  </a:txBody>
                  <a:tcPr marL="68580" marR="68580" marT="0" marB="0"/>
                </a:tc>
                <a:tc>
                  <a:txBody>
                    <a:bodyPr/>
                    <a:lstStyle/>
                    <a:p>
                      <a:pPr marL="0" marR="0" algn="ctr">
                        <a:lnSpc>
                          <a:spcPct val="150000"/>
                        </a:lnSpc>
                        <a:spcBef>
                          <a:spcPts val="0"/>
                        </a:spcBef>
                        <a:spcAft>
                          <a:spcPts val="0"/>
                        </a:spcAft>
                      </a:pPr>
                      <a:r>
                        <a:rPr lang="en-IN" sz="2200">
                          <a:effectLst/>
                        </a:rPr>
                        <a:t>4000</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65760">
                <a:tc>
                  <a:txBody>
                    <a:bodyPr/>
                    <a:lstStyle/>
                    <a:p>
                      <a:pPr marL="0" marR="0" algn="ctr">
                        <a:lnSpc>
                          <a:spcPct val="150000"/>
                        </a:lnSpc>
                        <a:spcBef>
                          <a:spcPts val="0"/>
                        </a:spcBef>
                        <a:spcAft>
                          <a:spcPts val="0"/>
                        </a:spcAft>
                      </a:pPr>
                      <a:r>
                        <a:rPr lang="en-IN" sz="2200">
                          <a:effectLst/>
                        </a:rPr>
                        <a:t>3</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2200">
                          <a:effectLst/>
                        </a:rPr>
                        <a:t>Project Report</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2200" dirty="0">
                          <a:effectLst/>
                        </a:rPr>
                        <a:t>1000</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65760">
                <a:tc>
                  <a:txBody>
                    <a:bodyPr/>
                    <a:lstStyle/>
                    <a:p>
                      <a:pPr marL="0" marR="0" algn="ctr">
                        <a:lnSpc>
                          <a:spcPct val="150000"/>
                        </a:lnSpc>
                        <a:spcBef>
                          <a:spcPts val="0"/>
                        </a:spcBef>
                        <a:spcAft>
                          <a:spcPts val="0"/>
                        </a:spcAft>
                      </a:pPr>
                      <a:r>
                        <a:rPr lang="en-IN" sz="2200">
                          <a:effectLst/>
                        </a:rPr>
                        <a:t>4</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2200">
                          <a:effectLst/>
                        </a:rPr>
                        <a:t>Miscellaneous</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2200">
                          <a:effectLst/>
                        </a:rPr>
                        <a:t>2000</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65760">
                <a:tc>
                  <a:txBody>
                    <a:bodyPr/>
                    <a:lstStyle/>
                    <a:p>
                      <a:pPr marL="0" marR="0">
                        <a:lnSpc>
                          <a:spcPct val="150000"/>
                        </a:lnSpc>
                        <a:spcBef>
                          <a:spcPts val="0"/>
                        </a:spcBef>
                        <a:spcAft>
                          <a:spcPts val="0"/>
                        </a:spcAft>
                      </a:pPr>
                      <a:r>
                        <a:rPr lang="en-IN" sz="2200">
                          <a:effectLst/>
                        </a:rPr>
                        <a:t> </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2200">
                          <a:effectLst/>
                        </a:rPr>
                        <a:t>Total</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2200" dirty="0">
                          <a:effectLst/>
                        </a:rPr>
                        <a:t>25000</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pic>
        <p:nvPicPr>
          <p:cNvPr id="5" name="Picture 2" descr="Logo">
            <a:extLst>
              <a:ext uri="{FF2B5EF4-FFF2-40B4-BE49-F238E27FC236}">
                <a16:creationId xmlns:a16="http://schemas.microsoft.com/office/drawing/2014/main" id="{7DF9ECA5-8583-4CF7-9325-9B142153F7E4}"/>
              </a:ext>
            </a:extLst>
          </p:cNvPr>
          <p:cNvPicPr>
            <a:picLocks noChangeAspect="1" noChangeArrowheads="1"/>
          </p:cNvPicPr>
          <p:nvPr/>
        </p:nvPicPr>
        <p:blipFill>
          <a:blip r:embed="rId2" cstate="print"/>
          <a:srcRect/>
          <a:stretch>
            <a:fillRect/>
          </a:stretch>
        </p:blipFill>
        <p:spPr bwMode="auto">
          <a:xfrm>
            <a:off x="455177" y="125543"/>
            <a:ext cx="2304142" cy="756579"/>
          </a:xfrm>
          <a:prstGeom prst="rect">
            <a:avLst/>
          </a:prstGeom>
          <a:noFill/>
          <a:ln w="9525">
            <a:noFill/>
            <a:miter lim="800000"/>
            <a:headEnd/>
            <a:tailEnd/>
          </a:ln>
        </p:spPr>
      </p:pic>
      <p:pic>
        <p:nvPicPr>
          <p:cNvPr id="6" name="Picture 1">
            <a:extLst>
              <a:ext uri="{FF2B5EF4-FFF2-40B4-BE49-F238E27FC236}">
                <a16:creationId xmlns:a16="http://schemas.microsoft.com/office/drawing/2014/main" id="{91F888D6-3459-49C4-B808-63A3C3B53D34}"/>
              </a:ext>
            </a:extLst>
          </p:cNvPr>
          <p:cNvPicPr>
            <a:picLocks noChangeAspect="1" noChangeArrowheads="1"/>
          </p:cNvPicPr>
          <p:nvPr/>
        </p:nvPicPr>
        <p:blipFill>
          <a:blip r:embed="rId3" cstate="print"/>
          <a:srcRect l="9599" t="4800" r="11200" b="6400"/>
          <a:stretch>
            <a:fillRect/>
          </a:stretch>
        </p:blipFill>
        <p:spPr bwMode="auto">
          <a:xfrm>
            <a:off x="11108521" y="0"/>
            <a:ext cx="1083479" cy="977900"/>
          </a:xfrm>
          <a:prstGeom prst="rect">
            <a:avLst/>
          </a:prstGeom>
          <a:noFill/>
          <a:ln w="9525">
            <a:noFill/>
            <a:miter lim="800000"/>
            <a:headEnd/>
            <a:tailEnd/>
          </a:ln>
        </p:spPr>
      </p:pic>
      <p:grpSp>
        <p:nvGrpSpPr>
          <p:cNvPr id="7" name="Group 11">
            <a:extLst>
              <a:ext uri="{FF2B5EF4-FFF2-40B4-BE49-F238E27FC236}">
                <a16:creationId xmlns:a16="http://schemas.microsoft.com/office/drawing/2014/main" id="{B24C2123-CD1F-4F21-8FBC-686B93386C07}"/>
              </a:ext>
            </a:extLst>
          </p:cNvPr>
          <p:cNvGrpSpPr>
            <a:grpSpLocks/>
          </p:cNvGrpSpPr>
          <p:nvPr/>
        </p:nvGrpSpPr>
        <p:grpSpPr bwMode="auto">
          <a:xfrm>
            <a:off x="10029428" y="82990"/>
            <a:ext cx="1079919" cy="894910"/>
            <a:chOff x="0" y="0"/>
            <a:chExt cx="1110192" cy="778933"/>
          </a:xfrm>
        </p:grpSpPr>
        <p:pic>
          <p:nvPicPr>
            <p:cNvPr id="8" name="Picture 7">
              <a:extLst>
                <a:ext uri="{FF2B5EF4-FFF2-40B4-BE49-F238E27FC236}">
                  <a16:creationId xmlns:a16="http://schemas.microsoft.com/office/drawing/2014/main" id="{C103C31C-0605-4358-B460-4C2969F099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aja-uk_iso-9001_2015">
              <a:extLst>
                <a:ext uri="{FF2B5EF4-FFF2-40B4-BE49-F238E27FC236}">
                  <a16:creationId xmlns:a16="http://schemas.microsoft.com/office/drawing/2014/main" id="{8F698555-45E4-4E68-B4CF-74B3ED055F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 name="Picture 9">
            <a:extLst>
              <a:ext uri="{FF2B5EF4-FFF2-40B4-BE49-F238E27FC236}">
                <a16:creationId xmlns:a16="http://schemas.microsoft.com/office/drawing/2014/main" id="{32572EEB-CFFA-4C73-BF86-BE7F9C3F0A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82635" y="70721"/>
            <a:ext cx="899565" cy="866225"/>
          </a:xfrm>
          <a:prstGeom prst="rect">
            <a:avLst/>
          </a:prstGeom>
        </p:spPr>
      </p:pic>
      <p:sp>
        <p:nvSpPr>
          <p:cNvPr id="12" name="TextBox 11">
            <a:extLst>
              <a:ext uri="{FF2B5EF4-FFF2-40B4-BE49-F238E27FC236}">
                <a16:creationId xmlns:a16="http://schemas.microsoft.com/office/drawing/2014/main" id="{C703763D-0E44-45BB-A7E5-43926FC068D9}"/>
              </a:ext>
            </a:extLst>
          </p:cNvPr>
          <p:cNvSpPr txBox="1"/>
          <p:nvPr/>
        </p:nvSpPr>
        <p:spPr>
          <a:xfrm>
            <a:off x="3935000" y="1274356"/>
            <a:ext cx="6094428"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BUDGET ESTIMATION</a:t>
            </a:r>
            <a:endParaRPr lang="en-IN" sz="3600" b="1" dirty="0"/>
          </a:p>
        </p:txBody>
      </p:sp>
    </p:spTree>
    <p:extLst>
      <p:ext uri="{BB962C8B-B14F-4D97-AF65-F5344CB8AC3E}">
        <p14:creationId xmlns:p14="http://schemas.microsoft.com/office/powerpoint/2010/main" val="78097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0E8768C1-A3CA-48C7-96FB-C1A1A16EB1BB}"/>
              </a:ext>
            </a:extLst>
          </p:cNvPr>
          <p:cNvGrpSpPr>
            <a:grpSpLocks/>
          </p:cNvGrpSpPr>
          <p:nvPr/>
        </p:nvGrpSpPr>
        <p:grpSpPr bwMode="auto">
          <a:xfrm>
            <a:off x="9868632" y="176419"/>
            <a:ext cx="1079919" cy="894910"/>
            <a:chOff x="0" y="0"/>
            <a:chExt cx="1110192" cy="778933"/>
          </a:xfrm>
        </p:grpSpPr>
        <p:pic>
          <p:nvPicPr>
            <p:cNvPr id="3" name="Picture 2">
              <a:extLst>
                <a:ext uri="{FF2B5EF4-FFF2-40B4-BE49-F238E27FC236}">
                  <a16:creationId xmlns:a16="http://schemas.microsoft.com/office/drawing/2014/main" id="{EFEBFA35-6556-47B0-93C5-25386FCD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aja-uk_iso-9001_2015">
              <a:extLst>
                <a:ext uri="{FF2B5EF4-FFF2-40B4-BE49-F238E27FC236}">
                  <a16:creationId xmlns:a16="http://schemas.microsoft.com/office/drawing/2014/main" id="{F84743D6-8353-432A-944C-A6C70A541F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 name="Picture 1">
            <a:extLst>
              <a:ext uri="{FF2B5EF4-FFF2-40B4-BE49-F238E27FC236}">
                <a16:creationId xmlns:a16="http://schemas.microsoft.com/office/drawing/2014/main" id="{7C2B9F0E-9626-4F77-B0E0-7BBF59B10183}"/>
              </a:ext>
            </a:extLst>
          </p:cNvPr>
          <p:cNvPicPr>
            <a:picLocks noChangeAspect="1" noChangeArrowheads="1"/>
          </p:cNvPicPr>
          <p:nvPr/>
        </p:nvPicPr>
        <p:blipFill>
          <a:blip r:embed="rId4" cstate="print"/>
          <a:srcRect l="9599" t="4800" r="11200" b="6400"/>
          <a:stretch>
            <a:fillRect/>
          </a:stretch>
        </p:blipFill>
        <p:spPr bwMode="auto">
          <a:xfrm>
            <a:off x="11016501" y="96075"/>
            <a:ext cx="1083479" cy="977900"/>
          </a:xfrm>
          <a:prstGeom prst="rect">
            <a:avLst/>
          </a:prstGeom>
          <a:noFill/>
          <a:ln w="9525">
            <a:noFill/>
            <a:miter lim="800000"/>
            <a:headEnd/>
            <a:tailEnd/>
          </a:ln>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82279" y="205104"/>
            <a:ext cx="899565" cy="866225"/>
          </a:xfrm>
          <a:prstGeom prst="rect">
            <a:avLst/>
          </a:prstGeom>
        </p:spPr>
      </p:pic>
      <p:pic>
        <p:nvPicPr>
          <p:cNvPr id="7" name="Picture 2" descr="Logo">
            <a:extLst>
              <a:ext uri="{FF2B5EF4-FFF2-40B4-BE49-F238E27FC236}">
                <a16:creationId xmlns:a16="http://schemas.microsoft.com/office/drawing/2014/main" id="{4F55EE28-076C-4578-8DEF-219B1F7FAF26}"/>
              </a:ext>
            </a:extLst>
          </p:cNvPr>
          <p:cNvPicPr>
            <a:picLocks noChangeAspect="1" noChangeArrowheads="1"/>
          </p:cNvPicPr>
          <p:nvPr/>
        </p:nvPicPr>
        <p:blipFill>
          <a:blip r:embed="rId6" cstate="print"/>
          <a:srcRect/>
          <a:stretch>
            <a:fillRect/>
          </a:stretch>
        </p:blipFill>
        <p:spPr bwMode="auto">
          <a:xfrm>
            <a:off x="455177" y="314750"/>
            <a:ext cx="2304142" cy="756579"/>
          </a:xfrm>
          <a:prstGeom prst="rect">
            <a:avLst/>
          </a:prstGeom>
          <a:noFill/>
          <a:ln w="9525">
            <a:noFill/>
            <a:miter lim="800000"/>
            <a:headEnd/>
            <a:tailEnd/>
          </a:ln>
        </p:spPr>
      </p:pic>
      <p:sp>
        <p:nvSpPr>
          <p:cNvPr id="8" name="Footer Placeholder 2"/>
          <p:cNvSpPr>
            <a:spLocks noGrp="1"/>
          </p:cNvSpPr>
          <p:nvPr>
            <p:ph type="ftr" sz="quarter" idx="11"/>
          </p:nvPr>
        </p:nvSpPr>
        <p:spPr>
          <a:xfrm>
            <a:off x="3994138" y="6277040"/>
            <a:ext cx="4114800" cy="365125"/>
          </a:xfrm>
        </p:spPr>
        <p:txBody>
          <a:bodyPr/>
          <a:lstStyle/>
          <a:p>
            <a:r>
              <a:rPr lang="en-US" dirty="0"/>
              <a:t>Department of Electrical and Electronics, ATMECE, </a:t>
            </a:r>
            <a:r>
              <a:rPr lang="en-US" dirty="0" err="1"/>
              <a:t>Mysuru</a:t>
            </a:r>
            <a:endParaRPr lang="en-IN" dirty="0"/>
          </a:p>
        </p:txBody>
      </p:sp>
      <p:sp>
        <p:nvSpPr>
          <p:cNvPr id="9" name="TextBox 8"/>
          <p:cNvSpPr txBox="1"/>
          <p:nvPr/>
        </p:nvSpPr>
        <p:spPr>
          <a:xfrm>
            <a:off x="386499" y="1945718"/>
            <a:ext cx="11171742" cy="4401205"/>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1] Prof S. A. Shaikh1, Suvarna A. Sonawane2, ”Monitoring Smart City Application Using Raspberry PI based on IoT” International Journal of Innovative Science, Engineering &amp; Technology, Vol 5 Issue VIL, July 2017.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[2] Prof Muragesh SK1, Santhosha Rao2, “Automated Internet of Things For Underground Drainage and Manhole Monitoring Systems For Metropolitan Cities.” International Journal of Innovative Science, Engineering &amp; Technology, Vol. 2 Issue 4, June 2015.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[3] Lazarescu, M.T., "Design of a WSN Platform for Long-Term Environmental Monitoring for IoT Applications," Emerging and Selected Topics in Circuits And Systems, IEEE Journal on, vol.3, no.1, pp.45, 54, March 2013.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[4] Brown, Eric (13 September 2016).”Who need the Internet of things” .Linux.com. Retrieved 23 October 2016. </a:t>
            </a:r>
          </a:p>
        </p:txBody>
      </p:sp>
      <p:sp>
        <p:nvSpPr>
          <p:cNvPr id="10" name="Slide Number Placeholder 9">
            <a:extLst>
              <a:ext uri="{FF2B5EF4-FFF2-40B4-BE49-F238E27FC236}">
                <a16:creationId xmlns:a16="http://schemas.microsoft.com/office/drawing/2014/main" id="{C277415D-A721-4FD2-9C9E-D1311D09BB1E}"/>
              </a:ext>
            </a:extLst>
          </p:cNvPr>
          <p:cNvSpPr>
            <a:spLocks noGrp="1"/>
          </p:cNvSpPr>
          <p:nvPr>
            <p:ph type="sldNum" sz="quarter" idx="12"/>
          </p:nvPr>
        </p:nvSpPr>
        <p:spPr/>
        <p:txBody>
          <a:bodyPr/>
          <a:lstStyle/>
          <a:p>
            <a:fld id="{D06D892E-E28A-4B0C-9AC2-51972C861CCA}" type="slidenum">
              <a:rPr lang="en-IN" smtClean="0"/>
              <a:t>31</a:t>
            </a:fld>
            <a:endParaRPr lang="en-IN"/>
          </a:p>
        </p:txBody>
      </p:sp>
      <p:sp>
        <p:nvSpPr>
          <p:cNvPr id="11" name="Arrow: Pentagon 10">
            <a:extLst>
              <a:ext uri="{FF2B5EF4-FFF2-40B4-BE49-F238E27FC236}">
                <a16:creationId xmlns:a16="http://schemas.microsoft.com/office/drawing/2014/main" id="{B7F18AD3-C47E-44D1-B868-F2AF0058D3AE}"/>
              </a:ext>
            </a:extLst>
          </p:cNvPr>
          <p:cNvSpPr/>
          <p:nvPr/>
        </p:nvSpPr>
        <p:spPr>
          <a:xfrm>
            <a:off x="455177" y="1176514"/>
            <a:ext cx="2986142" cy="651782"/>
          </a:xfrm>
          <a:prstGeom prst="homePlat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u="sng" kern="0" dirty="0">
                <a:solidFill>
                  <a:prstClr val="white"/>
                </a:solidFill>
                <a:latin typeface="Times New Roman" pitchFamily="18" charset="0"/>
                <a:cs typeface="Times New Roman" pitchFamily="18" charset="0"/>
              </a:rPr>
              <a:t>REFERENCES</a:t>
            </a:r>
            <a:endParaRPr kumimoji="0" lang="en-US" sz="2800" b="1" i="0" u="sng" strike="noStrike" kern="0" cap="none" spc="0" normalizeH="0" baseline="0" noProof="0" dirty="0">
              <a:ln>
                <a:noFill/>
              </a:ln>
              <a:solidFill>
                <a:prstClr val="white"/>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02612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BC8578-12E2-49F1-AE8F-2FD930B19CD3}"/>
              </a:ext>
            </a:extLst>
          </p:cNvPr>
          <p:cNvSpPr>
            <a:spLocks noGrp="1"/>
          </p:cNvSpPr>
          <p:nvPr>
            <p:ph type="ftr" sz="quarter" idx="11"/>
          </p:nvPr>
        </p:nvSpPr>
        <p:spPr/>
        <p:txBody>
          <a:bodyPr/>
          <a:lstStyle/>
          <a:p>
            <a:r>
              <a:rPr lang="en-US"/>
              <a:t>Department of Electrical and Electronics, ATMECE, Mysuru</a:t>
            </a:r>
            <a:endParaRPr lang="en-IN"/>
          </a:p>
        </p:txBody>
      </p:sp>
      <p:sp>
        <p:nvSpPr>
          <p:cNvPr id="3" name="Slide Number Placeholder 2">
            <a:extLst>
              <a:ext uri="{FF2B5EF4-FFF2-40B4-BE49-F238E27FC236}">
                <a16:creationId xmlns:a16="http://schemas.microsoft.com/office/drawing/2014/main" id="{C799DC02-57BA-4E44-9EBE-5A5AD4F9475A}"/>
              </a:ext>
            </a:extLst>
          </p:cNvPr>
          <p:cNvSpPr>
            <a:spLocks noGrp="1"/>
          </p:cNvSpPr>
          <p:nvPr>
            <p:ph type="sldNum" sz="quarter" idx="12"/>
          </p:nvPr>
        </p:nvSpPr>
        <p:spPr/>
        <p:txBody>
          <a:bodyPr/>
          <a:lstStyle/>
          <a:p>
            <a:fld id="{D06D892E-E28A-4B0C-9AC2-51972C861CCA}" type="slidenum">
              <a:rPr lang="en-IN" smtClean="0"/>
              <a:t>32</a:t>
            </a:fld>
            <a:endParaRPr lang="en-IN"/>
          </a:p>
        </p:txBody>
      </p:sp>
      <p:pic>
        <p:nvPicPr>
          <p:cNvPr id="4" name="Picture 2" descr="Logo">
            <a:extLst>
              <a:ext uri="{FF2B5EF4-FFF2-40B4-BE49-F238E27FC236}">
                <a16:creationId xmlns:a16="http://schemas.microsoft.com/office/drawing/2014/main" id="{B8DA749E-171D-4A4C-804F-AE52D4859B9B}"/>
              </a:ext>
            </a:extLst>
          </p:cNvPr>
          <p:cNvPicPr>
            <a:picLocks noChangeAspect="1" noChangeArrowheads="1"/>
          </p:cNvPicPr>
          <p:nvPr/>
        </p:nvPicPr>
        <p:blipFill>
          <a:blip r:embed="rId2" cstate="print"/>
          <a:srcRect/>
          <a:stretch>
            <a:fillRect/>
          </a:stretch>
        </p:blipFill>
        <p:spPr bwMode="auto">
          <a:xfrm>
            <a:off x="455177" y="314750"/>
            <a:ext cx="2304142" cy="756579"/>
          </a:xfrm>
          <a:prstGeom prst="rect">
            <a:avLst/>
          </a:prstGeom>
          <a:noFill/>
          <a:ln w="9525">
            <a:noFill/>
            <a:miter lim="800000"/>
            <a:headEnd/>
            <a:tailEnd/>
          </a:ln>
        </p:spPr>
      </p:pic>
      <p:pic>
        <p:nvPicPr>
          <p:cNvPr id="5" name="Picture 1">
            <a:extLst>
              <a:ext uri="{FF2B5EF4-FFF2-40B4-BE49-F238E27FC236}">
                <a16:creationId xmlns:a16="http://schemas.microsoft.com/office/drawing/2014/main" id="{7EAF150C-92AD-4CD2-B6AF-6C6496CE5839}"/>
              </a:ext>
            </a:extLst>
          </p:cNvPr>
          <p:cNvPicPr>
            <a:picLocks noChangeAspect="1" noChangeArrowheads="1"/>
          </p:cNvPicPr>
          <p:nvPr/>
        </p:nvPicPr>
        <p:blipFill>
          <a:blip r:embed="rId3" cstate="print"/>
          <a:srcRect l="9599" t="4800" r="11200" b="6400"/>
          <a:stretch>
            <a:fillRect/>
          </a:stretch>
        </p:blipFill>
        <p:spPr bwMode="auto">
          <a:xfrm>
            <a:off x="10882578" y="90618"/>
            <a:ext cx="1083479" cy="977900"/>
          </a:xfrm>
          <a:prstGeom prst="rect">
            <a:avLst/>
          </a:prstGeom>
          <a:noFill/>
          <a:ln w="9525">
            <a:noFill/>
            <a:miter lim="800000"/>
            <a:headEnd/>
            <a:tailEnd/>
          </a:ln>
        </p:spPr>
      </p:pic>
      <p:grpSp>
        <p:nvGrpSpPr>
          <p:cNvPr id="6" name="Group 11">
            <a:extLst>
              <a:ext uri="{FF2B5EF4-FFF2-40B4-BE49-F238E27FC236}">
                <a16:creationId xmlns:a16="http://schemas.microsoft.com/office/drawing/2014/main" id="{4CA78E53-FD68-4390-A084-ECEA3FBE2DF5}"/>
              </a:ext>
            </a:extLst>
          </p:cNvPr>
          <p:cNvGrpSpPr>
            <a:grpSpLocks/>
          </p:cNvGrpSpPr>
          <p:nvPr/>
        </p:nvGrpSpPr>
        <p:grpSpPr bwMode="auto">
          <a:xfrm>
            <a:off x="9802659" y="173608"/>
            <a:ext cx="1079919" cy="894910"/>
            <a:chOff x="0" y="0"/>
            <a:chExt cx="1110192" cy="778933"/>
          </a:xfrm>
        </p:grpSpPr>
        <p:pic>
          <p:nvPicPr>
            <p:cNvPr id="7" name="Picture 6">
              <a:extLst>
                <a:ext uri="{FF2B5EF4-FFF2-40B4-BE49-F238E27FC236}">
                  <a16:creationId xmlns:a16="http://schemas.microsoft.com/office/drawing/2014/main" id="{50C23FD6-9120-4147-8BAB-E16CBAABA1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aja-uk_iso-9001_2015">
              <a:extLst>
                <a:ext uri="{FF2B5EF4-FFF2-40B4-BE49-F238E27FC236}">
                  <a16:creationId xmlns:a16="http://schemas.microsoft.com/office/drawing/2014/main" id="{F8AF6695-D8D9-45D4-9D04-A9C338B5C7C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a:extLst>
              <a:ext uri="{FF2B5EF4-FFF2-40B4-BE49-F238E27FC236}">
                <a16:creationId xmlns:a16="http://schemas.microsoft.com/office/drawing/2014/main" id="{D1DC4A4D-57DF-4101-822F-7D0112D2B3E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82279" y="205104"/>
            <a:ext cx="899565" cy="866225"/>
          </a:xfrm>
          <a:prstGeom prst="rect">
            <a:avLst/>
          </a:prstGeom>
        </p:spPr>
      </p:pic>
      <p:sp>
        <p:nvSpPr>
          <p:cNvPr id="11" name="TextBox 10">
            <a:extLst>
              <a:ext uri="{FF2B5EF4-FFF2-40B4-BE49-F238E27FC236}">
                <a16:creationId xmlns:a16="http://schemas.microsoft.com/office/drawing/2014/main" id="{8C2CCD49-52C1-4D2A-8BC5-115F43D34F9C}"/>
              </a:ext>
            </a:extLst>
          </p:cNvPr>
          <p:cNvSpPr txBox="1"/>
          <p:nvPr/>
        </p:nvSpPr>
        <p:spPr>
          <a:xfrm>
            <a:off x="455177" y="1566562"/>
            <a:ext cx="11076495" cy="2862322"/>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[5] Wemer-Allen, G., Johnson, J., Ruize, M., Less, J., and Welsh, Matt “Monitoring Volcanic Eruptions with a Wireless sensor Network. (ISSN: 2321 – 5658) Volume 01– Issue 04, December 2013 Asian Online Journals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[6] Basha, D. and Rus, D. “Design of Early Warning Flood Detection System for developing countries. Proceeding of the conference on ICTD, Bonsalove, India. Pp 1- 10, 2007.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[7] Yuwat, C. and Kilaso, S. “ A Wireless Sensor Network for Weather and Disaster Alarm System” , IPCSIT Vol. 6, Singapore. Pp 1 – 5, 201</a:t>
            </a:r>
          </a:p>
        </p:txBody>
      </p:sp>
    </p:spTree>
    <p:extLst>
      <p:ext uri="{BB962C8B-B14F-4D97-AF65-F5344CB8AC3E}">
        <p14:creationId xmlns:p14="http://schemas.microsoft.com/office/powerpoint/2010/main" val="322160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A623A1-5A44-45FD-B0BC-22E003C3C627}"/>
              </a:ext>
            </a:extLst>
          </p:cNvPr>
          <p:cNvSpPr>
            <a:spLocks noGrp="1"/>
          </p:cNvSpPr>
          <p:nvPr>
            <p:ph type="ftr" sz="quarter" idx="11"/>
          </p:nvPr>
        </p:nvSpPr>
        <p:spPr/>
        <p:txBody>
          <a:bodyPr/>
          <a:lstStyle/>
          <a:p>
            <a:r>
              <a:rPr lang="en-US"/>
              <a:t>Department of Electrical and Electronics, ATMECE, Mysuru</a:t>
            </a:r>
            <a:endParaRPr lang="en-IN"/>
          </a:p>
        </p:txBody>
      </p:sp>
      <p:sp>
        <p:nvSpPr>
          <p:cNvPr id="3" name="Slide Number Placeholder 2">
            <a:extLst>
              <a:ext uri="{FF2B5EF4-FFF2-40B4-BE49-F238E27FC236}">
                <a16:creationId xmlns:a16="http://schemas.microsoft.com/office/drawing/2014/main" id="{1351D5DD-96AB-43C4-AD8D-73507DF2A4A4}"/>
              </a:ext>
            </a:extLst>
          </p:cNvPr>
          <p:cNvSpPr>
            <a:spLocks noGrp="1"/>
          </p:cNvSpPr>
          <p:nvPr>
            <p:ph type="sldNum" sz="quarter" idx="12"/>
          </p:nvPr>
        </p:nvSpPr>
        <p:spPr/>
        <p:txBody>
          <a:bodyPr/>
          <a:lstStyle/>
          <a:p>
            <a:fld id="{D06D892E-E28A-4B0C-9AC2-51972C861CCA}" type="slidenum">
              <a:rPr lang="en-IN" smtClean="0"/>
              <a:t>33</a:t>
            </a:fld>
            <a:endParaRPr lang="en-IN"/>
          </a:p>
        </p:txBody>
      </p:sp>
      <p:sp>
        <p:nvSpPr>
          <p:cNvPr id="26" name="Rectangle 25">
            <a:extLst>
              <a:ext uri="{FF2B5EF4-FFF2-40B4-BE49-F238E27FC236}">
                <a16:creationId xmlns:a16="http://schemas.microsoft.com/office/drawing/2014/main" id="{26E28D8B-3E94-40AA-AF5A-4EABA184B2C3}"/>
              </a:ext>
            </a:extLst>
          </p:cNvPr>
          <p:cNvSpPr/>
          <p:nvPr/>
        </p:nvSpPr>
        <p:spPr>
          <a:xfrm>
            <a:off x="3003435" y="2855180"/>
            <a:ext cx="5999887" cy="1015663"/>
          </a:xfrm>
          <a:prstGeom prst="rect">
            <a:avLst/>
          </a:prstGeom>
          <a:noFill/>
        </p:spPr>
        <p:txBody>
          <a:bodyPr wrap="square" lIns="91440" tIns="45720" rIns="91440" bIns="45720">
            <a:spAutoFit/>
          </a:bodyPr>
          <a:lstStyle/>
          <a:p>
            <a:pPr algn="ctr"/>
            <a:r>
              <a:rPr lang="en-US" sz="6000" b="1" dirty="0">
                <a:ln w="6600">
                  <a:solidFill>
                    <a:srgbClr val="C0504D"/>
                  </a:solidFill>
                  <a:prstDash val="solid"/>
                </a:ln>
                <a:solidFill>
                  <a:srgbClr val="F79646">
                    <a:lumMod val="75000"/>
                  </a:srgbClr>
                </a:solidFill>
                <a:effectLst>
                  <a:outerShdw dist="38100" dir="2700000" algn="tl" rotWithShape="0">
                    <a:srgbClr val="C0504D"/>
                  </a:outerShdw>
                </a:effectLst>
                <a:latin typeface="Times New Roman" panose="02020603050405020304" pitchFamily="18" charset="0"/>
                <a:cs typeface="Times New Roman" panose="02020603050405020304" pitchFamily="18" charset="0"/>
              </a:rPr>
              <a:t>THANK YOU</a:t>
            </a:r>
          </a:p>
        </p:txBody>
      </p:sp>
      <p:pic>
        <p:nvPicPr>
          <p:cNvPr id="27" name="Picture 2" descr="Logo">
            <a:extLst>
              <a:ext uri="{FF2B5EF4-FFF2-40B4-BE49-F238E27FC236}">
                <a16:creationId xmlns:a16="http://schemas.microsoft.com/office/drawing/2014/main" id="{7BC4E740-DA06-48DE-AEB0-15C18D70FD57}"/>
              </a:ext>
            </a:extLst>
          </p:cNvPr>
          <p:cNvPicPr>
            <a:picLocks noChangeAspect="1" noChangeArrowheads="1"/>
          </p:cNvPicPr>
          <p:nvPr/>
        </p:nvPicPr>
        <p:blipFill>
          <a:blip r:embed="rId2" cstate="print"/>
          <a:srcRect/>
          <a:stretch>
            <a:fillRect/>
          </a:stretch>
        </p:blipFill>
        <p:spPr bwMode="auto">
          <a:xfrm>
            <a:off x="455177" y="314750"/>
            <a:ext cx="2304142" cy="756579"/>
          </a:xfrm>
          <a:prstGeom prst="rect">
            <a:avLst/>
          </a:prstGeom>
          <a:noFill/>
          <a:ln w="9525">
            <a:noFill/>
            <a:miter lim="800000"/>
            <a:headEnd/>
            <a:tailEnd/>
          </a:ln>
        </p:spPr>
      </p:pic>
      <p:pic>
        <p:nvPicPr>
          <p:cNvPr id="28" name="Picture 1">
            <a:extLst>
              <a:ext uri="{FF2B5EF4-FFF2-40B4-BE49-F238E27FC236}">
                <a16:creationId xmlns:a16="http://schemas.microsoft.com/office/drawing/2014/main" id="{E64D8F27-C1E5-4E23-8306-E1D63797D282}"/>
              </a:ext>
            </a:extLst>
          </p:cNvPr>
          <p:cNvPicPr>
            <a:picLocks noChangeAspect="1" noChangeArrowheads="1"/>
          </p:cNvPicPr>
          <p:nvPr/>
        </p:nvPicPr>
        <p:blipFill>
          <a:blip r:embed="rId3" cstate="print"/>
          <a:srcRect l="9599" t="4800" r="11200" b="6400"/>
          <a:stretch>
            <a:fillRect/>
          </a:stretch>
        </p:blipFill>
        <p:spPr bwMode="auto">
          <a:xfrm>
            <a:off x="10882578" y="90618"/>
            <a:ext cx="1083479" cy="977900"/>
          </a:xfrm>
          <a:prstGeom prst="rect">
            <a:avLst/>
          </a:prstGeom>
          <a:noFill/>
          <a:ln w="9525">
            <a:noFill/>
            <a:miter lim="800000"/>
            <a:headEnd/>
            <a:tailEnd/>
          </a:ln>
        </p:spPr>
      </p:pic>
      <p:grpSp>
        <p:nvGrpSpPr>
          <p:cNvPr id="29" name="Group 11">
            <a:extLst>
              <a:ext uri="{FF2B5EF4-FFF2-40B4-BE49-F238E27FC236}">
                <a16:creationId xmlns:a16="http://schemas.microsoft.com/office/drawing/2014/main" id="{9C24117A-4F95-4D11-9258-7794C550EB27}"/>
              </a:ext>
            </a:extLst>
          </p:cNvPr>
          <p:cNvGrpSpPr>
            <a:grpSpLocks/>
          </p:cNvGrpSpPr>
          <p:nvPr/>
        </p:nvGrpSpPr>
        <p:grpSpPr bwMode="auto">
          <a:xfrm>
            <a:off x="9802659" y="173608"/>
            <a:ext cx="1079919" cy="894910"/>
            <a:chOff x="0" y="0"/>
            <a:chExt cx="1110192" cy="778933"/>
          </a:xfrm>
        </p:grpSpPr>
        <p:pic>
          <p:nvPicPr>
            <p:cNvPr id="30" name="Picture 29">
              <a:extLst>
                <a:ext uri="{FF2B5EF4-FFF2-40B4-BE49-F238E27FC236}">
                  <a16:creationId xmlns:a16="http://schemas.microsoft.com/office/drawing/2014/main" id="{2232CC98-10A2-49E1-8702-F9F1D2B390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descr="aja-uk_iso-9001_2015">
              <a:extLst>
                <a:ext uri="{FF2B5EF4-FFF2-40B4-BE49-F238E27FC236}">
                  <a16:creationId xmlns:a16="http://schemas.microsoft.com/office/drawing/2014/main" id="{595B8493-91C4-48C7-9930-53EFC6D325C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2" name="Picture 31">
            <a:extLst>
              <a:ext uri="{FF2B5EF4-FFF2-40B4-BE49-F238E27FC236}">
                <a16:creationId xmlns:a16="http://schemas.microsoft.com/office/drawing/2014/main" id="{404EECE7-D8DF-4BA9-A02B-C8A7C8A3C27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82279" y="205104"/>
            <a:ext cx="899565" cy="866225"/>
          </a:xfrm>
          <a:prstGeom prst="rect">
            <a:avLst/>
          </a:prstGeom>
        </p:spPr>
      </p:pic>
    </p:spTree>
    <p:extLst>
      <p:ext uri="{BB962C8B-B14F-4D97-AF65-F5344CB8AC3E}">
        <p14:creationId xmlns:p14="http://schemas.microsoft.com/office/powerpoint/2010/main" val="336756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style.rotation</p:attrName>
                                        </p:attrNameLst>
                                      </p:cBhvr>
                                      <p:tavLst>
                                        <p:tav tm="0">
                                          <p:val>
                                            <p:fltVal val="90"/>
                                          </p:val>
                                        </p:tav>
                                        <p:tav tm="100000">
                                          <p:val>
                                            <p:fltVal val="0"/>
                                          </p:val>
                                        </p:tav>
                                      </p:tavLst>
                                    </p:anim>
                                    <p:animEffect transition="in" filter="fade">
                                      <p:cBhvr>
                                        <p:cTn id="1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Logo">
            <a:extLst>
              <a:ext uri="{FF2B5EF4-FFF2-40B4-BE49-F238E27FC236}">
                <a16:creationId xmlns:a16="http://schemas.microsoft.com/office/drawing/2014/main" id="{4F55EE28-076C-4578-8DEF-219B1F7FAF26}"/>
              </a:ext>
            </a:extLst>
          </p:cNvPr>
          <p:cNvPicPr>
            <a:picLocks noChangeAspect="1" noChangeArrowheads="1"/>
          </p:cNvPicPr>
          <p:nvPr/>
        </p:nvPicPr>
        <p:blipFill>
          <a:blip r:embed="rId2" cstate="print"/>
          <a:srcRect/>
          <a:stretch>
            <a:fillRect/>
          </a:stretch>
        </p:blipFill>
        <p:spPr bwMode="auto">
          <a:xfrm>
            <a:off x="312260" y="302512"/>
            <a:ext cx="2318797" cy="761391"/>
          </a:xfrm>
          <a:prstGeom prst="rect">
            <a:avLst/>
          </a:prstGeom>
          <a:noFill/>
          <a:ln w="9525">
            <a:noFill/>
            <a:miter lim="800000"/>
            <a:headEnd/>
            <a:tailEnd/>
          </a:ln>
        </p:spPr>
      </p:pic>
      <p:grpSp>
        <p:nvGrpSpPr>
          <p:cNvPr id="5" name="Group 11">
            <a:extLst>
              <a:ext uri="{FF2B5EF4-FFF2-40B4-BE49-F238E27FC236}">
                <a16:creationId xmlns:a16="http://schemas.microsoft.com/office/drawing/2014/main" id="{0E8768C1-A3CA-48C7-96FB-C1A1A16EB1BB}"/>
              </a:ext>
            </a:extLst>
          </p:cNvPr>
          <p:cNvGrpSpPr>
            <a:grpSpLocks/>
          </p:cNvGrpSpPr>
          <p:nvPr/>
        </p:nvGrpSpPr>
        <p:grpSpPr bwMode="auto">
          <a:xfrm>
            <a:off x="9585094" y="183035"/>
            <a:ext cx="1079919" cy="894910"/>
            <a:chOff x="0" y="0"/>
            <a:chExt cx="1110192" cy="778933"/>
          </a:xfrm>
        </p:grpSpPr>
        <p:pic>
          <p:nvPicPr>
            <p:cNvPr id="6" name="Picture 2">
              <a:extLst>
                <a:ext uri="{FF2B5EF4-FFF2-40B4-BE49-F238E27FC236}">
                  <a16:creationId xmlns:a16="http://schemas.microsoft.com/office/drawing/2014/main" id="{EFEBFA35-6556-47B0-93C5-25386FCDF2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aja-uk_iso-9001_2015">
              <a:extLst>
                <a:ext uri="{FF2B5EF4-FFF2-40B4-BE49-F238E27FC236}">
                  <a16:creationId xmlns:a16="http://schemas.microsoft.com/office/drawing/2014/main" id="{F84743D6-8353-432A-944C-A6C70A541F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85975" y="192866"/>
            <a:ext cx="899565" cy="866225"/>
          </a:xfrm>
          <a:prstGeom prst="rect">
            <a:avLst/>
          </a:prstGeom>
        </p:spPr>
      </p:pic>
      <p:pic>
        <p:nvPicPr>
          <p:cNvPr id="9" name="Picture 1">
            <a:extLst>
              <a:ext uri="{FF2B5EF4-FFF2-40B4-BE49-F238E27FC236}">
                <a16:creationId xmlns:a16="http://schemas.microsoft.com/office/drawing/2014/main" id="{7C2B9F0E-9626-4F77-B0E0-7BBF59B10183}"/>
              </a:ext>
            </a:extLst>
          </p:cNvPr>
          <p:cNvPicPr>
            <a:picLocks noChangeAspect="1" noChangeArrowheads="1"/>
          </p:cNvPicPr>
          <p:nvPr/>
        </p:nvPicPr>
        <p:blipFill>
          <a:blip r:embed="rId6" cstate="print"/>
          <a:srcRect l="9599" t="4800" r="11200" b="6400"/>
          <a:stretch>
            <a:fillRect/>
          </a:stretch>
        </p:blipFill>
        <p:spPr bwMode="auto">
          <a:xfrm>
            <a:off x="10862991" y="81191"/>
            <a:ext cx="1083479" cy="977900"/>
          </a:xfrm>
          <a:prstGeom prst="rect">
            <a:avLst/>
          </a:prstGeom>
          <a:noFill/>
          <a:ln w="9525">
            <a:noFill/>
            <a:miter lim="800000"/>
            <a:headEnd/>
            <a:tailEnd/>
          </a:ln>
        </p:spPr>
      </p:pic>
      <p:sp>
        <p:nvSpPr>
          <p:cNvPr id="14" name="Footer Placeholder 2"/>
          <p:cNvSpPr>
            <a:spLocks noGrp="1"/>
          </p:cNvSpPr>
          <p:nvPr>
            <p:ph type="ftr" sz="quarter" idx="11"/>
          </p:nvPr>
        </p:nvSpPr>
        <p:spPr>
          <a:xfrm>
            <a:off x="3994138" y="6277040"/>
            <a:ext cx="4114800" cy="365125"/>
          </a:xfrm>
        </p:spPr>
        <p:txBody>
          <a:bodyPr/>
          <a:lstStyle/>
          <a:p>
            <a:r>
              <a:rPr lang="en-US" dirty="0"/>
              <a:t>Department of Electrical and Electronics, ATMECE, </a:t>
            </a:r>
            <a:r>
              <a:rPr lang="en-US" dirty="0" err="1"/>
              <a:t>Mysuru</a:t>
            </a:r>
            <a:endParaRPr lang="en-IN" dirty="0"/>
          </a:p>
        </p:txBody>
      </p:sp>
      <p:sp>
        <p:nvSpPr>
          <p:cNvPr id="2" name="Slide Number Placeholder 1">
            <a:extLst>
              <a:ext uri="{FF2B5EF4-FFF2-40B4-BE49-F238E27FC236}">
                <a16:creationId xmlns:a16="http://schemas.microsoft.com/office/drawing/2014/main" id="{B80DE7DF-1359-407C-AB24-12C9419EA2B0}"/>
              </a:ext>
            </a:extLst>
          </p:cNvPr>
          <p:cNvSpPr>
            <a:spLocks noGrp="1"/>
          </p:cNvSpPr>
          <p:nvPr>
            <p:ph type="sldNum" sz="quarter" idx="12"/>
          </p:nvPr>
        </p:nvSpPr>
        <p:spPr/>
        <p:txBody>
          <a:bodyPr/>
          <a:lstStyle/>
          <a:p>
            <a:fld id="{D06D892E-E28A-4B0C-9AC2-51972C861CCA}" type="slidenum">
              <a:rPr lang="en-IN" smtClean="0"/>
              <a:t>4</a:t>
            </a:fld>
            <a:endParaRPr lang="en-IN"/>
          </a:p>
        </p:txBody>
      </p:sp>
      <p:sp>
        <p:nvSpPr>
          <p:cNvPr id="13" name="Arrow: Pentagon 12">
            <a:extLst>
              <a:ext uri="{FF2B5EF4-FFF2-40B4-BE49-F238E27FC236}">
                <a16:creationId xmlns:a16="http://schemas.microsoft.com/office/drawing/2014/main" id="{F5006099-CE85-47FA-93C4-6B1942559933}"/>
              </a:ext>
            </a:extLst>
          </p:cNvPr>
          <p:cNvSpPr/>
          <p:nvPr/>
        </p:nvSpPr>
        <p:spPr>
          <a:xfrm>
            <a:off x="266006" y="1233759"/>
            <a:ext cx="4730101" cy="632748"/>
          </a:xfrm>
          <a:prstGeom prst="homePlat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u="sng" kern="0" dirty="0">
                <a:solidFill>
                  <a:prstClr val="white"/>
                </a:solidFill>
                <a:latin typeface="Times New Roman" pitchFamily="18" charset="0"/>
                <a:cs typeface="Times New Roman" pitchFamily="18" charset="0"/>
              </a:rPr>
              <a:t>PROBLEM DEFINITION </a:t>
            </a:r>
            <a:endParaRPr kumimoji="0" lang="en-US" sz="2800" b="1" i="0" u="sng" strike="noStrike" kern="0" cap="none" spc="0" normalizeH="0" baseline="0" noProof="0" dirty="0">
              <a:ln>
                <a:noFill/>
              </a:ln>
              <a:solidFill>
                <a:prstClr val="white"/>
              </a:solidFill>
              <a:effectLst/>
              <a:uLnTx/>
              <a:uFillTx/>
              <a:latin typeface="Times New Roman" pitchFamily="18" charset="0"/>
              <a:ea typeface="+mn-ea"/>
              <a:cs typeface="Times New Roman" pitchFamily="18" charset="0"/>
            </a:endParaRPr>
          </a:p>
        </p:txBody>
      </p:sp>
      <p:sp>
        <p:nvSpPr>
          <p:cNvPr id="15" name="TextBox 14">
            <a:extLst>
              <a:ext uri="{FF2B5EF4-FFF2-40B4-BE49-F238E27FC236}">
                <a16:creationId xmlns:a16="http://schemas.microsoft.com/office/drawing/2014/main" id="{3AC4E6E0-6292-4293-8C03-D6E9D9424754}"/>
              </a:ext>
            </a:extLst>
          </p:cNvPr>
          <p:cNvSpPr txBox="1"/>
          <p:nvPr/>
        </p:nvSpPr>
        <p:spPr>
          <a:xfrm>
            <a:off x="312260" y="2044005"/>
            <a:ext cx="11235575" cy="2769989"/>
          </a:xfrm>
          <a:prstGeom prst="rect">
            <a:avLst/>
          </a:prstGeom>
          <a:noFill/>
        </p:spPr>
        <p:txBody>
          <a:bodyPr wrap="square">
            <a:spAutoFit/>
          </a:bodyPr>
          <a:lstStyle/>
          <a:p>
            <a:pPr marL="285750" indent="-285750" algn="just" rtl="0">
              <a:spcBef>
                <a:spcPts val="0"/>
              </a:spcBef>
              <a:spcAft>
                <a:spcPts val="0"/>
              </a:spcAf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rPr>
              <a:t>During past decades, as result of civilization and urbanization there is a huge growth in Polluting industries, open burning of leaves and solid waste, massive quantities of construction waste, substantial loss of forests and vehicles (particularly diesel-driven cars) on roads that give rise to health endangering pollution.</a:t>
            </a:r>
            <a:endParaRPr lang="en-US" sz="2000" b="0" dirty="0">
              <a:effectLst/>
            </a:endParaRPr>
          </a:p>
          <a:p>
            <a:pPr marL="285750" indent="-285750">
              <a:buFont typeface="Wingdings" panose="05000000000000000000" pitchFamily="2" charset="2"/>
              <a:buChar char="Ø"/>
            </a:pPr>
            <a:endParaRPr lang="en-US" dirty="0"/>
          </a:p>
          <a:p>
            <a:endParaRPr lang="en-US" sz="2000" dirty="0">
              <a:solidFill>
                <a:srgbClr val="000000"/>
              </a:solidFill>
              <a:latin typeface="Times New Roman" panose="02020603050405020304" pitchFamily="18" charset="0"/>
            </a:endParaRPr>
          </a:p>
          <a:p>
            <a:endParaRPr lang="en-US" sz="2000" dirty="0">
              <a:solidFill>
                <a:srgbClr val="000000"/>
              </a:solidFill>
              <a:latin typeface="Times New Roman" panose="02020603050405020304" pitchFamily="18" charset="0"/>
            </a:endParaRPr>
          </a:p>
          <a:p>
            <a:br>
              <a:rPr lang="en-US" dirty="0"/>
            </a:br>
            <a:endParaRPr lang="en-IN" dirty="0"/>
          </a:p>
        </p:txBody>
      </p:sp>
      <p:pic>
        <p:nvPicPr>
          <p:cNvPr id="1026" name="Picture 2" descr="Sharp spike seen in air pollution levels in recent years">
            <a:extLst>
              <a:ext uri="{FF2B5EF4-FFF2-40B4-BE49-F238E27FC236}">
                <a16:creationId xmlns:a16="http://schemas.microsoft.com/office/drawing/2014/main" id="{008F5D18-684B-45A8-949B-242E9FF26C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4620" y="3329553"/>
            <a:ext cx="4590853" cy="285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20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C4C64BF-F371-4BA5-AD61-F97378B244A4}"/>
              </a:ext>
            </a:extLst>
          </p:cNvPr>
          <p:cNvSpPr>
            <a:spLocks noGrp="1"/>
          </p:cNvSpPr>
          <p:nvPr>
            <p:ph type="ftr" sz="quarter" idx="11"/>
          </p:nvPr>
        </p:nvSpPr>
        <p:spPr/>
        <p:txBody>
          <a:bodyPr/>
          <a:lstStyle/>
          <a:p>
            <a:r>
              <a:rPr lang="en-US"/>
              <a:t>Department of Electrical and Electronics, ATMECE, Mysuru</a:t>
            </a:r>
            <a:endParaRPr lang="en-IN"/>
          </a:p>
        </p:txBody>
      </p:sp>
      <p:sp>
        <p:nvSpPr>
          <p:cNvPr id="5" name="Slide Number Placeholder 4">
            <a:extLst>
              <a:ext uri="{FF2B5EF4-FFF2-40B4-BE49-F238E27FC236}">
                <a16:creationId xmlns:a16="http://schemas.microsoft.com/office/drawing/2014/main" id="{AED63179-F748-4FD4-B250-89B32CABE786}"/>
              </a:ext>
            </a:extLst>
          </p:cNvPr>
          <p:cNvSpPr>
            <a:spLocks noGrp="1"/>
          </p:cNvSpPr>
          <p:nvPr>
            <p:ph type="sldNum" sz="quarter" idx="12"/>
          </p:nvPr>
        </p:nvSpPr>
        <p:spPr/>
        <p:txBody>
          <a:bodyPr/>
          <a:lstStyle/>
          <a:p>
            <a:fld id="{D06D892E-E28A-4B0C-9AC2-51972C861CCA}" type="slidenum">
              <a:rPr lang="en-IN" smtClean="0"/>
              <a:t>5</a:t>
            </a:fld>
            <a:endParaRPr lang="en-IN"/>
          </a:p>
        </p:txBody>
      </p:sp>
      <p:pic>
        <p:nvPicPr>
          <p:cNvPr id="6" name="Picture 2" descr="Logo">
            <a:extLst>
              <a:ext uri="{FF2B5EF4-FFF2-40B4-BE49-F238E27FC236}">
                <a16:creationId xmlns:a16="http://schemas.microsoft.com/office/drawing/2014/main" id="{D8F48096-B429-4906-88C7-E0A103942C0F}"/>
              </a:ext>
            </a:extLst>
          </p:cNvPr>
          <p:cNvPicPr>
            <a:picLocks noChangeAspect="1" noChangeArrowheads="1"/>
          </p:cNvPicPr>
          <p:nvPr/>
        </p:nvPicPr>
        <p:blipFill>
          <a:blip r:embed="rId2" cstate="print"/>
          <a:srcRect/>
          <a:stretch>
            <a:fillRect/>
          </a:stretch>
        </p:blipFill>
        <p:spPr bwMode="auto">
          <a:xfrm>
            <a:off x="312260" y="302512"/>
            <a:ext cx="2318797" cy="761391"/>
          </a:xfrm>
          <a:prstGeom prst="rect">
            <a:avLst/>
          </a:prstGeom>
          <a:noFill/>
          <a:ln w="9525">
            <a:noFill/>
            <a:miter lim="800000"/>
            <a:headEnd/>
            <a:tailEnd/>
          </a:ln>
        </p:spPr>
      </p:pic>
      <p:pic>
        <p:nvPicPr>
          <p:cNvPr id="9" name="Picture 1">
            <a:extLst>
              <a:ext uri="{FF2B5EF4-FFF2-40B4-BE49-F238E27FC236}">
                <a16:creationId xmlns:a16="http://schemas.microsoft.com/office/drawing/2014/main" id="{3CEFBEE7-E56A-4DFB-8384-F1083228AE3C}"/>
              </a:ext>
            </a:extLst>
          </p:cNvPr>
          <p:cNvPicPr>
            <a:picLocks noChangeAspect="1" noChangeArrowheads="1"/>
          </p:cNvPicPr>
          <p:nvPr/>
        </p:nvPicPr>
        <p:blipFill>
          <a:blip r:embed="rId3" cstate="print"/>
          <a:srcRect l="9599" t="4800" r="11200" b="6400"/>
          <a:stretch>
            <a:fillRect/>
          </a:stretch>
        </p:blipFill>
        <p:spPr bwMode="auto">
          <a:xfrm>
            <a:off x="10976112" y="86003"/>
            <a:ext cx="1083479" cy="977900"/>
          </a:xfrm>
          <a:prstGeom prst="rect">
            <a:avLst/>
          </a:prstGeom>
          <a:noFill/>
          <a:ln w="9525">
            <a:noFill/>
            <a:miter lim="800000"/>
            <a:headEnd/>
            <a:tailEnd/>
          </a:ln>
        </p:spPr>
      </p:pic>
      <p:grpSp>
        <p:nvGrpSpPr>
          <p:cNvPr id="10" name="Group 11">
            <a:extLst>
              <a:ext uri="{FF2B5EF4-FFF2-40B4-BE49-F238E27FC236}">
                <a16:creationId xmlns:a16="http://schemas.microsoft.com/office/drawing/2014/main" id="{B617F9EF-9B81-4CBC-BCCB-214163331B42}"/>
              </a:ext>
            </a:extLst>
          </p:cNvPr>
          <p:cNvGrpSpPr>
            <a:grpSpLocks/>
          </p:cNvGrpSpPr>
          <p:nvPr/>
        </p:nvGrpSpPr>
        <p:grpSpPr bwMode="auto">
          <a:xfrm>
            <a:off x="9896193" y="168993"/>
            <a:ext cx="1079919" cy="894910"/>
            <a:chOff x="0" y="0"/>
            <a:chExt cx="1110192" cy="778933"/>
          </a:xfrm>
        </p:grpSpPr>
        <p:pic>
          <p:nvPicPr>
            <p:cNvPr id="11" name="Picture 2">
              <a:extLst>
                <a:ext uri="{FF2B5EF4-FFF2-40B4-BE49-F238E27FC236}">
                  <a16:creationId xmlns:a16="http://schemas.microsoft.com/office/drawing/2014/main" id="{13450F77-303E-4652-A18E-877C9CB6BD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descr="aja-uk_iso-9001_2015">
              <a:extLst>
                <a:ext uri="{FF2B5EF4-FFF2-40B4-BE49-F238E27FC236}">
                  <a16:creationId xmlns:a16="http://schemas.microsoft.com/office/drawing/2014/main" id="{CAFA329D-A782-42BC-B3F0-90A9EE5BA90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 name="Picture 12">
            <a:extLst>
              <a:ext uri="{FF2B5EF4-FFF2-40B4-BE49-F238E27FC236}">
                <a16:creationId xmlns:a16="http://schemas.microsoft.com/office/drawing/2014/main" id="{CBAF31B7-0ED0-4286-A26C-1E13DEA4473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93068" y="168993"/>
            <a:ext cx="899565" cy="866225"/>
          </a:xfrm>
          <a:prstGeom prst="rect">
            <a:avLst/>
          </a:prstGeom>
        </p:spPr>
      </p:pic>
      <p:sp>
        <p:nvSpPr>
          <p:cNvPr id="15" name="TextBox 14">
            <a:extLst>
              <a:ext uri="{FF2B5EF4-FFF2-40B4-BE49-F238E27FC236}">
                <a16:creationId xmlns:a16="http://schemas.microsoft.com/office/drawing/2014/main" id="{5A35BD51-1F96-4544-9767-24B4BE12D175}"/>
              </a:ext>
            </a:extLst>
          </p:cNvPr>
          <p:cNvSpPr txBox="1"/>
          <p:nvPr/>
        </p:nvSpPr>
        <p:spPr>
          <a:xfrm>
            <a:off x="469637" y="1355550"/>
            <a:ext cx="11048214" cy="2492990"/>
          </a:xfrm>
          <a:prstGeom prst="rect">
            <a:avLst/>
          </a:prstGeom>
          <a:noFill/>
        </p:spPr>
        <p:txBody>
          <a:bodyPr wrap="square">
            <a:spAutoFit/>
          </a:bodyPr>
          <a:lstStyle/>
          <a:p>
            <a:pPr marL="285750" indent="-28575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rPr>
              <a:t>People working in mining area are at a risk sudden exposure to high level of </a:t>
            </a:r>
            <a:r>
              <a:rPr lang="en-US" sz="2000" dirty="0">
                <a:solidFill>
                  <a:srgbClr val="000000"/>
                </a:solidFill>
                <a:latin typeface="Times New Roman" panose="02020603050405020304" pitchFamily="18" charset="0"/>
              </a:rPr>
              <a:t>CO </a:t>
            </a:r>
            <a:r>
              <a:rPr lang="en-US" sz="2000" b="0" i="0" u="none" strike="noStrike" dirty="0">
                <a:solidFill>
                  <a:srgbClr val="000000"/>
                </a:solidFill>
                <a:effectLst/>
                <a:latin typeface="Times New Roman" panose="02020603050405020304" pitchFamily="18" charset="0"/>
              </a:rPr>
              <a:t>which is unnoticeable. Therefore, it is necessary to regularly monitor and report the hazardous impacts from air pollution.</a:t>
            </a:r>
          </a:p>
          <a:p>
            <a:pPr marL="285750" indent="-285750" algn="just">
              <a:buFont typeface="Wingdings" panose="05000000000000000000" pitchFamily="2" charset="2"/>
              <a:buChar char="Ø"/>
            </a:pPr>
            <a:endParaRPr lang="en-US" sz="2000" b="0" i="0" u="none" strike="noStrike" dirty="0">
              <a:solidFill>
                <a:srgbClr val="000000"/>
              </a:solidFill>
              <a:effectLst/>
              <a:latin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rPr>
              <a:t>To monitor the quality of air, a new framework is proposed that monitors the parameters of the environment around us such as CO, presence of smoke, temperature and humidity ,light intensity with the help of Bluetooth and cloud mobile app.</a:t>
            </a:r>
            <a:endParaRPr lang="en-US" sz="2000" b="0" dirty="0">
              <a:effectLst/>
            </a:endParaRPr>
          </a:p>
          <a:p>
            <a:br>
              <a:rPr lang="en-US" sz="1800" dirty="0"/>
            </a:br>
            <a:endParaRPr lang="en-US" sz="1800" b="0" i="0" u="none" strike="noStrike" dirty="0">
              <a:solidFill>
                <a:srgbClr val="000000"/>
              </a:solidFill>
              <a:effectLst/>
              <a:latin typeface="Times New Roman" panose="02020603050405020304" pitchFamily="18" charset="0"/>
            </a:endParaRPr>
          </a:p>
        </p:txBody>
      </p:sp>
      <p:pic>
        <p:nvPicPr>
          <p:cNvPr id="16" name="Picture 15">
            <a:extLst>
              <a:ext uri="{FF2B5EF4-FFF2-40B4-BE49-F238E27FC236}">
                <a16:creationId xmlns:a16="http://schemas.microsoft.com/office/drawing/2014/main" id="{1F55DB1B-9FD7-44AB-8FFA-701DAAD18395}"/>
              </a:ext>
            </a:extLst>
          </p:cNvPr>
          <p:cNvPicPr>
            <a:picLocks noChangeAspect="1"/>
          </p:cNvPicPr>
          <p:nvPr/>
        </p:nvPicPr>
        <p:blipFill>
          <a:blip r:embed="rId7"/>
          <a:stretch>
            <a:fillRect/>
          </a:stretch>
        </p:blipFill>
        <p:spPr>
          <a:xfrm>
            <a:off x="5782131" y="3129698"/>
            <a:ext cx="5736269" cy="3226651"/>
          </a:xfrm>
          <a:prstGeom prst="rect">
            <a:avLst/>
          </a:prstGeom>
        </p:spPr>
      </p:pic>
    </p:spTree>
    <p:extLst>
      <p:ext uri="{BB962C8B-B14F-4D97-AF65-F5344CB8AC3E}">
        <p14:creationId xmlns:p14="http://schemas.microsoft.com/office/powerpoint/2010/main" val="420629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1">
            <a:extLst>
              <a:ext uri="{FF2B5EF4-FFF2-40B4-BE49-F238E27FC236}">
                <a16:creationId xmlns:a16="http://schemas.microsoft.com/office/drawing/2014/main" id="{0E8768C1-A3CA-48C7-96FB-C1A1A16EB1BB}"/>
              </a:ext>
            </a:extLst>
          </p:cNvPr>
          <p:cNvGrpSpPr>
            <a:grpSpLocks/>
          </p:cNvGrpSpPr>
          <p:nvPr/>
        </p:nvGrpSpPr>
        <p:grpSpPr bwMode="auto">
          <a:xfrm>
            <a:off x="9585094" y="164181"/>
            <a:ext cx="1079919" cy="894910"/>
            <a:chOff x="0" y="0"/>
            <a:chExt cx="1110192" cy="778933"/>
          </a:xfrm>
        </p:grpSpPr>
        <p:pic>
          <p:nvPicPr>
            <p:cNvPr id="5" name="Picture 2">
              <a:extLst>
                <a:ext uri="{FF2B5EF4-FFF2-40B4-BE49-F238E27FC236}">
                  <a16:creationId xmlns:a16="http://schemas.microsoft.com/office/drawing/2014/main" id="{EFEBFA35-6556-47B0-93C5-25386FCD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aja-uk_iso-9001_2015">
              <a:extLst>
                <a:ext uri="{FF2B5EF4-FFF2-40B4-BE49-F238E27FC236}">
                  <a16:creationId xmlns:a16="http://schemas.microsoft.com/office/drawing/2014/main" id="{F84743D6-8353-432A-944C-A6C70A541F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
            <a:extLst>
              <a:ext uri="{FF2B5EF4-FFF2-40B4-BE49-F238E27FC236}">
                <a16:creationId xmlns:a16="http://schemas.microsoft.com/office/drawing/2014/main" id="{7C2B9F0E-9626-4F77-B0E0-7BBF59B10183}"/>
              </a:ext>
            </a:extLst>
          </p:cNvPr>
          <p:cNvPicPr>
            <a:picLocks noChangeAspect="1" noChangeArrowheads="1"/>
          </p:cNvPicPr>
          <p:nvPr/>
        </p:nvPicPr>
        <p:blipFill>
          <a:blip r:embed="rId4" cstate="print"/>
          <a:srcRect l="9599" t="4800" r="11200" b="6400"/>
          <a:stretch>
            <a:fillRect/>
          </a:stretch>
        </p:blipFill>
        <p:spPr bwMode="auto">
          <a:xfrm>
            <a:off x="10862991" y="81191"/>
            <a:ext cx="1083479" cy="977900"/>
          </a:xfrm>
          <a:prstGeom prst="rect">
            <a:avLst/>
          </a:prstGeom>
          <a:noFill/>
          <a:ln w="9525">
            <a:noFill/>
            <a:miter lim="800000"/>
            <a:headEnd/>
            <a:tailEnd/>
          </a:ln>
        </p:spPr>
      </p:pic>
      <p:pic>
        <p:nvPicPr>
          <p:cNvPr id="8" name="Picture 2" descr="Logo">
            <a:extLst>
              <a:ext uri="{FF2B5EF4-FFF2-40B4-BE49-F238E27FC236}">
                <a16:creationId xmlns:a16="http://schemas.microsoft.com/office/drawing/2014/main" id="{4F55EE28-076C-4578-8DEF-219B1F7FAF26}"/>
              </a:ext>
            </a:extLst>
          </p:cNvPr>
          <p:cNvPicPr>
            <a:picLocks noChangeAspect="1" noChangeArrowheads="1"/>
          </p:cNvPicPr>
          <p:nvPr/>
        </p:nvPicPr>
        <p:blipFill>
          <a:blip r:embed="rId5" cstate="print"/>
          <a:srcRect/>
          <a:stretch>
            <a:fillRect/>
          </a:stretch>
        </p:blipFill>
        <p:spPr bwMode="auto">
          <a:xfrm>
            <a:off x="395214" y="288169"/>
            <a:ext cx="2304142" cy="756579"/>
          </a:xfrm>
          <a:prstGeom prst="rect">
            <a:avLst/>
          </a:prstGeom>
          <a:noFill/>
          <a:ln w="9525">
            <a:noFill/>
            <a:miter lim="800000"/>
            <a:headEnd/>
            <a:tailEnd/>
          </a:ln>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87551" y="178523"/>
            <a:ext cx="899565" cy="866225"/>
          </a:xfrm>
          <a:prstGeom prst="rect">
            <a:avLst/>
          </a:prstGeom>
        </p:spPr>
      </p:pic>
      <p:sp>
        <p:nvSpPr>
          <p:cNvPr id="19" name="Rectangle 7"/>
          <p:cNvSpPr>
            <a:spLocks noChangeArrowheads="1"/>
          </p:cNvSpPr>
          <p:nvPr/>
        </p:nvSpPr>
        <p:spPr bwMode="auto">
          <a:xfrm>
            <a:off x="2699674" y="208837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Footer Placeholder 1">
            <a:extLst>
              <a:ext uri="{FF2B5EF4-FFF2-40B4-BE49-F238E27FC236}">
                <a16:creationId xmlns:a16="http://schemas.microsoft.com/office/drawing/2014/main" id="{6901DF88-59EB-4D79-861D-CE15BC123ABD}"/>
              </a:ext>
            </a:extLst>
          </p:cNvPr>
          <p:cNvSpPr>
            <a:spLocks noGrp="1"/>
          </p:cNvSpPr>
          <p:nvPr>
            <p:ph type="ftr" sz="quarter" idx="11"/>
          </p:nvPr>
        </p:nvSpPr>
        <p:spPr/>
        <p:txBody>
          <a:bodyPr/>
          <a:lstStyle/>
          <a:p>
            <a:r>
              <a:rPr lang="en-US"/>
              <a:t>Department of Electrical and Electronics, ATMECE, Mysuru</a:t>
            </a:r>
            <a:endParaRPr lang="en-IN"/>
          </a:p>
        </p:txBody>
      </p:sp>
      <p:sp>
        <p:nvSpPr>
          <p:cNvPr id="3" name="Slide Number Placeholder 2">
            <a:extLst>
              <a:ext uri="{FF2B5EF4-FFF2-40B4-BE49-F238E27FC236}">
                <a16:creationId xmlns:a16="http://schemas.microsoft.com/office/drawing/2014/main" id="{5F1085A3-482D-409A-9880-DD58E0BFC687}"/>
              </a:ext>
            </a:extLst>
          </p:cNvPr>
          <p:cNvSpPr>
            <a:spLocks noGrp="1"/>
          </p:cNvSpPr>
          <p:nvPr>
            <p:ph type="sldNum" sz="quarter" idx="12"/>
          </p:nvPr>
        </p:nvSpPr>
        <p:spPr/>
        <p:txBody>
          <a:bodyPr/>
          <a:lstStyle/>
          <a:p>
            <a:fld id="{D06D892E-E28A-4B0C-9AC2-51972C861CCA}" type="slidenum">
              <a:rPr lang="en-IN" smtClean="0"/>
              <a:t>6</a:t>
            </a:fld>
            <a:endParaRPr lang="en-IN"/>
          </a:p>
        </p:txBody>
      </p:sp>
      <p:sp>
        <p:nvSpPr>
          <p:cNvPr id="14" name="Arrow: Pentagon 13">
            <a:extLst>
              <a:ext uri="{FF2B5EF4-FFF2-40B4-BE49-F238E27FC236}">
                <a16:creationId xmlns:a16="http://schemas.microsoft.com/office/drawing/2014/main" id="{B96F4E38-8A47-49E6-BF77-5E74AC6A3DB3}"/>
              </a:ext>
            </a:extLst>
          </p:cNvPr>
          <p:cNvSpPr/>
          <p:nvPr/>
        </p:nvSpPr>
        <p:spPr>
          <a:xfrm>
            <a:off x="832800" y="1341324"/>
            <a:ext cx="4490820" cy="632748"/>
          </a:xfrm>
          <a:prstGeom prst="homePlat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u="sng" kern="0" noProof="0" dirty="0">
                <a:solidFill>
                  <a:prstClr val="white"/>
                </a:solidFill>
                <a:latin typeface="Times New Roman" pitchFamily="18" charset="0"/>
                <a:cs typeface="Times New Roman" pitchFamily="18" charset="0"/>
              </a:rPr>
              <a:t>PROJECT OBJECTIVES</a:t>
            </a:r>
            <a:endParaRPr kumimoji="0" lang="en-US" sz="2800" b="1" i="0" u="sng" strike="noStrike" kern="0" cap="none" spc="0" normalizeH="0" baseline="0" noProof="0" dirty="0">
              <a:ln>
                <a:noFill/>
              </a:ln>
              <a:solidFill>
                <a:prstClr val="white"/>
              </a:solidFill>
              <a:effectLst/>
              <a:uLnTx/>
              <a:uFillTx/>
              <a:latin typeface="Times New Roman" pitchFamily="18" charset="0"/>
              <a:ea typeface="+mn-ea"/>
              <a:cs typeface="Times New Roman" pitchFamily="18" charset="0"/>
            </a:endParaRPr>
          </a:p>
        </p:txBody>
      </p:sp>
      <p:sp>
        <p:nvSpPr>
          <p:cNvPr id="16" name="TextBox 15">
            <a:extLst>
              <a:ext uri="{FF2B5EF4-FFF2-40B4-BE49-F238E27FC236}">
                <a16:creationId xmlns:a16="http://schemas.microsoft.com/office/drawing/2014/main" id="{3BF663D8-D3A2-4332-8F88-F06C2C2E5AB4}"/>
              </a:ext>
            </a:extLst>
          </p:cNvPr>
          <p:cNvSpPr txBox="1"/>
          <p:nvPr/>
        </p:nvSpPr>
        <p:spPr>
          <a:xfrm>
            <a:off x="395214" y="2316972"/>
            <a:ext cx="10774570" cy="1938992"/>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measure the Atmospheric parameters such as Temperature, Humidity, Atmospheric Pressure, Air Quality, Level of Carbon Monoxide using related sensors with help of Arduino Uno.</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monitor the parameters using IOT interface such as Bluetooth App.</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To improve the quality of air using Air filter.</a:t>
            </a:r>
            <a:endParaRPr lang="en-IN" sz="2000" dirty="0">
              <a:latin typeface="Times New Roman" panose="02020603050405020304" pitchFamily="18" charset="0"/>
              <a:cs typeface="Times New Roman" panose="02020603050405020304" pitchFamily="18" charset="0"/>
            </a:endParaRPr>
          </a:p>
        </p:txBody>
      </p:sp>
      <p:pic>
        <p:nvPicPr>
          <p:cNvPr id="1026" name="Picture 2" descr="Apac Selecting The Campaign Objective Yahoo Certification - Objective  Cartoon Png, Transparent Png - 3618x3118 (#5894854) - PinPng">
            <a:extLst>
              <a:ext uri="{FF2B5EF4-FFF2-40B4-BE49-F238E27FC236}">
                <a16:creationId xmlns:a16="http://schemas.microsoft.com/office/drawing/2014/main" id="{E6B471A1-749F-43DA-86EF-E0D1804497E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00364" y="3702488"/>
            <a:ext cx="2864649" cy="26020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90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arn(inVertical)">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1000"/>
                                        <p:tgtEl>
                                          <p:spTgt spid="1026"/>
                                        </p:tgtEl>
                                      </p:cBhvr>
                                    </p:animEffect>
                                    <p:anim calcmode="lin" valueType="num">
                                      <p:cBhvr>
                                        <p:cTn id="20" dur="1000" fill="hold"/>
                                        <p:tgtEl>
                                          <p:spTgt spid="1026"/>
                                        </p:tgtEl>
                                        <p:attrNameLst>
                                          <p:attrName>ppt_x</p:attrName>
                                        </p:attrNameLst>
                                      </p:cBhvr>
                                      <p:tavLst>
                                        <p:tav tm="0">
                                          <p:val>
                                            <p:strVal val="#ppt_x"/>
                                          </p:val>
                                        </p:tav>
                                        <p:tav tm="100000">
                                          <p:val>
                                            <p:strVal val="#ppt_x"/>
                                          </p:val>
                                        </p:tav>
                                      </p:tavLst>
                                    </p:anim>
                                    <p:anim calcmode="lin" valueType="num">
                                      <p:cBhvr>
                                        <p:cTn id="21"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1">
            <a:extLst>
              <a:ext uri="{FF2B5EF4-FFF2-40B4-BE49-F238E27FC236}">
                <a16:creationId xmlns:a16="http://schemas.microsoft.com/office/drawing/2014/main" id="{0E8768C1-A3CA-48C7-96FB-C1A1A16EB1BB}"/>
              </a:ext>
            </a:extLst>
          </p:cNvPr>
          <p:cNvGrpSpPr>
            <a:grpSpLocks/>
          </p:cNvGrpSpPr>
          <p:nvPr/>
        </p:nvGrpSpPr>
        <p:grpSpPr bwMode="auto">
          <a:xfrm>
            <a:off x="9585094" y="164181"/>
            <a:ext cx="1079919" cy="894910"/>
            <a:chOff x="0" y="0"/>
            <a:chExt cx="1110192" cy="778933"/>
          </a:xfrm>
        </p:grpSpPr>
        <p:pic>
          <p:nvPicPr>
            <p:cNvPr id="5" name="Picture 2">
              <a:extLst>
                <a:ext uri="{FF2B5EF4-FFF2-40B4-BE49-F238E27FC236}">
                  <a16:creationId xmlns:a16="http://schemas.microsoft.com/office/drawing/2014/main" id="{EFEBFA35-6556-47B0-93C5-25386FCD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aja-uk_iso-9001_2015">
              <a:extLst>
                <a:ext uri="{FF2B5EF4-FFF2-40B4-BE49-F238E27FC236}">
                  <a16:creationId xmlns:a16="http://schemas.microsoft.com/office/drawing/2014/main" id="{F84743D6-8353-432A-944C-A6C70A541F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
            <a:extLst>
              <a:ext uri="{FF2B5EF4-FFF2-40B4-BE49-F238E27FC236}">
                <a16:creationId xmlns:a16="http://schemas.microsoft.com/office/drawing/2014/main" id="{7C2B9F0E-9626-4F77-B0E0-7BBF59B10183}"/>
              </a:ext>
            </a:extLst>
          </p:cNvPr>
          <p:cNvPicPr>
            <a:picLocks noChangeAspect="1" noChangeArrowheads="1"/>
          </p:cNvPicPr>
          <p:nvPr/>
        </p:nvPicPr>
        <p:blipFill>
          <a:blip r:embed="rId4" cstate="print"/>
          <a:srcRect l="9599" t="4800" r="11200" b="6400"/>
          <a:stretch>
            <a:fillRect/>
          </a:stretch>
        </p:blipFill>
        <p:spPr bwMode="auto">
          <a:xfrm>
            <a:off x="10862991" y="81191"/>
            <a:ext cx="1083479" cy="977900"/>
          </a:xfrm>
          <a:prstGeom prst="rect">
            <a:avLst/>
          </a:prstGeom>
          <a:noFill/>
          <a:ln w="9525">
            <a:noFill/>
            <a:miter lim="800000"/>
            <a:headEnd/>
            <a:tailEnd/>
          </a:ln>
        </p:spPr>
      </p:pic>
      <p:pic>
        <p:nvPicPr>
          <p:cNvPr id="8" name="Picture 2" descr="Logo">
            <a:extLst>
              <a:ext uri="{FF2B5EF4-FFF2-40B4-BE49-F238E27FC236}">
                <a16:creationId xmlns:a16="http://schemas.microsoft.com/office/drawing/2014/main" id="{4F55EE28-076C-4578-8DEF-219B1F7FAF26}"/>
              </a:ext>
            </a:extLst>
          </p:cNvPr>
          <p:cNvPicPr>
            <a:picLocks noChangeAspect="1" noChangeArrowheads="1"/>
          </p:cNvPicPr>
          <p:nvPr/>
        </p:nvPicPr>
        <p:blipFill>
          <a:blip r:embed="rId5" cstate="print"/>
          <a:srcRect/>
          <a:stretch>
            <a:fillRect/>
          </a:stretch>
        </p:blipFill>
        <p:spPr bwMode="auto">
          <a:xfrm>
            <a:off x="404641" y="297596"/>
            <a:ext cx="2304142" cy="756579"/>
          </a:xfrm>
          <a:prstGeom prst="rect">
            <a:avLst/>
          </a:prstGeom>
          <a:noFill/>
          <a:ln w="9525">
            <a:noFill/>
            <a:miter lim="800000"/>
            <a:headEnd/>
            <a:tailEnd/>
          </a:ln>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87551" y="178523"/>
            <a:ext cx="899565" cy="866225"/>
          </a:xfrm>
          <a:prstGeom prst="rect">
            <a:avLst/>
          </a:prstGeom>
        </p:spPr>
      </p:pic>
      <p:sp>
        <p:nvSpPr>
          <p:cNvPr id="10" name="Footer Placeholder 2"/>
          <p:cNvSpPr>
            <a:spLocks noGrp="1"/>
          </p:cNvSpPr>
          <p:nvPr>
            <p:ph type="ftr" sz="quarter" idx="11"/>
          </p:nvPr>
        </p:nvSpPr>
        <p:spPr>
          <a:xfrm>
            <a:off x="3994138" y="6277040"/>
            <a:ext cx="4114800" cy="365125"/>
          </a:xfrm>
        </p:spPr>
        <p:txBody>
          <a:bodyPr/>
          <a:lstStyle/>
          <a:p>
            <a:r>
              <a:rPr lang="en-US" dirty="0"/>
              <a:t>Department of Electrical and Electronics, ATMECE, Mysuru</a:t>
            </a:r>
            <a:endParaRPr lang="en-IN" dirty="0"/>
          </a:p>
        </p:txBody>
      </p:sp>
      <p:sp>
        <p:nvSpPr>
          <p:cNvPr id="2" name="Slide Number Placeholder 1">
            <a:extLst>
              <a:ext uri="{FF2B5EF4-FFF2-40B4-BE49-F238E27FC236}">
                <a16:creationId xmlns:a16="http://schemas.microsoft.com/office/drawing/2014/main" id="{D662BA46-4947-4037-A78B-94859124D973}"/>
              </a:ext>
            </a:extLst>
          </p:cNvPr>
          <p:cNvSpPr>
            <a:spLocks noGrp="1"/>
          </p:cNvSpPr>
          <p:nvPr>
            <p:ph type="sldNum" sz="quarter" idx="12"/>
          </p:nvPr>
        </p:nvSpPr>
        <p:spPr/>
        <p:txBody>
          <a:bodyPr/>
          <a:lstStyle/>
          <a:p>
            <a:fld id="{D06D892E-E28A-4B0C-9AC2-51972C861CCA}" type="slidenum">
              <a:rPr lang="en-IN" smtClean="0"/>
              <a:t>7</a:t>
            </a:fld>
            <a:endParaRPr lang="en-IN"/>
          </a:p>
        </p:txBody>
      </p:sp>
      <p:sp>
        <p:nvSpPr>
          <p:cNvPr id="12" name="Arrow: Pentagon 11">
            <a:extLst>
              <a:ext uri="{FF2B5EF4-FFF2-40B4-BE49-F238E27FC236}">
                <a16:creationId xmlns:a16="http://schemas.microsoft.com/office/drawing/2014/main" id="{DCF0E696-8393-4095-A184-89E77D7D17F4}"/>
              </a:ext>
            </a:extLst>
          </p:cNvPr>
          <p:cNvSpPr/>
          <p:nvPr/>
        </p:nvSpPr>
        <p:spPr>
          <a:xfrm>
            <a:off x="735682" y="1280893"/>
            <a:ext cx="4293518" cy="632748"/>
          </a:xfrm>
          <a:prstGeom prst="homePlat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u="sng" kern="0" noProof="0" dirty="0">
                <a:solidFill>
                  <a:prstClr val="white"/>
                </a:solidFill>
                <a:latin typeface="Times New Roman" pitchFamily="18" charset="0"/>
                <a:cs typeface="Times New Roman" pitchFamily="18" charset="0"/>
              </a:rPr>
              <a:t>LITERATURE SURVEY</a:t>
            </a:r>
            <a:endParaRPr kumimoji="0" lang="en-US" sz="2800" b="1" i="0" u="sng" strike="noStrike" kern="0" cap="none" spc="0" normalizeH="0" baseline="0" noProof="0" dirty="0">
              <a:ln>
                <a:noFill/>
              </a:ln>
              <a:solidFill>
                <a:prstClr val="white"/>
              </a:solidFill>
              <a:effectLst/>
              <a:uLnTx/>
              <a:uFillTx/>
              <a:latin typeface="Times New Roman" pitchFamily="18" charset="0"/>
              <a:ea typeface="+mn-ea"/>
              <a:cs typeface="Times New Roman" pitchFamily="18" charset="0"/>
            </a:endParaRPr>
          </a:p>
        </p:txBody>
      </p:sp>
      <p:sp>
        <p:nvSpPr>
          <p:cNvPr id="13" name="TextBox 12">
            <a:extLst>
              <a:ext uri="{FF2B5EF4-FFF2-40B4-BE49-F238E27FC236}">
                <a16:creationId xmlns:a16="http://schemas.microsoft.com/office/drawing/2014/main" id="{D8054141-A282-4708-B32A-4ACDD97273D4}"/>
              </a:ext>
            </a:extLst>
          </p:cNvPr>
          <p:cNvSpPr txBox="1"/>
          <p:nvPr/>
        </p:nvSpPr>
        <p:spPr>
          <a:xfrm>
            <a:off x="395214" y="2149787"/>
            <a:ext cx="10958586" cy="4708981"/>
          </a:xfrm>
          <a:prstGeom prst="rect">
            <a:avLst/>
          </a:prstGeom>
          <a:noFill/>
        </p:spPr>
        <p:txBody>
          <a:bodyPr wrap="square">
            <a:spAutoFit/>
          </a:bodyPr>
          <a:lstStyle/>
          <a:p>
            <a:pPr marL="342900" indent="-342900" algn="just">
              <a:buFont typeface="+mj-lt"/>
              <a:buAutoNum type="arabicParenR"/>
            </a:pPr>
            <a:r>
              <a:rPr lang="en-US" sz="2000" b="1" dirty="0">
                <a:latin typeface="Times New Roman" panose="02020603050405020304" pitchFamily="18" charset="0"/>
                <a:cs typeface="Times New Roman" panose="02020603050405020304" pitchFamily="18" charset="0"/>
              </a:rPr>
              <a:t>Monitoring Smart City Application Using Raspberry PI based on IOT,</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Aishwarya R.Hujare, Namrata C Rutuja, M.Salokhe (2018),</a:t>
            </a:r>
            <a:r>
              <a:rPr lang="en-US" sz="2000" dirty="0">
                <a:latin typeface="Times New Roman" panose="02020603050405020304" pitchFamily="18" charset="0"/>
                <a:cs typeface="Times New Roman" panose="02020603050405020304" pitchFamily="18" charset="0"/>
              </a:rPr>
              <a:t> This paper focuses on design and implementation of an IOT based smart city using raspberry pi.</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b="1" dirty="0">
                <a:latin typeface="Times New Roman" panose="02020603050405020304" pitchFamily="18" charset="0"/>
                <a:cs typeface="Times New Roman" panose="02020603050405020304" pitchFamily="18" charset="0"/>
              </a:rPr>
              <a:t>Smart City Battery Operated IoT Based Indoor Air Quality Monitoring System, </a:t>
            </a:r>
            <a:r>
              <a:rPr lang="en-US" sz="2000" dirty="0">
                <a:latin typeface="Times New Roman" panose="02020603050405020304" pitchFamily="18" charset="0"/>
                <a:cs typeface="Times New Roman" panose="02020603050405020304" pitchFamily="18" charset="0"/>
              </a:rPr>
              <a:t>Siavash Esfahani, pier Rollins(2020),This paper presents the design and development quality(IAQ) monitoring system. Also VOC, temperature, humidity and illuminance  </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b="1" dirty="0">
                <a:latin typeface="Times New Roman" panose="02020603050405020304" pitchFamily="18" charset="0"/>
                <a:cs typeface="Times New Roman" panose="02020603050405020304" pitchFamily="18" charset="0"/>
              </a:rPr>
              <a:t>A Wireless Sensor Network for Weather and Disaster Alarm Systems,</a:t>
            </a:r>
            <a:r>
              <a:rPr lang="en-US" sz="2000" dirty="0">
                <a:latin typeface="Times New Roman" panose="02020603050405020304" pitchFamily="18" charset="0"/>
                <a:cs typeface="Times New Roman" panose="02020603050405020304" pitchFamily="18" charset="0"/>
              </a:rPr>
              <a:t> Cholatip Yawut Sathapath Kilaso (2021) In this system, a wireless sensor network based on Zigbee/IEEE802.15.4 standard is utilized as a weather station network sending weather information and disasters’ alerts. The weather information is analyzed by using decision tree techniques to announce the disasters’ alerts</a:t>
            </a:r>
            <a:endParaRPr lang="en-US" sz="2000" b="1" dirty="0">
              <a:latin typeface="Times New Roman" panose="02020603050405020304" pitchFamily="18" charset="0"/>
              <a:cs typeface="Times New Roman" panose="02020603050405020304" pitchFamily="18" charset="0"/>
            </a:endParaRP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73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1">
            <a:extLst>
              <a:ext uri="{FF2B5EF4-FFF2-40B4-BE49-F238E27FC236}">
                <a16:creationId xmlns:a16="http://schemas.microsoft.com/office/drawing/2014/main" id="{0E8768C1-A3CA-48C7-96FB-C1A1A16EB1BB}"/>
              </a:ext>
            </a:extLst>
          </p:cNvPr>
          <p:cNvGrpSpPr>
            <a:grpSpLocks/>
          </p:cNvGrpSpPr>
          <p:nvPr/>
        </p:nvGrpSpPr>
        <p:grpSpPr bwMode="auto">
          <a:xfrm>
            <a:off x="9585094" y="164181"/>
            <a:ext cx="1079919" cy="894910"/>
            <a:chOff x="0" y="0"/>
            <a:chExt cx="1110192" cy="778933"/>
          </a:xfrm>
        </p:grpSpPr>
        <p:pic>
          <p:nvPicPr>
            <p:cNvPr id="5" name="Picture 2">
              <a:extLst>
                <a:ext uri="{FF2B5EF4-FFF2-40B4-BE49-F238E27FC236}">
                  <a16:creationId xmlns:a16="http://schemas.microsoft.com/office/drawing/2014/main" id="{EFEBFA35-6556-47B0-93C5-25386FCDF2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aja-uk_iso-9001_2015">
              <a:extLst>
                <a:ext uri="{FF2B5EF4-FFF2-40B4-BE49-F238E27FC236}">
                  <a16:creationId xmlns:a16="http://schemas.microsoft.com/office/drawing/2014/main" id="{F84743D6-8353-432A-944C-A6C70A541F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
            <a:extLst>
              <a:ext uri="{FF2B5EF4-FFF2-40B4-BE49-F238E27FC236}">
                <a16:creationId xmlns:a16="http://schemas.microsoft.com/office/drawing/2014/main" id="{7C2B9F0E-9626-4F77-B0E0-7BBF59B10183}"/>
              </a:ext>
            </a:extLst>
          </p:cNvPr>
          <p:cNvPicPr>
            <a:picLocks noChangeAspect="1" noChangeArrowheads="1"/>
          </p:cNvPicPr>
          <p:nvPr/>
        </p:nvPicPr>
        <p:blipFill>
          <a:blip r:embed="rId5" cstate="print"/>
          <a:srcRect l="9599" t="4800" r="11200" b="6400"/>
          <a:stretch>
            <a:fillRect/>
          </a:stretch>
        </p:blipFill>
        <p:spPr bwMode="auto">
          <a:xfrm>
            <a:off x="10862991" y="90618"/>
            <a:ext cx="1083479" cy="977900"/>
          </a:xfrm>
          <a:prstGeom prst="rect">
            <a:avLst/>
          </a:prstGeom>
          <a:noFill/>
          <a:ln w="9525">
            <a:noFill/>
            <a:miter lim="800000"/>
            <a:headEnd/>
            <a:tailEnd/>
          </a:ln>
        </p:spPr>
      </p:pic>
      <p:pic>
        <p:nvPicPr>
          <p:cNvPr id="8" name="Picture 2" descr="Logo">
            <a:extLst>
              <a:ext uri="{FF2B5EF4-FFF2-40B4-BE49-F238E27FC236}">
                <a16:creationId xmlns:a16="http://schemas.microsoft.com/office/drawing/2014/main" id="{4F55EE28-076C-4578-8DEF-219B1F7FAF26}"/>
              </a:ext>
            </a:extLst>
          </p:cNvPr>
          <p:cNvPicPr>
            <a:picLocks noChangeAspect="1" noChangeArrowheads="1"/>
          </p:cNvPicPr>
          <p:nvPr/>
        </p:nvPicPr>
        <p:blipFill>
          <a:blip r:embed="rId6" cstate="print"/>
          <a:srcRect/>
          <a:stretch>
            <a:fillRect/>
          </a:stretch>
        </p:blipFill>
        <p:spPr bwMode="auto">
          <a:xfrm>
            <a:off x="395214" y="288169"/>
            <a:ext cx="2304142" cy="756579"/>
          </a:xfrm>
          <a:prstGeom prst="rect">
            <a:avLst/>
          </a:prstGeom>
          <a:noFill/>
          <a:ln w="9525">
            <a:noFill/>
            <a:miter lim="800000"/>
            <a:headEnd/>
            <a:tailEnd/>
          </a:ln>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87551" y="136525"/>
            <a:ext cx="899565" cy="866225"/>
          </a:xfrm>
          <a:prstGeom prst="rect">
            <a:avLst/>
          </a:prstGeom>
        </p:spPr>
      </p:pic>
      <p:sp>
        <p:nvSpPr>
          <p:cNvPr id="10" name="Footer Placeholder 2"/>
          <p:cNvSpPr>
            <a:spLocks noGrp="1"/>
          </p:cNvSpPr>
          <p:nvPr>
            <p:ph type="ftr" sz="quarter" idx="11"/>
          </p:nvPr>
        </p:nvSpPr>
        <p:spPr>
          <a:xfrm>
            <a:off x="3994138" y="6277040"/>
            <a:ext cx="4114800" cy="365125"/>
          </a:xfrm>
        </p:spPr>
        <p:txBody>
          <a:bodyPr/>
          <a:lstStyle/>
          <a:p>
            <a:r>
              <a:rPr lang="en-US" dirty="0"/>
              <a:t>Department of Electrical and Electronics, ATMECE, Mysuru</a:t>
            </a:r>
            <a:endParaRPr lang="en-IN" dirty="0"/>
          </a:p>
        </p:txBody>
      </p:sp>
      <p:sp>
        <p:nvSpPr>
          <p:cNvPr id="2" name="Slide Number Placeholder 1">
            <a:extLst>
              <a:ext uri="{FF2B5EF4-FFF2-40B4-BE49-F238E27FC236}">
                <a16:creationId xmlns:a16="http://schemas.microsoft.com/office/drawing/2014/main" id="{BFE7D16E-6D85-4455-A34E-74F53B0D2AA4}"/>
              </a:ext>
            </a:extLst>
          </p:cNvPr>
          <p:cNvSpPr>
            <a:spLocks noGrp="1"/>
          </p:cNvSpPr>
          <p:nvPr>
            <p:ph type="sldNum" sz="quarter" idx="12"/>
          </p:nvPr>
        </p:nvSpPr>
        <p:spPr/>
        <p:txBody>
          <a:bodyPr/>
          <a:lstStyle/>
          <a:p>
            <a:fld id="{D06D892E-E28A-4B0C-9AC2-51972C861CCA}" type="slidenum">
              <a:rPr lang="en-IN" smtClean="0"/>
              <a:t>8</a:t>
            </a:fld>
            <a:endParaRPr lang="en-IN"/>
          </a:p>
        </p:txBody>
      </p:sp>
      <p:sp>
        <p:nvSpPr>
          <p:cNvPr id="11" name="TextBox 10">
            <a:extLst>
              <a:ext uri="{FF2B5EF4-FFF2-40B4-BE49-F238E27FC236}">
                <a16:creationId xmlns:a16="http://schemas.microsoft.com/office/drawing/2014/main" id="{4997F965-F30D-4DF1-9730-56B215AFE413}"/>
              </a:ext>
            </a:extLst>
          </p:cNvPr>
          <p:cNvSpPr txBox="1"/>
          <p:nvPr/>
        </p:nvSpPr>
        <p:spPr>
          <a:xfrm>
            <a:off x="395214" y="1153175"/>
            <a:ext cx="11303450" cy="2554545"/>
          </a:xfrm>
          <a:prstGeom prst="rect">
            <a:avLst/>
          </a:prstGeom>
          <a:noFill/>
        </p:spPr>
        <p:txBody>
          <a:bodyPr wrap="square">
            <a:spAutoFit/>
          </a:bodyPr>
          <a:lstStyle/>
          <a:p>
            <a:pPr marL="342900" indent="-342900" algn="just">
              <a:buFont typeface="+mj-lt"/>
              <a:buAutoNum type="arabicParenR" startAt="4"/>
            </a:pPr>
            <a:r>
              <a:rPr lang="en-US" sz="2000" b="1" dirty="0">
                <a:latin typeface="Times New Roman" panose="02020603050405020304" pitchFamily="18" charset="0"/>
                <a:cs typeface="Times New Roman" panose="02020603050405020304" pitchFamily="18" charset="0"/>
              </a:rPr>
              <a:t>Air Quality Sensing and Reporting System Using IoT, </a:t>
            </a:r>
            <a:r>
              <a:rPr lang="en-US" sz="2000" dirty="0">
                <a:latin typeface="Times New Roman" panose="02020603050405020304" pitchFamily="18" charset="0"/>
                <a:cs typeface="Times New Roman" panose="02020603050405020304" pitchFamily="18" charset="0"/>
              </a:rPr>
              <a:t>Rohan Kumar Jha (2020) The system presented in this paper is an advanced real time air quality reporting system supported with Internet Of things (IOT) architecture. Degrading air quality has been a matter of concern nowadays and real time monitoring of air quality helps us to keep a check on it</a:t>
            </a:r>
          </a:p>
          <a:p>
            <a:pPr marL="342900" indent="-342900" algn="just">
              <a:buFont typeface="+mj-lt"/>
              <a:buAutoNum type="arabicParenR" startAt="4"/>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startAt="4"/>
            </a:pPr>
            <a:r>
              <a:rPr lang="en-US" sz="2000" b="1" dirty="0">
                <a:latin typeface="Times New Roman" panose="02020603050405020304" pitchFamily="18" charset="0"/>
                <a:cs typeface="Times New Roman" panose="02020603050405020304" pitchFamily="18" charset="0"/>
              </a:rPr>
              <a:t>Portable Air Purifier with Air Quality Monitoring Sensor </a:t>
            </a:r>
            <a:r>
              <a:rPr lang="en-US" sz="2000" dirty="0">
                <a:latin typeface="Times New Roman" panose="02020603050405020304" pitchFamily="18" charset="0"/>
                <a:cs typeface="Times New Roman" panose="02020603050405020304" pitchFamily="18" charset="0"/>
              </a:rPr>
              <a:t>Marin Berov Marinov, Dimitar Iliev Iliev (2019) This study presents the development and implementation of an innovative portable air purifier. The device can be used to improve air quality in small spaces. </a:t>
            </a:r>
            <a:endParaRPr lang="en-IN" sz="2000" dirty="0">
              <a:latin typeface="Times New Roman" panose="02020603050405020304" pitchFamily="18" charset="0"/>
              <a:cs typeface="Times New Roman" panose="02020603050405020304" pitchFamily="18" charset="0"/>
            </a:endParaRPr>
          </a:p>
        </p:txBody>
      </p:sp>
      <p:pic>
        <p:nvPicPr>
          <p:cNvPr id="1030" name="Picture 6" descr="7,569 Literature Review Stock Photos, Pictures &amp; Royalty-Free Images -  iStock">
            <a:extLst>
              <a:ext uri="{FF2B5EF4-FFF2-40B4-BE49-F238E27FC236}">
                <a16:creationId xmlns:a16="http://schemas.microsoft.com/office/drawing/2014/main" id="{D9AC9E1B-C17E-40BC-95BD-20B62ECBE0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56931" y="3628411"/>
            <a:ext cx="3406060" cy="255454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2" name="Picture 8" descr="Literature review Images, Stock Photos &amp; Vectors | Shutterstock">
            <a:extLst>
              <a:ext uri="{FF2B5EF4-FFF2-40B4-BE49-F238E27FC236}">
                <a16:creationId xmlns:a16="http://schemas.microsoft.com/office/drawing/2014/main" id="{DD60FA80-853B-4F1C-8DFD-E633A4DF3A7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8984"/>
          <a:stretch/>
        </p:blipFill>
        <p:spPr bwMode="auto">
          <a:xfrm>
            <a:off x="744669" y="4028395"/>
            <a:ext cx="3154726" cy="192797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99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32"/>
                                        </p:tgtEl>
                                        <p:attrNameLst>
                                          <p:attrName>style.visibility</p:attrName>
                                        </p:attrNameLst>
                                      </p:cBhvr>
                                      <p:to>
                                        <p:strVal val="visible"/>
                                      </p:to>
                                    </p:set>
                                    <p:animEffect transition="in" filter="fade">
                                      <p:cBhvr>
                                        <p:cTn id="17" dur="1000"/>
                                        <p:tgtEl>
                                          <p:spTgt spid="1032"/>
                                        </p:tgtEl>
                                      </p:cBhvr>
                                    </p:animEffect>
                                    <p:anim calcmode="lin" valueType="num">
                                      <p:cBhvr>
                                        <p:cTn id="18" dur="1000" fill="hold"/>
                                        <p:tgtEl>
                                          <p:spTgt spid="1032"/>
                                        </p:tgtEl>
                                        <p:attrNameLst>
                                          <p:attrName>ppt_x</p:attrName>
                                        </p:attrNameLst>
                                      </p:cBhvr>
                                      <p:tavLst>
                                        <p:tav tm="0">
                                          <p:val>
                                            <p:strVal val="#ppt_x"/>
                                          </p:val>
                                        </p:tav>
                                        <p:tav tm="100000">
                                          <p:val>
                                            <p:strVal val="#ppt_x"/>
                                          </p:val>
                                        </p:tav>
                                      </p:tavLst>
                                    </p:anim>
                                    <p:anim calcmode="lin" valueType="num">
                                      <p:cBhvr>
                                        <p:cTn id="19" dur="1000" fill="hold"/>
                                        <p:tgtEl>
                                          <p:spTgt spid="10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1">
            <a:extLst>
              <a:ext uri="{FF2B5EF4-FFF2-40B4-BE49-F238E27FC236}">
                <a16:creationId xmlns:a16="http://schemas.microsoft.com/office/drawing/2014/main" id="{0E8768C1-A3CA-48C7-96FB-C1A1A16EB1BB}"/>
              </a:ext>
            </a:extLst>
          </p:cNvPr>
          <p:cNvGrpSpPr>
            <a:grpSpLocks/>
          </p:cNvGrpSpPr>
          <p:nvPr/>
        </p:nvGrpSpPr>
        <p:grpSpPr bwMode="auto">
          <a:xfrm>
            <a:off x="9585094" y="164181"/>
            <a:ext cx="1079919" cy="894910"/>
            <a:chOff x="0" y="0"/>
            <a:chExt cx="1110192" cy="778933"/>
          </a:xfrm>
        </p:grpSpPr>
        <p:pic>
          <p:nvPicPr>
            <p:cNvPr id="11" name="Picture 2">
              <a:extLst>
                <a:ext uri="{FF2B5EF4-FFF2-40B4-BE49-F238E27FC236}">
                  <a16:creationId xmlns:a16="http://schemas.microsoft.com/office/drawing/2014/main" id="{EFEBFA35-6556-47B0-93C5-25386FCD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0192" cy="778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descr="aja-uk_iso-9001_2015">
              <a:extLst>
                <a:ext uri="{FF2B5EF4-FFF2-40B4-BE49-F238E27FC236}">
                  <a16:creationId xmlns:a16="http://schemas.microsoft.com/office/drawing/2014/main" id="{F84743D6-8353-432A-944C-A6C70A541F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49130" t="2490"/>
            <a:stretch>
              <a:fillRect/>
            </a:stretch>
          </p:blipFill>
          <p:spPr bwMode="auto">
            <a:xfrm>
              <a:off x="95250" y="116417"/>
              <a:ext cx="360527" cy="49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 name="Picture 1">
            <a:extLst>
              <a:ext uri="{FF2B5EF4-FFF2-40B4-BE49-F238E27FC236}">
                <a16:creationId xmlns:a16="http://schemas.microsoft.com/office/drawing/2014/main" id="{7C2B9F0E-9626-4F77-B0E0-7BBF59B10183}"/>
              </a:ext>
            </a:extLst>
          </p:cNvPr>
          <p:cNvPicPr>
            <a:picLocks noChangeAspect="1" noChangeArrowheads="1"/>
          </p:cNvPicPr>
          <p:nvPr/>
        </p:nvPicPr>
        <p:blipFill>
          <a:blip r:embed="rId4" cstate="print"/>
          <a:srcRect l="9599" t="4800" r="11200" b="6400"/>
          <a:stretch>
            <a:fillRect/>
          </a:stretch>
        </p:blipFill>
        <p:spPr bwMode="auto">
          <a:xfrm>
            <a:off x="10862991" y="81191"/>
            <a:ext cx="1083479" cy="977900"/>
          </a:xfrm>
          <a:prstGeom prst="rect">
            <a:avLst/>
          </a:prstGeom>
          <a:noFill/>
          <a:ln w="9525">
            <a:noFill/>
            <a:miter lim="800000"/>
            <a:headEnd/>
            <a:tailEnd/>
          </a:ln>
        </p:spPr>
      </p:pic>
      <p:pic>
        <p:nvPicPr>
          <p:cNvPr id="14" name="Picture 2" descr="Logo">
            <a:extLst>
              <a:ext uri="{FF2B5EF4-FFF2-40B4-BE49-F238E27FC236}">
                <a16:creationId xmlns:a16="http://schemas.microsoft.com/office/drawing/2014/main" id="{4F55EE28-076C-4578-8DEF-219B1F7FAF26}"/>
              </a:ext>
            </a:extLst>
          </p:cNvPr>
          <p:cNvPicPr>
            <a:picLocks noChangeAspect="1" noChangeArrowheads="1"/>
          </p:cNvPicPr>
          <p:nvPr/>
        </p:nvPicPr>
        <p:blipFill>
          <a:blip r:embed="rId5" cstate="print"/>
          <a:srcRect/>
          <a:stretch>
            <a:fillRect/>
          </a:stretch>
        </p:blipFill>
        <p:spPr bwMode="auto">
          <a:xfrm>
            <a:off x="395214" y="288169"/>
            <a:ext cx="2304142" cy="756579"/>
          </a:xfrm>
          <a:prstGeom prst="rect">
            <a:avLst/>
          </a:prstGeom>
          <a:noFill/>
          <a:ln w="9525">
            <a:noFill/>
            <a:miter lim="800000"/>
            <a:headEnd/>
            <a:tailEnd/>
          </a:ln>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87551" y="178523"/>
            <a:ext cx="899565" cy="866225"/>
          </a:xfrm>
          <a:prstGeom prst="rect">
            <a:avLst/>
          </a:prstGeom>
        </p:spPr>
      </p:pic>
      <p:sp>
        <p:nvSpPr>
          <p:cNvPr id="16" name="Footer Placeholder 2"/>
          <p:cNvSpPr>
            <a:spLocks noGrp="1"/>
          </p:cNvSpPr>
          <p:nvPr>
            <p:ph type="ftr" sz="quarter" idx="11"/>
          </p:nvPr>
        </p:nvSpPr>
        <p:spPr>
          <a:xfrm>
            <a:off x="3994138" y="6277040"/>
            <a:ext cx="4114800" cy="365125"/>
          </a:xfrm>
        </p:spPr>
        <p:txBody>
          <a:bodyPr/>
          <a:lstStyle/>
          <a:p>
            <a:r>
              <a:rPr lang="en-US" dirty="0"/>
              <a:t>Department of Electrical and Electronics, ATMECE, Mysuru</a:t>
            </a:r>
            <a:endParaRPr lang="en-IN" dirty="0"/>
          </a:p>
        </p:txBody>
      </p:sp>
      <p:sp>
        <p:nvSpPr>
          <p:cNvPr id="2" name="Slide Number Placeholder 1">
            <a:extLst>
              <a:ext uri="{FF2B5EF4-FFF2-40B4-BE49-F238E27FC236}">
                <a16:creationId xmlns:a16="http://schemas.microsoft.com/office/drawing/2014/main" id="{A16DB42C-2BBD-4DA9-9BBE-F493CB535D75}"/>
              </a:ext>
            </a:extLst>
          </p:cNvPr>
          <p:cNvSpPr>
            <a:spLocks noGrp="1"/>
          </p:cNvSpPr>
          <p:nvPr>
            <p:ph type="sldNum" sz="quarter" idx="12"/>
          </p:nvPr>
        </p:nvSpPr>
        <p:spPr/>
        <p:txBody>
          <a:bodyPr/>
          <a:lstStyle/>
          <a:p>
            <a:fld id="{D06D892E-E28A-4B0C-9AC2-51972C861CCA}" type="slidenum">
              <a:rPr lang="en-IN" smtClean="0"/>
              <a:t>9</a:t>
            </a:fld>
            <a:endParaRPr lang="en-IN"/>
          </a:p>
        </p:txBody>
      </p:sp>
      <p:sp>
        <p:nvSpPr>
          <p:cNvPr id="17" name="Arrow: Pentagon 16">
            <a:extLst>
              <a:ext uri="{FF2B5EF4-FFF2-40B4-BE49-F238E27FC236}">
                <a16:creationId xmlns:a16="http://schemas.microsoft.com/office/drawing/2014/main" id="{E086A5B2-4AAC-4730-B999-8BC20EC836E7}"/>
              </a:ext>
            </a:extLst>
          </p:cNvPr>
          <p:cNvSpPr/>
          <p:nvPr/>
        </p:nvSpPr>
        <p:spPr>
          <a:xfrm>
            <a:off x="4180372" y="172977"/>
            <a:ext cx="3598924" cy="589500"/>
          </a:xfrm>
          <a:prstGeom prst="homePlat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u="sng" kern="0" noProof="0" dirty="0">
                <a:solidFill>
                  <a:prstClr val="white"/>
                </a:solidFill>
                <a:latin typeface="Times New Roman" pitchFamily="18" charset="0"/>
                <a:cs typeface="Times New Roman" pitchFamily="18" charset="0"/>
              </a:rPr>
              <a:t>BLOCK DIAGRAM</a:t>
            </a:r>
            <a:endParaRPr kumimoji="0" lang="en-US" sz="2800" b="1" i="0" u="sng" strike="noStrike" kern="0" cap="none" spc="0" normalizeH="0" baseline="0" noProof="0" dirty="0">
              <a:ln>
                <a:noFill/>
              </a:ln>
              <a:solidFill>
                <a:prstClr val="white"/>
              </a:solidFill>
              <a:effectLst/>
              <a:uLnTx/>
              <a:uFillTx/>
              <a:latin typeface="Times New Roman" pitchFamily="18" charset="0"/>
              <a:ea typeface="+mn-ea"/>
              <a:cs typeface="Times New Roman" pitchFamily="18" charset="0"/>
            </a:endParaRPr>
          </a:p>
        </p:txBody>
      </p:sp>
      <p:sp>
        <p:nvSpPr>
          <p:cNvPr id="4" name="Flowchart: Process 3">
            <a:extLst>
              <a:ext uri="{FF2B5EF4-FFF2-40B4-BE49-F238E27FC236}">
                <a16:creationId xmlns:a16="http://schemas.microsoft.com/office/drawing/2014/main" id="{5ECB6CEC-1904-4036-9E9D-3CC97E09E886}"/>
              </a:ext>
            </a:extLst>
          </p:cNvPr>
          <p:cNvSpPr/>
          <p:nvPr/>
        </p:nvSpPr>
        <p:spPr>
          <a:xfrm>
            <a:off x="4988396" y="2218776"/>
            <a:ext cx="1894787" cy="2997723"/>
          </a:xfrm>
          <a:prstGeom prst="flowChartProcess">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a:t>
            </a:r>
          </a:p>
          <a:p>
            <a:pPr algn="ctr"/>
            <a:r>
              <a:rPr lang="en-US" dirty="0"/>
              <a:t>UNO</a:t>
            </a:r>
            <a:endParaRPr lang="en-IN" dirty="0"/>
          </a:p>
        </p:txBody>
      </p:sp>
      <p:sp>
        <p:nvSpPr>
          <p:cNvPr id="5" name="Flowchart: Alternate Process 4">
            <a:extLst>
              <a:ext uri="{FF2B5EF4-FFF2-40B4-BE49-F238E27FC236}">
                <a16:creationId xmlns:a16="http://schemas.microsoft.com/office/drawing/2014/main" id="{90E58849-E15A-428F-9E99-751294D6FE1A}"/>
              </a:ext>
            </a:extLst>
          </p:cNvPr>
          <p:cNvSpPr/>
          <p:nvPr/>
        </p:nvSpPr>
        <p:spPr>
          <a:xfrm>
            <a:off x="7616858" y="2030842"/>
            <a:ext cx="1894787" cy="910321"/>
          </a:xfrm>
          <a:prstGeom prst="flowChartAlternateProcess">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TEMPERATURE</a:t>
            </a:r>
          </a:p>
          <a:p>
            <a:pPr algn="ctr"/>
            <a:r>
              <a:rPr lang="en-US" dirty="0"/>
              <a:t>&amp;</a:t>
            </a:r>
          </a:p>
          <a:p>
            <a:pPr algn="ctr"/>
            <a:r>
              <a:rPr lang="en-US" dirty="0"/>
              <a:t>HUMIDITY</a:t>
            </a:r>
            <a:endParaRPr lang="en-IN" dirty="0"/>
          </a:p>
        </p:txBody>
      </p:sp>
      <p:sp>
        <p:nvSpPr>
          <p:cNvPr id="21" name="Flowchart: Alternate Process 20">
            <a:extLst>
              <a:ext uri="{FF2B5EF4-FFF2-40B4-BE49-F238E27FC236}">
                <a16:creationId xmlns:a16="http://schemas.microsoft.com/office/drawing/2014/main" id="{2AADD85C-0E4F-4397-9E40-9AC33AC66E88}"/>
              </a:ext>
            </a:extLst>
          </p:cNvPr>
          <p:cNvSpPr/>
          <p:nvPr/>
        </p:nvSpPr>
        <p:spPr>
          <a:xfrm>
            <a:off x="7616858" y="3302675"/>
            <a:ext cx="1894787" cy="716437"/>
          </a:xfrm>
          <a:prstGeom prst="flowChartAlternateProcess">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AIR QUALITY</a:t>
            </a:r>
          </a:p>
          <a:p>
            <a:pPr algn="ctr"/>
            <a:r>
              <a:rPr lang="en-US" dirty="0"/>
              <a:t>SENSOR</a:t>
            </a:r>
            <a:endParaRPr lang="en-IN" dirty="0"/>
          </a:p>
        </p:txBody>
      </p:sp>
      <p:sp>
        <p:nvSpPr>
          <p:cNvPr id="24" name="Flowchart: Alternate Process 23">
            <a:extLst>
              <a:ext uri="{FF2B5EF4-FFF2-40B4-BE49-F238E27FC236}">
                <a16:creationId xmlns:a16="http://schemas.microsoft.com/office/drawing/2014/main" id="{FA482C70-506A-4797-BEDB-C2AA8B5492AE}"/>
              </a:ext>
            </a:extLst>
          </p:cNvPr>
          <p:cNvSpPr/>
          <p:nvPr/>
        </p:nvSpPr>
        <p:spPr>
          <a:xfrm>
            <a:off x="7616858" y="4416276"/>
            <a:ext cx="1894787" cy="716437"/>
          </a:xfrm>
          <a:prstGeom prst="flowChartAlternateProcess">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AIR PURIFIER</a:t>
            </a:r>
          </a:p>
          <a:p>
            <a:pPr algn="ctr"/>
            <a:r>
              <a:rPr lang="en-US" dirty="0"/>
              <a:t>FILTER</a:t>
            </a:r>
          </a:p>
        </p:txBody>
      </p:sp>
      <p:sp>
        <p:nvSpPr>
          <p:cNvPr id="25" name="Flowchart: Alternate Process 24">
            <a:extLst>
              <a:ext uri="{FF2B5EF4-FFF2-40B4-BE49-F238E27FC236}">
                <a16:creationId xmlns:a16="http://schemas.microsoft.com/office/drawing/2014/main" id="{8D8B9E93-0EC6-4068-BE3B-D0F57A483C74}"/>
              </a:ext>
            </a:extLst>
          </p:cNvPr>
          <p:cNvSpPr/>
          <p:nvPr/>
        </p:nvSpPr>
        <p:spPr>
          <a:xfrm>
            <a:off x="2375555" y="4525938"/>
            <a:ext cx="1894787" cy="716437"/>
          </a:xfrm>
          <a:prstGeom prst="flowChartAlternateProcess">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LCD DISPLAY</a:t>
            </a:r>
            <a:endParaRPr lang="en-IN" dirty="0"/>
          </a:p>
        </p:txBody>
      </p:sp>
      <p:sp>
        <p:nvSpPr>
          <p:cNvPr id="26" name="Flowchart: Alternate Process 25">
            <a:extLst>
              <a:ext uri="{FF2B5EF4-FFF2-40B4-BE49-F238E27FC236}">
                <a16:creationId xmlns:a16="http://schemas.microsoft.com/office/drawing/2014/main" id="{2804B668-6044-4B31-8DA8-DA53CEE159E7}"/>
              </a:ext>
            </a:extLst>
          </p:cNvPr>
          <p:cNvSpPr/>
          <p:nvPr/>
        </p:nvSpPr>
        <p:spPr>
          <a:xfrm>
            <a:off x="2375555" y="3242957"/>
            <a:ext cx="1894787" cy="716437"/>
          </a:xfrm>
          <a:prstGeom prst="flowChartAlternateProcess">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APP</a:t>
            </a:r>
            <a:endParaRPr lang="en-IN" dirty="0"/>
          </a:p>
        </p:txBody>
      </p:sp>
      <p:sp>
        <p:nvSpPr>
          <p:cNvPr id="27" name="Flowchart: Alternate Process 26">
            <a:extLst>
              <a:ext uri="{FF2B5EF4-FFF2-40B4-BE49-F238E27FC236}">
                <a16:creationId xmlns:a16="http://schemas.microsoft.com/office/drawing/2014/main" id="{E088DC5D-A6ED-47D7-91F5-802A10A100B7}"/>
              </a:ext>
            </a:extLst>
          </p:cNvPr>
          <p:cNvSpPr/>
          <p:nvPr/>
        </p:nvSpPr>
        <p:spPr>
          <a:xfrm>
            <a:off x="2359934" y="1986114"/>
            <a:ext cx="1894787" cy="716437"/>
          </a:xfrm>
          <a:prstGeom prst="flowChartAlternateProcess">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BLUETOOTH</a:t>
            </a:r>
          </a:p>
          <a:p>
            <a:pPr algn="ctr"/>
            <a:r>
              <a:rPr lang="en-US" dirty="0"/>
              <a:t>MODULE</a:t>
            </a:r>
            <a:endParaRPr lang="en-IN" dirty="0"/>
          </a:p>
        </p:txBody>
      </p:sp>
      <p:sp>
        <p:nvSpPr>
          <p:cNvPr id="28" name="Flowchart: Alternate Process 27">
            <a:extLst>
              <a:ext uri="{FF2B5EF4-FFF2-40B4-BE49-F238E27FC236}">
                <a16:creationId xmlns:a16="http://schemas.microsoft.com/office/drawing/2014/main" id="{9D77A03E-38EC-4FAB-B31B-423273879B3E}"/>
              </a:ext>
            </a:extLst>
          </p:cNvPr>
          <p:cNvSpPr/>
          <p:nvPr/>
        </p:nvSpPr>
        <p:spPr>
          <a:xfrm>
            <a:off x="4996204" y="5691508"/>
            <a:ext cx="1894787" cy="458231"/>
          </a:xfrm>
          <a:prstGeom prst="flowChartAlternateProcess">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BATTERY</a:t>
            </a:r>
            <a:endParaRPr lang="en-IN" dirty="0"/>
          </a:p>
        </p:txBody>
      </p:sp>
      <p:sp>
        <p:nvSpPr>
          <p:cNvPr id="29" name="Flowchart: Alternate Process 28">
            <a:extLst>
              <a:ext uri="{FF2B5EF4-FFF2-40B4-BE49-F238E27FC236}">
                <a16:creationId xmlns:a16="http://schemas.microsoft.com/office/drawing/2014/main" id="{8EDF4F7D-B672-463F-8137-A321AEFFC954}"/>
              </a:ext>
            </a:extLst>
          </p:cNvPr>
          <p:cNvSpPr/>
          <p:nvPr/>
        </p:nvSpPr>
        <p:spPr>
          <a:xfrm>
            <a:off x="7616857" y="5461886"/>
            <a:ext cx="1894787" cy="716437"/>
          </a:xfrm>
          <a:prstGeom prst="flowChartAlternateProcess">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SOLAR PANEL</a:t>
            </a:r>
            <a:endParaRPr lang="en-IN" dirty="0"/>
          </a:p>
        </p:txBody>
      </p:sp>
      <p:sp>
        <p:nvSpPr>
          <p:cNvPr id="30" name="Flowchart: Alternate Process 29">
            <a:extLst>
              <a:ext uri="{FF2B5EF4-FFF2-40B4-BE49-F238E27FC236}">
                <a16:creationId xmlns:a16="http://schemas.microsoft.com/office/drawing/2014/main" id="{D77EB14B-0F2B-4F19-A140-2BB5F79B223C}"/>
              </a:ext>
            </a:extLst>
          </p:cNvPr>
          <p:cNvSpPr/>
          <p:nvPr/>
        </p:nvSpPr>
        <p:spPr>
          <a:xfrm>
            <a:off x="5102736" y="966783"/>
            <a:ext cx="1894787" cy="716437"/>
          </a:xfrm>
          <a:prstGeom prst="flowChartAlternateProcess">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PRESSURE</a:t>
            </a:r>
          </a:p>
          <a:p>
            <a:pPr algn="ctr"/>
            <a:r>
              <a:rPr lang="en-US" dirty="0"/>
              <a:t>SENSOR</a:t>
            </a:r>
            <a:endParaRPr lang="en-IN" dirty="0"/>
          </a:p>
        </p:txBody>
      </p:sp>
      <p:sp>
        <p:nvSpPr>
          <p:cNvPr id="6" name="Arrow: Down 5">
            <a:extLst>
              <a:ext uri="{FF2B5EF4-FFF2-40B4-BE49-F238E27FC236}">
                <a16:creationId xmlns:a16="http://schemas.microsoft.com/office/drawing/2014/main" id="{344F4BA4-8E22-4A06-A77C-BBB6C23DA88E}"/>
              </a:ext>
            </a:extLst>
          </p:cNvPr>
          <p:cNvSpPr/>
          <p:nvPr/>
        </p:nvSpPr>
        <p:spPr>
          <a:xfrm>
            <a:off x="5822373" y="1715528"/>
            <a:ext cx="323824" cy="474636"/>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Up 6">
            <a:extLst>
              <a:ext uri="{FF2B5EF4-FFF2-40B4-BE49-F238E27FC236}">
                <a16:creationId xmlns:a16="http://schemas.microsoft.com/office/drawing/2014/main" id="{DB26F59E-0C20-4DAA-886A-F65FFE38A12A}"/>
              </a:ext>
            </a:extLst>
          </p:cNvPr>
          <p:cNvSpPr/>
          <p:nvPr/>
        </p:nvSpPr>
        <p:spPr>
          <a:xfrm>
            <a:off x="5825685" y="5275207"/>
            <a:ext cx="320512" cy="365125"/>
          </a:xfrm>
          <a:prstGeom prst="up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Down 30">
            <a:extLst>
              <a:ext uri="{FF2B5EF4-FFF2-40B4-BE49-F238E27FC236}">
                <a16:creationId xmlns:a16="http://schemas.microsoft.com/office/drawing/2014/main" id="{1DEBF912-2E4D-4833-A040-0ADADC2C800F}"/>
              </a:ext>
            </a:extLst>
          </p:cNvPr>
          <p:cNvSpPr/>
          <p:nvPr/>
        </p:nvSpPr>
        <p:spPr>
          <a:xfrm>
            <a:off x="3098203" y="2735436"/>
            <a:ext cx="323824" cy="474636"/>
          </a:xfrm>
          <a:prstGeom prst="down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944B812B-8A07-49AA-A57D-825C1FD42C7E}"/>
              </a:ext>
            </a:extLst>
          </p:cNvPr>
          <p:cNvSpPr/>
          <p:nvPr/>
        </p:nvSpPr>
        <p:spPr>
          <a:xfrm>
            <a:off x="4383329" y="2099101"/>
            <a:ext cx="537860" cy="285288"/>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Left 38">
            <a:extLst>
              <a:ext uri="{FF2B5EF4-FFF2-40B4-BE49-F238E27FC236}">
                <a16:creationId xmlns:a16="http://schemas.microsoft.com/office/drawing/2014/main" id="{6FA13368-805B-4CB3-A931-4BF9471F514C}"/>
              </a:ext>
            </a:extLst>
          </p:cNvPr>
          <p:cNvSpPr/>
          <p:nvPr/>
        </p:nvSpPr>
        <p:spPr>
          <a:xfrm>
            <a:off x="6918189" y="2384389"/>
            <a:ext cx="583640" cy="295072"/>
          </a:xfrm>
          <a:prstGeom prst="lef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Arrow: Left 39">
            <a:extLst>
              <a:ext uri="{FF2B5EF4-FFF2-40B4-BE49-F238E27FC236}">
                <a16:creationId xmlns:a16="http://schemas.microsoft.com/office/drawing/2014/main" id="{A5538501-82AC-442A-AD51-1FA0F94EA906}"/>
              </a:ext>
            </a:extLst>
          </p:cNvPr>
          <p:cNvSpPr/>
          <p:nvPr/>
        </p:nvSpPr>
        <p:spPr>
          <a:xfrm>
            <a:off x="4337549" y="2415494"/>
            <a:ext cx="583640" cy="295072"/>
          </a:xfrm>
          <a:prstGeom prst="lef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Arrow: Left 41">
            <a:extLst>
              <a:ext uri="{FF2B5EF4-FFF2-40B4-BE49-F238E27FC236}">
                <a16:creationId xmlns:a16="http://schemas.microsoft.com/office/drawing/2014/main" id="{3B72E20F-0BA3-4258-8F4B-814493BB1EA1}"/>
              </a:ext>
            </a:extLst>
          </p:cNvPr>
          <p:cNvSpPr/>
          <p:nvPr/>
        </p:nvSpPr>
        <p:spPr>
          <a:xfrm>
            <a:off x="6958200" y="3528716"/>
            <a:ext cx="583640" cy="295072"/>
          </a:xfrm>
          <a:prstGeom prst="lef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Arrow: Left 42">
            <a:extLst>
              <a:ext uri="{FF2B5EF4-FFF2-40B4-BE49-F238E27FC236}">
                <a16:creationId xmlns:a16="http://schemas.microsoft.com/office/drawing/2014/main" id="{D4F2895B-3FC3-492A-8DEC-BC0239704863}"/>
              </a:ext>
            </a:extLst>
          </p:cNvPr>
          <p:cNvSpPr/>
          <p:nvPr/>
        </p:nvSpPr>
        <p:spPr>
          <a:xfrm>
            <a:off x="4329738" y="3469901"/>
            <a:ext cx="583640" cy="295072"/>
          </a:xfrm>
          <a:prstGeom prst="lef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Arrow: Left 43">
            <a:extLst>
              <a:ext uri="{FF2B5EF4-FFF2-40B4-BE49-F238E27FC236}">
                <a16:creationId xmlns:a16="http://schemas.microsoft.com/office/drawing/2014/main" id="{B57CF3D9-FE81-4F40-BE4A-9F390AA44B7F}"/>
              </a:ext>
            </a:extLst>
          </p:cNvPr>
          <p:cNvSpPr/>
          <p:nvPr/>
        </p:nvSpPr>
        <p:spPr>
          <a:xfrm>
            <a:off x="6922648" y="5799836"/>
            <a:ext cx="583640" cy="295072"/>
          </a:xfrm>
          <a:prstGeom prst="lef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Arrow: Left 44">
            <a:extLst>
              <a:ext uri="{FF2B5EF4-FFF2-40B4-BE49-F238E27FC236}">
                <a16:creationId xmlns:a16="http://schemas.microsoft.com/office/drawing/2014/main" id="{E908B9ED-B2B3-4975-A411-3656A54176AC}"/>
              </a:ext>
            </a:extLst>
          </p:cNvPr>
          <p:cNvSpPr/>
          <p:nvPr/>
        </p:nvSpPr>
        <p:spPr>
          <a:xfrm>
            <a:off x="4337549" y="4705468"/>
            <a:ext cx="583640" cy="295072"/>
          </a:xfrm>
          <a:prstGeom prst="lef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Arrow: Right 45">
            <a:extLst>
              <a:ext uri="{FF2B5EF4-FFF2-40B4-BE49-F238E27FC236}">
                <a16:creationId xmlns:a16="http://schemas.microsoft.com/office/drawing/2014/main" id="{DDEBB1B2-1B71-456B-AED4-DCFAB949DD9F}"/>
              </a:ext>
            </a:extLst>
          </p:cNvPr>
          <p:cNvSpPr/>
          <p:nvPr/>
        </p:nvSpPr>
        <p:spPr>
          <a:xfrm>
            <a:off x="7020810" y="4624714"/>
            <a:ext cx="537860" cy="285288"/>
          </a:xfrm>
          <a:prstGeom prst="right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536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arn(inVertical)">
                                      <p:cBhvr>
                                        <p:cTn id="18" dur="500"/>
                                        <p:tgtEl>
                                          <p:spTgt spid="21"/>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arn(inVertical)">
                                      <p:cBhvr>
                                        <p:cTn id="21" dur="500"/>
                                        <p:tgtEl>
                                          <p:spTgt spid="2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arn(inVertical)">
                                      <p:cBhvr>
                                        <p:cTn id="24" dur="500"/>
                                        <p:tgtEl>
                                          <p:spTgt spid="25"/>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arn(inVertical)">
                                      <p:cBhvr>
                                        <p:cTn id="27" dur="500"/>
                                        <p:tgtEl>
                                          <p:spTgt spid="2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arn(inVertical)">
                                      <p:cBhvr>
                                        <p:cTn id="30" dur="500"/>
                                        <p:tgtEl>
                                          <p:spTgt spid="27"/>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barn(inVertical)">
                                      <p:cBhvr>
                                        <p:cTn id="33" dur="500"/>
                                        <p:tgtEl>
                                          <p:spTgt spid="2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barn(inVertical)">
                                      <p:cBhvr>
                                        <p:cTn id="36" dur="500"/>
                                        <p:tgtEl>
                                          <p:spTgt spid="29"/>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barn(inVertical)">
                                      <p:cBhvr>
                                        <p:cTn id="39" dur="500"/>
                                        <p:tgtEl>
                                          <p:spTgt spid="30"/>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arn(inVertical)">
                                      <p:cBhvr>
                                        <p:cTn id="45" dur="500"/>
                                        <p:tgtEl>
                                          <p:spTgt spid="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barn(inVertical)">
                                      <p:cBhvr>
                                        <p:cTn id="48" dur="500"/>
                                        <p:tgtEl>
                                          <p:spTgt spid="31"/>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barn(inVertical)">
                                      <p:cBhvr>
                                        <p:cTn id="51" dur="500"/>
                                        <p:tgtEl>
                                          <p:spTgt spid="34"/>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barn(inVertical)">
                                      <p:cBhvr>
                                        <p:cTn id="54" dur="500"/>
                                        <p:tgtEl>
                                          <p:spTgt spid="39"/>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barn(inVertical)">
                                      <p:cBhvr>
                                        <p:cTn id="57" dur="500"/>
                                        <p:tgtEl>
                                          <p:spTgt spid="40"/>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barn(inVertical)">
                                      <p:cBhvr>
                                        <p:cTn id="60" dur="500"/>
                                        <p:tgtEl>
                                          <p:spTgt spid="42"/>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barn(inVertical)">
                                      <p:cBhvr>
                                        <p:cTn id="63" dur="500"/>
                                        <p:tgtEl>
                                          <p:spTgt spid="43"/>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barn(inVertical)">
                                      <p:cBhvr>
                                        <p:cTn id="66" dur="500"/>
                                        <p:tgtEl>
                                          <p:spTgt spid="44"/>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barn(inVertical)">
                                      <p:cBhvr>
                                        <p:cTn id="69" dur="500"/>
                                        <p:tgtEl>
                                          <p:spTgt spid="45"/>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barn(inVertical)">
                                      <p:cBhvr>
                                        <p:cTn id="7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animBg="1"/>
      <p:bldP spid="5" grpId="0" animBg="1"/>
      <p:bldP spid="21" grpId="0" animBg="1"/>
      <p:bldP spid="24" grpId="0" animBg="1"/>
      <p:bldP spid="25" grpId="0" animBg="1"/>
      <p:bldP spid="26" grpId="0" animBg="1"/>
      <p:bldP spid="27" grpId="0" animBg="1"/>
      <p:bldP spid="28" grpId="0" animBg="1"/>
      <p:bldP spid="29" grpId="0" animBg="1"/>
      <p:bldP spid="30" grpId="0" animBg="1"/>
      <p:bldP spid="6" grpId="0" animBg="1"/>
      <p:bldP spid="7" grpId="0" animBg="1"/>
      <p:bldP spid="31" grpId="0" animBg="1"/>
      <p:bldP spid="34" grpId="0" animBg="1"/>
      <p:bldP spid="39" grpId="0" animBg="1"/>
      <p:bldP spid="40" grpId="0" animBg="1"/>
      <p:bldP spid="42" grpId="0" animBg="1"/>
      <p:bldP spid="43" grpId="0" animBg="1"/>
      <p:bldP spid="44" grpId="0" animBg="1"/>
      <p:bldP spid="45" grpId="0" animBg="1"/>
      <p:bldP spid="4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967</TotalTime>
  <Words>2788</Words>
  <Application>Microsoft Office PowerPoint</Application>
  <PresentationFormat>Widescreen</PresentationFormat>
  <Paragraphs>364</Paragraphs>
  <Slides>33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Arimo</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Madhugowda</cp:lastModifiedBy>
  <cp:revision>100</cp:revision>
  <dcterms:created xsi:type="dcterms:W3CDTF">2022-01-02T10:00:03Z</dcterms:created>
  <dcterms:modified xsi:type="dcterms:W3CDTF">2022-07-26T11:50:27Z</dcterms:modified>
</cp:coreProperties>
</file>