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57" r:id="rId5"/>
    <p:sldId id="260" r:id="rId6"/>
    <p:sldId id="261" r:id="rId7"/>
    <p:sldId id="262" r:id="rId8"/>
    <p:sldId id="270" r:id="rId9"/>
    <p:sldId id="264" r:id="rId10"/>
    <p:sldId id="265" r:id="rId11"/>
    <p:sldId id="266" r:id="rId12"/>
    <p:sldId id="267" r:id="rId13"/>
    <p:sldId id="271" r:id="rId14"/>
    <p:sldId id="272"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Madhu%20proj.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[Madhu proj.xlsx]Sheet2!PivotTable1</c:name>
    <c:fmtId val="-1"/>
  </c:pivotSource>
  <c:chart>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Sheet2!$B$5</c:f>
              <c:strCache>
                <c:ptCount val="1"/>
                <c:pt idx="0">
                  <c:v>Count of SALARY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Sheet2!$A$6:$A$20</c:f>
              <c:strCache>
                <c:ptCount val="14"/>
                <c:pt idx="0">
                  <c:v>Ansley Gounel</c:v>
                </c:pt>
                <c:pt idx="1">
                  <c:v>Antonetta  Coggeshall</c:v>
                </c:pt>
                <c:pt idx="2">
                  <c:v>Edd  MacKnockiter</c:v>
                </c:pt>
                <c:pt idx="3">
                  <c:v>Felice McMurty</c:v>
                </c:pt>
                <c:pt idx="4">
                  <c:v>Hogan Iles</c:v>
                </c:pt>
                <c:pt idx="5">
                  <c:v>Karyn Creeghan</c:v>
                </c:pt>
                <c:pt idx="6">
                  <c:v>Letisha Carrett</c:v>
                </c:pt>
                <c:pt idx="7">
                  <c:v>Lindy Guillet</c:v>
                </c:pt>
                <c:pt idx="8">
                  <c:v>Lissy McCoy</c:v>
                </c:pt>
                <c:pt idx="9">
                  <c:v>Niko MacGille</c:v>
                </c:pt>
                <c:pt idx="10">
                  <c:v>Robinia Scholling</c:v>
                </c:pt>
                <c:pt idx="11">
                  <c:v>Shantee  D'Antonio</c:v>
                </c:pt>
                <c:pt idx="12">
                  <c:v>Tammi Lackham</c:v>
                </c:pt>
                <c:pt idx="13">
                  <c:v>Wald Bountiff</c:v>
                </c:pt>
              </c:strCache>
            </c:strRef>
          </c:cat>
          <c:val>
            <c:numRef>
              <c:f>Sheet2!$B$6:$B$20</c:f>
              <c:numCache>
                <c:formatCode>General</c:formatCode>
                <c:ptCount val="14"/>
                <c:pt idx="0">
                  <c:v>1</c:v>
                </c:pt>
                <c:pt idx="1">
                  <c:v>1</c:v>
                </c:pt>
                <c:pt idx="2">
                  <c:v>1</c:v>
                </c:pt>
                <c:pt idx="3">
                  <c:v>1</c:v>
                </c:pt>
                <c:pt idx="4">
                  <c:v>1</c:v>
                </c:pt>
                <c:pt idx="5">
                  <c:v>1</c:v>
                </c:pt>
                <c:pt idx="6">
                  <c:v>1</c:v>
                </c:pt>
                <c:pt idx="7">
                  <c:v>1</c:v>
                </c:pt>
                <c:pt idx="8">
                  <c:v>1</c:v>
                </c:pt>
                <c:pt idx="9">
                  <c:v>1</c:v>
                </c:pt>
                <c:pt idx="10">
                  <c:v>1</c:v>
                </c:pt>
                <c:pt idx="12">
                  <c:v>1</c:v>
                </c:pt>
                <c:pt idx="13">
                  <c:v>1</c:v>
                </c:pt>
              </c:numCache>
            </c:numRef>
          </c:val>
          <c:extLst>
            <c:ext xmlns:c16="http://schemas.microsoft.com/office/drawing/2014/chart" uri="{C3380CC4-5D6E-409C-BE32-E72D297353CC}">
              <c16:uniqueId val="{00000000-8B64-CC44-8C6D-59AF18DF5B60}"/>
            </c:ext>
          </c:extLst>
        </c:ser>
        <c:ser>
          <c:idx val="1"/>
          <c:order val="1"/>
          <c:tx>
            <c:strRef>
              <c:f>Sheet2!$C$5</c:f>
              <c:strCache>
                <c:ptCount val="1"/>
                <c:pt idx="0">
                  <c:v>Sum of FTE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Sheet2!$A$6:$A$20</c:f>
              <c:strCache>
                <c:ptCount val="14"/>
                <c:pt idx="0">
                  <c:v>Ansley Gounel</c:v>
                </c:pt>
                <c:pt idx="1">
                  <c:v>Antonetta  Coggeshall</c:v>
                </c:pt>
                <c:pt idx="2">
                  <c:v>Edd  MacKnockiter</c:v>
                </c:pt>
                <c:pt idx="3">
                  <c:v>Felice McMurty</c:v>
                </c:pt>
                <c:pt idx="4">
                  <c:v>Hogan Iles</c:v>
                </c:pt>
                <c:pt idx="5">
                  <c:v>Karyn Creeghan</c:v>
                </c:pt>
                <c:pt idx="6">
                  <c:v>Letisha Carrett</c:v>
                </c:pt>
                <c:pt idx="7">
                  <c:v>Lindy Guillet</c:v>
                </c:pt>
                <c:pt idx="8">
                  <c:v>Lissy McCoy</c:v>
                </c:pt>
                <c:pt idx="9">
                  <c:v>Niko MacGille</c:v>
                </c:pt>
                <c:pt idx="10">
                  <c:v>Robinia Scholling</c:v>
                </c:pt>
                <c:pt idx="11">
                  <c:v>Shantee  D'Antonio</c:v>
                </c:pt>
                <c:pt idx="12">
                  <c:v>Tammi Lackham</c:v>
                </c:pt>
                <c:pt idx="13">
                  <c:v>Wald Bountiff</c:v>
                </c:pt>
              </c:strCache>
            </c:strRef>
          </c:cat>
          <c:val>
            <c:numRef>
              <c:f>Sheet2!$C$6:$C$20</c:f>
              <c:numCache>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0.9</c:v>
                </c:pt>
                <c:pt idx="13">
                  <c:v>1</c:v>
                </c:pt>
              </c:numCache>
            </c:numRef>
          </c:val>
          <c:extLst>
            <c:ext xmlns:c16="http://schemas.microsoft.com/office/drawing/2014/chart" uri="{C3380CC4-5D6E-409C-BE32-E72D297353CC}">
              <c16:uniqueId val="{00000001-8B64-CC44-8C6D-59AF18DF5B60}"/>
            </c:ext>
          </c:extLst>
        </c:ser>
        <c:dLbls>
          <c:showLegendKey val="0"/>
          <c:showVal val="0"/>
          <c:showCatName val="0"/>
          <c:showSerName val="0"/>
          <c:showPercent val="0"/>
          <c:showBubbleSize val="0"/>
        </c:dLbls>
        <c:gapWidth val="65"/>
        <c:shape val="box"/>
        <c:axId val="290667208"/>
        <c:axId val="290668384"/>
        <c:axId val="0"/>
      </c:bar3DChart>
      <c:catAx>
        <c:axId val="2906672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90668384"/>
        <c:crosses val="autoZero"/>
        <c:auto val="1"/>
        <c:lblAlgn val="ctr"/>
        <c:lblOffset val="100"/>
        <c:noMultiLvlLbl val="0"/>
      </c:catAx>
      <c:valAx>
        <c:axId val="29066838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9066720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s://en.m.wikipedia.org/wiki/Data_transformation" TargetMode="External" /><Relationship Id="rId2" Type="http://schemas.openxmlformats.org/officeDocument/2006/relationships/hyperlink" Target="https://en.m.wikipedia.org/wiki/Data_cleansing" TargetMode="External" /><Relationship Id="rId1" Type="http://schemas.openxmlformats.org/officeDocument/2006/relationships/slideLayout" Target="../slideLayouts/slideLayout2.xml" /><Relationship Id="rId5" Type="http://schemas.openxmlformats.org/officeDocument/2006/relationships/hyperlink" Target="https://en.m.wikipedia.org/wiki/Data" TargetMode="External" /><Relationship Id="rId4" Type="http://schemas.openxmlformats.org/officeDocument/2006/relationships/hyperlink" Target="https://en.m.wikipedia.org/wiki/Data_modeling" TargetMode="External" /></Relationships>
</file>

<file path=ppt/slides/_rels/slide6.xml.rels><?xml version="1.0" encoding="UTF-8" standalone="yes"?>
<Relationships xmlns="http://schemas.openxmlformats.org/package/2006/relationships"><Relationship Id="rId3" Type="http://schemas.openxmlformats.org/officeDocument/2006/relationships/hyperlink" Target="https://en.m.wikipedia.org/wiki/Business_intelligence" TargetMode="External" /><Relationship Id="rId7" Type="http://schemas.openxmlformats.org/officeDocument/2006/relationships/hyperlink" Target="https://en.m.wikipedia.org/wiki/Hypotheses" TargetMode="External" /><Relationship Id="rId2" Type="http://schemas.openxmlformats.org/officeDocument/2006/relationships/hyperlink" Target="https://en.m.wikipedia.org/wiki/Data_mining" TargetMode="External" /><Relationship Id="rId1" Type="http://schemas.openxmlformats.org/officeDocument/2006/relationships/slideLayout" Target="../slideLayouts/slideLayout2.xml" /><Relationship Id="rId6" Type="http://schemas.openxmlformats.org/officeDocument/2006/relationships/hyperlink" Target="https://en.m.wikipedia.org/wiki/Statistical_hypothesis_testing" TargetMode="External" /><Relationship Id="rId5" Type="http://schemas.openxmlformats.org/officeDocument/2006/relationships/hyperlink" Target="https://en.m.wikipedia.org/wiki/Exploratory_data_analysis" TargetMode="External" /><Relationship Id="rId4" Type="http://schemas.openxmlformats.org/officeDocument/2006/relationships/hyperlink" Target="https://en.m.wikipedia.org/wiki/Descriptive_statistics"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b="1" u="sng" dirty="0">
                <a:solidFill>
                  <a:schemeClr val="bg1"/>
                </a:solidFill>
                <a:latin typeface="Times New Roman" panose="02020603050405020304" pitchFamily="18" charset="0"/>
                <a:cs typeface="Times New Roman" panose="02020603050405020304" pitchFamily="18" charset="0"/>
              </a:rPr>
              <a:t>Employee data analysis </a:t>
            </a:r>
            <a:endParaRPr lang="en-US" sz="40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lnSpcReduction="10000"/>
          </a:bodyPr>
          <a:lstStyle/>
          <a:p>
            <a:pPr marL="0" indent="0">
              <a:buNone/>
            </a:pPr>
            <a:r>
              <a:rPr lang="en-IN" sz="1800" b="1" dirty="0">
                <a:solidFill>
                  <a:schemeClr val="bg1"/>
                </a:solidFill>
                <a:latin typeface="Times New Roman" panose="02020603050405020304" pitchFamily="18" charset="0"/>
                <a:cs typeface="Times New Roman" panose="02020603050405020304" pitchFamily="18" charset="0"/>
              </a:rPr>
              <a:t>Name : G. </a:t>
            </a:r>
            <a:r>
              <a:rPr lang="en-IN" sz="1800" b="1" dirty="0" err="1">
                <a:solidFill>
                  <a:schemeClr val="bg1"/>
                </a:solidFill>
                <a:latin typeface="Times New Roman" panose="02020603050405020304" pitchFamily="18" charset="0"/>
                <a:cs typeface="Times New Roman" panose="02020603050405020304" pitchFamily="18" charset="0"/>
              </a:rPr>
              <a:t>Madhumitha</a:t>
            </a:r>
            <a:endParaRPr lang="en-IN" sz="1800" b="1" dirty="0">
              <a:solidFill>
                <a:schemeClr val="bg1"/>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bg1"/>
                </a:solidFill>
                <a:latin typeface="Times New Roman" panose="02020603050405020304" pitchFamily="18" charset="0"/>
                <a:cs typeface="Times New Roman" panose="02020603050405020304" pitchFamily="18" charset="0"/>
              </a:rPr>
              <a:t>REGISTER NUMBER : asunm110unm110312201362</a:t>
            </a:r>
          </a:p>
          <a:p>
            <a:pPr marL="0" indent="0">
              <a:buNone/>
            </a:pPr>
            <a:r>
              <a:rPr lang="en-IN" sz="1800" b="1" dirty="0">
                <a:solidFill>
                  <a:schemeClr val="bg1"/>
                </a:solidFill>
                <a:latin typeface="Times New Roman" panose="02020603050405020304" pitchFamily="18" charset="0"/>
                <a:cs typeface="Times New Roman" panose="02020603050405020304" pitchFamily="18" charset="0"/>
              </a:rPr>
              <a:t>Department: Department of Commerce </a:t>
            </a:r>
          </a:p>
          <a:p>
            <a:pPr marL="0" indent="0">
              <a:buNone/>
            </a:pPr>
            <a:r>
              <a:rPr lang="en-IN" sz="1800" b="1" dirty="0">
                <a:solidFill>
                  <a:schemeClr val="bg1"/>
                </a:solidFill>
                <a:latin typeface="Times New Roman" panose="02020603050405020304" pitchFamily="18" charset="0"/>
                <a:cs typeface="Times New Roman" panose="02020603050405020304" pitchFamily="18" charset="0"/>
              </a:rPr>
              <a:t>College : DRBCCC Hindu College </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A5EB-4709-4B06-F959-A7D847159ABC}"/>
              </a:ext>
            </a:extLst>
          </p:cNvPr>
          <p:cNvSpPr>
            <a:spLocks noGrp="1"/>
          </p:cNvSpPr>
          <p:nvPr>
            <p:ph type="title"/>
          </p:nvPr>
        </p:nvSpPr>
        <p:spPr>
          <a:xfrm>
            <a:off x="1141412" y="63360"/>
            <a:ext cx="9905998" cy="1478570"/>
          </a:xfrm>
        </p:spPr>
        <p:txBody>
          <a:bodyPr/>
          <a:lstStyle/>
          <a:p>
            <a:r>
              <a:rPr lang="en-IN" dirty="0">
                <a:solidFill>
                  <a:schemeClr val="bg2">
                    <a:lumMod val="75000"/>
                  </a:schemeClr>
                </a:solidFill>
              </a:rPr>
              <a:t>Dataset description</a:t>
            </a:r>
            <a:r>
              <a:rPr lang="en-IN" dirty="0"/>
              <a:t> </a:t>
            </a:r>
            <a:endParaRPr lang="en-US" dirty="0"/>
          </a:p>
        </p:txBody>
      </p:sp>
      <p:sp>
        <p:nvSpPr>
          <p:cNvPr id="4" name="Content Placeholder 3">
            <a:extLst>
              <a:ext uri="{FF2B5EF4-FFF2-40B4-BE49-F238E27FC236}">
                <a16:creationId xmlns:a16="http://schemas.microsoft.com/office/drawing/2014/main" id="{DF9EEA86-CF02-EF1C-9460-1A7960AA709A}"/>
              </a:ext>
            </a:extLst>
          </p:cNvPr>
          <p:cNvSpPr txBox="1">
            <a:spLocks noGrp="1"/>
          </p:cNvSpPr>
          <p:nvPr>
            <p:ph idx="1"/>
          </p:nvPr>
        </p:nvSpPr>
        <p:spPr>
          <a:xfrm>
            <a:off x="796050" y="1380565"/>
            <a:ext cx="10596721" cy="5026120"/>
          </a:xfrm>
          <a:prstGeom prst="rect">
            <a:avLst/>
          </a:prstGeom>
          <a:noFill/>
        </p:spPr>
        <p:txBody>
          <a:bodyPr wrap="square">
            <a:spAutoFit/>
          </a:bodyPr>
          <a:lstStyle/>
          <a:p>
            <a:r>
              <a:rPr lang="en-US" sz="2000" b="1" dirty="0">
                <a:solidFill>
                  <a:schemeClr val="accent4"/>
                </a:solidFill>
                <a:latin typeface="Times New Roman" panose="02020603050405020304" pitchFamily="18" charset="0"/>
                <a:cs typeface="Times New Roman" panose="02020603050405020304" pitchFamily="18" charset="0"/>
              </a:rPr>
              <a:t>For this project, the dataset was sourced from the IBM Skills Build Dashboard, containing 20 features. The analysis focused on key features:</a:t>
            </a:r>
          </a:p>
          <a:p>
            <a:endParaRPr lang="en-US" sz="2000" b="1" dirty="0"/>
          </a:p>
          <a:p>
            <a:pPr>
              <a:buFont typeface="+mj-lt"/>
              <a:buAutoNum type="arabicPeriod"/>
            </a:pPr>
            <a:r>
              <a:rPr lang="en-US" sz="2000" b="1" i="1" u="sng"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User ID:</a:t>
            </a:r>
            <a:r>
              <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 Unique employee identifier.</a:t>
            </a:r>
          </a:p>
          <a:p>
            <a:pPr>
              <a:buFont typeface="+mj-lt"/>
              <a:buAutoNum type="arabicPeriod"/>
            </a:pPr>
            <a:r>
              <a:rPr lang="en-US" sz="2000" b="1" i="1" u="sng"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Name: </a:t>
            </a:r>
            <a:r>
              <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Employee’s full name.</a:t>
            </a:r>
          </a:p>
          <a:p>
            <a:pPr>
              <a:buFont typeface="+mj-lt"/>
              <a:buAutoNum type="arabicPeriod"/>
            </a:pPr>
            <a:r>
              <a:rPr lang="en-IN" sz="2000" b="1" i="1" u="sng"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Job type: Employee job type identified</a:t>
            </a:r>
            <a:endPar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endParaRPr>
          </a:p>
          <a:p>
            <a:pPr>
              <a:buFont typeface="+mj-lt"/>
              <a:buAutoNum type="arabicPeriod"/>
            </a:pPr>
            <a:r>
              <a:rPr lang="en-US" sz="2000" b="1" i="1" u="sng"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Employee Type: </a:t>
            </a:r>
            <a:r>
              <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Employment contract type (permanent, fixed-term, temporary).</a:t>
            </a:r>
          </a:p>
          <a:p>
            <a:pPr>
              <a:buFont typeface="+mj-lt"/>
              <a:buAutoNum type="arabicPeriod"/>
            </a:pPr>
            <a:r>
              <a:rPr lang="en-US" sz="2000" b="1" i="1" u="sng"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Employee Department: </a:t>
            </a:r>
            <a:r>
              <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Department assignment.</a:t>
            </a:r>
          </a:p>
          <a:p>
            <a:r>
              <a:rPr lang="en-US" sz="2000" b="1" i="1" dirty="0">
                <a:solidFill>
                  <a:schemeClr val="bg1"/>
                </a:solidFill>
                <a:latin typeface="Times New Roman" panose="02020603050405020304" pitchFamily="18" charset="0"/>
                <a:ea typeface="Abadi Extra Light" panose="02000000000000000000" pitchFamily="2" charset="0"/>
                <a:cs typeface="Times New Roman" panose="02020603050405020304" pitchFamily="18" charset="0"/>
              </a:rPr>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382989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DDDE-5A63-0CD8-5D8F-5878B2C1C2BC}"/>
              </a:ext>
            </a:extLst>
          </p:cNvPr>
          <p:cNvSpPr>
            <a:spLocks noGrp="1"/>
          </p:cNvSpPr>
          <p:nvPr>
            <p:ph type="title"/>
          </p:nvPr>
        </p:nvSpPr>
        <p:spPr/>
        <p:txBody>
          <a:bodyPr/>
          <a:lstStyle/>
          <a:p>
            <a:r>
              <a:rPr lang="en-IN" dirty="0">
                <a:solidFill>
                  <a:schemeClr val="bg2">
                    <a:lumMod val="75000"/>
                  </a:schemeClr>
                </a:solidFill>
              </a:rPr>
              <a:t>Wow in our solution</a:t>
            </a:r>
            <a:endParaRPr lang="en-US" dirty="0">
              <a:solidFill>
                <a:schemeClr val="bg2">
                  <a:lumMod val="75000"/>
                </a:schemeClr>
              </a:solidFill>
            </a:endParaRPr>
          </a:p>
        </p:txBody>
      </p:sp>
      <p:sp>
        <p:nvSpPr>
          <p:cNvPr id="10" name="Content Placeholder 9">
            <a:extLst>
              <a:ext uri="{FF2B5EF4-FFF2-40B4-BE49-F238E27FC236}">
                <a16:creationId xmlns:a16="http://schemas.microsoft.com/office/drawing/2014/main" id="{228D5006-C64D-007B-7AB9-E28FF5666B96}"/>
              </a:ext>
            </a:extLst>
          </p:cNvPr>
          <p:cNvSpPr>
            <a:spLocks noGrp="1"/>
          </p:cNvSpPr>
          <p:nvPr>
            <p:ph idx="1"/>
          </p:nvPr>
        </p:nvSpPr>
        <p:spPr>
          <a:xfrm>
            <a:off x="782823" y="1890899"/>
            <a:ext cx="9905999" cy="3541714"/>
          </a:xfrm>
        </p:spPr>
        <p:txBody>
          <a:bodyPr/>
          <a:lstStyle/>
          <a:p>
            <a:pPr marL="0" indent="0">
              <a:buNone/>
            </a:pPr>
            <a:r>
              <a:rPr lang="en-IN" b="1" i="1" dirty="0">
                <a:solidFill>
                  <a:schemeClr val="accent4"/>
                </a:solidFill>
                <a:latin typeface="Times New Roman" panose="02020603050405020304" pitchFamily="18" charset="0"/>
                <a:cs typeface="Times New Roman" panose="02020603050405020304" pitchFamily="18" charset="0"/>
              </a:rPr>
              <a:t>The cell which was empty ,filled using Excel are shown below</a:t>
            </a:r>
            <a:r>
              <a:rPr lang="en-IN" dirty="0"/>
              <a:t>.</a:t>
            </a:r>
            <a:endParaRPr lang="en-US" dirty="0"/>
          </a:p>
        </p:txBody>
      </p:sp>
      <p:graphicFrame>
        <p:nvGraphicFramePr>
          <p:cNvPr id="8" name="Table 7">
            <a:extLst>
              <a:ext uri="{FF2B5EF4-FFF2-40B4-BE49-F238E27FC236}">
                <a16:creationId xmlns:a16="http://schemas.microsoft.com/office/drawing/2014/main" id="{4CF0A922-2A57-D1B0-41D4-6FAAD833F130}"/>
              </a:ext>
            </a:extLst>
          </p:cNvPr>
          <p:cNvGraphicFramePr>
            <a:graphicFrameLocks noGrp="1"/>
          </p:cNvGraphicFramePr>
          <p:nvPr>
            <p:extLst>
              <p:ext uri="{D42A27DB-BD31-4B8C-83A1-F6EECF244321}">
                <p14:modId xmlns:p14="http://schemas.microsoft.com/office/powerpoint/2010/main" val="1474134085"/>
              </p:ext>
            </p:extLst>
          </p:nvPr>
        </p:nvGraphicFramePr>
        <p:xfrm>
          <a:off x="1861460" y="2816055"/>
          <a:ext cx="6493644" cy="3322978"/>
        </p:xfrm>
        <a:graphic>
          <a:graphicData uri="http://schemas.openxmlformats.org/drawingml/2006/table">
            <a:tbl>
              <a:tblPr firstRow="1" bandRow="1">
                <a:tableStyleId>{5C22544A-7EE6-4342-B048-85BDC9FD1C3A}</a:tableStyleId>
              </a:tblPr>
              <a:tblGrid>
                <a:gridCol w="2164548">
                  <a:extLst>
                    <a:ext uri="{9D8B030D-6E8A-4147-A177-3AD203B41FA5}">
                      <a16:colId xmlns:a16="http://schemas.microsoft.com/office/drawing/2014/main" val="2763315137"/>
                    </a:ext>
                  </a:extLst>
                </a:gridCol>
                <a:gridCol w="2164548">
                  <a:extLst>
                    <a:ext uri="{9D8B030D-6E8A-4147-A177-3AD203B41FA5}">
                      <a16:colId xmlns:a16="http://schemas.microsoft.com/office/drawing/2014/main" val="3661063202"/>
                    </a:ext>
                  </a:extLst>
                </a:gridCol>
                <a:gridCol w="2164548">
                  <a:extLst>
                    <a:ext uri="{9D8B030D-6E8A-4147-A177-3AD203B41FA5}">
                      <a16:colId xmlns:a16="http://schemas.microsoft.com/office/drawing/2014/main" val="576604168"/>
                    </a:ext>
                  </a:extLst>
                </a:gridCol>
              </a:tblGrid>
              <a:tr h="322405">
                <a:tc>
                  <a:txBody>
                    <a:bodyPr/>
                    <a:lstStyle/>
                    <a:p>
                      <a:r>
                        <a:rPr lang="en-IN" dirty="0"/>
                        <a:t>Row </a:t>
                      </a:r>
                      <a:r>
                        <a:rPr lang="en-IN" dirty="0" err="1"/>
                        <a:t>lable</a:t>
                      </a:r>
                      <a:r>
                        <a:rPr lang="en-IN" dirty="0"/>
                        <a:t> </a:t>
                      </a:r>
                      <a:endParaRPr lang="en-US" dirty="0"/>
                    </a:p>
                  </a:txBody>
                  <a:tcPr/>
                </a:tc>
                <a:tc>
                  <a:txBody>
                    <a:bodyPr/>
                    <a:lstStyle/>
                    <a:p>
                      <a:r>
                        <a:rPr lang="en-IN" dirty="0"/>
                        <a:t>Count of salary</a:t>
                      </a:r>
                      <a:endParaRPr lang="en-US" dirty="0"/>
                    </a:p>
                  </a:txBody>
                  <a:tcPr/>
                </a:tc>
                <a:tc>
                  <a:txBody>
                    <a:bodyPr/>
                    <a:lstStyle/>
                    <a:p>
                      <a:r>
                        <a:rPr lang="en-IN" dirty="0"/>
                        <a:t>Sum of FTE</a:t>
                      </a:r>
                      <a:endParaRPr lang="en-US" dirty="0"/>
                    </a:p>
                  </a:txBody>
                  <a:tcPr/>
                </a:tc>
                <a:extLst>
                  <a:ext uri="{0D108BD9-81ED-4DB2-BD59-A6C34878D82A}">
                    <a16:rowId xmlns:a16="http://schemas.microsoft.com/office/drawing/2014/main" val="1735296735"/>
                  </a:ext>
                </a:extLst>
              </a:tr>
              <a:tr h="322405">
                <a:tc>
                  <a:txBody>
                    <a:bodyPr/>
                    <a:lstStyle/>
                    <a:p>
                      <a:r>
                        <a:rPr lang="en-IN" dirty="0">
                          <a:solidFill>
                            <a:schemeClr val="bg1"/>
                          </a:solidFill>
                        </a:rPr>
                        <a:t>Ansley </a:t>
                      </a:r>
                      <a:r>
                        <a:rPr lang="en-IN" dirty="0" err="1">
                          <a:solidFill>
                            <a:schemeClr val="bg1"/>
                          </a:solidFill>
                        </a:rPr>
                        <a:t>gounel</a:t>
                      </a:r>
                      <a:endParaRPr lang="en-US" dirty="0">
                        <a:solidFill>
                          <a:schemeClr val="bg1"/>
                        </a:solidFill>
                      </a:endParaRPr>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261851239"/>
                  </a:ext>
                </a:extLst>
              </a:tr>
              <a:tr h="564209">
                <a:tc>
                  <a:txBody>
                    <a:bodyPr/>
                    <a:lstStyle/>
                    <a:p>
                      <a:r>
                        <a:rPr lang="en-IN" dirty="0" err="1"/>
                        <a:t>Antonetta</a:t>
                      </a:r>
                      <a:r>
                        <a:rPr lang="en-IN" dirty="0"/>
                        <a:t> </a:t>
                      </a:r>
                      <a:r>
                        <a:rPr lang="en-IN" dirty="0" err="1"/>
                        <a:t>coggeshall</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3684955904"/>
                  </a:ext>
                </a:extLst>
              </a:tr>
              <a:tr h="564209">
                <a:tc>
                  <a:txBody>
                    <a:bodyPr/>
                    <a:lstStyle/>
                    <a:p>
                      <a:r>
                        <a:rPr lang="en-IN" dirty="0" err="1"/>
                        <a:t>Edd</a:t>
                      </a:r>
                      <a:r>
                        <a:rPr lang="en-IN" dirty="0"/>
                        <a:t> </a:t>
                      </a:r>
                      <a:r>
                        <a:rPr lang="en-IN" dirty="0" err="1"/>
                        <a:t>macknockiter</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836591774"/>
                  </a:ext>
                </a:extLst>
              </a:tr>
              <a:tr h="322405">
                <a:tc>
                  <a:txBody>
                    <a:bodyPr/>
                    <a:lstStyle/>
                    <a:p>
                      <a:r>
                        <a:rPr lang="en-IN" dirty="0" err="1"/>
                        <a:t>Felice</a:t>
                      </a:r>
                      <a:r>
                        <a:rPr lang="en-IN" dirty="0"/>
                        <a:t> </a:t>
                      </a:r>
                      <a:r>
                        <a:rPr lang="en-IN" dirty="0" err="1"/>
                        <a:t>mnmurty</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4048187349"/>
                  </a:ext>
                </a:extLst>
              </a:tr>
              <a:tr h="322405">
                <a:tc>
                  <a:txBody>
                    <a:bodyPr/>
                    <a:lstStyle/>
                    <a:p>
                      <a:r>
                        <a:rPr lang="en-IN" dirty="0"/>
                        <a:t>Hogan </a:t>
                      </a:r>
                      <a:r>
                        <a:rPr lang="en-IN" dirty="0" err="1"/>
                        <a:t>lles</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2751406531"/>
                  </a:ext>
                </a:extLst>
              </a:tr>
              <a:tr h="322405">
                <a:tc>
                  <a:txBody>
                    <a:bodyPr/>
                    <a:lstStyle/>
                    <a:p>
                      <a:r>
                        <a:rPr lang="en-IN" dirty="0" err="1"/>
                        <a:t>Karyn</a:t>
                      </a:r>
                      <a:r>
                        <a:rPr lang="en-IN" dirty="0"/>
                        <a:t> </a:t>
                      </a:r>
                      <a:r>
                        <a:rPr lang="en-IN" dirty="0" err="1"/>
                        <a:t>creeghan</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1995896151"/>
                  </a:ext>
                </a:extLst>
              </a:tr>
              <a:tr h="322405">
                <a:tc>
                  <a:txBody>
                    <a:bodyPr/>
                    <a:lstStyle/>
                    <a:p>
                      <a:r>
                        <a:rPr lang="en-IN" dirty="0"/>
                        <a:t>Tamil </a:t>
                      </a:r>
                      <a:r>
                        <a:rPr lang="en-IN" dirty="0" err="1"/>
                        <a:t>lackham</a:t>
                      </a:r>
                      <a:endParaRPr lang="en-US" dirty="0"/>
                    </a:p>
                  </a:txBody>
                  <a:tcPr/>
                </a:tc>
                <a:tc>
                  <a:txBody>
                    <a:bodyPr/>
                    <a:lstStyle/>
                    <a:p>
                      <a:r>
                        <a:rPr lang="en-IN" dirty="0"/>
                        <a:t>1</a:t>
                      </a:r>
                      <a:endParaRPr lang="en-US" dirty="0"/>
                    </a:p>
                  </a:txBody>
                  <a:tcPr/>
                </a:tc>
                <a:tc>
                  <a:txBody>
                    <a:bodyPr/>
                    <a:lstStyle/>
                    <a:p>
                      <a:r>
                        <a:rPr lang="en-IN" dirty="0"/>
                        <a:t>0.9</a:t>
                      </a:r>
                      <a:endParaRPr lang="en-US" dirty="0"/>
                    </a:p>
                  </a:txBody>
                  <a:tcPr/>
                </a:tc>
                <a:extLst>
                  <a:ext uri="{0D108BD9-81ED-4DB2-BD59-A6C34878D82A}">
                    <a16:rowId xmlns:a16="http://schemas.microsoft.com/office/drawing/2014/main" val="2373810803"/>
                  </a:ext>
                </a:extLst>
              </a:tr>
            </a:tbl>
          </a:graphicData>
        </a:graphic>
      </p:graphicFrame>
    </p:spTree>
    <p:extLst>
      <p:ext uri="{BB962C8B-B14F-4D97-AF65-F5344CB8AC3E}">
        <p14:creationId xmlns:p14="http://schemas.microsoft.com/office/powerpoint/2010/main" val="19211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737-8B01-301D-59F7-EBC1DDE8743E}"/>
              </a:ext>
            </a:extLst>
          </p:cNvPr>
          <p:cNvSpPr>
            <a:spLocks noGrp="1"/>
          </p:cNvSpPr>
          <p:nvPr>
            <p:ph type="title"/>
          </p:nvPr>
        </p:nvSpPr>
        <p:spPr>
          <a:xfrm>
            <a:off x="1177271" y="-218795"/>
            <a:ext cx="9193212" cy="2071688"/>
          </a:xfrm>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Modelling approach</a:t>
            </a:r>
            <a:r>
              <a:rPr lang="en-IN" dirty="0"/>
              <a:t> </a:t>
            </a:r>
            <a:endParaRPr lang="en-US" dirty="0"/>
          </a:p>
        </p:txBody>
      </p:sp>
      <p:sp>
        <p:nvSpPr>
          <p:cNvPr id="9" name="Content Placeholder 8">
            <a:extLst>
              <a:ext uri="{FF2B5EF4-FFF2-40B4-BE49-F238E27FC236}">
                <a16:creationId xmlns:a16="http://schemas.microsoft.com/office/drawing/2014/main" id="{67D454C7-4552-EFE5-F21B-1D9B6D96270F}"/>
              </a:ext>
            </a:extLst>
          </p:cNvPr>
          <p:cNvSpPr txBox="1">
            <a:spLocks noGrp="1"/>
          </p:cNvSpPr>
          <p:nvPr>
            <p:ph idx="1"/>
          </p:nvPr>
        </p:nvSpPr>
        <p:spPr>
          <a:xfrm>
            <a:off x="2055812" y="1193567"/>
            <a:ext cx="7788276" cy="5383333"/>
          </a:xfrm>
          <a:prstGeom prst="rect">
            <a:avLst/>
          </a:prstGeom>
          <a:noFill/>
        </p:spPr>
        <p:txBody>
          <a:bodyPr wrap="square">
            <a:spAutoFit/>
          </a:bodyPr>
          <a:lstStyle/>
          <a:p>
            <a:pPr marL="0" indent="0">
              <a:buNone/>
            </a:pPr>
            <a:r>
              <a:rPr lang="en-US" i="1" u="sng" dirty="0">
                <a:solidFill>
                  <a:schemeClr val="bg1"/>
                </a:solidFill>
                <a:latin typeface="Times New Roman" panose="02020603050405020304" pitchFamily="18" charset="0"/>
                <a:cs typeface="Times New Roman" panose="02020603050405020304" pitchFamily="18" charset="0"/>
              </a:rPr>
              <a:t>1. Data Acquisition:</a:t>
            </a:r>
          </a:p>
          <a:p>
            <a:r>
              <a:rPr lang="en-US" i="1" dirty="0">
                <a:solidFill>
                  <a:schemeClr val="bg1"/>
                </a:solidFill>
                <a:latin typeface="Times New Roman" panose="02020603050405020304" pitchFamily="18" charset="0"/>
                <a:cs typeface="Times New Roman" panose="02020603050405020304" pitchFamily="18" charset="0"/>
              </a:rPr>
              <a:t>Downloaded a dataset from the IBM Skills Build Dashboard, which included features like User ID, Name, Gender, Employee Type, and Department.</a:t>
            </a:r>
          </a:p>
          <a:p>
            <a:pPr marL="0" indent="0">
              <a:buNone/>
            </a:pPr>
            <a:r>
              <a:rPr lang="en-US" i="1" u="sng" dirty="0">
                <a:solidFill>
                  <a:schemeClr val="bg1"/>
                </a:solidFill>
                <a:latin typeface="Times New Roman" panose="02020603050405020304" pitchFamily="18" charset="0"/>
                <a:cs typeface="Times New Roman" panose="02020603050405020304" pitchFamily="18" charset="0"/>
              </a:rPr>
              <a:t>2. Data Preparation:</a:t>
            </a:r>
          </a:p>
          <a:p>
            <a:pPr>
              <a:buFont typeface="Arial" panose="020B0604020202020204" pitchFamily="34" charset="0"/>
              <a:buChar char="•"/>
            </a:pPr>
            <a:r>
              <a:rPr lang="en-US" i="1" dirty="0">
                <a:solidFill>
                  <a:schemeClr val="bg1"/>
                </a:solidFill>
                <a:latin typeface="Times New Roman" panose="02020603050405020304" pitchFamily="18" charset="0"/>
                <a:cs typeface="Times New Roman" panose="02020603050405020304" pitchFamily="18" charset="0"/>
              </a:rPr>
              <a:t>Imported the dataset into Excel.</a:t>
            </a:r>
          </a:p>
          <a:p>
            <a:pPr>
              <a:buFont typeface="Arial" panose="020B0604020202020204" pitchFamily="34" charset="0"/>
              <a:buChar char="•"/>
            </a:pPr>
            <a:r>
              <a:rPr lang="en-US" i="1" dirty="0">
                <a:solidFill>
                  <a:schemeClr val="bg1"/>
                </a:solidFill>
                <a:latin typeface="Times New Roman" panose="02020603050405020304" pitchFamily="18" charset="0"/>
                <a:cs typeface="Times New Roman" panose="02020603050405020304" pitchFamily="18" charset="0"/>
              </a:rPr>
              <a:t>Cleaned the data to correct any inconsistencies or errors.</a:t>
            </a:r>
          </a:p>
          <a:p>
            <a:pPr marL="0" indent="0">
              <a:buNone/>
            </a:pPr>
            <a:r>
              <a:rPr lang="en-US" i="1" u="sng" dirty="0">
                <a:solidFill>
                  <a:schemeClr val="bg1"/>
                </a:solidFill>
                <a:latin typeface="Times New Roman" panose="02020603050405020304" pitchFamily="18" charset="0"/>
                <a:cs typeface="Times New Roman" panose="02020603050405020304" pitchFamily="18" charset="0"/>
              </a:rPr>
              <a:t>3. Initial Exploration:</a:t>
            </a:r>
          </a:p>
          <a:p>
            <a:pPr>
              <a:buFont typeface="Arial" panose="020B0604020202020204" pitchFamily="34" charset="0"/>
              <a:buChar char="•"/>
            </a:pPr>
            <a:r>
              <a:rPr lang="en-US" i="1" dirty="0">
                <a:solidFill>
                  <a:schemeClr val="bg1"/>
                </a:solidFill>
                <a:latin typeface="Times New Roman" panose="02020603050405020304" pitchFamily="18" charset="0"/>
                <a:cs typeface="Times New Roman" panose="02020603050405020304" pitchFamily="18" charset="0"/>
              </a:rPr>
              <a:t>Reviewed the dataset to understand its structure.</a:t>
            </a:r>
          </a:p>
          <a:p>
            <a:pPr>
              <a:buFont typeface="Arial" panose="020B0604020202020204" pitchFamily="34" charset="0"/>
              <a:buChar char="•"/>
            </a:pPr>
            <a:r>
              <a:rPr lang="en-US" i="1" dirty="0">
                <a:solidFill>
                  <a:schemeClr val="bg1"/>
                </a:solidFill>
                <a:latin typeface="Times New Roman" panose="02020603050405020304" pitchFamily="18" charset="0"/>
                <a:cs typeface="Times New Roman" panose="02020603050405020304" pitchFamily="18" charset="0"/>
              </a:rPr>
              <a:t>Used summary statistics to gain preliminary insights.</a:t>
            </a:r>
          </a:p>
        </p:txBody>
      </p:sp>
    </p:spTree>
    <p:extLst>
      <p:ext uri="{BB962C8B-B14F-4D97-AF65-F5344CB8AC3E}">
        <p14:creationId xmlns:p14="http://schemas.microsoft.com/office/powerpoint/2010/main" val="81012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0007-A56D-0E35-E62F-50DBE0B1C820}"/>
              </a:ext>
            </a:extLst>
          </p:cNvPr>
          <p:cNvSpPr>
            <a:spLocks noGrp="1"/>
          </p:cNvSpPr>
          <p:nvPr>
            <p:ph type="title"/>
          </p:nvPr>
        </p:nvSpPr>
        <p:spPr>
          <a:xfrm>
            <a:off x="1284848" y="627530"/>
            <a:ext cx="9905998" cy="1478570"/>
          </a:xfrm>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Modelling approach</a:t>
            </a:r>
            <a:r>
              <a:rPr lang="en-IN" dirty="0"/>
              <a:t> </a:t>
            </a:r>
            <a:endParaRPr lang="en-US" dirty="0"/>
          </a:p>
        </p:txBody>
      </p:sp>
      <p:sp>
        <p:nvSpPr>
          <p:cNvPr id="3" name="Content Placeholder 2">
            <a:extLst>
              <a:ext uri="{FF2B5EF4-FFF2-40B4-BE49-F238E27FC236}">
                <a16:creationId xmlns:a16="http://schemas.microsoft.com/office/drawing/2014/main" id="{46B9B8ED-4F63-5E53-BFB1-9EFA26FB0EB4}"/>
              </a:ext>
            </a:extLst>
          </p:cNvPr>
          <p:cNvSpPr>
            <a:spLocks noGrp="1"/>
          </p:cNvSpPr>
          <p:nvPr>
            <p:ph idx="1"/>
          </p:nvPr>
        </p:nvSpPr>
        <p:spPr>
          <a:xfrm>
            <a:off x="1528341" y="1980546"/>
            <a:ext cx="9419011" cy="4438184"/>
          </a:xfrm>
        </p:spPr>
        <p:txBody>
          <a:bodyPr>
            <a:normAutofit fontScale="92500" lnSpcReduction="20000"/>
          </a:bodyPr>
          <a:lstStyle/>
          <a:p>
            <a:r>
              <a:rPr lang="en-IN" sz="2600" i="1" u="sng" dirty="0">
                <a:solidFill>
                  <a:schemeClr val="bg1"/>
                </a:solidFill>
                <a:latin typeface="Times New Roman" panose="02020603050405020304" pitchFamily="18" charset="0"/>
                <a:cs typeface="Times New Roman" panose="02020603050405020304" pitchFamily="18" charset="0"/>
              </a:rPr>
              <a:t>4.</a:t>
            </a:r>
            <a:r>
              <a:rPr lang="en-US" sz="2600" i="1" u="sng" dirty="0">
                <a:solidFill>
                  <a:schemeClr val="bg1"/>
                </a:solidFill>
                <a:latin typeface="Times New Roman" panose="02020603050405020304" pitchFamily="18" charset="0"/>
                <a:cs typeface="Times New Roman" panose="02020603050405020304" pitchFamily="18" charset="0"/>
              </a:rPr>
              <a:t> Pattern Identification:</a:t>
            </a:r>
          </a:p>
          <a:p>
            <a:pPr>
              <a:buFont typeface="Arial" panose="020B0604020202020204" pitchFamily="34" charset="0"/>
              <a:buChar char="•"/>
            </a:pPr>
            <a:r>
              <a:rPr lang="en-US" sz="2600" i="1" dirty="0">
                <a:solidFill>
                  <a:schemeClr val="bg1"/>
                </a:solidFill>
                <a:latin typeface="Times New Roman" panose="02020603050405020304" pitchFamily="18" charset="0"/>
                <a:cs typeface="Times New Roman" panose="02020603050405020304" pitchFamily="18" charset="0"/>
              </a:rPr>
              <a:t>Identified patterns and trends in the data regarding employee types and departmental distribution. Highlighted any anomalies or significant findings.</a:t>
            </a:r>
          </a:p>
          <a:p>
            <a:endParaRPr lang="en-US" sz="2600" i="1" dirty="0">
              <a:solidFill>
                <a:schemeClr val="bg1"/>
              </a:solidFill>
              <a:latin typeface="Times New Roman" panose="02020603050405020304" pitchFamily="18" charset="0"/>
              <a:cs typeface="Times New Roman" panose="02020603050405020304" pitchFamily="18" charset="0"/>
            </a:endParaRPr>
          </a:p>
          <a:p>
            <a:r>
              <a:rPr lang="en-IN" sz="2600" i="1" u="sng" dirty="0">
                <a:solidFill>
                  <a:schemeClr val="bg1"/>
                </a:solidFill>
                <a:latin typeface="Times New Roman" panose="02020603050405020304" pitchFamily="18" charset="0"/>
                <a:cs typeface="Times New Roman" panose="02020603050405020304" pitchFamily="18" charset="0"/>
              </a:rPr>
              <a:t>5.</a:t>
            </a:r>
            <a:r>
              <a:rPr lang="en-US" sz="2600" i="1" u="sng" dirty="0">
                <a:solidFill>
                  <a:schemeClr val="bg1"/>
                </a:solidFill>
                <a:latin typeface="Times New Roman" panose="02020603050405020304" pitchFamily="18" charset="0"/>
                <a:cs typeface="Times New Roman" panose="02020603050405020304" pitchFamily="18" charset="0"/>
              </a:rPr>
              <a:t> Reporting:</a:t>
            </a:r>
          </a:p>
          <a:p>
            <a:pPr>
              <a:buFont typeface="Arial" panose="020B0604020202020204" pitchFamily="34" charset="0"/>
              <a:buChar char="•"/>
            </a:pPr>
            <a:r>
              <a:rPr lang="en-US" sz="2600" i="1" dirty="0">
                <a:solidFill>
                  <a:schemeClr val="bg1"/>
                </a:solidFill>
                <a:latin typeface="Times New Roman" panose="02020603050405020304" pitchFamily="18" charset="0"/>
                <a:cs typeface="Times New Roman" panose="02020603050405020304" pitchFamily="18" charset="0"/>
              </a:rPr>
              <a:t>Summarized key insights from the analysis.</a:t>
            </a:r>
          </a:p>
          <a:p>
            <a:pPr>
              <a:buFont typeface="Arial" panose="020B0604020202020204" pitchFamily="34" charset="0"/>
              <a:buChar char="•"/>
            </a:pPr>
            <a:r>
              <a:rPr lang="en-US" sz="2600" i="1" dirty="0">
                <a:solidFill>
                  <a:schemeClr val="bg1"/>
                </a:solidFill>
                <a:latin typeface="Times New Roman" panose="02020603050405020304" pitchFamily="18" charset="0"/>
                <a:cs typeface="Times New Roman" panose="02020603050405020304" pitchFamily="18" charset="0"/>
              </a:rPr>
              <a:t>Compiled visuals into a report, providing a clear presentation of findings and recommendations for workforce planning and departmental adjustments</a:t>
            </a:r>
            <a:r>
              <a:rPr lang="en-US" dirty="0"/>
              <a:t>.</a:t>
            </a:r>
          </a:p>
        </p:txBody>
      </p:sp>
    </p:spTree>
    <p:extLst>
      <p:ext uri="{BB962C8B-B14F-4D97-AF65-F5344CB8AC3E}">
        <p14:creationId xmlns:p14="http://schemas.microsoft.com/office/powerpoint/2010/main" val="103620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46FE-C68B-D608-B21A-299D52B6EF7B}"/>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Modelling approach</a:t>
            </a:r>
            <a:endParaRPr lang="en-US"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8032F2E-9744-0112-9223-E793FEA2ECAB}"/>
              </a:ext>
            </a:extLst>
          </p:cNvPr>
          <p:cNvSpPr txBox="1">
            <a:spLocks noGrp="1"/>
          </p:cNvSpPr>
          <p:nvPr>
            <p:ph idx="1"/>
          </p:nvPr>
        </p:nvSpPr>
        <p:spPr>
          <a:xfrm>
            <a:off x="1810871" y="2510118"/>
            <a:ext cx="6615954" cy="2108847"/>
          </a:xfrm>
          <a:prstGeom prst="rect">
            <a:avLst/>
          </a:prstGeom>
          <a:noFill/>
        </p:spPr>
        <p:txBody>
          <a:bodyPr wrap="square">
            <a:spAutoFit/>
          </a:bodyPr>
          <a:lstStyle/>
          <a:p>
            <a:r>
              <a:rPr lang="en-IN" i="1" u="sng" dirty="0">
                <a:solidFill>
                  <a:schemeClr val="bg1"/>
                </a:solidFill>
                <a:latin typeface="Times New Roman" panose="02020603050405020304" pitchFamily="18" charset="0"/>
                <a:cs typeface="Times New Roman" panose="02020603050405020304" pitchFamily="18" charset="0"/>
              </a:rPr>
              <a:t>6. </a:t>
            </a:r>
            <a:r>
              <a:rPr lang="en-US" i="1" u="sng" dirty="0">
                <a:solidFill>
                  <a:schemeClr val="bg1"/>
                </a:solidFill>
                <a:latin typeface="Times New Roman" panose="02020603050405020304" pitchFamily="18" charset="0"/>
                <a:cs typeface="Times New Roman" panose="02020603050405020304" pitchFamily="18" charset="0"/>
              </a:rPr>
              <a:t>Review and Presentation:</a:t>
            </a:r>
          </a:p>
          <a:p>
            <a:pPr lvl="1"/>
            <a:r>
              <a:rPr lang="en-US" i="1" dirty="0">
                <a:solidFill>
                  <a:schemeClr val="bg1"/>
                </a:solidFill>
                <a:latin typeface="Times New Roman" panose="02020603050405020304" pitchFamily="18" charset="0"/>
                <a:cs typeface="Times New Roman" panose="02020603050405020304" pitchFamily="18" charset="0"/>
              </a:rPr>
              <a:t>Ensured accuracy and clarity in the analysis and visualizations.</a:t>
            </a:r>
          </a:p>
          <a:p>
            <a:pPr lvl="1"/>
            <a:r>
              <a:rPr lang="en-US" i="1" dirty="0">
                <a:solidFill>
                  <a:schemeClr val="bg1"/>
                </a:solidFill>
                <a:latin typeface="Times New Roman" panose="02020603050405020304" pitchFamily="18" charset="0"/>
                <a:cs typeface="Times New Roman" panose="02020603050405020304" pitchFamily="18" charset="0"/>
              </a:rPr>
              <a:t>Prepared and presented the final report to stakeholders, including recommendations based on the data.</a:t>
            </a:r>
          </a:p>
        </p:txBody>
      </p:sp>
    </p:spTree>
    <p:extLst>
      <p:ext uri="{BB962C8B-B14F-4D97-AF65-F5344CB8AC3E}">
        <p14:creationId xmlns:p14="http://schemas.microsoft.com/office/powerpoint/2010/main" val="182315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EFFB-47AA-AC2C-5640-ADB04A5A9783}"/>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Result and discussion</a:t>
            </a:r>
            <a:r>
              <a:rPr lang="en-IN" dirty="0"/>
              <a:t> </a:t>
            </a:r>
            <a:endParaRPr lang="en-US" dirty="0"/>
          </a:p>
        </p:txBody>
      </p:sp>
      <p:graphicFrame>
        <p:nvGraphicFramePr>
          <p:cNvPr id="5" name="Content Placeholder 4">
            <a:extLst>
              <a:ext uri="{FF2B5EF4-FFF2-40B4-BE49-F238E27FC236}">
                <a16:creationId xmlns:a16="http://schemas.microsoft.com/office/drawing/2014/main" id="{324BE593-0E14-BBCC-4144-C51ADA1FD79B}"/>
              </a:ext>
            </a:extLst>
          </p:cNvPr>
          <p:cNvGraphicFramePr>
            <a:graphicFrameLocks noGrp="1"/>
          </p:cNvGraphicFramePr>
          <p:nvPr>
            <p:ph idx="1"/>
            <p:extLst>
              <p:ext uri="{D42A27DB-BD31-4B8C-83A1-F6EECF244321}">
                <p14:modId xmlns:p14="http://schemas.microsoft.com/office/powerpoint/2010/main" val="3832014004"/>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848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68AB-7B11-9017-C51D-DBDDEECCF1F2}"/>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Conclusion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7FA486B-1403-2994-1965-C3A8300A14C9}"/>
              </a:ext>
            </a:extLst>
          </p:cNvPr>
          <p:cNvSpPr txBox="1">
            <a:spLocks noGrp="1"/>
          </p:cNvSpPr>
          <p:nvPr>
            <p:ph idx="1"/>
          </p:nvPr>
        </p:nvSpPr>
        <p:spPr>
          <a:xfrm>
            <a:off x="1141413" y="1738547"/>
            <a:ext cx="9905999" cy="3881640"/>
          </a:xfrm>
          <a:prstGeom prst="rect">
            <a:avLst/>
          </a:prstGeom>
          <a:noFill/>
        </p:spPr>
        <p:txBody>
          <a:bodyPr wrap="square">
            <a:spAutoFit/>
          </a:bodyPr>
          <a:lstStyle/>
          <a:p>
            <a:pPr marL="0" indent="0">
              <a:buNone/>
            </a:pPr>
            <a:endParaRPr lang="en-US" sz="2000" b="1" i="1" dirty="0">
              <a:solidFill>
                <a:schemeClr val="bg1"/>
              </a:solidFill>
              <a:latin typeface="Times New Roman" panose="02020603050405020304" pitchFamily="18" charset="0"/>
              <a:cs typeface="Times New Roman" panose="02020603050405020304" pitchFamily="18" charset="0"/>
            </a:endParaRPr>
          </a:p>
          <a:p>
            <a:r>
              <a:rPr lang="en-US" sz="2000" b="1" i="1" dirty="0">
                <a:solidFill>
                  <a:schemeClr val="bg1"/>
                </a:solidFill>
                <a:latin typeface="Times New Roman" panose="02020603050405020304" pitchFamily="18" charset="0"/>
                <a:cs typeface="Times New Roman" panose="02020603050405020304" pitchFamily="18" charset="0"/>
              </a:rPr>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163127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2AB7-5AC4-6380-8076-50F9095192A0}"/>
              </a:ext>
            </a:extLst>
          </p:cNvPr>
          <p:cNvSpPr>
            <a:spLocks noGrp="1"/>
          </p:cNvSpPr>
          <p:nvPr>
            <p:ph type="ctrTitle"/>
          </p:nvPr>
        </p:nvSpPr>
        <p:spPr/>
        <p:txBody>
          <a:bodyPr>
            <a:normAutofit/>
          </a:bodyPr>
          <a:lstStyle/>
          <a:p>
            <a:pPr algn="ctr"/>
            <a:r>
              <a:rPr lang="en-IN" sz="3200" b="1" u="sng" dirty="0">
                <a:solidFill>
                  <a:schemeClr val="bg1"/>
                </a:solidFill>
                <a:latin typeface="Times New Roman" panose="02020603050405020304" pitchFamily="18" charset="0"/>
                <a:cs typeface="Times New Roman" panose="02020603050405020304" pitchFamily="18" charset="0"/>
              </a:rPr>
              <a:t>Project title</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2F696-46E7-C539-EFE8-7D7A48B8A39A}"/>
              </a:ext>
            </a:extLst>
          </p:cNvPr>
          <p:cNvSpPr>
            <a:spLocks noGrp="1"/>
          </p:cNvSpPr>
          <p:nvPr>
            <p:ph type="subTitle" idx="1"/>
          </p:nvPr>
        </p:nvSpPr>
        <p:spPr/>
        <p:txBody>
          <a:bodyPr>
            <a:normAutofit/>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Employee data analysis </a:t>
            </a:r>
            <a:endParaRPr lang="en-US"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09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0E99-B058-5EC6-E1A5-5646A771D313}"/>
              </a:ext>
            </a:extLst>
          </p:cNvPr>
          <p:cNvSpPr>
            <a:spLocks noGrp="1"/>
          </p:cNvSpPr>
          <p:nvPr>
            <p:ph type="title"/>
          </p:nvPr>
        </p:nvSpPr>
        <p:spPr/>
        <p:txBody>
          <a:bodyPr>
            <a:normAutofit/>
          </a:bodyPr>
          <a:lstStyle/>
          <a:p>
            <a:r>
              <a:rPr lang="en-IN" sz="2800" b="1" u="sng" dirty="0">
                <a:solidFill>
                  <a:schemeClr val="bg1"/>
                </a:solidFill>
                <a:latin typeface="Times New Roman" panose="02020603050405020304" pitchFamily="18" charset="0"/>
                <a:cs typeface="Times New Roman" panose="02020603050405020304" pitchFamily="18" charset="0"/>
              </a:rPr>
              <a:t>Agenda </a:t>
            </a:r>
            <a:endParaRPr lang="en-US" sz="28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840EF-B831-2069-917E-738FA5C767B8}"/>
              </a:ext>
            </a:extLst>
          </p:cNvPr>
          <p:cNvSpPr>
            <a:spLocks noGrp="1"/>
          </p:cNvSpPr>
          <p:nvPr>
            <p:ph idx="1"/>
          </p:nvPr>
        </p:nvSpPr>
        <p:spPr>
          <a:xfrm>
            <a:off x="1803237" y="1893683"/>
            <a:ext cx="9379976" cy="4406318"/>
          </a:xfrm>
        </p:spPr>
        <p:txBody>
          <a:bodyPr>
            <a:noAutofit/>
          </a:bodyPr>
          <a:lstStyle/>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Project Overview</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End Users</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WOW in Our Solution</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Modelling Approach</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Result and Discussion</a:t>
            </a:r>
          </a:p>
          <a:p>
            <a:pPr marL="457200" indent="-457200">
              <a:buFont typeface="+mj-lt"/>
              <a:buAutoNum type="arabicPeriod"/>
            </a:pPr>
            <a:r>
              <a:rPr lang="en-IN" sz="2000" b="1" i="1" dirty="0">
                <a:solidFill>
                  <a:schemeClr val="bg1"/>
                </a:solidFill>
                <a:latin typeface="Times New Roman" panose="02020603050405020304" pitchFamily="18" charset="0"/>
                <a:cs typeface="Times New Roman" panose="02020603050405020304" pitchFamily="18" charset="0"/>
              </a:rPr>
              <a:t>Conclusion</a:t>
            </a:r>
            <a:r>
              <a:rPr lang="en-IN"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01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9432-C8B4-7152-AB81-A079FEFE2002}"/>
              </a:ext>
            </a:extLst>
          </p:cNvPr>
          <p:cNvSpPr>
            <a:spLocks noGrp="1"/>
          </p:cNvSpPr>
          <p:nvPr>
            <p:ph type="ctrTitle"/>
          </p:nvPr>
        </p:nvSpPr>
        <p:spPr>
          <a:xfrm>
            <a:off x="1948143" y="-688790"/>
            <a:ext cx="7195857" cy="2589307"/>
          </a:xfrm>
        </p:spPr>
        <p:txBody>
          <a:bodyPr/>
          <a:lstStyle/>
          <a:p>
            <a:r>
              <a:rPr lang="en-IN" dirty="0">
                <a:solidFill>
                  <a:schemeClr val="bg1"/>
                </a:solidFill>
              </a:rPr>
              <a:t>Problem</a:t>
            </a:r>
            <a:r>
              <a:rPr lang="en-IN" dirty="0"/>
              <a:t> </a:t>
            </a:r>
            <a:r>
              <a:rPr lang="en-IN" dirty="0">
                <a:solidFill>
                  <a:schemeClr val="bg1"/>
                </a:solidFill>
              </a:rPr>
              <a:t>Statement</a:t>
            </a:r>
            <a:endParaRPr lang="en-US" dirty="0">
              <a:solidFill>
                <a:schemeClr val="bg1"/>
              </a:solidFill>
            </a:endParaRPr>
          </a:p>
        </p:txBody>
      </p:sp>
      <p:sp>
        <p:nvSpPr>
          <p:cNvPr id="3" name="Content Placeholder 2">
            <a:extLst>
              <a:ext uri="{FF2B5EF4-FFF2-40B4-BE49-F238E27FC236}">
                <a16:creationId xmlns:a16="http://schemas.microsoft.com/office/drawing/2014/main" id="{7EB47398-E58D-1F57-9E9D-60690E86D102}"/>
              </a:ext>
            </a:extLst>
          </p:cNvPr>
          <p:cNvSpPr>
            <a:spLocks noGrp="1"/>
          </p:cNvSpPr>
          <p:nvPr>
            <p:ph type="subTitle" idx="1"/>
          </p:nvPr>
        </p:nvSpPr>
        <p:spPr>
          <a:xfrm>
            <a:off x="1948144" y="2463521"/>
            <a:ext cx="8432985" cy="3435255"/>
          </a:xfrm>
        </p:spPr>
        <p:txBody>
          <a:bodyPr>
            <a:normAutofit/>
          </a:bodyPr>
          <a:lstStyle/>
          <a:p>
            <a:pPr fontAlgn="auto"/>
            <a:r>
              <a:rPr lang="en-IN" dirty="0">
                <a:solidFill>
                  <a:schemeClr val="bg1"/>
                </a:solidFill>
                <a:effectLst/>
                <a:latin typeface="-apple-system"/>
              </a:rPr>
              <a:t>Data analysis is a process of finding answers to questions or solving problems using data. But before you can dive into the data, you need to have a clear problem statement that defines what you are trying to achieve, why it matters, and how you will measure success. A clear problem statement can help you focus your analysis, communicate your goals, and avoid wasting time and resources on irrelevant or misleading data. In this article, you will learn the steps to creating a clear problem statement for data analysis.</a:t>
            </a:r>
          </a:p>
          <a:p>
            <a:pPr fontAlgn="auto"/>
            <a:endParaRPr lang="en-IN" dirty="0">
              <a:solidFill>
                <a:schemeClr val="bg1"/>
              </a:solidFill>
              <a:effectLst/>
              <a:latin typeface="-apple-system"/>
            </a:endParaRPr>
          </a:p>
        </p:txBody>
      </p:sp>
    </p:spTree>
    <p:extLst>
      <p:ext uri="{BB962C8B-B14F-4D97-AF65-F5344CB8AC3E}">
        <p14:creationId xmlns:p14="http://schemas.microsoft.com/office/powerpoint/2010/main" val="6011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BAF4-9FE3-6DD6-1E01-5587FF346ECB}"/>
              </a:ext>
            </a:extLst>
          </p:cNvPr>
          <p:cNvSpPr>
            <a:spLocks noGrp="1"/>
          </p:cNvSpPr>
          <p:nvPr>
            <p:ph type="title"/>
          </p:nvPr>
        </p:nvSpPr>
        <p:spPr>
          <a:xfrm>
            <a:off x="1670331" y="255469"/>
            <a:ext cx="9905998" cy="1478570"/>
          </a:xfrm>
        </p:spPr>
        <p:txBody>
          <a:bodyPr/>
          <a:lstStyle/>
          <a:p>
            <a:r>
              <a:rPr lang="en-IN" dirty="0">
                <a:solidFill>
                  <a:schemeClr val="bg2">
                    <a:lumMod val="75000"/>
                  </a:schemeClr>
                </a:solidFill>
              </a:rPr>
              <a:t>Project</a:t>
            </a:r>
            <a:r>
              <a:rPr lang="en-IN" dirty="0"/>
              <a:t> </a:t>
            </a:r>
            <a:r>
              <a:rPr lang="en-IN" dirty="0">
                <a:solidFill>
                  <a:schemeClr val="bg2">
                    <a:lumMod val="75000"/>
                  </a:schemeClr>
                </a:solidFill>
                <a:latin typeface="Times New Roman" panose="02020603050405020304" pitchFamily="18" charset="0"/>
                <a:cs typeface="Times New Roman" panose="02020603050405020304" pitchFamily="18" charset="0"/>
              </a:rPr>
              <a:t>overview</a:t>
            </a:r>
            <a:endParaRPr lang="en-US"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FF7E7-52FF-CAB3-B018-38C2E8B79928}"/>
              </a:ext>
            </a:extLst>
          </p:cNvPr>
          <p:cNvSpPr>
            <a:spLocks noGrp="1"/>
          </p:cNvSpPr>
          <p:nvPr>
            <p:ph idx="1"/>
          </p:nvPr>
        </p:nvSpPr>
        <p:spPr>
          <a:xfrm>
            <a:off x="1316223" y="2025697"/>
            <a:ext cx="9905999" cy="3693786"/>
          </a:xfrm>
        </p:spPr>
        <p:txBody>
          <a:bodyPr/>
          <a:lstStyle/>
          <a:p>
            <a:r>
              <a:rPr lang="en-IN" b="1" i="1" dirty="0">
                <a:solidFill>
                  <a:srgbClr val="202122"/>
                </a:solidFill>
                <a:effectLst/>
                <a:latin typeface="Times New Roman" panose="02020603050405020304" pitchFamily="18" charset="0"/>
                <a:cs typeface="Times New Roman" panose="02020603050405020304" pitchFamily="18" charset="0"/>
              </a:rPr>
              <a:t>Data analysis</a:t>
            </a:r>
            <a:r>
              <a:rPr lang="en-IN" b="0" i="1" dirty="0">
                <a:solidFill>
                  <a:srgbClr val="202122"/>
                </a:solidFill>
                <a:effectLst/>
                <a:latin typeface="Times New Roman" panose="02020603050405020304" pitchFamily="18" charset="0"/>
                <a:cs typeface="Times New Roman" panose="02020603050405020304" pitchFamily="18" charset="0"/>
              </a:rPr>
              <a:t> is the process of inspecting, </a:t>
            </a:r>
            <a:r>
              <a:rPr lang="en-IN" b="0" i="1" u="none" strike="noStrike" dirty="0">
                <a:solidFill>
                  <a:schemeClr val="bg1"/>
                </a:solidFill>
                <a:effectLst/>
                <a:latin typeface="Times New Roman" panose="02020603050405020304" pitchFamily="18" charset="0"/>
                <a:cs typeface="Times New Roman" panose="02020603050405020304" pitchFamily="18" charset="0"/>
                <a:hlinkClick r:id="rId2" tooltip="Data cleansing">
                  <a:extLst>
                    <a:ext uri="{A12FA001-AC4F-418D-AE19-62706E023703}">
                      <ahyp:hlinkClr xmlns:ahyp="http://schemas.microsoft.com/office/drawing/2018/hyperlinkcolor" val="tx"/>
                    </a:ext>
                  </a:extLst>
                </a:hlinkClick>
              </a:rPr>
              <a:t>cleansing</a:t>
            </a:r>
            <a:r>
              <a:rPr lang="en-IN" b="0" i="1" dirty="0">
                <a:solidFill>
                  <a:srgbClr val="202122"/>
                </a:solidFill>
                <a:effectLst/>
                <a:latin typeface="Times New Roman" panose="02020603050405020304" pitchFamily="18" charset="0"/>
                <a:cs typeface="Times New Roman" panose="02020603050405020304" pitchFamily="18" charset="0"/>
              </a:rPr>
              <a:t>, </a:t>
            </a:r>
            <a:r>
              <a:rPr lang="en-IN" b="0" i="1" u="none" strike="noStrike" dirty="0">
                <a:solidFill>
                  <a:schemeClr val="bg1"/>
                </a:solidFill>
                <a:effectLst/>
                <a:latin typeface="Times New Roman" panose="02020603050405020304" pitchFamily="18" charset="0"/>
                <a:cs typeface="Times New Roman" panose="02020603050405020304" pitchFamily="18" charset="0"/>
                <a:hlinkClick r:id="rId3" tooltip="Data transformation">
                  <a:extLst>
                    <a:ext uri="{A12FA001-AC4F-418D-AE19-62706E023703}">
                      <ahyp:hlinkClr xmlns:ahyp="http://schemas.microsoft.com/office/drawing/2018/hyperlinkcolor" val="tx"/>
                    </a:ext>
                  </a:extLst>
                </a:hlinkClick>
              </a:rPr>
              <a:t>transforming</a:t>
            </a:r>
            <a:r>
              <a:rPr lang="en-IN" b="0" i="1" dirty="0">
                <a:solidFill>
                  <a:srgbClr val="202122"/>
                </a:solidFill>
                <a:effectLst/>
                <a:latin typeface="Times New Roman" panose="02020603050405020304" pitchFamily="18" charset="0"/>
                <a:cs typeface="Times New Roman" panose="02020603050405020304" pitchFamily="18" charset="0"/>
              </a:rPr>
              <a:t>, and </a:t>
            </a:r>
            <a:r>
              <a:rPr lang="en-IN" b="0" i="1" u="none" strike="noStrike" dirty="0" err="1">
                <a:solidFill>
                  <a:schemeClr val="bg1"/>
                </a:solidFill>
                <a:effectLst/>
                <a:latin typeface="Times New Roman" panose="02020603050405020304" pitchFamily="18" charset="0"/>
                <a:cs typeface="Times New Roman" panose="02020603050405020304" pitchFamily="18" charset="0"/>
                <a:hlinkClick r:id="rId4" tooltip="Data modeling">
                  <a:extLst>
                    <a:ext uri="{A12FA001-AC4F-418D-AE19-62706E023703}">
                      <ahyp:hlinkClr xmlns:ahyp="http://schemas.microsoft.com/office/drawing/2018/hyperlinkcolor" val="tx"/>
                    </a:ext>
                  </a:extLst>
                </a:hlinkClick>
              </a:rPr>
              <a:t>modeling</a:t>
            </a:r>
            <a:r>
              <a:rPr lang="en-IN" b="0" i="1" dirty="0">
                <a:solidFill>
                  <a:srgbClr val="202122"/>
                </a:solidFill>
                <a:effectLst/>
                <a:latin typeface="Times New Roman" panose="02020603050405020304" pitchFamily="18" charset="0"/>
                <a:cs typeface="Times New Roman" panose="02020603050405020304" pitchFamily="18" charset="0"/>
              </a:rPr>
              <a:t> </a:t>
            </a:r>
            <a:r>
              <a:rPr lang="en-IN" b="0" i="1" u="none" strike="noStrike" dirty="0">
                <a:solidFill>
                  <a:schemeClr val="bg1"/>
                </a:solidFill>
                <a:effectLst/>
                <a:latin typeface="Times New Roman" panose="02020603050405020304" pitchFamily="18" charset="0"/>
                <a:cs typeface="Times New Roman" panose="02020603050405020304" pitchFamily="18" charset="0"/>
                <a:hlinkClick r:id="rId5" tooltip="Data">
                  <a:extLst>
                    <a:ext uri="{A12FA001-AC4F-418D-AE19-62706E023703}">
                      <ahyp:hlinkClr xmlns:ahyp="http://schemas.microsoft.com/office/drawing/2018/hyperlinkcolor" val="tx"/>
                    </a:ext>
                  </a:extLst>
                </a:hlinkClick>
              </a:rPr>
              <a:t>data</a:t>
            </a:r>
            <a:r>
              <a:rPr lang="en-IN" b="0" i="1" dirty="0">
                <a:solidFill>
                  <a:srgbClr val="202122"/>
                </a:solidFill>
                <a:effectLst/>
                <a:latin typeface="Times New Roman" panose="02020603050405020304" pitchFamily="18" charset="0"/>
                <a:cs typeface="Times New Roman" panose="02020603050405020304" pitchFamily="18" charset="0"/>
              </a:rPr>
              <a:t> with the goal of discovering useful information, informing conclusions, and supporting decision-</a:t>
            </a:r>
            <a:r>
              <a:rPr lang="en-IN" b="0" i="1" dirty="0" err="1">
                <a:solidFill>
                  <a:srgbClr val="202122"/>
                </a:solidFill>
                <a:effectLst/>
                <a:latin typeface="Times New Roman" panose="02020603050405020304" pitchFamily="18" charset="0"/>
                <a:cs typeface="Times New Roman" panose="02020603050405020304" pitchFamily="18" charset="0"/>
              </a:rPr>
              <a:t>making.Data</a:t>
            </a:r>
            <a:r>
              <a:rPr lang="en-IN" b="0" i="1" dirty="0">
                <a:solidFill>
                  <a:srgbClr val="202122"/>
                </a:solidFill>
                <a:effectLst/>
                <a:latin typeface="Times New Roman" panose="02020603050405020304" pitchFamily="18" charset="0"/>
                <a:cs typeface="Times New Roman" panose="02020603050405020304" pitchFamily="18" charset="0"/>
              </a:rPr>
              <a:t> analysis has multiple facets and approaches, encompassing diverse techniques under a variety of names, and is used in different business, science, and social science domains.</a:t>
            </a:r>
            <a:r>
              <a:rPr lang="en-IN" b="0" i="1" baseline="30000" dirty="0">
                <a:solidFill>
                  <a:srgbClr val="202122"/>
                </a:solidFill>
                <a:effectLst/>
                <a:latin typeface="Times New Roman" panose="02020603050405020304" pitchFamily="18" charset="0"/>
                <a:cs typeface="Times New Roman" panose="02020603050405020304" pitchFamily="18" charset="0"/>
              </a:rPr>
              <a:t>  </a:t>
            </a:r>
            <a:r>
              <a:rPr lang="en-IN" b="0" i="1" dirty="0">
                <a:solidFill>
                  <a:srgbClr val="202122"/>
                </a:solidFill>
                <a:effectLst/>
                <a:latin typeface="Times New Roman" panose="02020603050405020304" pitchFamily="18" charset="0"/>
                <a:cs typeface="Times New Roman" panose="02020603050405020304" pitchFamily="18" charset="0"/>
              </a:rPr>
              <a:t>In today's business world, data analysis plays a role in making decisions more scientific and helping businesses operate more effectively.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53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288F-93F3-D288-F489-91EE13A73C52}"/>
              </a:ext>
            </a:extLst>
          </p:cNvPr>
          <p:cNvSpPr>
            <a:spLocks noGrp="1"/>
          </p:cNvSpPr>
          <p:nvPr>
            <p:ph type="title"/>
          </p:nvPr>
        </p:nvSpPr>
        <p:spPr/>
        <p:txBody>
          <a:bodyPr/>
          <a:lstStyle/>
          <a:p>
            <a:r>
              <a:rPr lang="en-IN" dirty="0">
                <a:solidFill>
                  <a:schemeClr val="bg1"/>
                </a:solidFill>
              </a:rPr>
              <a:t>Project</a:t>
            </a:r>
            <a:r>
              <a:rPr lang="en-IN" dirty="0"/>
              <a:t> </a:t>
            </a:r>
            <a:r>
              <a:rPr lang="en-IN" dirty="0">
                <a:solidFill>
                  <a:schemeClr val="bg1"/>
                </a:solidFill>
              </a:rPr>
              <a:t>overview</a:t>
            </a:r>
            <a:endParaRPr lang="en-US" dirty="0">
              <a:solidFill>
                <a:schemeClr val="bg1"/>
              </a:solidFill>
            </a:endParaRPr>
          </a:p>
        </p:txBody>
      </p:sp>
      <p:sp>
        <p:nvSpPr>
          <p:cNvPr id="3" name="Content Placeholder 2">
            <a:extLst>
              <a:ext uri="{FF2B5EF4-FFF2-40B4-BE49-F238E27FC236}">
                <a16:creationId xmlns:a16="http://schemas.microsoft.com/office/drawing/2014/main" id="{6732DE87-AFFA-E3BC-0824-D81930BDF878}"/>
              </a:ext>
            </a:extLst>
          </p:cNvPr>
          <p:cNvSpPr>
            <a:spLocks noGrp="1"/>
          </p:cNvSpPr>
          <p:nvPr>
            <p:ph idx="1"/>
          </p:nvPr>
        </p:nvSpPr>
        <p:spPr>
          <a:xfrm>
            <a:off x="917295" y="1899211"/>
            <a:ext cx="9750706" cy="3838201"/>
          </a:xfrm>
        </p:spPr>
        <p:txBody>
          <a:bodyPr>
            <a:normAutofit/>
          </a:bodyPr>
          <a:lstStyle/>
          <a:p>
            <a:r>
              <a:rPr lang="en-IN" b="0" i="1" u="sng" dirty="0">
                <a:solidFill>
                  <a:schemeClr val="bg1"/>
                </a:solidFill>
                <a:effectLst/>
                <a:latin typeface="-apple-system"/>
                <a:hlinkClick r:id="rId2" tooltip="Data mining">
                  <a:extLst>
                    <a:ext uri="{A12FA001-AC4F-418D-AE19-62706E023703}">
                      <ahyp:hlinkClr xmlns:ahyp="http://schemas.microsoft.com/office/drawing/2018/hyperlinkcolor" val="tx"/>
                    </a:ext>
                  </a:extLst>
                </a:hlinkClick>
              </a:rPr>
              <a:t>Data</a:t>
            </a:r>
            <a:r>
              <a:rPr lang="en-IN" b="0" i="1" u="sng" dirty="0">
                <a:solidFill>
                  <a:srgbClr val="B8FA56"/>
                </a:solidFill>
                <a:effectLst/>
                <a:latin typeface="-apple-system"/>
                <a:hlinkClick r:id="rId2" tooltip="Data mining">
                  <a:extLst>
                    <a:ext uri="{A12FA001-AC4F-418D-AE19-62706E023703}">
                      <ahyp:hlinkClr xmlns:ahyp="http://schemas.microsoft.com/office/drawing/2018/hyperlinkcolor" val="tx"/>
                    </a:ext>
                  </a:extLst>
                </a:hlinkClick>
              </a:rPr>
              <a:t> </a:t>
            </a:r>
            <a:r>
              <a:rPr lang="en-IN" b="0" i="1" u="sng" dirty="0">
                <a:solidFill>
                  <a:schemeClr val="bg1"/>
                </a:solidFill>
                <a:effectLst/>
                <a:latin typeface="-apple-system"/>
                <a:hlinkClick r:id="rId2" tooltip="Data mining">
                  <a:extLst>
                    <a:ext uri="{A12FA001-AC4F-418D-AE19-62706E023703}">
                      <ahyp:hlinkClr xmlns:ahyp="http://schemas.microsoft.com/office/drawing/2018/hyperlinkcolor" val="tx"/>
                    </a:ext>
                  </a:extLst>
                </a:hlinkClick>
              </a:rPr>
              <a:t>mining</a:t>
            </a:r>
            <a:r>
              <a:rPr lang="en-IN" b="0" i="1" dirty="0">
                <a:solidFill>
                  <a:srgbClr val="202122"/>
                </a:solidFill>
                <a:effectLst/>
                <a:latin typeface="-apple-system"/>
              </a:rPr>
              <a:t> is a particular data analysis technique that focuses on statistical modelling and knowledge discovery for predictive rather than purely descriptive purposes, while </a:t>
            </a:r>
            <a:r>
              <a:rPr lang="en-IN" b="0" i="1" u="none" strike="noStrike" dirty="0">
                <a:solidFill>
                  <a:schemeClr val="bg1"/>
                </a:solidFill>
                <a:effectLst/>
                <a:latin typeface="-apple-system"/>
                <a:hlinkClick r:id="rId3" tooltip="Business intelligence">
                  <a:extLst>
                    <a:ext uri="{A12FA001-AC4F-418D-AE19-62706E023703}">
                      <ahyp:hlinkClr xmlns:ahyp="http://schemas.microsoft.com/office/drawing/2018/hyperlinkcolor" val="tx"/>
                    </a:ext>
                  </a:extLst>
                </a:hlinkClick>
              </a:rPr>
              <a:t>business</a:t>
            </a:r>
            <a:r>
              <a:rPr lang="en-IN" b="0" i="1" u="none" strike="noStrike" dirty="0">
                <a:solidFill>
                  <a:srgbClr val="B8FA56"/>
                </a:solidFill>
                <a:effectLst/>
                <a:latin typeface="-apple-system"/>
                <a:hlinkClick r:id="rId3" tooltip="Business intelligence">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3" tooltip="Business intelligence">
                  <a:extLst>
                    <a:ext uri="{A12FA001-AC4F-418D-AE19-62706E023703}">
                      <ahyp:hlinkClr xmlns:ahyp="http://schemas.microsoft.com/office/drawing/2018/hyperlinkcolor" val="tx"/>
                    </a:ext>
                  </a:extLst>
                </a:hlinkClick>
              </a:rPr>
              <a:t>intelligence</a:t>
            </a:r>
            <a:r>
              <a:rPr lang="en-IN" b="0" i="1" dirty="0">
                <a:solidFill>
                  <a:srgbClr val="202122"/>
                </a:solidFill>
                <a:effectLst/>
                <a:latin typeface="-apple-system"/>
              </a:rPr>
              <a:t> covers data analysis that relies heavily on aggregation, focusing mainly on business information. In statistical applications, data analysis can be divided into </a:t>
            </a:r>
            <a:r>
              <a:rPr lang="en-IN" b="0" i="1" u="none" strike="noStrike" dirty="0">
                <a:solidFill>
                  <a:schemeClr val="bg1"/>
                </a:solidFill>
                <a:effectLst/>
                <a:latin typeface="-apple-system"/>
                <a:hlinkClick r:id="rId4" tooltip="Descriptive statistics">
                  <a:extLst>
                    <a:ext uri="{A12FA001-AC4F-418D-AE19-62706E023703}">
                      <ahyp:hlinkClr xmlns:ahyp="http://schemas.microsoft.com/office/drawing/2018/hyperlinkcolor" val="tx"/>
                    </a:ext>
                  </a:extLst>
                </a:hlinkClick>
              </a:rPr>
              <a:t>descriptive</a:t>
            </a:r>
            <a:r>
              <a:rPr lang="en-IN" b="0" i="1" u="none" strike="noStrike" dirty="0">
                <a:solidFill>
                  <a:srgbClr val="B8FA56"/>
                </a:solidFill>
                <a:effectLst/>
                <a:latin typeface="-apple-system"/>
                <a:hlinkClick r:id="rId4" tooltip="Descriptive statistics">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4" tooltip="Descriptive statistics">
                  <a:extLst>
                    <a:ext uri="{A12FA001-AC4F-418D-AE19-62706E023703}">
                      <ahyp:hlinkClr xmlns:ahyp="http://schemas.microsoft.com/office/drawing/2018/hyperlinkcolor" val="tx"/>
                    </a:ext>
                  </a:extLst>
                </a:hlinkClick>
              </a:rPr>
              <a:t>statistics</a:t>
            </a:r>
            <a:r>
              <a:rPr lang="en-IN" b="0" i="1" dirty="0">
                <a:solidFill>
                  <a:srgbClr val="202122"/>
                </a:solidFill>
                <a:effectLst/>
                <a:latin typeface="-apple-system"/>
              </a:rPr>
              <a:t>, </a:t>
            </a:r>
            <a:r>
              <a:rPr lang="en-IN" b="0" i="1" strike="noStrike" dirty="0">
                <a:solidFill>
                  <a:schemeClr val="bg1"/>
                </a:solidFill>
                <a:effectLst/>
                <a:latin typeface="-apple-system"/>
                <a:hlinkClick r:id="rId5" tooltip="Exploratory data analysis">
                  <a:extLst>
                    <a:ext uri="{A12FA001-AC4F-418D-AE19-62706E023703}">
                      <ahyp:hlinkClr xmlns:ahyp="http://schemas.microsoft.com/office/drawing/2018/hyperlinkcolor" val="tx"/>
                    </a:ext>
                  </a:extLst>
                </a:hlinkClick>
              </a:rPr>
              <a:t>exploratory</a:t>
            </a:r>
            <a:r>
              <a:rPr lang="en-IN" b="0" i="1" u="none" strike="noStrike" dirty="0">
                <a:solidFill>
                  <a:srgbClr val="B8FA56"/>
                </a:solidFill>
                <a:effectLst/>
                <a:latin typeface="-apple-system"/>
                <a:hlinkClick r:id="rId5" tooltip="Exploratory data analysis">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5" tooltip="Exploratory data analysis">
                  <a:extLst>
                    <a:ext uri="{A12FA001-AC4F-418D-AE19-62706E023703}">
                      <ahyp:hlinkClr xmlns:ahyp="http://schemas.microsoft.com/office/drawing/2018/hyperlinkcolor" val="tx"/>
                    </a:ext>
                  </a:extLst>
                </a:hlinkClick>
              </a:rPr>
              <a:t>data</a:t>
            </a:r>
            <a:r>
              <a:rPr lang="en-IN" b="0" i="1" u="none" strike="noStrike" dirty="0">
                <a:solidFill>
                  <a:srgbClr val="B8FA56"/>
                </a:solidFill>
                <a:effectLst/>
                <a:latin typeface="-apple-system"/>
                <a:hlinkClick r:id="rId5" tooltip="Exploratory data analysis">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5" tooltip="Exploratory data analysis">
                  <a:extLst>
                    <a:ext uri="{A12FA001-AC4F-418D-AE19-62706E023703}">
                      <ahyp:hlinkClr xmlns:ahyp="http://schemas.microsoft.com/office/drawing/2018/hyperlinkcolor" val="tx"/>
                    </a:ext>
                  </a:extLst>
                </a:hlinkClick>
              </a:rPr>
              <a:t>analysis</a:t>
            </a:r>
            <a:r>
              <a:rPr lang="en-IN" b="0" i="1" dirty="0">
                <a:solidFill>
                  <a:srgbClr val="202122"/>
                </a:solidFill>
                <a:effectLst/>
                <a:latin typeface="-apple-system"/>
              </a:rPr>
              <a:t> (EDA), and </a:t>
            </a:r>
            <a:r>
              <a:rPr lang="en-IN" b="0" i="1" u="none" strike="noStrike" dirty="0">
                <a:solidFill>
                  <a:schemeClr val="bg1"/>
                </a:solidFill>
                <a:effectLst/>
                <a:latin typeface="-apple-system"/>
                <a:hlinkClick r:id="rId6" tooltip="Statistical hypothesis testing">
                  <a:extLst>
                    <a:ext uri="{A12FA001-AC4F-418D-AE19-62706E023703}">
                      <ahyp:hlinkClr xmlns:ahyp="http://schemas.microsoft.com/office/drawing/2018/hyperlinkcolor" val="tx"/>
                    </a:ext>
                  </a:extLst>
                </a:hlinkClick>
              </a:rPr>
              <a:t>confirmatory</a:t>
            </a:r>
            <a:r>
              <a:rPr lang="en-IN" b="0" i="1" u="none" strike="noStrike" dirty="0">
                <a:solidFill>
                  <a:srgbClr val="B8FA56"/>
                </a:solidFill>
                <a:effectLst/>
                <a:latin typeface="-apple-system"/>
                <a:hlinkClick r:id="rId6" tooltip="Statistical hypothesis testing">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6" tooltip="Statistical hypothesis testing">
                  <a:extLst>
                    <a:ext uri="{A12FA001-AC4F-418D-AE19-62706E023703}">
                      <ahyp:hlinkClr xmlns:ahyp="http://schemas.microsoft.com/office/drawing/2018/hyperlinkcolor" val="tx"/>
                    </a:ext>
                  </a:extLst>
                </a:hlinkClick>
              </a:rPr>
              <a:t>data</a:t>
            </a:r>
            <a:r>
              <a:rPr lang="en-IN" b="0" i="1" u="none" strike="noStrike" dirty="0">
                <a:solidFill>
                  <a:srgbClr val="B8FA56"/>
                </a:solidFill>
                <a:effectLst/>
                <a:latin typeface="-apple-system"/>
                <a:hlinkClick r:id="rId6" tooltip="Statistical hypothesis testing">
                  <a:extLst>
                    <a:ext uri="{A12FA001-AC4F-418D-AE19-62706E023703}">
                      <ahyp:hlinkClr xmlns:ahyp="http://schemas.microsoft.com/office/drawing/2018/hyperlinkcolor" val="tx"/>
                    </a:ext>
                  </a:extLst>
                </a:hlinkClick>
              </a:rPr>
              <a:t> </a:t>
            </a:r>
            <a:r>
              <a:rPr lang="en-IN" b="0" i="1" u="none" strike="noStrike" dirty="0">
                <a:solidFill>
                  <a:schemeClr val="bg1"/>
                </a:solidFill>
                <a:effectLst/>
                <a:latin typeface="-apple-system"/>
                <a:hlinkClick r:id="rId6" tooltip="Statistical hypothesis testing">
                  <a:extLst>
                    <a:ext uri="{A12FA001-AC4F-418D-AE19-62706E023703}">
                      <ahyp:hlinkClr xmlns:ahyp="http://schemas.microsoft.com/office/drawing/2018/hyperlinkcolor" val="tx"/>
                    </a:ext>
                  </a:extLst>
                </a:hlinkClick>
              </a:rPr>
              <a:t>analysis</a:t>
            </a:r>
            <a:r>
              <a:rPr lang="en-IN" b="0" i="1" dirty="0">
                <a:solidFill>
                  <a:srgbClr val="202122"/>
                </a:solidFill>
                <a:effectLst/>
                <a:latin typeface="-apple-system"/>
              </a:rPr>
              <a:t> (CDA). EDA focuses on discovering new features in the data while CDA focuses on confirming or falsifying existing </a:t>
            </a:r>
            <a:r>
              <a:rPr lang="en-IN" b="0" i="1" u="none" strike="noStrike" dirty="0">
                <a:solidFill>
                  <a:schemeClr val="bg1"/>
                </a:solidFill>
                <a:effectLst/>
                <a:latin typeface="-apple-system"/>
                <a:hlinkClick r:id="rId7" tooltip="Hypotheses">
                  <a:extLst>
                    <a:ext uri="{A12FA001-AC4F-418D-AE19-62706E023703}">
                      <ahyp:hlinkClr xmlns:ahyp="http://schemas.microsoft.com/office/drawing/2018/hyperlinkcolor" val="tx"/>
                    </a:ext>
                  </a:extLst>
                </a:hlinkClick>
              </a:rPr>
              <a:t>hypotheses</a:t>
            </a:r>
            <a:r>
              <a:rPr lang="en-IN" b="0" i="1" u="none" strike="noStrike" dirty="0">
                <a:effectLst/>
                <a:latin typeface="-apple-system"/>
              </a:rPr>
              <a:t>.</a:t>
            </a:r>
            <a:endParaRPr lang="en-US" i="1" dirty="0"/>
          </a:p>
        </p:txBody>
      </p:sp>
    </p:spTree>
    <p:extLst>
      <p:ext uri="{BB962C8B-B14F-4D97-AF65-F5344CB8AC3E}">
        <p14:creationId xmlns:p14="http://schemas.microsoft.com/office/powerpoint/2010/main" val="389014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B70B6-01E2-C2BC-117D-003ACFA1F09E}"/>
              </a:ext>
            </a:extLst>
          </p:cNvPr>
          <p:cNvSpPr>
            <a:spLocks noGrp="1"/>
          </p:cNvSpPr>
          <p:nvPr>
            <p:ph type="title"/>
          </p:nvPr>
        </p:nvSpPr>
        <p:spPr>
          <a:xfrm>
            <a:off x="1500002" y="403365"/>
            <a:ext cx="9905998" cy="1478570"/>
          </a:xfrm>
        </p:spPr>
        <p:txBody>
          <a:bodyPr>
            <a:normAutofit/>
          </a:bodyPr>
          <a:lstStyle/>
          <a:p>
            <a:r>
              <a:rPr lang="en-IN" sz="4000" dirty="0">
                <a:solidFill>
                  <a:schemeClr val="bg1"/>
                </a:solidFill>
                <a:latin typeface="Times New Roman" panose="02020603050405020304" pitchFamily="18" charset="0"/>
                <a:cs typeface="Times New Roman" panose="02020603050405020304" pitchFamily="18" charset="0"/>
              </a:rPr>
              <a:t>End users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D444D74-BA2F-B897-B608-5DB3D84C8EAA}"/>
              </a:ext>
            </a:extLst>
          </p:cNvPr>
          <p:cNvSpPr>
            <a:spLocks noGrp="1"/>
          </p:cNvSpPr>
          <p:nvPr>
            <p:ph idx="1"/>
          </p:nvPr>
        </p:nvSpPr>
        <p:spPr>
          <a:xfrm>
            <a:off x="-1153553" y="10765957"/>
            <a:ext cx="7859153" cy="2107360"/>
          </a:xfrm>
        </p:spPr>
        <p:txBody>
          <a:bodyPr/>
          <a:lstStyle/>
          <a:p>
            <a:endParaRPr lang="en-US"/>
          </a:p>
        </p:txBody>
      </p:sp>
      <p:sp>
        <p:nvSpPr>
          <p:cNvPr id="3" name="TextBox 2">
            <a:extLst>
              <a:ext uri="{FF2B5EF4-FFF2-40B4-BE49-F238E27FC236}">
                <a16:creationId xmlns:a16="http://schemas.microsoft.com/office/drawing/2014/main" id="{35F107E1-0142-29EF-8071-1E6B64B2CA55}"/>
              </a:ext>
            </a:extLst>
          </p:cNvPr>
          <p:cNvSpPr txBox="1"/>
          <p:nvPr/>
        </p:nvSpPr>
        <p:spPr>
          <a:xfrm>
            <a:off x="2578799" y="2191683"/>
            <a:ext cx="7999553" cy="3477875"/>
          </a:xfrm>
          <a:prstGeom prst="rect">
            <a:avLst/>
          </a:prstGeom>
          <a:noFill/>
        </p:spPr>
        <p:txBody>
          <a:bodyPr wrap="square">
            <a:spAutoFit/>
          </a:bodyPr>
          <a:lstStyle/>
          <a:p>
            <a:r>
              <a:rPr lang="en-US" sz="2000" b="1" i="1" u="sng" dirty="0">
                <a:solidFill>
                  <a:schemeClr val="bg1"/>
                </a:solidFill>
                <a:latin typeface="Times New Roman" panose="02020603050405020304" pitchFamily="18" charset="0"/>
                <a:cs typeface="Times New Roman" panose="02020603050405020304" pitchFamily="18" charset="0"/>
              </a:rPr>
              <a:t>* The Organization:</a:t>
            </a:r>
            <a:r>
              <a:rPr lang="en-US" sz="2000" b="1" i="1" dirty="0">
                <a:solidFill>
                  <a:schemeClr val="bg1"/>
                </a:solidFill>
                <a:latin typeface="Times New Roman" panose="02020603050405020304" pitchFamily="18" charset="0"/>
                <a:cs typeface="Times New Roman" panose="02020603050405020304" pitchFamily="18" charset="0"/>
              </a:rPr>
              <a:t> By optimizing the mix of employee types, the organization can improve productivity, cost management, and overall efficiency.</a:t>
            </a:r>
          </a:p>
          <a:p>
            <a:endParaRPr lang="en-US" sz="2000" b="1" i="1" dirty="0">
              <a:solidFill>
                <a:schemeClr val="bg1"/>
              </a:solidFill>
              <a:latin typeface="Times New Roman" panose="02020603050405020304" pitchFamily="18" charset="0"/>
              <a:cs typeface="Times New Roman" panose="02020603050405020304" pitchFamily="18" charset="0"/>
            </a:endParaRPr>
          </a:p>
          <a:p>
            <a:r>
              <a:rPr lang="en-US" sz="2000" b="1" i="1" u="sng" dirty="0">
                <a:solidFill>
                  <a:schemeClr val="bg1"/>
                </a:solidFill>
                <a:latin typeface="Times New Roman" panose="02020603050405020304" pitchFamily="18" charset="0"/>
                <a:cs typeface="Times New Roman" panose="02020603050405020304" pitchFamily="18" charset="0"/>
              </a:rPr>
              <a:t>* Employees: </a:t>
            </a:r>
            <a:r>
              <a:rPr lang="en-US" sz="2000" b="1" i="1" dirty="0">
                <a:solidFill>
                  <a:schemeClr val="bg1"/>
                </a:solidFill>
                <a:latin typeface="Times New Roman" panose="02020603050405020304" pitchFamily="18" charset="0"/>
                <a:cs typeface="Times New Roman" panose="02020603050405020304" pitchFamily="18" charset="0"/>
              </a:rPr>
              <a:t>Improved workforce management can lead to better job satisfaction, as resources are allocated more effectively, and workloads are balanced.</a:t>
            </a:r>
          </a:p>
          <a:p>
            <a:endParaRPr lang="en-US" sz="2000" b="1" i="1" dirty="0">
              <a:solidFill>
                <a:schemeClr val="bg1"/>
              </a:solidFill>
              <a:latin typeface="Times New Roman" panose="02020603050405020304" pitchFamily="18" charset="0"/>
              <a:cs typeface="Times New Roman" panose="02020603050405020304" pitchFamily="18" charset="0"/>
            </a:endParaRPr>
          </a:p>
          <a:p>
            <a:r>
              <a:rPr lang="en-US" sz="2000" b="1" i="1" u="sng" dirty="0">
                <a:solidFill>
                  <a:schemeClr val="bg1"/>
                </a:solidFill>
                <a:latin typeface="Times New Roman" panose="02020603050405020304" pitchFamily="18" charset="0"/>
                <a:cs typeface="Times New Roman" panose="02020603050405020304" pitchFamily="18" charset="0"/>
              </a:rPr>
              <a:t>* HR and Management Teams: </a:t>
            </a:r>
            <a:r>
              <a:rPr lang="en-US" sz="2000" b="1" i="1" dirty="0">
                <a:solidFill>
                  <a:schemeClr val="bg1"/>
                </a:solidFill>
                <a:latin typeface="Times New Roman" panose="02020603050405020304" pitchFamily="18" charset="0"/>
                <a:cs typeface="Times New Roman" panose="02020603050405020304" pitchFamily="18" charset="0"/>
              </a:rPr>
              <a:t>They benefit from having data-driven insights that guide strategic decisions and improve departmental performance.</a:t>
            </a:r>
          </a:p>
        </p:txBody>
      </p:sp>
    </p:spTree>
    <p:extLst>
      <p:ext uri="{BB962C8B-B14F-4D97-AF65-F5344CB8AC3E}">
        <p14:creationId xmlns:p14="http://schemas.microsoft.com/office/powerpoint/2010/main" val="290055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D17-8560-1297-26E4-19EF0A81EEFC}"/>
              </a:ext>
            </a:extLst>
          </p:cNvPr>
          <p:cNvSpPr>
            <a:spLocks noGrp="1"/>
          </p:cNvSpPr>
          <p:nvPr>
            <p:ph type="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End users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C5F994-CC8F-9BA0-951A-2C160CC2F4A0}"/>
              </a:ext>
            </a:extLst>
          </p:cNvPr>
          <p:cNvSpPr txBox="1">
            <a:spLocks noGrp="1"/>
          </p:cNvSpPr>
          <p:nvPr>
            <p:ph idx="1"/>
          </p:nvPr>
        </p:nvSpPr>
        <p:spPr>
          <a:xfrm>
            <a:off x="1402835" y="1942105"/>
            <a:ext cx="9383153" cy="3983976"/>
          </a:xfrm>
          <a:prstGeom prst="rect">
            <a:avLst/>
          </a:prstGeom>
          <a:noFill/>
        </p:spPr>
        <p:txBody>
          <a:bodyPr wrap="square">
            <a:spAutoFit/>
          </a:bodyPr>
          <a:lstStyle/>
          <a:p>
            <a:r>
              <a:rPr lang="en-US" b="1" u="sng" dirty="0">
                <a:solidFill>
                  <a:schemeClr val="bg1"/>
                </a:solidFill>
                <a:latin typeface="Times New Roman" panose="02020603050405020304" pitchFamily="18" charset="0"/>
                <a:cs typeface="Times New Roman" panose="02020603050405020304" pitchFamily="18" charset="0"/>
              </a:rPr>
              <a:t>Human Resources (HR) Team:</a:t>
            </a:r>
            <a:r>
              <a:rPr lang="en-US" b="1" dirty="0">
                <a:solidFill>
                  <a:schemeClr val="bg1"/>
                </a:solidFill>
                <a:latin typeface="Times New Roman" panose="02020603050405020304" pitchFamily="18" charset="0"/>
                <a:cs typeface="Times New Roman" panose="02020603050405020304" pitchFamily="18" charset="0"/>
              </a:rPr>
              <a:t> They will use the analysis to make informed decisions about hiring, workforce planning, and contract management.</a:t>
            </a:r>
          </a:p>
          <a:p>
            <a:pPr marL="0" indent="0">
              <a:buNone/>
            </a:pPr>
            <a:endParaRPr lang="en-US" b="1" dirty="0">
              <a:solidFill>
                <a:schemeClr val="bg1"/>
              </a:solidFill>
              <a:latin typeface="Times New Roman" panose="02020603050405020304" pitchFamily="18" charset="0"/>
              <a:cs typeface="Times New Roman" panose="02020603050405020304" pitchFamily="18" charset="0"/>
            </a:endParaRPr>
          </a:p>
          <a:p>
            <a:r>
              <a:rPr lang="en-US" b="1" u="sng" dirty="0">
                <a:solidFill>
                  <a:schemeClr val="bg1"/>
                </a:solidFill>
                <a:latin typeface="Times New Roman" panose="02020603050405020304" pitchFamily="18" charset="0"/>
                <a:cs typeface="Times New Roman" panose="02020603050405020304" pitchFamily="18" charset="0"/>
              </a:rPr>
              <a:t>Department Managers:</a:t>
            </a:r>
            <a:r>
              <a:rPr lang="en-US" b="1" dirty="0">
                <a:solidFill>
                  <a:schemeClr val="bg1"/>
                </a:solidFill>
                <a:latin typeface="Times New Roman" panose="02020603050405020304" pitchFamily="18" charset="0"/>
                <a:cs typeface="Times New Roman" panose="02020603050405020304" pitchFamily="18" charset="0"/>
              </a:rPr>
              <a:t> They will benefit from insights into workforce composition and its impact </a:t>
            </a:r>
          </a:p>
          <a:p>
            <a:pPr marL="0" indent="0">
              <a:buNone/>
            </a:pPr>
            <a:r>
              <a:rPr lang="en-US" b="1" dirty="0">
                <a:solidFill>
                  <a:schemeClr val="bg1"/>
                </a:solidFill>
                <a:latin typeface="Times New Roman" panose="02020603050405020304" pitchFamily="18" charset="0"/>
                <a:cs typeface="Times New Roman" panose="02020603050405020304" pitchFamily="18" charset="0"/>
              </a:rPr>
              <a:t>on departmental performance, helping them allocate resources more effectively</a:t>
            </a:r>
            <a:r>
              <a:rPr lang="en-IN" b="1" dirty="0">
                <a:solidFill>
                  <a:schemeClr val="bg1"/>
                </a:solidFill>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5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D2E8-F832-1236-E034-E9EB41009D99}"/>
              </a:ext>
            </a:extLst>
          </p:cNvPr>
          <p:cNvSpPr>
            <a:spLocks noGrp="1"/>
          </p:cNvSpPr>
          <p:nvPr>
            <p:ph type="title"/>
          </p:nvPr>
        </p:nvSpPr>
        <p:spPr>
          <a:xfrm>
            <a:off x="1284848" y="125458"/>
            <a:ext cx="9905998" cy="1478570"/>
          </a:xfrm>
        </p:spPr>
        <p:txBody>
          <a:bodyPr/>
          <a:lstStyle/>
          <a:p>
            <a:r>
              <a:rPr lang="en-IN" dirty="0">
                <a:solidFill>
                  <a:schemeClr val="bg2">
                    <a:lumMod val="75000"/>
                  </a:schemeClr>
                </a:solidFill>
                <a:latin typeface="Times New Roman" panose="02020603050405020304" pitchFamily="18" charset="0"/>
                <a:ea typeface="Abadi" panose="02000000000000000000" pitchFamily="2" charset="0"/>
                <a:cs typeface="Times New Roman" panose="02020603050405020304" pitchFamily="18" charset="0"/>
              </a:rPr>
              <a:t>Our solution and proposition</a:t>
            </a:r>
            <a:endParaRPr lang="en-US" dirty="0">
              <a:solidFill>
                <a:schemeClr val="bg2">
                  <a:lumMod val="75000"/>
                </a:schemeClr>
              </a:solidFill>
              <a:latin typeface="Times New Roman" panose="02020603050405020304" pitchFamily="18" charset="0"/>
              <a:ea typeface="Abadi" panose="02000000000000000000" pitchFamily="2"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AE0738-437E-CE52-8753-044DA919BE15}"/>
              </a:ext>
            </a:extLst>
          </p:cNvPr>
          <p:cNvSpPr txBox="1">
            <a:spLocks noGrp="1"/>
          </p:cNvSpPr>
          <p:nvPr>
            <p:ph idx="1"/>
          </p:nvPr>
        </p:nvSpPr>
        <p:spPr>
          <a:xfrm>
            <a:off x="1001153" y="1155631"/>
            <a:ext cx="9905999" cy="5576911"/>
          </a:xfrm>
          <a:prstGeom prst="rect">
            <a:avLst/>
          </a:prstGeom>
          <a:noFill/>
        </p:spPr>
        <p:txBody>
          <a:bodyPr wrap="square">
            <a:spAutoFit/>
          </a:bodyPr>
          <a:lstStyle/>
          <a:p>
            <a:pPr marL="0" indent="0">
              <a:buNone/>
            </a:pPr>
            <a:r>
              <a:rPr lang="en-US" b="1" dirty="0">
                <a:solidFill>
                  <a:schemeClr val="accent1">
                    <a:lumMod val="40000"/>
                    <a:lumOff val="60000"/>
                  </a:schemeClr>
                </a:solidFill>
              </a:rPr>
              <a:t>In this project, Excel was used to analyze employee </a:t>
            </a:r>
            <a:r>
              <a:rPr lang="en-IN" b="1" dirty="0">
                <a:solidFill>
                  <a:schemeClr val="accent1">
                    <a:lumMod val="40000"/>
                    <a:lumOff val="60000"/>
                  </a:schemeClr>
                </a:solidFill>
              </a:rPr>
              <a:t>data analysis</a:t>
            </a:r>
            <a:r>
              <a:rPr lang="en-US" b="1" dirty="0">
                <a:solidFill>
                  <a:schemeClr val="accent1">
                    <a:lumMod val="40000"/>
                    <a:lumOff val="60000"/>
                  </a:schemeClr>
                </a:solidFill>
              </a:rPr>
              <a:t> across departments.</a:t>
            </a:r>
          </a:p>
          <a:p>
            <a:pPr marL="0" indent="0">
              <a:buNone/>
            </a:pPr>
            <a:r>
              <a:rPr lang="en-US" b="1" dirty="0">
                <a:solidFill>
                  <a:schemeClr val="accent4"/>
                </a:solidFill>
              </a:rPr>
              <a:t>Key techniques </a:t>
            </a:r>
            <a:r>
              <a:rPr lang="en-IN" b="1" dirty="0">
                <a:solidFill>
                  <a:schemeClr val="accent4"/>
                </a:solidFill>
              </a:rPr>
              <a:t>are :</a:t>
            </a:r>
            <a:endParaRPr lang="en-US" b="1" dirty="0">
              <a:solidFill>
                <a:schemeClr val="accent4"/>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 </a:t>
            </a:r>
            <a:r>
              <a:rPr lang="en-US" b="1" i="1" u="sng" dirty="0">
                <a:solidFill>
                  <a:schemeClr val="bg1"/>
                </a:solidFill>
                <a:latin typeface="Times New Roman" panose="02020603050405020304" pitchFamily="18" charset="0"/>
                <a:cs typeface="Times New Roman" panose="02020603050405020304" pitchFamily="18" charset="0"/>
              </a:rPr>
              <a:t>Conditional Formatting:</a:t>
            </a:r>
            <a:r>
              <a:rPr lang="en-US" b="1" i="1" dirty="0">
                <a:solidFill>
                  <a:schemeClr val="bg1"/>
                </a:solidFill>
                <a:latin typeface="Times New Roman" panose="02020603050405020304" pitchFamily="18" charset="0"/>
                <a:cs typeface="Times New Roman" panose="02020603050405020304" pitchFamily="18" charset="0"/>
              </a:rPr>
              <a:t> Applied color codes to quickly identify employee types and spot trends.</a:t>
            </a:r>
          </a:p>
          <a:p>
            <a:pPr>
              <a:buFont typeface="Arial" panose="020B0604020202020204" pitchFamily="34" charset="0"/>
              <a:buChar char="•"/>
            </a:pPr>
            <a:r>
              <a:rPr lang="en-US" b="1" i="1" dirty="0">
                <a:solidFill>
                  <a:schemeClr val="bg1"/>
                </a:solidFill>
                <a:latin typeface="Times New Roman" panose="02020603050405020304" pitchFamily="18" charset="0"/>
                <a:cs typeface="Times New Roman" panose="02020603050405020304" pitchFamily="18" charset="0"/>
              </a:rPr>
              <a:t> </a:t>
            </a:r>
            <a:r>
              <a:rPr lang="en-US" b="1" i="1" u="sng" dirty="0">
                <a:solidFill>
                  <a:schemeClr val="bg1"/>
                </a:solidFill>
                <a:latin typeface="Times New Roman" panose="02020603050405020304" pitchFamily="18" charset="0"/>
                <a:cs typeface="Times New Roman" panose="02020603050405020304" pitchFamily="18" charset="0"/>
              </a:rPr>
              <a:t>Filters: </a:t>
            </a:r>
            <a:r>
              <a:rPr lang="en-US" b="1" i="1" dirty="0">
                <a:solidFill>
                  <a:schemeClr val="bg1"/>
                </a:solidFill>
                <a:latin typeface="Times New Roman" panose="02020603050405020304" pitchFamily="18" charset="0"/>
                <a:cs typeface="Times New Roman" panose="02020603050405020304" pitchFamily="18" charset="0"/>
              </a:rPr>
              <a:t>Used to isolate specific data sets, such as viewing employees by type or department.</a:t>
            </a:r>
          </a:p>
          <a:p>
            <a:pPr>
              <a:buFont typeface="Arial" panose="020B0604020202020204" pitchFamily="34" charset="0"/>
              <a:buChar char="•"/>
            </a:pPr>
            <a:r>
              <a:rPr lang="en-US" b="1" i="1" dirty="0">
                <a:solidFill>
                  <a:schemeClr val="bg1"/>
                </a:solidFill>
                <a:latin typeface="Times New Roman" panose="02020603050405020304" pitchFamily="18" charset="0"/>
                <a:cs typeface="Times New Roman" panose="02020603050405020304" pitchFamily="18" charset="0"/>
              </a:rPr>
              <a:t> </a:t>
            </a:r>
            <a:r>
              <a:rPr lang="en-US" b="1" i="1" u="sng" dirty="0">
                <a:solidFill>
                  <a:schemeClr val="bg1"/>
                </a:solidFill>
                <a:latin typeface="Times New Roman" panose="02020603050405020304" pitchFamily="18" charset="0"/>
                <a:cs typeface="Times New Roman" panose="02020603050405020304" pitchFamily="18" charset="0"/>
              </a:rPr>
              <a:t>Formulas: </a:t>
            </a:r>
            <a:r>
              <a:rPr lang="en-US" b="1" i="1" dirty="0">
                <a:solidFill>
                  <a:schemeClr val="bg1"/>
                </a:solidFill>
                <a:latin typeface="Times New Roman" panose="02020603050405020304" pitchFamily="18" charset="0"/>
                <a:cs typeface="Times New Roman" panose="02020603050405020304" pitchFamily="18" charset="0"/>
              </a:rPr>
              <a:t>Employed formulas like COUNTIF and SUMIF to calculate metrics such as employee distribution and tenure.</a:t>
            </a:r>
          </a:p>
          <a:p>
            <a:pPr>
              <a:buFont typeface="Arial" panose="020B0604020202020204" pitchFamily="34" charset="0"/>
              <a:buChar char="•"/>
            </a:pPr>
            <a:r>
              <a:rPr lang="en-US" b="1" i="1" dirty="0">
                <a:solidFill>
                  <a:schemeClr val="bg1"/>
                </a:solidFill>
                <a:latin typeface="Times New Roman" panose="02020603050405020304" pitchFamily="18" charset="0"/>
                <a:cs typeface="Times New Roman" panose="02020603050405020304" pitchFamily="18" charset="0"/>
              </a:rPr>
              <a:t> </a:t>
            </a:r>
            <a:r>
              <a:rPr lang="en-US" b="1" i="1" u="sng" dirty="0">
                <a:solidFill>
                  <a:schemeClr val="bg1"/>
                </a:solidFill>
                <a:latin typeface="Times New Roman" panose="02020603050405020304" pitchFamily="18" charset="0"/>
                <a:cs typeface="Times New Roman" panose="02020603050405020304" pitchFamily="18" charset="0"/>
              </a:rPr>
              <a:t>Graphs and Charts: </a:t>
            </a:r>
            <a:r>
              <a:rPr lang="en-US" b="1" i="1" dirty="0">
                <a:solidFill>
                  <a:schemeClr val="bg1"/>
                </a:solidFill>
                <a:latin typeface="Times New Roman" panose="02020603050405020304" pitchFamily="18" charset="0"/>
                <a:cs typeface="Times New Roman" panose="02020603050405020304" pitchFamily="18" charset="0"/>
              </a:rPr>
              <a:t>Created visual representations like pie charts and bar graphs to clearly display the data and highlight key insights.</a:t>
            </a:r>
          </a:p>
        </p:txBody>
      </p:sp>
    </p:spTree>
    <p:extLst>
      <p:ext uri="{BB962C8B-B14F-4D97-AF65-F5344CB8AC3E}">
        <p14:creationId xmlns:p14="http://schemas.microsoft.com/office/powerpoint/2010/main" val="504221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Employee data analysis </vt:lpstr>
      <vt:lpstr>Project title</vt:lpstr>
      <vt:lpstr>Agenda </vt:lpstr>
      <vt:lpstr>Problem Statement</vt:lpstr>
      <vt:lpstr>Project overview</vt:lpstr>
      <vt:lpstr>Project overview</vt:lpstr>
      <vt:lpstr>End users</vt:lpstr>
      <vt:lpstr>End users</vt:lpstr>
      <vt:lpstr>Our solution and proposition</vt:lpstr>
      <vt:lpstr>Dataset description </vt:lpstr>
      <vt:lpstr>Wow in our solution</vt:lpstr>
      <vt:lpstr>Modelling approach </vt:lpstr>
      <vt:lpstr>Modelling approach </vt:lpstr>
      <vt:lpstr>Modelling approach</vt:lpstr>
      <vt:lpstr>Result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madhumithaganesh2004@gmail.com</dc:creator>
  <cp:lastModifiedBy>madhumithaganesh2004@gmail.com</cp:lastModifiedBy>
  <cp:revision>23</cp:revision>
  <dcterms:created xsi:type="dcterms:W3CDTF">2024-08-29T07:41:00Z</dcterms:created>
  <dcterms:modified xsi:type="dcterms:W3CDTF">2024-08-30T16:02:30Z</dcterms:modified>
</cp:coreProperties>
</file>