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8" r:id="rId2"/>
    <p:sldId id="257" r:id="rId3"/>
    <p:sldId id="278" r:id="rId4"/>
    <p:sldId id="260" r:id="rId5"/>
    <p:sldId id="261" r:id="rId6"/>
    <p:sldId id="262" r:id="rId7"/>
    <p:sldId id="275" r:id="rId8"/>
    <p:sldId id="276" r:id="rId9"/>
    <p:sldId id="277" r:id="rId10"/>
    <p:sldId id="263" r:id="rId11"/>
    <p:sldId id="264" r:id="rId12"/>
    <p:sldId id="279" r:id="rId13"/>
    <p:sldId id="266" r:id="rId14"/>
    <p:sldId id="280" r:id="rId15"/>
    <p:sldId id="268" r:id="rId16"/>
    <p:sldId id="269" r:id="rId17"/>
    <p:sldId id="270" r:id="rId18"/>
    <p:sldId id="271" r:id="rId19"/>
    <p:sldId id="291" r:id="rId20"/>
    <p:sldId id="272" r:id="rId21"/>
    <p:sldId id="273" r:id="rId22"/>
    <p:sldId id="282" r:id="rId23"/>
    <p:sldId id="283" r:id="rId24"/>
    <p:sldId id="285" r:id="rId25"/>
    <p:sldId id="284" r:id="rId26"/>
    <p:sldId id="292" r:id="rId27"/>
    <p:sldId id="287" r:id="rId28"/>
    <p:sldId id="286" r:id="rId29"/>
    <p:sldId id="288" r:id="rId30"/>
    <p:sldId id="289" r:id="rId31"/>
    <p:sldId id="293" r:id="rId32"/>
    <p:sldId id="25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03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698A2-7E25-42E7-9138-DF4C96E09853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6AA2F-5037-4BA7-8DDB-E45509F1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68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AFC5-B579-46F5-A0E6-C9AF9930BC8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5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AFC5-B579-46F5-A0E6-C9AF9930BC8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1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AFC5-B579-46F5-A0E6-C9AF9930BC8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4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AFC5-B579-46F5-A0E6-C9AF9930BC8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1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AFC5-B579-46F5-A0E6-C9AF9930BC8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2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AFC5-B579-46F5-A0E6-C9AF9930BC8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8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AFC5-B579-46F5-A0E6-C9AF9930BC8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0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AFC5-B579-46F5-A0E6-C9AF9930BC8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0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AFC5-B579-46F5-A0E6-C9AF9930BC8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8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AFC5-B579-46F5-A0E6-C9AF9930BC8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9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AFC5-B579-46F5-A0E6-C9AF9930BC8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2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FAFC5-B579-46F5-A0E6-C9AF9930BC8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581EA-39F8-462A-8A67-9FF2314B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8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TpPNIX1JXc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httpstatuses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1aQyoRy91k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1"/>
            <a:ext cx="8229600" cy="2010568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Myriad Pro" pitchFamily="34" charset="0"/>
                <a:cs typeface="Times New Roman" pitchFamily="18" charset="0"/>
              </a:rPr>
              <a:t>EEI4346 </a:t>
            </a:r>
            <a:br>
              <a:rPr lang="en-US" altLang="en-US" dirty="0">
                <a:solidFill>
                  <a:schemeClr val="bg1"/>
                </a:solidFill>
                <a:latin typeface="Myriad Pro" pitchFamily="34" charset="0"/>
                <a:cs typeface="Times New Roman" pitchFamily="18" charset="0"/>
              </a:rPr>
            </a:br>
            <a:r>
              <a:rPr lang="en-US" altLang="en-US" dirty="0">
                <a:solidFill>
                  <a:schemeClr val="bg1"/>
                </a:solidFill>
                <a:latin typeface="Myriad Pro" pitchFamily="34" charset="0"/>
                <a:cs typeface="Times New Roman" pitchFamily="18" charset="0"/>
              </a:rPr>
              <a:t>Web Technology </a:t>
            </a:r>
            <a:br>
              <a:rPr lang="en-US" altLang="en-US" dirty="0">
                <a:solidFill>
                  <a:schemeClr val="bg1"/>
                </a:solidFill>
                <a:latin typeface="Myriad Pro" pitchFamily="34" charset="0"/>
                <a:cs typeface="Times New Roman" pitchFamily="18" charset="0"/>
              </a:rPr>
            </a:br>
            <a:r>
              <a:rPr lang="en-US" altLang="en-US" dirty="0">
                <a:solidFill>
                  <a:schemeClr val="bg1"/>
                </a:solidFill>
                <a:latin typeface="Myriad Pro" pitchFamily="34" charset="0"/>
                <a:cs typeface="Times New Roman" pitchFamily="18" charset="0"/>
              </a:rPr>
              <a:t>Day School 01</a:t>
            </a:r>
            <a:endParaRPr lang="en-US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994064" y="4724399"/>
            <a:ext cx="7086600" cy="1764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 dirty="0" err="1">
                <a:solidFill>
                  <a:schemeClr val="bg1"/>
                </a:solidFill>
                <a:latin typeface="Myriad Pro" pitchFamily="34" charset="0"/>
              </a:rPr>
              <a:t>H.R.S.Senanayake</a:t>
            </a:r>
            <a:endParaRPr lang="en-US" altLang="en-US" sz="2000" dirty="0">
              <a:solidFill>
                <a:schemeClr val="bg1"/>
              </a:solidFill>
              <a:latin typeface="Myriad Pro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bg1"/>
                </a:solidFill>
                <a:latin typeface="Myriad Pro" pitchFamily="34" charset="0"/>
                <a:cs typeface="Myriad Arabic" pitchFamily="50" charset="-78"/>
              </a:rPr>
              <a:t>Email: hrsen@ou.ac.lk</a:t>
            </a:r>
            <a:br>
              <a:rPr lang="en-US" altLang="en-US" sz="2000" dirty="0">
                <a:solidFill>
                  <a:schemeClr val="bg1"/>
                </a:solidFill>
                <a:latin typeface="Myriad Pro" pitchFamily="34" charset="0"/>
              </a:rPr>
            </a:br>
            <a:r>
              <a:rPr lang="en-US" altLang="en-US" sz="2000" dirty="0">
                <a:solidFill>
                  <a:schemeClr val="bg1"/>
                </a:solidFill>
                <a:latin typeface="Myriad Pro" pitchFamily="34" charset="0"/>
              </a:rPr>
              <a:t>CITES</a:t>
            </a:r>
            <a:br>
              <a:rPr lang="en-US" altLang="en-US" sz="2000" dirty="0">
                <a:solidFill>
                  <a:schemeClr val="bg1"/>
                </a:solidFill>
                <a:latin typeface="Myriad Pro" pitchFamily="34" charset="0"/>
              </a:rPr>
            </a:br>
            <a:r>
              <a:rPr lang="en-US" altLang="en-US" sz="2000" dirty="0">
                <a:solidFill>
                  <a:schemeClr val="bg1"/>
                </a:solidFill>
                <a:latin typeface="Myriad Pro" pitchFamily="34" charset="0"/>
              </a:rPr>
              <a:t>Faculty of Engineering Technology  </a:t>
            </a:r>
            <a:br>
              <a:rPr lang="en-US" altLang="en-US" sz="2000" dirty="0">
                <a:solidFill>
                  <a:schemeClr val="bg1"/>
                </a:solidFill>
                <a:latin typeface="Myriad Pro" pitchFamily="34" charset="0"/>
              </a:rPr>
            </a:br>
            <a:r>
              <a:rPr lang="en-US" altLang="en-US" sz="2000" dirty="0">
                <a:solidFill>
                  <a:schemeClr val="bg1"/>
                </a:solidFill>
                <a:latin typeface="Myriad Pro" pitchFamily="34" charset="0"/>
              </a:rPr>
              <a:t>The Open University of Sri Lanka</a:t>
            </a:r>
          </a:p>
        </p:txBody>
      </p:sp>
    </p:spTree>
    <p:extLst>
      <p:ext uri="{BB962C8B-B14F-4D97-AF65-F5344CB8AC3E}">
        <p14:creationId xmlns:p14="http://schemas.microsoft.com/office/powerpoint/2010/main" val="343551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46215"/>
            <a:ext cx="8229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/>
              <a:t>section</a:t>
            </a:r>
            <a:r>
              <a:rPr lang="en-US" sz="2000" dirty="0"/>
              <a:t> − This tag represents a generic document or application section. It can be used together with h1-h6 to indicate the document structure.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/>
              <a:t>article</a:t>
            </a:r>
            <a:r>
              <a:rPr lang="en-US" sz="2000" dirty="0"/>
              <a:t> − This tag represents an independent piece of content of a document, such as a blog entry or newspaper article.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/>
              <a:t>aside</a:t>
            </a:r>
            <a:r>
              <a:rPr lang="en-US" sz="2000" dirty="0"/>
              <a:t> − This tag represents a piece of content that is only slightly related to the rest of the page.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/>
              <a:t>header</a:t>
            </a:r>
            <a:r>
              <a:rPr lang="en-US" sz="2000" dirty="0"/>
              <a:t> − This tag represents the header of a section.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/>
              <a:t>footer</a:t>
            </a:r>
            <a:r>
              <a:rPr lang="en-US" sz="2000" dirty="0"/>
              <a:t> − This tag represents a footer for a section and can contain information about the author, copyright information, et cetera.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 err="1"/>
              <a:t>nav</a:t>
            </a:r>
            <a:r>
              <a:rPr lang="en-US" sz="2000" dirty="0"/>
              <a:t> − This tag represents a section of the document intended for navigation.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974701" y="153980"/>
            <a:ext cx="719459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latin typeface="Arial" panose="020B0604020202020204" pitchFamily="34" charset="0"/>
              </a:rPr>
              <a:t>HTML5 - Document</a:t>
            </a:r>
          </a:p>
        </p:txBody>
      </p:sp>
    </p:spTree>
    <p:extLst>
      <p:ext uri="{BB962C8B-B14F-4D97-AF65-F5344CB8AC3E}">
        <p14:creationId xmlns:p14="http://schemas.microsoft.com/office/powerpoint/2010/main" val="223427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76225"/>
            <a:ext cx="6742092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7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8" y="0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360228" y="3013501"/>
            <a:ext cx="2396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VUE JS </a:t>
            </a:r>
          </a:p>
        </p:txBody>
      </p:sp>
    </p:spTree>
    <p:extLst>
      <p:ext uri="{BB962C8B-B14F-4D97-AF65-F5344CB8AC3E}">
        <p14:creationId xmlns:p14="http://schemas.microsoft.com/office/powerpoint/2010/main" val="388795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34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17" decel="50000" autoRev="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2" fill="hold">
                                          <p:stCondLst>
                                            <p:cond delay="64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362200" y="152400"/>
            <a:ext cx="466986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146215"/>
            <a:ext cx="8229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200" dirty="0"/>
              <a:t> </a:t>
            </a:r>
            <a:r>
              <a:rPr lang="en-US" sz="2200" dirty="0" err="1"/>
              <a:t>Vue</a:t>
            </a:r>
            <a:r>
              <a:rPr lang="en-US" sz="2200" dirty="0"/>
              <a:t> is a </a:t>
            </a:r>
            <a:r>
              <a:rPr lang="en-US" sz="2200" b="1" dirty="0"/>
              <a:t>progressive framework</a:t>
            </a:r>
            <a:r>
              <a:rPr lang="en-US" sz="2200" dirty="0"/>
              <a:t> for building user interfaces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2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200" dirty="0"/>
              <a:t>Progressive framework is a framework that you can insert into your project as you feel the need for it. 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2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200" b="1" dirty="0"/>
              <a:t>Frontend</a:t>
            </a:r>
            <a:r>
              <a:rPr lang="en-US" sz="2200" dirty="0"/>
              <a:t> JavaScript/ typescript framework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2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200" dirty="0"/>
              <a:t>The core library is focused on the view layer only, and is easy to pick up and integrate with other libraries or existing projects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2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200" dirty="0" err="1"/>
              <a:t>Vue</a:t>
            </a:r>
            <a:r>
              <a:rPr lang="en-US" sz="2200" dirty="0"/>
              <a:t> </a:t>
            </a:r>
            <a:r>
              <a:rPr lang="en-US" sz="2200"/>
              <a:t>is simpler and more flexible </a:t>
            </a:r>
            <a:endParaRPr lang="en-US" sz="22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2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200" dirty="0" err="1"/>
              <a:t>Vue</a:t>
            </a:r>
            <a:r>
              <a:rPr lang="en-US" sz="2200" dirty="0"/>
              <a:t> allows you make just specific parts of your application. You learn just what is necessary for the problem you are dealing with.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760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575398" y="152400"/>
            <a:ext cx="424347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latin typeface="Arial" panose="020B0604020202020204" pitchFamily="34" charset="0"/>
              </a:rPr>
              <a:t>Installation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2333" y="1471518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200" dirty="0"/>
              <a:t> There are three primary ways to add </a:t>
            </a:r>
            <a:r>
              <a:rPr lang="en-US" sz="2200" dirty="0" err="1"/>
              <a:t>Vue</a:t>
            </a:r>
            <a:r>
              <a:rPr lang="en-US" sz="2200" dirty="0"/>
              <a:t> </a:t>
            </a:r>
            <a:r>
              <a:rPr lang="en-US" sz="2200" dirty="0" err="1"/>
              <a:t>js</a:t>
            </a:r>
            <a:r>
              <a:rPr lang="en-US" sz="2200" dirty="0"/>
              <a:t> to the project</a:t>
            </a:r>
          </a:p>
          <a:p>
            <a:pPr algn="just"/>
            <a:endParaRPr lang="en-US" sz="2200" dirty="0"/>
          </a:p>
          <a:p>
            <a:pPr lvl="1" algn="just"/>
            <a:r>
              <a:rPr lang="en-US" sz="2000" dirty="0"/>
              <a:t>	- Import it as a CDN package on the page</a:t>
            </a:r>
          </a:p>
          <a:p>
            <a:pPr lvl="1" algn="just"/>
            <a:r>
              <a:rPr lang="en-US" sz="2000" dirty="0"/>
              <a:t>		</a:t>
            </a:r>
            <a:r>
              <a:rPr lang="en-US" sz="2000" dirty="0">
                <a:solidFill>
                  <a:srgbClr val="C00000"/>
                </a:solidFill>
              </a:rPr>
              <a:t>&lt;script </a:t>
            </a:r>
            <a:r>
              <a:rPr lang="en-US" sz="2000" dirty="0" err="1">
                <a:solidFill>
                  <a:srgbClr val="C00000"/>
                </a:solidFill>
              </a:rPr>
              <a:t>src</a:t>
            </a:r>
            <a:r>
              <a:rPr lang="en-US" sz="2000" dirty="0">
                <a:solidFill>
                  <a:srgbClr val="C00000"/>
                </a:solidFill>
              </a:rPr>
              <a:t>="https://unpkg.com/</a:t>
            </a:r>
            <a:r>
              <a:rPr lang="en-US" sz="2000" dirty="0" err="1">
                <a:solidFill>
                  <a:srgbClr val="C00000"/>
                </a:solidFill>
              </a:rPr>
              <a:t>vue@next</a:t>
            </a:r>
            <a:r>
              <a:rPr lang="en-US" sz="2000" dirty="0">
                <a:solidFill>
                  <a:srgbClr val="C00000"/>
                </a:solidFill>
              </a:rPr>
              <a:t>"&gt;&lt;/script</a:t>
            </a:r>
            <a:r>
              <a:rPr lang="en-US" sz="2000" dirty="0">
                <a:solidFill>
                  <a:srgbClr val="A8A9CC"/>
                </a:solidFill>
              </a:rPr>
              <a:t>&gt;</a:t>
            </a:r>
            <a:r>
              <a:rPr lang="en-US" sz="2000" dirty="0"/>
              <a:t> </a:t>
            </a:r>
          </a:p>
          <a:p>
            <a:pPr lvl="1" algn="just"/>
            <a:endParaRPr lang="en-US" sz="2000" dirty="0"/>
          </a:p>
          <a:p>
            <a:pPr lvl="1" algn="just"/>
            <a:r>
              <a:rPr lang="en-US" sz="2000" dirty="0"/>
              <a:t>	- Install it using npm</a:t>
            </a:r>
          </a:p>
          <a:p>
            <a:pPr lvl="1" algn="just"/>
            <a:r>
              <a:rPr lang="en-US" sz="2000" dirty="0"/>
              <a:t>		</a:t>
            </a:r>
            <a:r>
              <a:rPr lang="en-US" sz="2000" dirty="0">
                <a:solidFill>
                  <a:srgbClr val="C00000"/>
                </a:solidFill>
              </a:rPr>
              <a:t>$ npm install </a:t>
            </a:r>
            <a:r>
              <a:rPr lang="en-US" sz="2000" dirty="0" err="1">
                <a:solidFill>
                  <a:srgbClr val="C00000"/>
                </a:solidFill>
              </a:rPr>
              <a:t>vue@next</a:t>
            </a:r>
            <a:endParaRPr lang="en-US" sz="2000" dirty="0">
              <a:solidFill>
                <a:srgbClr val="C00000"/>
              </a:solidFill>
            </a:endParaRPr>
          </a:p>
          <a:p>
            <a:pPr lvl="1" algn="just"/>
            <a:endParaRPr lang="en-US" sz="2000" dirty="0"/>
          </a:p>
          <a:p>
            <a:pPr lvl="1" algn="just"/>
            <a:r>
              <a:rPr lang="en-US" sz="2000" dirty="0"/>
              <a:t>	- Use the official CLI to scaffold a project</a:t>
            </a:r>
          </a:p>
          <a:p>
            <a:pPr lvl="1" algn="just"/>
            <a:r>
              <a:rPr lang="en-US" sz="2000" dirty="0"/>
              <a:t>		</a:t>
            </a:r>
            <a:r>
              <a:rPr lang="en-US" sz="2000" dirty="0">
                <a:solidFill>
                  <a:srgbClr val="C00000"/>
                </a:solidFill>
              </a:rPr>
              <a:t>npm install -g @</a:t>
            </a:r>
            <a:r>
              <a:rPr lang="en-US" sz="2000" dirty="0" err="1">
                <a:solidFill>
                  <a:srgbClr val="C00000"/>
                </a:solidFill>
              </a:rPr>
              <a:t>vue</a:t>
            </a:r>
            <a:r>
              <a:rPr lang="en-US" sz="2000" dirty="0">
                <a:solidFill>
                  <a:srgbClr val="C00000"/>
                </a:solidFill>
              </a:rPr>
              <a:t>/cli</a:t>
            </a:r>
          </a:p>
          <a:p>
            <a:pPr lvl="1" algn="just"/>
            <a:endParaRPr lang="en-US" sz="20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74711"/>
            <a:ext cx="6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49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270404"/>
            <a:ext cx="5448300" cy="597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3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accel="1000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accel="1000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157" y="757238"/>
            <a:ext cx="6741686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7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accel="1000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accel="1000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360228" y="3013501"/>
            <a:ext cx="2396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03991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571500" y="868203"/>
            <a:ext cx="8001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Ajax stands for Asynchronous JavaScript and XML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Ajax is a web development technique used to create interactive and dynamic web applications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Ajax is not a programming language or a technology itself, but a combination of existing technologies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It enables asynchronous communication between the browser and the server without reloading the entire web page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Ajax allows updating parts of a web page with new data, improving user experience and responsiveness</a:t>
            </a:r>
          </a:p>
        </p:txBody>
      </p:sp>
      <p:sp>
        <p:nvSpPr>
          <p:cNvPr id="3" name="Action Button: Movie 2">
            <a:hlinkClick r:id="rId3" highlightClick="1"/>
          </p:cNvPr>
          <p:cNvSpPr/>
          <p:nvPr/>
        </p:nvSpPr>
        <p:spPr>
          <a:xfrm>
            <a:off x="7181850" y="4922997"/>
            <a:ext cx="1676400" cy="106680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Watch Me</a:t>
            </a:r>
          </a:p>
        </p:txBody>
      </p:sp>
    </p:spTree>
    <p:extLst>
      <p:ext uri="{BB962C8B-B14F-4D97-AF65-F5344CB8AC3E}">
        <p14:creationId xmlns:p14="http://schemas.microsoft.com/office/powerpoint/2010/main" val="236341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571500" y="1598759"/>
            <a:ext cx="8001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Ajax uses a combination of JavaScript, XML (or JSON), and </a:t>
            </a:r>
            <a:r>
              <a:rPr lang="en-US" sz="2000" dirty="0" err="1"/>
              <a:t>XMLHttpRequest</a:t>
            </a:r>
            <a:r>
              <a:rPr lang="en-US" sz="2000" dirty="0"/>
              <a:t> object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JavaScript is used to make asynchronous requests to the server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err="1"/>
              <a:t>XMLHttpRequest</a:t>
            </a:r>
            <a:r>
              <a:rPr lang="en-US" sz="2000" dirty="0"/>
              <a:t> object is responsible for handling the communication with the server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XML or JSON is commonly used to format the data sent and received between the browser and the 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EDD2E0-0BEF-3432-E201-2F49126E81EC}"/>
              </a:ext>
            </a:extLst>
          </p:cNvPr>
          <p:cNvSpPr txBox="1"/>
          <p:nvPr/>
        </p:nvSpPr>
        <p:spPr>
          <a:xfrm>
            <a:off x="1676400" y="609600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How Does Ajax Work?</a:t>
            </a:r>
          </a:p>
        </p:txBody>
      </p:sp>
    </p:spTree>
    <p:extLst>
      <p:ext uri="{BB962C8B-B14F-4D97-AF65-F5344CB8AC3E}">
        <p14:creationId xmlns:p14="http://schemas.microsoft.com/office/powerpoint/2010/main" val="180908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8" y="0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27953" y="718055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180972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/>
              <a:t>HTML5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 err="1"/>
              <a:t>Vue</a:t>
            </a:r>
            <a:r>
              <a:rPr lang="en-US" sz="3600" dirty="0"/>
              <a:t> 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/>
              <a:t>Ajax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/>
              <a:t>Client-Side Programming</a:t>
            </a:r>
          </a:p>
        </p:txBody>
      </p:sp>
    </p:spTree>
    <p:extLst>
      <p:ext uri="{BB962C8B-B14F-4D97-AF65-F5344CB8AC3E}">
        <p14:creationId xmlns:p14="http://schemas.microsoft.com/office/powerpoint/2010/main" val="391433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077E31-036D-4711-9E8F-12882282A255}"/>
              </a:ext>
            </a:extLst>
          </p:cNvPr>
          <p:cNvSpPr txBox="1">
            <a:spLocks/>
          </p:cNvSpPr>
          <p:nvPr/>
        </p:nvSpPr>
        <p:spPr>
          <a:xfrm>
            <a:off x="76200" y="381000"/>
            <a:ext cx="9372600" cy="41781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/>
              <a:t>1. An event occurs in a web page (the page is loaded; a button is clicked)</a:t>
            </a:r>
          </a:p>
          <a:p>
            <a:pPr marL="0" indent="0" algn="just">
              <a:buNone/>
            </a:pPr>
            <a:r>
              <a:rPr lang="en-US" sz="2000" dirty="0"/>
              <a:t>2. An </a:t>
            </a:r>
            <a:r>
              <a:rPr lang="en-US" sz="2000" dirty="0" err="1"/>
              <a:t>XMLHttpRequest</a:t>
            </a:r>
            <a:r>
              <a:rPr lang="en-US" sz="2000" dirty="0"/>
              <a:t> object is created by JavaScript</a:t>
            </a:r>
          </a:p>
          <a:p>
            <a:pPr marL="0" indent="0" algn="just">
              <a:buNone/>
            </a:pPr>
            <a:r>
              <a:rPr lang="en-US" sz="2000" dirty="0"/>
              <a:t>3. The </a:t>
            </a:r>
            <a:r>
              <a:rPr lang="en-US" sz="2000" dirty="0" err="1"/>
              <a:t>XMLHttpRequest</a:t>
            </a:r>
            <a:r>
              <a:rPr lang="en-US" sz="2000" dirty="0"/>
              <a:t> object sends a request to a web server</a:t>
            </a:r>
          </a:p>
          <a:p>
            <a:pPr marL="0" indent="0" algn="just">
              <a:buNone/>
            </a:pPr>
            <a:r>
              <a:rPr lang="en-US" sz="2000" dirty="0"/>
              <a:t>4. The server processes the request</a:t>
            </a:r>
          </a:p>
          <a:p>
            <a:pPr marL="0" indent="0" algn="just">
              <a:buNone/>
            </a:pPr>
            <a:r>
              <a:rPr lang="en-US" sz="2000" dirty="0"/>
              <a:t>5. The server sends a response back to the web page</a:t>
            </a:r>
          </a:p>
          <a:p>
            <a:pPr marL="0" indent="0" algn="just">
              <a:buNone/>
            </a:pPr>
            <a:r>
              <a:rPr lang="en-US" sz="2000" dirty="0"/>
              <a:t>6. The response is read by JavaScript</a:t>
            </a:r>
          </a:p>
          <a:p>
            <a:pPr marL="0" indent="0" algn="just">
              <a:buNone/>
            </a:pPr>
            <a:r>
              <a:rPr lang="en-US" sz="2000" dirty="0"/>
              <a:t>7. Proper action (like page update) is performed by JavaScript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B2485-EA58-4D3F-9B36-26292602D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142021"/>
            <a:ext cx="5419725" cy="308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6211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616B3E-3B25-4A65-AAFC-B5131AEF1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81000"/>
            <a:ext cx="6781800" cy="2953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8ABEB2-44C8-4D27-9B73-80E0565EF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541878"/>
            <a:ext cx="6781800" cy="2832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1188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77849E-8B16-4EFE-8AC7-2718363CD7F1}"/>
              </a:ext>
            </a:extLst>
          </p:cNvPr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AJAX - Send a Request To a Server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077E31-036D-4711-9E8F-12882282A255}"/>
              </a:ext>
            </a:extLst>
          </p:cNvPr>
          <p:cNvSpPr txBox="1">
            <a:spLocks/>
          </p:cNvSpPr>
          <p:nvPr/>
        </p:nvSpPr>
        <p:spPr>
          <a:xfrm>
            <a:off x="467139" y="838200"/>
            <a:ext cx="8219661" cy="119909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The </a:t>
            </a:r>
            <a:r>
              <a:rPr lang="en-US" sz="2000" dirty="0" err="1"/>
              <a:t>XMLHttpRequest</a:t>
            </a:r>
            <a:r>
              <a:rPr lang="en-US" sz="2000" dirty="0"/>
              <a:t> object is used to exchange data with a server.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To send a request to a server, we use the open() and send() methods of the </a:t>
            </a:r>
            <a:r>
              <a:rPr lang="en-US" sz="2000" dirty="0" err="1"/>
              <a:t>XMLHttpRequest</a:t>
            </a:r>
            <a:r>
              <a:rPr lang="en-US" sz="2000" dirty="0"/>
              <a:t> object: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9E3A7D-C8D3-4CCD-981A-074B9BEAA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949" y="1933580"/>
            <a:ext cx="6688102" cy="8657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79CAB56-3DCD-471A-81F5-3D5334D74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33694"/>
              </p:ext>
            </p:extLst>
          </p:nvPr>
        </p:nvGraphicFramePr>
        <p:xfrm>
          <a:off x="1146412" y="2948940"/>
          <a:ext cx="6876650" cy="34137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059066">
                  <a:extLst>
                    <a:ext uri="{9D8B030D-6E8A-4147-A177-3AD203B41FA5}">
                      <a16:colId xmlns:a16="http://schemas.microsoft.com/office/drawing/2014/main" val="3733556358"/>
                    </a:ext>
                  </a:extLst>
                </a:gridCol>
                <a:gridCol w="4817584">
                  <a:extLst>
                    <a:ext uri="{9D8B030D-6E8A-4147-A177-3AD203B41FA5}">
                      <a16:colId xmlns:a16="http://schemas.microsoft.com/office/drawing/2014/main" val="2006404663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Method</a:t>
                      </a:r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251091931"/>
                  </a:ext>
                </a:extLst>
              </a:tr>
              <a:tr h="93726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open(method, </a:t>
                      </a:r>
                      <a:r>
                        <a:rPr lang="en-US" sz="2000" dirty="0" err="1">
                          <a:effectLst/>
                        </a:rPr>
                        <a:t>url</a:t>
                      </a:r>
                      <a:r>
                        <a:rPr lang="en-US" sz="2000" dirty="0">
                          <a:effectLst/>
                        </a:rPr>
                        <a:t>, async)</a:t>
                      </a:r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Specifies the type of request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method: the type of request: GET or POST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url: the server (file) location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async: true (asynchronous) or false (synchronous)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276071298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send()</a:t>
                      </a:r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Sends the request to the server (used for GET)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295406677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send(string)</a:t>
                      </a:r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Sends the request to the server (used for POST)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544199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36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077E31-036D-4711-9E8F-12882282A255}"/>
              </a:ext>
            </a:extLst>
          </p:cNvPr>
          <p:cNvSpPr txBox="1">
            <a:spLocks/>
          </p:cNvSpPr>
          <p:nvPr/>
        </p:nvSpPr>
        <p:spPr>
          <a:xfrm>
            <a:off x="304800" y="525293"/>
            <a:ext cx="8219661" cy="290370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GET is simpler and faster than POST, and can be used in most cases.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However, always use POST requests when:</a:t>
            </a:r>
          </a:p>
          <a:p>
            <a:pPr lvl="1" algn="just"/>
            <a:r>
              <a:rPr lang="en-US" sz="2000" dirty="0"/>
              <a:t>A cached file is not an option (update a file or database on the server).</a:t>
            </a:r>
          </a:p>
          <a:p>
            <a:pPr lvl="1" algn="just"/>
            <a:r>
              <a:rPr lang="en-US" sz="2000" dirty="0"/>
              <a:t>Sending a large amount of data to the server (POST has no size limitations).</a:t>
            </a:r>
          </a:p>
          <a:p>
            <a:pPr lvl="1" algn="just"/>
            <a:r>
              <a:rPr lang="en-US" sz="2000" dirty="0"/>
              <a:t>Sending user input (which can contain unknown characters), POST is more robust and secure than GET.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8BDC1-117C-46CD-9976-73D826E75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55" y="3271010"/>
            <a:ext cx="7660906" cy="10597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08FCD9-0BE5-463F-AD9A-D73ADFDEA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555" y="4608890"/>
            <a:ext cx="7660906" cy="11823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4038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77849E-8B16-4EFE-8AC7-2718363CD7F1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AJAX - Server Response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79A41C-26E6-4478-AF14-5500C76AD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17" y="1016835"/>
            <a:ext cx="4763672" cy="11821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AF18DD-E37B-4106-B5CD-8AEFAB61D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045" y="5594487"/>
            <a:ext cx="7024102" cy="425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3ABC30-9A52-49A9-BBFD-F3654BBD7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926" y="2328157"/>
            <a:ext cx="7352148" cy="13181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BFDAA4-CD11-4940-8698-52E052F755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926" y="3775465"/>
            <a:ext cx="3791617" cy="15000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3501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35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" accel="10000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6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25" accel="50000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25" accel="50000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2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77849E-8B16-4EFE-8AC7-2718363CD7F1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HTTP Status Codes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228397"/>
            <a:ext cx="8534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/>
              <a:t>This is a list of Hypertext Transfer Protocol (HTTP) response status codes. Status codes are issued by a server in response to a client's request made to the server.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/>
              <a:t>HTTP status codes are standard response codes given by web site servers on the internet. The codes help identify the cause of the problem when a web page or other resource does not load properly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/>
              <a:t>When implementing the HTTP status code, we should apply at least three codes:</a:t>
            </a:r>
          </a:p>
          <a:p>
            <a:pPr lvl="1" algn="just"/>
            <a:r>
              <a:rPr lang="en-US" sz="2000" dirty="0"/>
              <a:t>- 200 - OK (all is good)</a:t>
            </a:r>
          </a:p>
          <a:p>
            <a:pPr lvl="1" algn="just"/>
            <a:r>
              <a:rPr lang="en-US" sz="2000" dirty="0"/>
              <a:t>- 400 - Bad Request (the client did something wrong)</a:t>
            </a:r>
          </a:p>
          <a:p>
            <a:pPr lvl="1" algn="just"/>
            <a:r>
              <a:rPr lang="en-US" sz="2000" dirty="0"/>
              <a:t>- 500 - Internal Server Error (the API did something wrong)</a:t>
            </a:r>
          </a:p>
          <a:p>
            <a:pPr lvl="1" algn="just"/>
            <a:r>
              <a:rPr lang="en-US" sz="2000" dirty="0"/>
              <a:t>- Here is the Full </a:t>
            </a:r>
            <a:r>
              <a:rPr lang="en-US" sz="2000" dirty="0">
                <a:hlinkClick r:id="rId3"/>
              </a:rPr>
              <a:t>List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840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77849E-8B16-4EFE-8AC7-2718363CD7F1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Advantages of AJAX</a:t>
            </a:r>
          </a:p>
        </p:txBody>
      </p:sp>
      <p:sp>
        <p:nvSpPr>
          <p:cNvPr id="2" name="Rectangle 1"/>
          <p:cNvSpPr/>
          <p:nvPr/>
        </p:nvSpPr>
        <p:spPr>
          <a:xfrm>
            <a:off x="432619" y="833348"/>
            <a:ext cx="85344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/>
              <a:t>Enhanced User Experience: Ajax allows updating parts of a web page without reloading the entire page, providing a smoother and more interactive experience for users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/>
              <a:t>Improved Performance: With Ajax, only the necessary data is sent and received, reducing bandwidth usage and improving application performance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/>
              <a:t>Asynchronous Requests: Ajax enables asynchronous requests, so multiple requests can be made simultaneously without blocking the user interface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/>
              <a:t>Ajax can be used in various scenarios, such as:</a:t>
            </a: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Form Submission: Submitting form data to the server without refreshing the page</a:t>
            </a: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Live Search: Fetching search results as the user types, without reloading the search page</a:t>
            </a: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Dynamic Content Loading: Loading new content into a page without refreshing, e.g., infinite scrolling or loading comments</a:t>
            </a:r>
          </a:p>
        </p:txBody>
      </p:sp>
    </p:spTree>
    <p:extLst>
      <p:ext uri="{BB962C8B-B14F-4D97-AF65-F5344CB8AC3E}">
        <p14:creationId xmlns:p14="http://schemas.microsoft.com/office/powerpoint/2010/main" val="295976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680114" y="2644170"/>
            <a:ext cx="57837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Client-Side Programming</a:t>
            </a:r>
          </a:p>
        </p:txBody>
      </p:sp>
    </p:spTree>
    <p:extLst>
      <p:ext uri="{BB962C8B-B14F-4D97-AF65-F5344CB8AC3E}">
        <p14:creationId xmlns:p14="http://schemas.microsoft.com/office/powerpoint/2010/main" val="30871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34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17" decel="50000" autoRev="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2" fill="hold">
                                          <p:stCondLst>
                                            <p:cond delay="64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5800" y="1690062"/>
            <a:ext cx="7848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231F20"/>
                </a:solidFill>
              </a:rPr>
              <a:t>A client-side script is a program that is processed within the client browser</a:t>
            </a:r>
            <a:r>
              <a:rPr lang="en-US" sz="2000" dirty="0">
                <a:solidFill>
                  <a:srgbClr val="231F20"/>
                </a:solidFill>
              </a:rPr>
              <a:t>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231F2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31F20"/>
                </a:solidFill>
              </a:rPr>
              <a:t>These kinds of scripts are small programs which are </a:t>
            </a:r>
            <a:r>
              <a:rPr lang="en-US" sz="2000" b="1" dirty="0">
                <a:solidFill>
                  <a:srgbClr val="231F20"/>
                </a:solidFill>
              </a:rPr>
              <a:t>downloaded</a:t>
            </a:r>
            <a:r>
              <a:rPr lang="en-US" sz="2000" dirty="0">
                <a:solidFill>
                  <a:srgbClr val="231F20"/>
                </a:solidFill>
              </a:rPr>
              <a:t>, </a:t>
            </a:r>
            <a:r>
              <a:rPr lang="en-US" sz="2000" b="1" dirty="0">
                <a:solidFill>
                  <a:srgbClr val="231F20"/>
                </a:solidFill>
              </a:rPr>
              <a:t>compiled</a:t>
            </a:r>
            <a:r>
              <a:rPr lang="en-US" sz="2000" dirty="0">
                <a:solidFill>
                  <a:srgbClr val="231F20"/>
                </a:solidFill>
              </a:rPr>
              <a:t> and run by the browser. 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231F2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231F20"/>
                </a:solidFill>
              </a:rPr>
              <a:t>JavaScript</a:t>
            </a:r>
            <a:r>
              <a:rPr lang="en-US" sz="2000" dirty="0">
                <a:solidFill>
                  <a:srgbClr val="231F20"/>
                </a:solidFill>
              </a:rPr>
              <a:t> is an important client-side scripting language and widely used in dynamic websites.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231F2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31F20"/>
                </a:solidFill>
              </a:rPr>
              <a:t> The script can be embedded within the </a:t>
            </a:r>
            <a:r>
              <a:rPr lang="en-US" sz="2000" b="1" dirty="0">
                <a:solidFill>
                  <a:srgbClr val="231F20"/>
                </a:solidFill>
              </a:rPr>
              <a:t>HTML</a:t>
            </a:r>
            <a:r>
              <a:rPr lang="en-US" sz="2000" dirty="0">
                <a:solidFill>
                  <a:srgbClr val="231F20"/>
                </a:solidFill>
              </a:rPr>
              <a:t> or stored in an external file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547710" y="442114"/>
            <a:ext cx="60485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231F20"/>
                </a:solidFill>
                <a:latin typeface="+mj-lt"/>
              </a:rPr>
              <a:t>What is client-side script 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708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5800" y="1107788"/>
            <a:ext cx="6248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273239"/>
                </a:solidFill>
              </a:rPr>
              <a:t>Interact with temporary storage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273239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273239"/>
                </a:solidFill>
              </a:rPr>
              <a:t>Make interactive web pages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273239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273239"/>
                </a:solidFill>
              </a:rPr>
              <a:t>Interact with local storage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273239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273239"/>
                </a:solidFill>
              </a:rPr>
              <a:t>Sending request for data to server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273239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273239"/>
                </a:solidFill>
              </a:rPr>
              <a:t>Send request to server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273239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273239"/>
                </a:solidFill>
              </a:rPr>
              <a:t>work as an interface between server and user</a:t>
            </a:r>
            <a:endParaRPr lang="en-US" sz="2000" dirty="0"/>
          </a:p>
        </p:txBody>
      </p:sp>
      <p:sp>
        <p:nvSpPr>
          <p:cNvPr id="4" name="Action Button: Movie 3">
            <a:hlinkClick r:id="rId3" highlightClick="1"/>
          </p:cNvPr>
          <p:cNvSpPr/>
          <p:nvPr/>
        </p:nvSpPr>
        <p:spPr>
          <a:xfrm>
            <a:off x="6934200" y="4724400"/>
            <a:ext cx="1676400" cy="106680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Watch Me</a:t>
            </a:r>
          </a:p>
        </p:txBody>
      </p:sp>
    </p:spTree>
    <p:extLst>
      <p:ext uri="{BB962C8B-B14F-4D97-AF65-F5344CB8AC3E}">
        <p14:creationId xmlns:p14="http://schemas.microsoft.com/office/powerpoint/2010/main" val="278410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8" y="0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360228" y="3013501"/>
            <a:ext cx="2396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HTML5 </a:t>
            </a:r>
          </a:p>
        </p:txBody>
      </p:sp>
    </p:spTree>
    <p:extLst>
      <p:ext uri="{BB962C8B-B14F-4D97-AF65-F5344CB8AC3E}">
        <p14:creationId xmlns:p14="http://schemas.microsoft.com/office/powerpoint/2010/main" val="121017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34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17" decel="50000" autoRev="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2" fill="hold">
                                          <p:stCondLst>
                                            <p:cond delay="64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41766" y="381000"/>
            <a:ext cx="68604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231F20"/>
                </a:solidFill>
                <a:latin typeface="+mj-lt"/>
              </a:rPr>
              <a:t>Client-Side Script Languages </a:t>
            </a:r>
            <a:endParaRPr lang="en-US" sz="4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2600" y="18288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273239"/>
                </a:solidFill>
              </a:rPr>
              <a:t>Javascript</a:t>
            </a:r>
            <a:endParaRPr lang="en-US" sz="2000" dirty="0">
              <a:solidFill>
                <a:srgbClr val="273239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273239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273239"/>
                </a:solidFill>
              </a:rPr>
              <a:t>VBScript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273239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273239"/>
                </a:solidFill>
              </a:rPr>
              <a:t>HTML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273239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273239"/>
                </a:solidFill>
              </a:rPr>
              <a:t>CSS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273239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273239"/>
                </a:solidFill>
              </a:rPr>
              <a:t>AJAX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508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41766" y="381000"/>
            <a:ext cx="68604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231F20"/>
                </a:solidFill>
                <a:latin typeface="+mj-lt"/>
              </a:rPr>
              <a:t>Client-Side Script Languages </a:t>
            </a:r>
            <a:endParaRPr lang="en-US" sz="4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9763" y="1553564"/>
            <a:ext cx="77244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000" dirty="0"/>
              <a:t>Several programming languages are commonly used for client-side programming: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JavaScript: The most widely used language for client-side programming, supported by all modern web browsers</a:t>
            </a: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HTML: Although primarily a markup language, HTML includes scripting capabilities using JavaScript</a:t>
            </a: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CSS: Used for styling and layout of web pages, CSS can be used to enhance interactivity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808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9144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Myriad Pro" pitchFamily="34" charset="0"/>
              </a:rPr>
              <a:t>Thank you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981200" y="5638800"/>
            <a:ext cx="5334000" cy="1019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200" dirty="0">
                <a:solidFill>
                  <a:schemeClr val="bg1"/>
                </a:solidFill>
                <a:latin typeface="Myriad Pro" pitchFamily="34" charset="0"/>
                <a:cs typeface="Myriad Arabic" pitchFamily="50" charset="-78"/>
              </a:rPr>
              <a:t>PO Box 21,  </a:t>
            </a:r>
            <a:r>
              <a:rPr lang="en-US" altLang="en-US" sz="1200" dirty="0" err="1">
                <a:solidFill>
                  <a:schemeClr val="bg1"/>
                </a:solidFill>
                <a:latin typeface="Myriad Pro" pitchFamily="34" charset="0"/>
                <a:cs typeface="Myriad Arabic" pitchFamily="50" charset="-78"/>
              </a:rPr>
              <a:t>Nawala</a:t>
            </a:r>
            <a:r>
              <a:rPr lang="en-US" altLang="en-US" sz="1200" dirty="0">
                <a:solidFill>
                  <a:schemeClr val="bg1"/>
                </a:solidFill>
                <a:latin typeface="Myriad Pro" pitchFamily="34" charset="0"/>
                <a:cs typeface="Myriad Arabic" pitchFamily="50" charset="-78"/>
              </a:rPr>
              <a:t>, </a:t>
            </a:r>
            <a:r>
              <a:rPr lang="en-US" altLang="en-US" sz="1200" dirty="0" err="1">
                <a:solidFill>
                  <a:schemeClr val="bg1"/>
                </a:solidFill>
                <a:latin typeface="Myriad Pro" pitchFamily="34" charset="0"/>
                <a:cs typeface="Myriad Arabic" pitchFamily="50" charset="-78"/>
              </a:rPr>
              <a:t>Nugegoda</a:t>
            </a:r>
            <a:r>
              <a:rPr lang="en-US" altLang="en-US" sz="1200" dirty="0">
                <a:solidFill>
                  <a:schemeClr val="bg1"/>
                </a:solidFill>
                <a:latin typeface="Myriad Pro" pitchFamily="34" charset="0"/>
                <a:cs typeface="Myriad Arabic" pitchFamily="50" charset="-78"/>
              </a:rPr>
              <a:t>, Sri Lanka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200" dirty="0">
                <a:solidFill>
                  <a:schemeClr val="bg1"/>
                </a:solidFill>
                <a:latin typeface="Myriad Pro" pitchFamily="34" charset="0"/>
                <a:cs typeface="Myriad Arabic" pitchFamily="50" charset="-78"/>
              </a:rPr>
              <a:t>Phone: +94 11 288 100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200" dirty="0">
                <a:solidFill>
                  <a:schemeClr val="bg1"/>
                </a:solidFill>
                <a:latin typeface="Myriad Pro" pitchFamily="34" charset="0"/>
                <a:cs typeface="Myriad Arabic" pitchFamily="50" charset="-78"/>
              </a:rPr>
              <a:t>www.ou.ac.lk</a:t>
            </a:r>
          </a:p>
        </p:txBody>
      </p:sp>
    </p:spTree>
    <p:extLst>
      <p:ext uri="{BB962C8B-B14F-4D97-AF65-F5344CB8AC3E}">
        <p14:creationId xmlns:p14="http://schemas.microsoft.com/office/powerpoint/2010/main" val="418615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3546719" y="-3412"/>
            <a:ext cx="2050561" cy="1334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b="1" dirty="0"/>
              <a:t>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1262239"/>
            <a:ext cx="8001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/>
              <a:t>HTML stands for Hyper Text Markup Language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/>
              <a:t>HTML is the standard markup language for creating Web pages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/>
              <a:t>HTML describes the structure of a Web page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/>
              <a:t>HTML consists of a series of elements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/>
              <a:t>HTML5 is the latest and most enhanced version of HTML</a:t>
            </a:r>
          </a:p>
        </p:txBody>
      </p:sp>
    </p:spTree>
    <p:extLst>
      <p:ext uri="{BB962C8B-B14F-4D97-AF65-F5344CB8AC3E}">
        <p14:creationId xmlns:p14="http://schemas.microsoft.com/office/powerpoint/2010/main" val="64005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1594262" y="19334"/>
            <a:ext cx="59554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latin typeface="Arial" panose="020B0604020202020204" pitchFamily="34" charset="0"/>
              </a:rPr>
              <a:t>HTML5 - Syntax</a:t>
            </a:r>
            <a:endParaRPr lang="en-US" sz="6000" b="1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842310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800" dirty="0"/>
              <a:t>DOCTYPE</a:t>
            </a:r>
          </a:p>
          <a:p>
            <a:pPr algn="just"/>
            <a:r>
              <a:rPr lang="en-US" sz="2800" dirty="0"/>
              <a:t>	-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C00000"/>
                </a:solidFill>
              </a:rPr>
              <a:t>&lt;!DOCTYPE html&gt; </a:t>
            </a:r>
            <a:r>
              <a:rPr lang="en-US" sz="2000" dirty="0"/>
              <a:t>declaration represents the document type and helps browsers to display web pages correctly.</a:t>
            </a:r>
          </a:p>
          <a:p>
            <a:pPr algn="just"/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800" dirty="0"/>
              <a:t>Character Encoding</a:t>
            </a:r>
          </a:p>
          <a:p>
            <a:pPr algn="just"/>
            <a:r>
              <a:rPr lang="en-US" sz="2800" dirty="0"/>
              <a:t>	- </a:t>
            </a:r>
            <a:r>
              <a:rPr lang="en-US" sz="2000" dirty="0"/>
              <a:t>A method of converting bytes into characters. To validate or display an HTML document properly, a program must choose a proper character encoding.</a:t>
            </a:r>
          </a:p>
          <a:p>
            <a:pPr algn="just"/>
            <a:r>
              <a:rPr lang="en-US" sz="2800" dirty="0"/>
              <a:t>	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&lt;meta charset=“UTF-8”&gt; </a:t>
            </a: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800" dirty="0"/>
              <a:t>Script</a:t>
            </a:r>
          </a:p>
          <a:p>
            <a:pPr algn="just"/>
            <a:r>
              <a:rPr lang="en-US" sz="3600" dirty="0"/>
              <a:t>	- </a:t>
            </a:r>
            <a:r>
              <a:rPr lang="en-US" sz="2000" dirty="0"/>
              <a:t>It's common practice to add a type attribute with a value of "text/</a:t>
            </a:r>
            <a:r>
              <a:rPr lang="en-US" sz="2000" dirty="0" err="1"/>
              <a:t>javascript</a:t>
            </a:r>
            <a:r>
              <a:rPr lang="en-US" sz="2000" dirty="0"/>
              <a:t>" to script, but in HTML5  removes extra information required</a:t>
            </a:r>
          </a:p>
          <a:p>
            <a:pPr algn="just"/>
            <a:r>
              <a:rPr lang="en-US" sz="2000" dirty="0"/>
              <a:t>	</a:t>
            </a:r>
            <a:r>
              <a:rPr lang="en-US" sz="2000" dirty="0">
                <a:solidFill>
                  <a:srgbClr val="C00000"/>
                </a:solidFill>
              </a:rPr>
              <a:t> &lt;script </a:t>
            </a:r>
            <a:r>
              <a:rPr lang="en-US" sz="2000" dirty="0" err="1">
                <a:solidFill>
                  <a:srgbClr val="C00000"/>
                </a:solidFill>
              </a:rPr>
              <a:t>src</a:t>
            </a:r>
            <a:r>
              <a:rPr lang="en-US" sz="2000" dirty="0">
                <a:solidFill>
                  <a:srgbClr val="C00000"/>
                </a:solidFill>
              </a:rPr>
              <a:t>=“app.js”&gt;&lt;/script&gt;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838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778728"/>
            <a:ext cx="77724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800" dirty="0"/>
              <a:t>Link</a:t>
            </a:r>
          </a:p>
          <a:p>
            <a:pPr algn="just"/>
            <a:r>
              <a:rPr lang="en-US" sz="2800" dirty="0"/>
              <a:t>	- </a:t>
            </a:r>
            <a:r>
              <a:rPr lang="en-US" sz="2000" dirty="0"/>
              <a:t>It's common practice to add a type attribute with a value of "text/</a:t>
            </a:r>
            <a:r>
              <a:rPr lang="en-US" sz="2000" dirty="0" err="1"/>
              <a:t>css</a:t>
            </a:r>
            <a:r>
              <a:rPr lang="en-US" sz="2000" dirty="0"/>
              <a:t>" to link, but in HTML5  removes extra information required</a:t>
            </a:r>
          </a:p>
          <a:p>
            <a:pPr algn="just"/>
            <a:r>
              <a:rPr lang="en-US" sz="2800" dirty="0"/>
              <a:t>	</a:t>
            </a:r>
            <a:r>
              <a:rPr lang="en-US" sz="2000" dirty="0">
                <a:solidFill>
                  <a:srgbClr val="C00000"/>
                </a:solidFill>
              </a:rPr>
              <a:t>&lt;link </a:t>
            </a:r>
            <a:r>
              <a:rPr lang="en-US" sz="2000" dirty="0" err="1">
                <a:solidFill>
                  <a:srgbClr val="C00000"/>
                </a:solidFill>
              </a:rPr>
              <a:t>rel</a:t>
            </a:r>
            <a:r>
              <a:rPr lang="en-US" sz="2000" dirty="0">
                <a:solidFill>
                  <a:srgbClr val="C00000"/>
                </a:solidFill>
              </a:rPr>
              <a:t> =“</a:t>
            </a:r>
            <a:r>
              <a:rPr lang="en-US" sz="2000" dirty="0" err="1">
                <a:solidFill>
                  <a:srgbClr val="C00000"/>
                </a:solidFill>
              </a:rPr>
              <a:t>stylesheet</a:t>
            </a:r>
            <a:r>
              <a:rPr lang="en-US" sz="2000" dirty="0">
                <a:solidFill>
                  <a:srgbClr val="C00000"/>
                </a:solidFill>
              </a:rPr>
              <a:t>” </a:t>
            </a:r>
            <a:r>
              <a:rPr lang="en-US" sz="2000" dirty="0" err="1">
                <a:solidFill>
                  <a:srgbClr val="C00000"/>
                </a:solidFill>
              </a:rPr>
              <a:t>href</a:t>
            </a:r>
            <a:r>
              <a:rPr lang="en-US" sz="2000" dirty="0">
                <a:solidFill>
                  <a:srgbClr val="C00000"/>
                </a:solidFill>
              </a:rPr>
              <a:t>=“style.css”&gt;</a:t>
            </a: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800" dirty="0"/>
              <a:t>HTML5 Elements</a:t>
            </a:r>
          </a:p>
          <a:p>
            <a:pPr algn="just"/>
            <a:r>
              <a:rPr lang="en-US" sz="2800" dirty="0"/>
              <a:t>	-</a:t>
            </a:r>
            <a:r>
              <a:rPr lang="en-US" sz="2000" dirty="0"/>
              <a:t>HTML5 elements are marked up using start tags and end tags. Tags are delimited using angle brackets with the tag name in between.</a:t>
            </a:r>
          </a:p>
          <a:p>
            <a:pPr algn="just"/>
            <a:r>
              <a:rPr lang="en-US" sz="2800" dirty="0"/>
              <a:t>	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&lt;p&gt; My Paragraph &lt;/p&gt;</a:t>
            </a: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800" dirty="0"/>
              <a:t>HTML5 Attributes</a:t>
            </a:r>
          </a:p>
          <a:p>
            <a:pPr algn="just"/>
            <a:r>
              <a:rPr lang="en-US" sz="2800" dirty="0"/>
              <a:t>	- </a:t>
            </a:r>
            <a:r>
              <a:rPr lang="en-US" sz="2000" dirty="0"/>
              <a:t>Elements may contain attributes that are used to set various properties of an elements.  </a:t>
            </a:r>
          </a:p>
          <a:p>
            <a:pPr algn="just"/>
            <a:r>
              <a:rPr lang="en-US" sz="2800" dirty="0"/>
              <a:t>	</a:t>
            </a:r>
            <a:r>
              <a:rPr lang="en-US" sz="2000" dirty="0">
                <a:solidFill>
                  <a:srgbClr val="C00000"/>
                </a:solidFill>
              </a:rPr>
              <a:t> &lt;div class=“app”&gt;………&lt;/div&gt;</a:t>
            </a:r>
            <a:endParaRPr lang="en-US" sz="2000" dirty="0"/>
          </a:p>
          <a:p>
            <a:pPr algn="just"/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59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873457" y="1800285"/>
            <a:ext cx="777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	</a:t>
            </a:r>
            <a:r>
              <a:rPr lang="en-US" sz="2000" dirty="0">
                <a:solidFill>
                  <a:srgbClr val="C00000"/>
                </a:solidFill>
              </a:rPr>
              <a:t>&lt;table&gt;</a:t>
            </a:r>
          </a:p>
          <a:p>
            <a:pPr algn="just"/>
            <a:r>
              <a:rPr lang="en-US" sz="2000" dirty="0">
                <a:solidFill>
                  <a:srgbClr val="C00000"/>
                </a:solidFill>
              </a:rPr>
              <a:t>		&lt;</a:t>
            </a:r>
            <a:r>
              <a:rPr lang="en-US" sz="2000" dirty="0" err="1">
                <a:solidFill>
                  <a:srgbClr val="C00000"/>
                </a:solidFill>
              </a:rPr>
              <a:t>tr</a:t>
            </a:r>
            <a:r>
              <a:rPr lang="en-US" sz="2000" dirty="0">
                <a:solidFill>
                  <a:srgbClr val="C00000"/>
                </a:solidFill>
              </a:rPr>
              <a:t>&gt;</a:t>
            </a:r>
          </a:p>
          <a:p>
            <a:pPr algn="just"/>
            <a:r>
              <a:rPr lang="en-US" sz="2000" dirty="0">
                <a:solidFill>
                  <a:srgbClr val="C00000"/>
                </a:solidFill>
              </a:rPr>
              <a:t>			&lt;</a:t>
            </a:r>
            <a:r>
              <a:rPr lang="en-US" sz="2000" dirty="0" err="1">
                <a:solidFill>
                  <a:srgbClr val="C00000"/>
                </a:solidFill>
              </a:rPr>
              <a:t>th</a:t>
            </a:r>
            <a:r>
              <a:rPr lang="en-US" sz="2000" dirty="0">
                <a:solidFill>
                  <a:srgbClr val="C00000"/>
                </a:solidFill>
              </a:rPr>
              <a:t>&gt; Name&lt;/</a:t>
            </a:r>
            <a:r>
              <a:rPr lang="en-US" sz="2000" dirty="0" err="1">
                <a:solidFill>
                  <a:srgbClr val="C00000"/>
                </a:solidFill>
              </a:rPr>
              <a:t>th</a:t>
            </a:r>
            <a:r>
              <a:rPr lang="en-US" sz="2000" dirty="0">
                <a:solidFill>
                  <a:srgbClr val="C00000"/>
                </a:solidFill>
              </a:rPr>
              <a:t>&gt;</a:t>
            </a:r>
          </a:p>
          <a:p>
            <a:pPr algn="just"/>
            <a:r>
              <a:rPr lang="en-US" sz="2000" dirty="0">
                <a:solidFill>
                  <a:srgbClr val="C00000"/>
                </a:solidFill>
              </a:rPr>
              <a:t>			&lt;</a:t>
            </a:r>
            <a:r>
              <a:rPr lang="en-US" sz="2000" dirty="0" err="1">
                <a:solidFill>
                  <a:srgbClr val="C00000"/>
                </a:solidFill>
              </a:rPr>
              <a:t>th</a:t>
            </a:r>
            <a:r>
              <a:rPr lang="en-US" sz="2000" dirty="0">
                <a:solidFill>
                  <a:srgbClr val="C00000"/>
                </a:solidFill>
              </a:rPr>
              <a:t>&gt; Address&lt;/</a:t>
            </a:r>
            <a:r>
              <a:rPr lang="en-US" sz="2000" dirty="0" err="1">
                <a:solidFill>
                  <a:srgbClr val="C00000"/>
                </a:solidFill>
              </a:rPr>
              <a:t>th</a:t>
            </a:r>
            <a:r>
              <a:rPr lang="en-US" sz="2000" dirty="0">
                <a:solidFill>
                  <a:srgbClr val="C00000"/>
                </a:solidFill>
              </a:rPr>
              <a:t>&gt;</a:t>
            </a:r>
          </a:p>
          <a:p>
            <a:pPr algn="just"/>
            <a:r>
              <a:rPr lang="en-US" sz="2000" dirty="0">
                <a:solidFill>
                  <a:srgbClr val="C00000"/>
                </a:solidFill>
              </a:rPr>
              <a:t>		&lt;/</a:t>
            </a:r>
            <a:r>
              <a:rPr lang="en-US" sz="2000" dirty="0" err="1">
                <a:solidFill>
                  <a:srgbClr val="C00000"/>
                </a:solidFill>
              </a:rPr>
              <a:t>tr</a:t>
            </a:r>
            <a:r>
              <a:rPr lang="en-US" sz="2000" dirty="0">
                <a:solidFill>
                  <a:srgbClr val="C00000"/>
                </a:solidFill>
              </a:rPr>
              <a:t>&gt;</a:t>
            </a:r>
          </a:p>
          <a:p>
            <a:pPr algn="just"/>
            <a:r>
              <a:rPr lang="en-US" sz="2000" dirty="0">
                <a:solidFill>
                  <a:srgbClr val="C00000"/>
                </a:solidFill>
              </a:rPr>
              <a:t>		&lt;</a:t>
            </a:r>
            <a:r>
              <a:rPr lang="en-US" sz="2000" dirty="0" err="1">
                <a:solidFill>
                  <a:srgbClr val="C00000"/>
                </a:solidFill>
              </a:rPr>
              <a:t>tr</a:t>
            </a:r>
            <a:r>
              <a:rPr lang="en-US" sz="2000" dirty="0">
                <a:solidFill>
                  <a:srgbClr val="C00000"/>
                </a:solidFill>
              </a:rPr>
              <a:t>&gt;</a:t>
            </a:r>
          </a:p>
          <a:p>
            <a:pPr algn="just"/>
            <a:r>
              <a:rPr lang="en-US" sz="2000" dirty="0">
                <a:solidFill>
                  <a:srgbClr val="C00000"/>
                </a:solidFill>
              </a:rPr>
              <a:t>			&lt;td&gt; </a:t>
            </a:r>
            <a:r>
              <a:rPr lang="en-US" sz="2000" dirty="0" err="1">
                <a:solidFill>
                  <a:srgbClr val="C00000"/>
                </a:solidFill>
              </a:rPr>
              <a:t>Amali</a:t>
            </a:r>
            <a:r>
              <a:rPr lang="en-US" sz="2000" dirty="0">
                <a:solidFill>
                  <a:srgbClr val="C00000"/>
                </a:solidFill>
              </a:rPr>
              <a:t>&lt;/td&gt;</a:t>
            </a:r>
          </a:p>
          <a:p>
            <a:pPr algn="just"/>
            <a:r>
              <a:rPr lang="en-US" sz="2000" dirty="0">
                <a:solidFill>
                  <a:srgbClr val="C00000"/>
                </a:solidFill>
              </a:rPr>
              <a:t>			&lt;td&gt; Colombo&lt;/td&gt;</a:t>
            </a:r>
          </a:p>
          <a:p>
            <a:pPr algn="just"/>
            <a:r>
              <a:rPr lang="en-US" sz="2000" dirty="0">
                <a:solidFill>
                  <a:srgbClr val="C00000"/>
                </a:solidFill>
              </a:rPr>
              <a:t>		&lt;/</a:t>
            </a:r>
            <a:r>
              <a:rPr lang="en-US" sz="2000" dirty="0" err="1">
                <a:solidFill>
                  <a:srgbClr val="C00000"/>
                </a:solidFill>
              </a:rPr>
              <a:t>tr</a:t>
            </a:r>
            <a:r>
              <a:rPr lang="en-US" sz="2000" dirty="0">
                <a:solidFill>
                  <a:srgbClr val="C00000"/>
                </a:solidFill>
              </a:rPr>
              <a:t>&gt;</a:t>
            </a:r>
          </a:p>
          <a:p>
            <a:pPr algn="just"/>
            <a:r>
              <a:rPr lang="en-US" sz="2000" dirty="0">
                <a:solidFill>
                  <a:srgbClr val="C00000"/>
                </a:solidFill>
              </a:rPr>
              <a:t>		&lt;</a:t>
            </a:r>
            <a:r>
              <a:rPr lang="en-US" sz="2000" dirty="0" err="1">
                <a:solidFill>
                  <a:srgbClr val="C00000"/>
                </a:solidFill>
              </a:rPr>
              <a:t>tr</a:t>
            </a:r>
            <a:r>
              <a:rPr lang="en-US" sz="2000" dirty="0">
                <a:solidFill>
                  <a:srgbClr val="C00000"/>
                </a:solidFill>
              </a:rPr>
              <a:t>&gt;</a:t>
            </a:r>
          </a:p>
          <a:p>
            <a:pPr algn="just"/>
            <a:r>
              <a:rPr lang="en-US" sz="2000" dirty="0">
                <a:solidFill>
                  <a:srgbClr val="C00000"/>
                </a:solidFill>
              </a:rPr>
              <a:t>			&lt;td&gt; Kamal&lt;/td&gt;</a:t>
            </a:r>
          </a:p>
          <a:p>
            <a:pPr algn="just"/>
            <a:r>
              <a:rPr lang="en-US" sz="2000" dirty="0">
                <a:solidFill>
                  <a:srgbClr val="C00000"/>
                </a:solidFill>
              </a:rPr>
              <a:t>			&lt;td&gt; Galle&lt;/td&gt;</a:t>
            </a:r>
          </a:p>
          <a:p>
            <a:pPr algn="just"/>
            <a:r>
              <a:rPr lang="en-US" sz="2000" dirty="0">
                <a:solidFill>
                  <a:srgbClr val="C00000"/>
                </a:solidFill>
              </a:rPr>
              <a:t>		&lt;/</a:t>
            </a:r>
            <a:r>
              <a:rPr lang="en-US" sz="2000" dirty="0" err="1">
                <a:solidFill>
                  <a:srgbClr val="C00000"/>
                </a:solidFill>
              </a:rPr>
              <a:t>tr</a:t>
            </a:r>
            <a:r>
              <a:rPr lang="en-US" sz="2000" dirty="0">
                <a:solidFill>
                  <a:srgbClr val="C00000"/>
                </a:solidFill>
              </a:rPr>
              <a:t>&gt;</a:t>
            </a:r>
          </a:p>
          <a:p>
            <a:pPr algn="just"/>
            <a:r>
              <a:rPr lang="en-US" sz="2000" dirty="0">
                <a:solidFill>
                  <a:srgbClr val="C00000"/>
                </a:solidFill>
              </a:rPr>
              <a:t>	&lt;/table&gt;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838200" y="457200"/>
            <a:ext cx="8001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800" dirty="0"/>
              <a:t>Table</a:t>
            </a:r>
          </a:p>
          <a:p>
            <a:pPr algn="just"/>
            <a:r>
              <a:rPr lang="en-US" sz="2400" dirty="0"/>
              <a:t>	- </a:t>
            </a:r>
            <a:r>
              <a:rPr lang="en-US" sz="2000" dirty="0"/>
              <a:t>The </a:t>
            </a:r>
            <a:r>
              <a:rPr lang="en-US" sz="2000" b="1" dirty="0"/>
              <a:t>&lt;table&gt; </a:t>
            </a:r>
            <a:r>
              <a:rPr lang="en-US" sz="2000" dirty="0"/>
              <a:t>tag defines an HTML table. Each table row is defined with a </a:t>
            </a:r>
            <a:r>
              <a:rPr lang="en-US" sz="2000" b="1" dirty="0"/>
              <a:t>&lt;</a:t>
            </a:r>
            <a:r>
              <a:rPr lang="en-US" sz="2000" b="1" dirty="0" err="1"/>
              <a:t>tr</a:t>
            </a:r>
            <a:r>
              <a:rPr lang="en-US" sz="2000" b="1" dirty="0"/>
              <a:t>&gt; </a:t>
            </a:r>
            <a:r>
              <a:rPr lang="en-US" sz="2000" dirty="0"/>
              <a:t>tag. Each table header is defined with a </a:t>
            </a:r>
            <a:r>
              <a:rPr lang="en-US" sz="2000" b="1" dirty="0"/>
              <a:t>&lt;</a:t>
            </a:r>
            <a:r>
              <a:rPr lang="en-US" sz="2000" b="1" dirty="0" err="1"/>
              <a:t>th</a:t>
            </a:r>
            <a:r>
              <a:rPr lang="en-US" sz="2000" b="1" dirty="0"/>
              <a:t>&gt; </a:t>
            </a:r>
            <a:r>
              <a:rPr lang="en-US" sz="2000" dirty="0"/>
              <a:t>tag. Each table data/cell is defined with a </a:t>
            </a:r>
            <a:r>
              <a:rPr lang="en-US" sz="2000" b="1" dirty="0"/>
              <a:t>&lt;td&gt; </a:t>
            </a:r>
            <a:r>
              <a:rPr lang="en-US" sz="2000" dirty="0"/>
              <a:t>tag </a:t>
            </a:r>
          </a:p>
        </p:txBody>
      </p:sp>
    </p:spTree>
    <p:extLst>
      <p:ext uri="{BB962C8B-B14F-4D97-AF65-F5344CB8AC3E}">
        <p14:creationId xmlns:p14="http://schemas.microsoft.com/office/powerpoint/2010/main" val="419242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671200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	</a:t>
            </a:r>
            <a:r>
              <a:rPr lang="en-US" sz="2000" dirty="0">
                <a:solidFill>
                  <a:srgbClr val="C00000"/>
                </a:solidFill>
              </a:rPr>
              <a:t>&lt;form action=“#”&gt;</a:t>
            </a:r>
          </a:p>
          <a:p>
            <a:pPr algn="just"/>
            <a:r>
              <a:rPr lang="en-US" sz="2000" dirty="0">
                <a:solidFill>
                  <a:srgbClr val="C00000"/>
                </a:solidFill>
              </a:rPr>
              <a:t>		&lt;label for=“</a:t>
            </a:r>
            <a:r>
              <a:rPr lang="en-US" sz="2000" dirty="0" err="1">
                <a:solidFill>
                  <a:srgbClr val="C00000"/>
                </a:solidFill>
              </a:rPr>
              <a:t>fname</a:t>
            </a:r>
            <a:r>
              <a:rPr lang="en-US" sz="2000" dirty="0">
                <a:solidFill>
                  <a:srgbClr val="C00000"/>
                </a:solidFill>
              </a:rPr>
              <a:t>”&gt; First Name:= &lt;/</a:t>
            </a:r>
            <a:r>
              <a:rPr lang="en-US" sz="2000" dirty="0" err="1">
                <a:solidFill>
                  <a:srgbClr val="C00000"/>
                </a:solidFill>
              </a:rPr>
              <a:t>lable</a:t>
            </a:r>
            <a:r>
              <a:rPr lang="en-US" sz="2000" dirty="0">
                <a:solidFill>
                  <a:srgbClr val="C00000"/>
                </a:solidFill>
              </a:rPr>
              <a:t>&gt;</a:t>
            </a:r>
          </a:p>
          <a:p>
            <a:pPr algn="just"/>
            <a:r>
              <a:rPr lang="en-US" sz="2000" dirty="0">
                <a:solidFill>
                  <a:srgbClr val="C00000"/>
                </a:solidFill>
              </a:rPr>
              <a:t>		&lt;input type=“text” id=“</a:t>
            </a:r>
            <a:r>
              <a:rPr lang="en-US" sz="2000" dirty="0" err="1">
                <a:solidFill>
                  <a:srgbClr val="C00000"/>
                </a:solidFill>
              </a:rPr>
              <a:t>fname</a:t>
            </a:r>
            <a:r>
              <a:rPr lang="en-US" sz="2000" dirty="0">
                <a:solidFill>
                  <a:srgbClr val="C00000"/>
                </a:solidFill>
              </a:rPr>
              <a:t>” &gt;</a:t>
            </a:r>
          </a:p>
          <a:p>
            <a:pPr algn="just"/>
            <a:endParaRPr lang="en-US" sz="2000" dirty="0">
              <a:solidFill>
                <a:srgbClr val="C00000"/>
              </a:solidFill>
            </a:endParaRPr>
          </a:p>
          <a:p>
            <a:pPr algn="just"/>
            <a:r>
              <a:rPr lang="en-US" sz="2000" dirty="0">
                <a:solidFill>
                  <a:srgbClr val="C00000"/>
                </a:solidFill>
              </a:rPr>
              <a:t>		&lt;label for=“gender”&gt; Gender:= &lt;/</a:t>
            </a:r>
            <a:r>
              <a:rPr lang="en-US" sz="2000" dirty="0" err="1">
                <a:solidFill>
                  <a:srgbClr val="C00000"/>
                </a:solidFill>
              </a:rPr>
              <a:t>lable</a:t>
            </a:r>
            <a:r>
              <a:rPr lang="en-US" sz="2000" dirty="0">
                <a:solidFill>
                  <a:srgbClr val="C00000"/>
                </a:solidFill>
              </a:rPr>
              <a:t>&gt;</a:t>
            </a:r>
          </a:p>
          <a:p>
            <a:pPr algn="just"/>
            <a:r>
              <a:rPr lang="en-US" sz="2000" dirty="0">
                <a:solidFill>
                  <a:srgbClr val="C00000"/>
                </a:solidFill>
              </a:rPr>
              <a:t>		&lt;input type=“radio” name=“gender” value=“male”&gt;Male</a:t>
            </a:r>
          </a:p>
          <a:p>
            <a:pPr algn="just"/>
            <a:r>
              <a:rPr lang="en-US" sz="2000" dirty="0">
                <a:solidFill>
                  <a:srgbClr val="C00000"/>
                </a:solidFill>
              </a:rPr>
              <a:t>		&lt;input type=“radio” name=“gender” value=“female”&gt;Female</a:t>
            </a:r>
          </a:p>
          <a:p>
            <a:pPr algn="just"/>
            <a:r>
              <a:rPr lang="en-US" sz="2000" dirty="0">
                <a:solidFill>
                  <a:srgbClr val="C00000"/>
                </a:solidFill>
              </a:rPr>
              <a:t>		</a:t>
            </a:r>
          </a:p>
          <a:p>
            <a:pPr algn="just"/>
            <a:r>
              <a:rPr lang="en-US" sz="2000" dirty="0">
                <a:solidFill>
                  <a:srgbClr val="C00000"/>
                </a:solidFill>
              </a:rPr>
              <a:t>		&lt;label for=“terms”&gt; Terms:= &lt;/</a:t>
            </a:r>
            <a:r>
              <a:rPr lang="en-US" sz="2000" dirty="0" err="1">
                <a:solidFill>
                  <a:srgbClr val="C00000"/>
                </a:solidFill>
              </a:rPr>
              <a:t>lable</a:t>
            </a:r>
            <a:r>
              <a:rPr lang="en-US" sz="2000" dirty="0">
                <a:solidFill>
                  <a:srgbClr val="C00000"/>
                </a:solidFill>
              </a:rPr>
              <a:t>&gt;</a:t>
            </a:r>
          </a:p>
          <a:p>
            <a:pPr algn="just"/>
            <a:r>
              <a:rPr lang="en-US" sz="2000" dirty="0">
                <a:solidFill>
                  <a:srgbClr val="C00000"/>
                </a:solidFill>
              </a:rPr>
              <a:t>		&lt;input type=“checkbox” name=“terms”&gt;</a:t>
            </a:r>
          </a:p>
          <a:p>
            <a:pPr algn="just"/>
            <a:endParaRPr lang="en-US" sz="2000" dirty="0">
              <a:solidFill>
                <a:srgbClr val="C00000"/>
              </a:solidFill>
            </a:endParaRPr>
          </a:p>
          <a:p>
            <a:pPr algn="just"/>
            <a:r>
              <a:rPr lang="en-US" sz="2000" dirty="0">
                <a:solidFill>
                  <a:srgbClr val="C00000"/>
                </a:solidFill>
              </a:rPr>
              <a:t>		&lt;input type=“button”  value=“SUBMIT”&gt;</a:t>
            </a:r>
          </a:p>
          <a:p>
            <a:pPr algn="just"/>
            <a:endParaRPr lang="en-US" sz="2000" dirty="0">
              <a:solidFill>
                <a:srgbClr val="C00000"/>
              </a:solidFill>
            </a:endParaRPr>
          </a:p>
          <a:p>
            <a:pPr algn="just"/>
            <a:r>
              <a:rPr lang="en-US" sz="2000" dirty="0">
                <a:solidFill>
                  <a:srgbClr val="C00000"/>
                </a:solidFill>
              </a:rPr>
              <a:t>	&lt;/form&gt;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381000" y="4572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800" dirty="0"/>
              <a:t>Form</a:t>
            </a:r>
          </a:p>
          <a:p>
            <a:pPr algn="just"/>
            <a:r>
              <a:rPr lang="en-US" sz="2400" dirty="0"/>
              <a:t>	- </a:t>
            </a:r>
            <a:r>
              <a:rPr lang="en-US" sz="2000" dirty="0"/>
              <a:t>An HTML form is used to collect user input. The user input is most often sent to a server for processing.</a:t>
            </a:r>
          </a:p>
        </p:txBody>
      </p:sp>
    </p:spTree>
    <p:extLst>
      <p:ext uri="{BB962C8B-B14F-4D97-AF65-F5344CB8AC3E}">
        <p14:creationId xmlns:p14="http://schemas.microsoft.com/office/powerpoint/2010/main" val="56257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81000"/>
            <a:ext cx="876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800" dirty="0"/>
              <a:t>Form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066800"/>
            <a:ext cx="7467600" cy="468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9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1839</Words>
  <Application>Microsoft Office PowerPoint</Application>
  <PresentationFormat>On-screen Show (4:3)</PresentationFormat>
  <Paragraphs>240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Myriad Pro</vt:lpstr>
      <vt:lpstr>Wingdings</vt:lpstr>
      <vt:lpstr>Office Theme</vt:lpstr>
      <vt:lpstr>EEI4346  Web Technology  Day School 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Savithree Senanayake</cp:lastModifiedBy>
  <cp:revision>79</cp:revision>
  <dcterms:created xsi:type="dcterms:W3CDTF">2021-08-21T08:24:40Z</dcterms:created>
  <dcterms:modified xsi:type="dcterms:W3CDTF">2023-06-02T04:55:20Z</dcterms:modified>
</cp:coreProperties>
</file>