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8" r:id="rId2"/>
    <p:sldId id="257" r:id="rId3"/>
    <p:sldId id="278" r:id="rId4"/>
    <p:sldId id="262" r:id="rId5"/>
    <p:sldId id="298" r:id="rId6"/>
    <p:sldId id="300" r:id="rId7"/>
    <p:sldId id="301" r:id="rId8"/>
    <p:sldId id="302" r:id="rId9"/>
    <p:sldId id="299" r:id="rId10"/>
    <p:sldId id="303" r:id="rId11"/>
    <p:sldId id="276" r:id="rId12"/>
    <p:sldId id="277" r:id="rId13"/>
    <p:sldId id="280" r:id="rId14"/>
    <p:sldId id="304" r:id="rId15"/>
    <p:sldId id="308" r:id="rId16"/>
    <p:sldId id="305" r:id="rId17"/>
    <p:sldId id="309" r:id="rId18"/>
    <p:sldId id="306" r:id="rId19"/>
    <p:sldId id="310" r:id="rId20"/>
    <p:sldId id="307" r:id="rId21"/>
    <p:sldId id="311" r:id="rId22"/>
    <p:sldId id="282" r:id="rId23"/>
    <p:sldId id="312" r:id="rId24"/>
    <p:sldId id="283" r:id="rId25"/>
    <p:sldId id="284" r:id="rId26"/>
    <p:sldId id="285" r:id="rId27"/>
    <p:sldId id="287" r:id="rId28"/>
    <p:sldId id="288" r:id="rId29"/>
    <p:sldId id="289" r:id="rId30"/>
    <p:sldId id="290" r:id="rId31"/>
    <p:sldId id="291" r:id="rId32"/>
    <p:sldId id="295" r:id="rId33"/>
    <p:sldId id="297" r:id="rId34"/>
    <p:sldId id="293" r:id="rId35"/>
    <p:sldId id="294" r:id="rId36"/>
    <p:sldId id="25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698A2-7E25-42E7-9138-DF4C96E09853}" type="datetimeFigureOut">
              <a:rPr lang="en-US" smtClean="0"/>
              <a:t>6/19/2023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6AA2F-5037-4BA7-8DDB-E45509F1A863}" type="slidenum">
              <a:rPr lang="en-US" smtClean="0"/>
              <a:t>‹#›</a:t>
            </a:fld>
            <a:endParaRPr lang="en-US"/>
          </a:p>
        </p:txBody>
      </p:sp>
    </p:spTree>
    <p:extLst>
      <p:ext uri="{BB962C8B-B14F-4D97-AF65-F5344CB8AC3E}">
        <p14:creationId xmlns:p14="http://schemas.microsoft.com/office/powerpoint/2010/main" val="225816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0FFFC9-AA8E-4854-A47A-6BF4E4155C84}" type="datetime1">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5525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50CAD-21F9-4C7A-A49E-3E0B99F16644}" type="datetime1">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27421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41F1F-18D0-4046-94F8-5BA027BFB4B0}" type="datetime1">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48374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572AC-B70A-47B6-8B67-FCDE47661A33}" type="datetime1">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48831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BDFC0-4C95-4759-92F8-0712C214FE87}" type="datetime1">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12582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435F21-5A37-4883-8D2B-0C52761DCC7F}" type="datetime1">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53378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474D85-4B21-4B9C-AEAC-F800565DA29B}" type="datetime1">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6120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6783D6-2184-4C83-B284-9B9F8B74056C}" type="datetime1">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4700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AAD59-7A61-4DB8-AEC1-2346F56BA180}" type="datetime1">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94538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11812-7F4F-4343-B85D-D6E700803F13}" type="datetime1">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74249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6D192-EE16-434D-9191-0E3498C5A245}" type="datetime1">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23972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AE762-F367-4160-A01C-153EF37656F5}" type="datetime1">
              <a:rPr lang="en-US" smtClean="0"/>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581EA-39F8-462A-8A67-9FF2314B7FDD}" type="slidenum">
              <a:rPr lang="en-US" smtClean="0"/>
              <a:t>‹#›</a:t>
            </a:fld>
            <a:endParaRPr lang="en-US"/>
          </a:p>
        </p:txBody>
      </p:sp>
    </p:spTree>
    <p:extLst>
      <p:ext uri="{BB962C8B-B14F-4D97-AF65-F5344CB8AC3E}">
        <p14:creationId xmlns:p14="http://schemas.microsoft.com/office/powerpoint/2010/main" val="43648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MVd-5w3aEA"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eesqK59rhGA"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p:spPr>
      </p:pic>
      <p:sp>
        <p:nvSpPr>
          <p:cNvPr id="2" name="Title 1"/>
          <p:cNvSpPr>
            <a:spLocks noGrp="1"/>
          </p:cNvSpPr>
          <p:nvPr>
            <p:ph type="title"/>
          </p:nvPr>
        </p:nvSpPr>
        <p:spPr>
          <a:xfrm>
            <a:off x="457200" y="2438401"/>
            <a:ext cx="8229600" cy="2010568"/>
          </a:xfrm>
        </p:spPr>
        <p:txBody>
          <a:bodyPr>
            <a:normAutofit fontScale="90000"/>
          </a:bodyPr>
          <a:lstStyle/>
          <a:p>
            <a:r>
              <a:rPr lang="en-US" altLang="en-US" dirty="0">
                <a:solidFill>
                  <a:schemeClr val="bg1"/>
                </a:solidFill>
                <a:latin typeface="Myriad Pro" pitchFamily="34" charset="0"/>
                <a:cs typeface="Times New Roman" pitchFamily="18" charset="0"/>
              </a:rPr>
              <a:t>EEI4346 </a:t>
            </a:r>
            <a:br>
              <a:rPr lang="en-US" altLang="en-US" dirty="0">
                <a:solidFill>
                  <a:schemeClr val="bg1"/>
                </a:solidFill>
                <a:latin typeface="Myriad Pro" pitchFamily="34" charset="0"/>
                <a:cs typeface="Times New Roman" pitchFamily="18" charset="0"/>
              </a:rPr>
            </a:br>
            <a:r>
              <a:rPr lang="en-US" altLang="en-US" dirty="0">
                <a:solidFill>
                  <a:schemeClr val="bg1"/>
                </a:solidFill>
                <a:latin typeface="Myriad Pro" pitchFamily="34" charset="0"/>
                <a:cs typeface="Times New Roman" pitchFamily="18" charset="0"/>
              </a:rPr>
              <a:t>Web Technology </a:t>
            </a:r>
            <a:br>
              <a:rPr lang="en-US" altLang="en-US" dirty="0">
                <a:solidFill>
                  <a:schemeClr val="bg1"/>
                </a:solidFill>
                <a:latin typeface="Myriad Pro" pitchFamily="34" charset="0"/>
                <a:cs typeface="Times New Roman" pitchFamily="18" charset="0"/>
              </a:rPr>
            </a:br>
            <a:r>
              <a:rPr lang="en-US" altLang="en-US" dirty="0">
                <a:solidFill>
                  <a:schemeClr val="bg1"/>
                </a:solidFill>
                <a:latin typeface="Myriad Pro" pitchFamily="34" charset="0"/>
                <a:cs typeface="Times New Roman" pitchFamily="18" charset="0"/>
              </a:rPr>
              <a:t>Day School 02</a:t>
            </a:r>
            <a:endParaRPr lang="en-US" dirty="0">
              <a:solidFill>
                <a:schemeClr val="bg1"/>
              </a:solidFill>
              <a:latin typeface="Myriad Pro" pitchFamily="34" charset="0"/>
            </a:endParaRPr>
          </a:p>
        </p:txBody>
      </p:sp>
      <p:sp>
        <p:nvSpPr>
          <p:cNvPr id="9" name="Rectangle 8"/>
          <p:cNvSpPr>
            <a:spLocks noGrp="1" noChangeArrowheads="1"/>
          </p:cNvSpPr>
          <p:nvPr/>
        </p:nvSpPr>
        <p:spPr bwMode="auto">
          <a:xfrm>
            <a:off x="994064" y="4724399"/>
            <a:ext cx="7086600" cy="176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r>
              <a:rPr lang="en-US" altLang="en-US" sz="2000" dirty="0" err="1">
                <a:solidFill>
                  <a:schemeClr val="bg1"/>
                </a:solidFill>
                <a:latin typeface="Myriad Pro" pitchFamily="34" charset="0"/>
              </a:rPr>
              <a:t>H.R.S.Senanayake</a:t>
            </a:r>
            <a:endParaRPr lang="en-US" altLang="en-US" sz="2000" dirty="0">
              <a:solidFill>
                <a:schemeClr val="bg1"/>
              </a:solidFill>
              <a:latin typeface="Myriad Pro" pitchFamily="34" charset="0"/>
            </a:endParaRPr>
          </a:p>
          <a:p>
            <a:pPr eaLnBrk="1" hangingPunct="1">
              <a:lnSpc>
                <a:spcPct val="90000"/>
              </a:lnSpc>
            </a:pPr>
            <a:r>
              <a:rPr lang="en-US" altLang="en-US" sz="2000" dirty="0">
                <a:solidFill>
                  <a:schemeClr val="bg1"/>
                </a:solidFill>
                <a:latin typeface="Myriad Pro" pitchFamily="34" charset="0"/>
                <a:cs typeface="Myriad Arabic" pitchFamily="50" charset="-78"/>
              </a:rPr>
              <a:t>Email: hrsen@ou.ac.lk</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CITES</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Faculty of Engineering Technology  </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The Open University of Sri Lanka</a:t>
            </a:r>
          </a:p>
        </p:txBody>
      </p:sp>
      <p:sp>
        <p:nvSpPr>
          <p:cNvPr id="3" name="Slide Number Placeholder 2">
            <a:extLst>
              <a:ext uri="{FF2B5EF4-FFF2-40B4-BE49-F238E27FC236}">
                <a16:creationId xmlns:a16="http://schemas.microsoft.com/office/drawing/2014/main" id="{DF176B6D-BD6B-47A1-99DF-7B35B8B50FF3}"/>
              </a:ext>
            </a:extLst>
          </p:cNvPr>
          <p:cNvSpPr>
            <a:spLocks noGrp="1"/>
          </p:cNvSpPr>
          <p:nvPr>
            <p:ph type="sldNum" sz="quarter" idx="12"/>
          </p:nvPr>
        </p:nvSpPr>
        <p:spPr/>
        <p:txBody>
          <a:bodyPr/>
          <a:lstStyle/>
          <a:p>
            <a:fld id="{C817B73A-FCF9-4D55-95AA-E2CCC66CDAC6}" type="slidenum">
              <a:rPr lang="en-US" smtClean="0"/>
              <a:t>1</a:t>
            </a:fld>
            <a:endParaRPr lang="en-US" dirty="0"/>
          </a:p>
        </p:txBody>
      </p:sp>
    </p:spTree>
    <p:extLst>
      <p:ext uri="{BB962C8B-B14F-4D97-AF65-F5344CB8AC3E}">
        <p14:creationId xmlns:p14="http://schemas.microsoft.com/office/powerpoint/2010/main" val="343551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738305" y="1607675"/>
            <a:ext cx="7772400" cy="2308324"/>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Web development: ASP.NET MVC, Ruby on Rails, Django</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Desktop applications: Java Swing, Qt, Cocoa</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Mobile app development: iOS (</a:t>
            </a:r>
            <a:r>
              <a:rPr lang="en-US" sz="2400" dirty="0" err="1"/>
              <a:t>UIKit</a:t>
            </a:r>
            <a:r>
              <a:rPr lang="en-US" sz="2400" dirty="0"/>
              <a:t>), Android (Android SDK)</a:t>
            </a:r>
          </a:p>
        </p:txBody>
      </p:sp>
      <p:sp>
        <p:nvSpPr>
          <p:cNvPr id="5" name="Rectangle 4">
            <a:extLst>
              <a:ext uri="{FF2B5EF4-FFF2-40B4-BE49-F238E27FC236}">
                <a16:creationId xmlns:a16="http://schemas.microsoft.com/office/drawing/2014/main" id="{0E1F764F-04B2-4431-BA6E-56FB20ACB26F}"/>
              </a:ext>
            </a:extLst>
          </p:cNvPr>
          <p:cNvSpPr/>
          <p:nvPr/>
        </p:nvSpPr>
        <p:spPr>
          <a:xfrm>
            <a:off x="633292" y="136525"/>
            <a:ext cx="7877413" cy="837473"/>
          </a:xfrm>
          <a:prstGeom prst="rect">
            <a:avLst/>
          </a:prstGeom>
        </p:spPr>
        <p:txBody>
          <a:bodyPr wrap="none">
            <a:spAutoFit/>
          </a:bodyPr>
          <a:lstStyle/>
          <a:p>
            <a:pPr>
              <a:lnSpc>
                <a:spcPct val="150000"/>
              </a:lnSpc>
            </a:pPr>
            <a:r>
              <a:rPr lang="en-US" sz="3600" b="1" dirty="0"/>
              <a:t>MVC Examples in Different Technologies</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10</a:t>
            </a:fld>
            <a:endParaRPr lang="en-US"/>
          </a:p>
        </p:txBody>
      </p:sp>
    </p:spTree>
    <p:extLst>
      <p:ext uri="{BB962C8B-B14F-4D97-AF65-F5344CB8AC3E}">
        <p14:creationId xmlns:p14="http://schemas.microsoft.com/office/powerpoint/2010/main" val="99023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ppt_x</p:attrName>
                                        </p:attrNameLst>
                                      </p:cBhvr>
                                      <p:tavLst>
                                        <p:tav tm="0">
                                          <p:val>
                                            <p:strVal val="#ppt_x"/>
                                          </p:val>
                                        </p:tav>
                                        <p:tav tm="100000">
                                          <p:val>
                                            <p:strVal val="#ppt_x"/>
                                          </p:val>
                                        </p:tav>
                                      </p:tavLst>
                                    </p:anim>
                                    <p:anim calcmode="lin" valueType="num">
                                      <p:cBhvr>
                                        <p:cTn id="14"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81000" y="1447800"/>
            <a:ext cx="8382000" cy="4524315"/>
          </a:xfrm>
          <a:prstGeom prst="rect">
            <a:avLst/>
          </a:prstGeom>
        </p:spPr>
        <p:txBody>
          <a:bodyPr wrap="square">
            <a:spAutoFit/>
          </a:bodyPr>
          <a:lstStyle/>
          <a:p>
            <a:pPr marL="285750" indent="-285750" algn="just">
              <a:buFont typeface="Wingdings" panose="05000000000000000000" pitchFamily="2" charset="2"/>
              <a:buChar char="ü"/>
            </a:pPr>
            <a:r>
              <a:rPr lang="en-US" sz="2400" dirty="0"/>
              <a:t>The Onion Architecture, also known as Hexagonal Architecture, is an architectural pattern that promotes the separation of concerns and focuses on the independence of business logic from external frameworks and dependencies.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It was introduced by Jeffrey Palermo as an alternative to traditional layered architectures.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The Onion Architecture is a layered architectural pattern that organizes the components of a software system into concentric layers, each with a specific responsibility and level of abstraction.</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11</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1439604" y="-44245"/>
            <a:ext cx="6264792" cy="1334211"/>
          </a:xfrm>
          <a:prstGeom prst="rect">
            <a:avLst/>
          </a:prstGeom>
        </p:spPr>
        <p:txBody>
          <a:bodyPr wrap="none">
            <a:spAutoFit/>
          </a:bodyPr>
          <a:lstStyle/>
          <a:p>
            <a:pPr>
              <a:lnSpc>
                <a:spcPct val="150000"/>
              </a:lnSpc>
            </a:pPr>
            <a:r>
              <a:rPr lang="en-US" sz="6000" b="1" dirty="0"/>
              <a:t>Onion Architecture</a:t>
            </a:r>
          </a:p>
        </p:txBody>
      </p:sp>
    </p:spTree>
    <p:extLst>
      <p:ext uri="{BB962C8B-B14F-4D97-AF65-F5344CB8AC3E}">
        <p14:creationId xmlns:p14="http://schemas.microsoft.com/office/powerpoint/2010/main" val="5625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3" name="Slide Number Placeholder 2">
            <a:extLst>
              <a:ext uri="{FF2B5EF4-FFF2-40B4-BE49-F238E27FC236}">
                <a16:creationId xmlns:a16="http://schemas.microsoft.com/office/drawing/2014/main" id="{D9BB6B01-082A-4E4B-B9D3-68717CAC3CB8}"/>
              </a:ext>
            </a:extLst>
          </p:cNvPr>
          <p:cNvSpPr>
            <a:spLocks noGrp="1"/>
          </p:cNvSpPr>
          <p:nvPr>
            <p:ph type="sldNum" sz="quarter" idx="12"/>
          </p:nvPr>
        </p:nvSpPr>
        <p:spPr/>
        <p:txBody>
          <a:bodyPr/>
          <a:lstStyle/>
          <a:p>
            <a:fld id="{44F581EA-39F8-462A-8A67-9FF2314B7FDD}" type="slidenum">
              <a:rPr lang="en-US" smtClean="0"/>
              <a:t>12</a:t>
            </a:fld>
            <a:endParaRPr lang="en-US"/>
          </a:p>
        </p:txBody>
      </p:sp>
      <p:sp>
        <p:nvSpPr>
          <p:cNvPr id="9" name="Flowchart: Connector 8">
            <a:extLst>
              <a:ext uri="{FF2B5EF4-FFF2-40B4-BE49-F238E27FC236}">
                <a16:creationId xmlns:a16="http://schemas.microsoft.com/office/drawing/2014/main" id="{DA29BDE0-7409-4A4F-8B19-25F366BF3D34}"/>
              </a:ext>
            </a:extLst>
          </p:cNvPr>
          <p:cNvSpPr/>
          <p:nvPr/>
        </p:nvSpPr>
        <p:spPr>
          <a:xfrm>
            <a:off x="1524000" y="1038225"/>
            <a:ext cx="4724400" cy="4371975"/>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a:extLst>
              <a:ext uri="{FF2B5EF4-FFF2-40B4-BE49-F238E27FC236}">
                <a16:creationId xmlns:a16="http://schemas.microsoft.com/office/drawing/2014/main" id="{7642658E-667A-49B2-8F9D-222845DF9CD3}"/>
              </a:ext>
            </a:extLst>
          </p:cNvPr>
          <p:cNvSpPr/>
          <p:nvPr/>
        </p:nvSpPr>
        <p:spPr>
          <a:xfrm>
            <a:off x="2222785" y="1760013"/>
            <a:ext cx="3326831" cy="2928398"/>
          </a:xfrm>
          <a:prstGeom prst="flowChartConnecto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a:extLst>
              <a:ext uri="{FF2B5EF4-FFF2-40B4-BE49-F238E27FC236}">
                <a16:creationId xmlns:a16="http://schemas.microsoft.com/office/drawing/2014/main" id="{B2B5C8D6-2E97-4F4E-9807-6DA29252194A}"/>
              </a:ext>
            </a:extLst>
          </p:cNvPr>
          <p:cNvSpPr/>
          <p:nvPr/>
        </p:nvSpPr>
        <p:spPr>
          <a:xfrm>
            <a:off x="2710791" y="2299945"/>
            <a:ext cx="2331149" cy="2062252"/>
          </a:xfrm>
          <a:prstGeom prst="flowChartConnecto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Connector 4">
            <a:extLst>
              <a:ext uri="{FF2B5EF4-FFF2-40B4-BE49-F238E27FC236}">
                <a16:creationId xmlns:a16="http://schemas.microsoft.com/office/drawing/2014/main" id="{2BAB7983-F7CC-458F-A47B-4E19509CFD8A}"/>
              </a:ext>
            </a:extLst>
          </p:cNvPr>
          <p:cNvSpPr/>
          <p:nvPr/>
        </p:nvSpPr>
        <p:spPr>
          <a:xfrm>
            <a:off x="2971800" y="2801249"/>
            <a:ext cx="1955694" cy="1237351"/>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Domain</a:t>
            </a:r>
          </a:p>
          <a:p>
            <a:pPr algn="ctr"/>
            <a:r>
              <a:rPr lang="en-US" sz="1600" b="1" dirty="0">
                <a:solidFill>
                  <a:schemeClr val="tx1"/>
                </a:solidFill>
              </a:rPr>
              <a:t>Model / Infrastructure</a:t>
            </a:r>
          </a:p>
        </p:txBody>
      </p:sp>
      <p:sp>
        <p:nvSpPr>
          <p:cNvPr id="14" name="TextBox 13">
            <a:extLst>
              <a:ext uri="{FF2B5EF4-FFF2-40B4-BE49-F238E27FC236}">
                <a16:creationId xmlns:a16="http://schemas.microsoft.com/office/drawing/2014/main" id="{638016C8-1115-4BA8-8AF2-F6F767F2B196}"/>
              </a:ext>
            </a:extLst>
          </p:cNvPr>
          <p:cNvSpPr txBox="1"/>
          <p:nvPr/>
        </p:nvSpPr>
        <p:spPr>
          <a:xfrm>
            <a:off x="3074377" y="2481730"/>
            <a:ext cx="1775174" cy="369332"/>
          </a:xfrm>
          <a:prstGeom prst="rect">
            <a:avLst/>
          </a:prstGeom>
          <a:noFill/>
        </p:spPr>
        <p:txBody>
          <a:bodyPr wrap="square" rtlCol="0">
            <a:spAutoFit/>
          </a:bodyPr>
          <a:lstStyle/>
          <a:p>
            <a:r>
              <a:rPr lang="en-US" b="1" dirty="0"/>
              <a:t>Domain Service</a:t>
            </a:r>
          </a:p>
        </p:txBody>
      </p:sp>
      <p:sp>
        <p:nvSpPr>
          <p:cNvPr id="15" name="TextBox 14">
            <a:extLst>
              <a:ext uri="{FF2B5EF4-FFF2-40B4-BE49-F238E27FC236}">
                <a16:creationId xmlns:a16="http://schemas.microsoft.com/office/drawing/2014/main" id="{7AA629EA-1BD6-4140-838F-99FB9E60663E}"/>
              </a:ext>
            </a:extLst>
          </p:cNvPr>
          <p:cNvSpPr txBox="1"/>
          <p:nvPr/>
        </p:nvSpPr>
        <p:spPr>
          <a:xfrm>
            <a:off x="3324679" y="1845313"/>
            <a:ext cx="1524872" cy="369332"/>
          </a:xfrm>
          <a:prstGeom prst="rect">
            <a:avLst/>
          </a:prstGeom>
          <a:noFill/>
        </p:spPr>
        <p:txBody>
          <a:bodyPr wrap="square" rtlCol="0">
            <a:spAutoFit/>
          </a:bodyPr>
          <a:lstStyle/>
          <a:p>
            <a:r>
              <a:rPr lang="en-US" b="1" dirty="0"/>
              <a:t>Application</a:t>
            </a:r>
          </a:p>
        </p:txBody>
      </p:sp>
      <p:sp>
        <p:nvSpPr>
          <p:cNvPr id="16" name="TextBox 15">
            <a:extLst>
              <a:ext uri="{FF2B5EF4-FFF2-40B4-BE49-F238E27FC236}">
                <a16:creationId xmlns:a16="http://schemas.microsoft.com/office/drawing/2014/main" id="{D1C939C1-98E9-47BA-AB72-D2CE074A6E9D}"/>
              </a:ext>
            </a:extLst>
          </p:cNvPr>
          <p:cNvSpPr txBox="1"/>
          <p:nvPr/>
        </p:nvSpPr>
        <p:spPr>
          <a:xfrm>
            <a:off x="2796389" y="1323581"/>
            <a:ext cx="2331149" cy="369332"/>
          </a:xfrm>
          <a:prstGeom prst="rect">
            <a:avLst/>
          </a:prstGeom>
          <a:noFill/>
        </p:spPr>
        <p:txBody>
          <a:bodyPr wrap="square" rtlCol="0">
            <a:spAutoFit/>
          </a:bodyPr>
          <a:lstStyle/>
          <a:p>
            <a:r>
              <a:rPr lang="en-US" b="1" dirty="0"/>
              <a:t>Web UI/ Presentation </a:t>
            </a:r>
          </a:p>
        </p:txBody>
      </p:sp>
      <p:sp>
        <p:nvSpPr>
          <p:cNvPr id="23" name="Action Button: Video 22">
            <a:hlinkClick r:id="rId3" highlightClick="1"/>
            <a:extLst>
              <a:ext uri="{FF2B5EF4-FFF2-40B4-BE49-F238E27FC236}">
                <a16:creationId xmlns:a16="http://schemas.microsoft.com/office/drawing/2014/main" id="{2259F8A2-F49C-47B3-B8A7-2A47E4116793}"/>
              </a:ext>
            </a:extLst>
          </p:cNvPr>
          <p:cNvSpPr/>
          <p:nvPr/>
        </p:nvSpPr>
        <p:spPr>
          <a:xfrm>
            <a:off x="6553200" y="4800600"/>
            <a:ext cx="1371600" cy="1066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Watch Me</a:t>
            </a:r>
          </a:p>
        </p:txBody>
      </p:sp>
    </p:spTree>
    <p:extLst>
      <p:ext uri="{BB962C8B-B14F-4D97-AF65-F5344CB8AC3E}">
        <p14:creationId xmlns:p14="http://schemas.microsoft.com/office/powerpoint/2010/main" val="291419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Effect transition="in" filter="fade">
                                      <p:cBhvr>
                                        <p:cTn id="9" dur="1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500" fill="hold"/>
                                        <p:tgtEl>
                                          <p:spTgt spid="8"/>
                                        </p:tgtEl>
                                        <p:attrNameLst>
                                          <p:attrName>ppt_w</p:attrName>
                                        </p:attrNameLst>
                                      </p:cBhvr>
                                      <p:tavLst>
                                        <p:tav tm="0">
                                          <p:val>
                                            <p:fltVal val="0"/>
                                          </p:val>
                                        </p:tav>
                                        <p:tav tm="100000">
                                          <p:val>
                                            <p:strVal val="#ppt_w"/>
                                          </p:val>
                                        </p:tav>
                                      </p:tavLst>
                                    </p:anim>
                                    <p:anim calcmode="lin" valueType="num">
                                      <p:cBhvr>
                                        <p:cTn id="20" dur="1500" fill="hold"/>
                                        <p:tgtEl>
                                          <p:spTgt spid="8"/>
                                        </p:tgtEl>
                                        <p:attrNameLst>
                                          <p:attrName>ppt_h</p:attrName>
                                        </p:attrNameLst>
                                      </p:cBhvr>
                                      <p:tavLst>
                                        <p:tav tm="0">
                                          <p:val>
                                            <p:fltVal val="0"/>
                                          </p:val>
                                        </p:tav>
                                        <p:tav tm="100000">
                                          <p:val>
                                            <p:strVal val="#ppt_h"/>
                                          </p:val>
                                        </p:tav>
                                      </p:tavLst>
                                    </p:anim>
                                    <p:animEffect transition="in" filter="fade">
                                      <p:cBhvr>
                                        <p:cTn id="21" dur="1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500" fill="hold"/>
                                        <p:tgtEl>
                                          <p:spTgt spid="10"/>
                                        </p:tgtEl>
                                        <p:attrNameLst>
                                          <p:attrName>ppt_w</p:attrName>
                                        </p:attrNameLst>
                                      </p:cBhvr>
                                      <p:tavLst>
                                        <p:tav tm="0">
                                          <p:val>
                                            <p:fltVal val="0"/>
                                          </p:val>
                                        </p:tav>
                                        <p:tav tm="100000">
                                          <p:val>
                                            <p:strVal val="#ppt_w"/>
                                          </p:val>
                                        </p:tav>
                                      </p:tavLst>
                                    </p:anim>
                                    <p:anim calcmode="lin" valueType="num">
                                      <p:cBhvr>
                                        <p:cTn id="32" dur="1500" fill="hold"/>
                                        <p:tgtEl>
                                          <p:spTgt spid="10"/>
                                        </p:tgtEl>
                                        <p:attrNameLst>
                                          <p:attrName>ppt_h</p:attrName>
                                        </p:attrNameLst>
                                      </p:cBhvr>
                                      <p:tavLst>
                                        <p:tav tm="0">
                                          <p:val>
                                            <p:fltVal val="0"/>
                                          </p:val>
                                        </p:tav>
                                        <p:tav tm="100000">
                                          <p:val>
                                            <p:strVal val="#ppt_h"/>
                                          </p:val>
                                        </p:tav>
                                      </p:tavLst>
                                    </p:anim>
                                    <p:animEffect transition="in" filter="fade">
                                      <p:cBhvr>
                                        <p:cTn id="33" dur="1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500" fill="hold"/>
                                        <p:tgtEl>
                                          <p:spTgt spid="16"/>
                                        </p:tgtEl>
                                        <p:attrNameLst>
                                          <p:attrName>ppt_w</p:attrName>
                                        </p:attrNameLst>
                                      </p:cBhvr>
                                      <p:tavLst>
                                        <p:tav tm="0">
                                          <p:val>
                                            <p:fltVal val="0"/>
                                          </p:val>
                                        </p:tav>
                                        <p:tav tm="100000">
                                          <p:val>
                                            <p:strVal val="#ppt_w"/>
                                          </p:val>
                                        </p:tav>
                                      </p:tavLst>
                                    </p:anim>
                                    <p:anim calcmode="lin" valueType="num">
                                      <p:cBhvr>
                                        <p:cTn id="39" dur="1500" fill="hold"/>
                                        <p:tgtEl>
                                          <p:spTgt spid="16"/>
                                        </p:tgtEl>
                                        <p:attrNameLst>
                                          <p:attrName>ppt_h</p:attrName>
                                        </p:attrNameLst>
                                      </p:cBhvr>
                                      <p:tavLst>
                                        <p:tav tm="0">
                                          <p:val>
                                            <p:fltVal val="0"/>
                                          </p:val>
                                        </p:tav>
                                        <p:tav tm="100000">
                                          <p:val>
                                            <p:strVal val="#ppt_h"/>
                                          </p:val>
                                        </p:tav>
                                      </p:tavLst>
                                    </p:anim>
                                    <p:animEffect transition="in" filter="fade">
                                      <p:cBhvr>
                                        <p:cTn id="40" dur="1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500" fill="hold"/>
                                        <p:tgtEl>
                                          <p:spTgt spid="9"/>
                                        </p:tgtEl>
                                        <p:attrNameLst>
                                          <p:attrName>ppt_w</p:attrName>
                                        </p:attrNameLst>
                                      </p:cBhvr>
                                      <p:tavLst>
                                        <p:tav tm="0">
                                          <p:val>
                                            <p:fltVal val="0"/>
                                          </p:val>
                                        </p:tav>
                                        <p:tav tm="100000">
                                          <p:val>
                                            <p:strVal val="#ppt_w"/>
                                          </p:val>
                                        </p:tav>
                                      </p:tavLst>
                                    </p:anim>
                                    <p:anim calcmode="lin" valueType="num">
                                      <p:cBhvr>
                                        <p:cTn id="44" dur="1500" fill="hold"/>
                                        <p:tgtEl>
                                          <p:spTgt spid="9"/>
                                        </p:tgtEl>
                                        <p:attrNameLst>
                                          <p:attrName>ppt_h</p:attrName>
                                        </p:attrNameLst>
                                      </p:cBhvr>
                                      <p:tavLst>
                                        <p:tav tm="0">
                                          <p:val>
                                            <p:fltVal val="0"/>
                                          </p:val>
                                        </p:tav>
                                        <p:tav tm="100000">
                                          <p:val>
                                            <p:strVal val="#ppt_h"/>
                                          </p:val>
                                        </p:tav>
                                      </p:tavLst>
                                    </p:anim>
                                    <p:animEffect transition="in" filter="fade">
                                      <p:cBhvr>
                                        <p:cTn id="45" dur="1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animBg="1"/>
      <p:bldP spid="5" grpId="0" animBg="1"/>
      <p:bldP spid="14" grpId="0"/>
      <p:bldP spid="15" grpId="0"/>
      <p:bldP spid="16"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13</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1439604" y="762000"/>
            <a:ext cx="6264792" cy="4104200"/>
          </a:xfrm>
          <a:prstGeom prst="rect">
            <a:avLst/>
          </a:prstGeom>
        </p:spPr>
        <p:txBody>
          <a:bodyPr wrap="none">
            <a:spAutoFit/>
          </a:bodyPr>
          <a:lstStyle/>
          <a:p>
            <a:pPr algn="ctr">
              <a:lnSpc>
                <a:spcPct val="150000"/>
              </a:lnSpc>
            </a:pPr>
            <a:r>
              <a:rPr lang="en-US" sz="6000" b="1" dirty="0"/>
              <a:t>Overview of the </a:t>
            </a:r>
          </a:p>
          <a:p>
            <a:pPr algn="ctr">
              <a:lnSpc>
                <a:spcPct val="150000"/>
              </a:lnSpc>
            </a:pPr>
            <a:r>
              <a:rPr lang="en-US" sz="6000" b="1" dirty="0"/>
              <a:t>Onion Architecture</a:t>
            </a:r>
          </a:p>
          <a:p>
            <a:pPr algn="ctr">
              <a:lnSpc>
                <a:spcPct val="150000"/>
              </a:lnSpc>
            </a:pPr>
            <a:r>
              <a:rPr lang="en-US" sz="6000" b="1" dirty="0"/>
              <a:t>Layers</a:t>
            </a:r>
          </a:p>
        </p:txBody>
      </p:sp>
    </p:spTree>
    <p:extLst>
      <p:ext uri="{BB962C8B-B14F-4D97-AF65-F5344CB8AC3E}">
        <p14:creationId xmlns:p14="http://schemas.microsoft.com/office/powerpoint/2010/main" val="46048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44127" y="1419314"/>
            <a:ext cx="8037871" cy="3785652"/>
          </a:xfrm>
          <a:prstGeom prst="rect">
            <a:avLst/>
          </a:prstGeom>
        </p:spPr>
        <p:txBody>
          <a:bodyPr wrap="square">
            <a:spAutoFit/>
          </a:bodyPr>
          <a:lstStyle/>
          <a:p>
            <a:pPr marL="285750" indent="-285750" algn="just">
              <a:buFont typeface="Wingdings" panose="05000000000000000000" pitchFamily="2" charset="2"/>
              <a:buChar char="ü"/>
            </a:pPr>
            <a:r>
              <a:rPr lang="en-US" sz="2400" dirty="0"/>
              <a:t>User interfaces (UI), such as web interfaces, desktop applications, or APIs.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Handles user interactions and displays information to the user.</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Communicates with the Application Layer.</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Follows the Dependency Inversion Principle by depending on abstractions, not concrete implementations.</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14</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1290780" y="-280165"/>
            <a:ext cx="6144567" cy="1334211"/>
          </a:xfrm>
          <a:prstGeom prst="rect">
            <a:avLst/>
          </a:prstGeom>
        </p:spPr>
        <p:txBody>
          <a:bodyPr wrap="none">
            <a:spAutoFit/>
          </a:bodyPr>
          <a:lstStyle/>
          <a:p>
            <a:pPr>
              <a:lnSpc>
                <a:spcPct val="150000"/>
              </a:lnSpc>
            </a:pPr>
            <a:r>
              <a:rPr lang="en-US" sz="6000" b="1" dirty="0"/>
              <a:t>Presentation Layer</a:t>
            </a:r>
          </a:p>
        </p:txBody>
      </p:sp>
    </p:spTree>
    <p:extLst>
      <p:ext uri="{BB962C8B-B14F-4D97-AF65-F5344CB8AC3E}">
        <p14:creationId xmlns:p14="http://schemas.microsoft.com/office/powerpoint/2010/main" val="256109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626806" y="1090352"/>
            <a:ext cx="8037871" cy="5021055"/>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sz="2400" dirty="0"/>
              <a:t>Handles user input and output.</a:t>
            </a:r>
          </a:p>
          <a:p>
            <a:pPr marL="285750" indent="-285750" algn="just">
              <a:lnSpc>
                <a:spcPct val="150000"/>
              </a:lnSpc>
              <a:buFont typeface="Wingdings" panose="05000000000000000000" pitchFamily="2" charset="2"/>
              <a:buChar char="ü"/>
            </a:pPr>
            <a:r>
              <a:rPr lang="en-US" sz="2400" dirty="0"/>
              <a:t>Focuses on the user experience and presentation of data.</a:t>
            </a:r>
          </a:p>
          <a:p>
            <a:pPr marL="285750" indent="-285750" algn="just">
              <a:lnSpc>
                <a:spcPct val="150000"/>
              </a:lnSpc>
              <a:buFont typeface="Wingdings" panose="05000000000000000000" pitchFamily="2" charset="2"/>
              <a:buChar char="ü"/>
            </a:pPr>
            <a:r>
              <a:rPr lang="en-US" sz="2400" dirty="0"/>
              <a:t>Provides a separation between the user interface and the application's business logic.</a:t>
            </a:r>
          </a:p>
          <a:p>
            <a:pPr marL="285750" indent="-285750" algn="just">
              <a:lnSpc>
                <a:spcPct val="150000"/>
              </a:lnSpc>
              <a:buFont typeface="Wingdings" panose="05000000000000000000" pitchFamily="2" charset="2"/>
              <a:buChar char="ü"/>
            </a:pPr>
            <a:r>
              <a:rPr lang="en-US" sz="2400" dirty="0"/>
              <a:t>Should be easily replaceable without affecting other layers.</a:t>
            </a:r>
          </a:p>
          <a:p>
            <a:pPr marL="285750" indent="-285750" algn="just">
              <a:lnSpc>
                <a:spcPct val="150000"/>
              </a:lnSpc>
              <a:buFont typeface="Wingdings" panose="05000000000000000000" pitchFamily="2" charset="2"/>
              <a:buChar char="ü"/>
            </a:pPr>
            <a:r>
              <a:rPr lang="en-US" sz="2400" dirty="0"/>
              <a:t>Interaction with Application Layer:</a:t>
            </a:r>
          </a:p>
          <a:p>
            <a:pPr marL="800100" lvl="1" indent="-342900" algn="just">
              <a:lnSpc>
                <a:spcPct val="150000"/>
              </a:lnSpc>
              <a:buFont typeface="Arial" panose="020B0604020202020204" pitchFamily="34" charset="0"/>
              <a:buChar char="•"/>
            </a:pPr>
            <a:r>
              <a:rPr lang="en-US" sz="2400" dirty="0"/>
              <a:t>Calls the appropriate application services or use cases to perform actions and retrieve data.</a:t>
            </a:r>
          </a:p>
          <a:p>
            <a:pPr lvl="1" algn="just">
              <a:lnSpc>
                <a:spcPct val="150000"/>
              </a:lnSpc>
            </a:pPr>
            <a:endParaRPr lang="en-US" sz="2400" dirty="0"/>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15</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383289" y="-116860"/>
            <a:ext cx="8377422" cy="1003031"/>
          </a:xfrm>
          <a:prstGeom prst="rect">
            <a:avLst/>
          </a:prstGeom>
        </p:spPr>
        <p:txBody>
          <a:bodyPr wrap="none">
            <a:spAutoFit/>
          </a:bodyPr>
          <a:lstStyle/>
          <a:p>
            <a:pPr>
              <a:lnSpc>
                <a:spcPct val="150000"/>
              </a:lnSpc>
            </a:pPr>
            <a:r>
              <a:rPr lang="en-US" sz="4400" b="1" dirty="0"/>
              <a:t>Responsibilities and Characteristics</a:t>
            </a:r>
          </a:p>
        </p:txBody>
      </p:sp>
    </p:spTree>
    <p:extLst>
      <p:ext uri="{BB962C8B-B14F-4D97-AF65-F5344CB8AC3E}">
        <p14:creationId xmlns:p14="http://schemas.microsoft.com/office/powerpoint/2010/main" val="55578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553064" y="1676400"/>
            <a:ext cx="8037871" cy="2677656"/>
          </a:xfrm>
          <a:prstGeom prst="rect">
            <a:avLst/>
          </a:prstGeom>
        </p:spPr>
        <p:txBody>
          <a:bodyPr wrap="square">
            <a:spAutoFit/>
          </a:bodyPr>
          <a:lstStyle/>
          <a:p>
            <a:pPr marL="285750" indent="-285750" algn="just">
              <a:buFont typeface="Wingdings" panose="05000000000000000000" pitchFamily="2" charset="2"/>
              <a:buChar char="ü"/>
            </a:pPr>
            <a:r>
              <a:rPr lang="en-US" sz="2400" dirty="0"/>
              <a:t>Contains application-specific business logic and use cases.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Orchestrates the interaction between the Presentation Layer and the Domain Layer.</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Defines the application's behavior and coordinates the flow of data and actions.</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16</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1447800" y="-111944"/>
            <a:ext cx="5712911" cy="1334211"/>
          </a:xfrm>
          <a:prstGeom prst="rect">
            <a:avLst/>
          </a:prstGeom>
        </p:spPr>
        <p:txBody>
          <a:bodyPr wrap="none">
            <a:spAutoFit/>
          </a:bodyPr>
          <a:lstStyle/>
          <a:p>
            <a:pPr>
              <a:lnSpc>
                <a:spcPct val="150000"/>
              </a:lnSpc>
            </a:pPr>
            <a:r>
              <a:rPr lang="en-US" sz="6000" b="1" dirty="0"/>
              <a:t>Application Layer</a:t>
            </a:r>
          </a:p>
        </p:txBody>
      </p:sp>
    </p:spTree>
    <p:extLst>
      <p:ext uri="{BB962C8B-B14F-4D97-AF65-F5344CB8AC3E}">
        <p14:creationId xmlns:p14="http://schemas.microsoft.com/office/powerpoint/2010/main" val="129705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83289" y="673348"/>
            <a:ext cx="8753337" cy="5575052"/>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sz="2400" dirty="0"/>
              <a:t>Contains the application-specific business logic.</a:t>
            </a:r>
          </a:p>
          <a:p>
            <a:pPr marL="285750" indent="-285750" algn="just">
              <a:lnSpc>
                <a:spcPct val="150000"/>
              </a:lnSpc>
              <a:buFont typeface="Wingdings" panose="05000000000000000000" pitchFamily="2" charset="2"/>
              <a:buChar char="ü"/>
            </a:pPr>
            <a:r>
              <a:rPr lang="en-US" sz="2400" dirty="0"/>
              <a:t>Defines use cases and orchestrates the flow of actions.</a:t>
            </a:r>
          </a:p>
          <a:p>
            <a:pPr marL="285750" indent="-285750" algn="just">
              <a:lnSpc>
                <a:spcPct val="150000"/>
              </a:lnSpc>
              <a:buFont typeface="Wingdings" panose="05000000000000000000" pitchFamily="2" charset="2"/>
              <a:buChar char="ü"/>
            </a:pPr>
            <a:r>
              <a:rPr lang="en-US" sz="2400" dirty="0"/>
              <a:t>Acts as an intermediary between the Presentation Layer and the Domain Layer.</a:t>
            </a:r>
          </a:p>
          <a:p>
            <a:pPr marL="285750" indent="-285750" algn="just">
              <a:lnSpc>
                <a:spcPct val="150000"/>
              </a:lnSpc>
              <a:buFont typeface="Wingdings" panose="05000000000000000000" pitchFamily="2" charset="2"/>
              <a:buChar char="ü"/>
            </a:pPr>
            <a:r>
              <a:rPr lang="en-US" sz="2400" dirty="0"/>
              <a:t>Implements the application's behavior and business rules.</a:t>
            </a:r>
          </a:p>
          <a:p>
            <a:pPr marL="285750" indent="-285750" algn="just">
              <a:lnSpc>
                <a:spcPct val="150000"/>
              </a:lnSpc>
              <a:buFont typeface="Wingdings" panose="05000000000000000000" pitchFamily="2" charset="2"/>
              <a:buChar char="ü"/>
            </a:pPr>
            <a:r>
              <a:rPr lang="en-US" sz="2400" dirty="0"/>
              <a:t>Business Logic:</a:t>
            </a:r>
          </a:p>
          <a:p>
            <a:pPr marL="800100" lvl="1" indent="-342900" algn="just">
              <a:lnSpc>
                <a:spcPct val="150000"/>
              </a:lnSpc>
              <a:buFont typeface="Arial" panose="020B0604020202020204" pitchFamily="34" charset="0"/>
              <a:buChar char="•"/>
            </a:pPr>
            <a:r>
              <a:rPr lang="en-US" sz="2400" dirty="0"/>
              <a:t>Enforces business rules and validation.</a:t>
            </a:r>
          </a:p>
          <a:p>
            <a:pPr marL="800100" lvl="1" indent="-342900" algn="just">
              <a:lnSpc>
                <a:spcPct val="150000"/>
              </a:lnSpc>
              <a:buFont typeface="Arial" panose="020B0604020202020204" pitchFamily="34" charset="0"/>
              <a:buChar char="•"/>
            </a:pPr>
            <a:r>
              <a:rPr lang="en-US" sz="2400" dirty="0"/>
              <a:t>Coordinates domain objects and services to execute use cases.</a:t>
            </a:r>
          </a:p>
          <a:p>
            <a:pPr marL="800100" lvl="1" indent="-342900" algn="just">
              <a:lnSpc>
                <a:spcPct val="150000"/>
              </a:lnSpc>
              <a:buFont typeface="Arial" panose="020B0604020202020204" pitchFamily="34" charset="0"/>
              <a:buChar char="•"/>
            </a:pPr>
            <a:r>
              <a:rPr lang="en-US" sz="2400" dirty="0"/>
              <a:t>Handles complex interactions between entities and value objects.</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17</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383289" y="-116860"/>
            <a:ext cx="8377422" cy="1003031"/>
          </a:xfrm>
          <a:prstGeom prst="rect">
            <a:avLst/>
          </a:prstGeom>
        </p:spPr>
        <p:txBody>
          <a:bodyPr wrap="none">
            <a:spAutoFit/>
          </a:bodyPr>
          <a:lstStyle/>
          <a:p>
            <a:pPr>
              <a:lnSpc>
                <a:spcPct val="150000"/>
              </a:lnSpc>
            </a:pPr>
            <a:r>
              <a:rPr lang="en-US" sz="4400" b="1" dirty="0"/>
              <a:t>Responsibilities and Characteristics</a:t>
            </a:r>
          </a:p>
        </p:txBody>
      </p:sp>
    </p:spTree>
    <p:extLst>
      <p:ext uri="{BB962C8B-B14F-4D97-AF65-F5344CB8AC3E}">
        <p14:creationId xmlns:p14="http://schemas.microsoft.com/office/powerpoint/2010/main" val="261707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553064" y="1676400"/>
            <a:ext cx="8037871" cy="3046988"/>
          </a:xfrm>
          <a:prstGeom prst="rect">
            <a:avLst/>
          </a:prstGeom>
        </p:spPr>
        <p:txBody>
          <a:bodyPr wrap="square">
            <a:spAutoFit/>
          </a:bodyPr>
          <a:lstStyle/>
          <a:p>
            <a:pPr marL="285750" indent="-285750" algn="just">
              <a:buFont typeface="Wingdings" panose="05000000000000000000" pitchFamily="2" charset="2"/>
              <a:buChar char="ü"/>
            </a:pPr>
            <a:r>
              <a:rPr lang="en-US" sz="2400" dirty="0"/>
              <a:t>Core of the application, containing the domain model and business logic.</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Represents the fundamental concepts, rules, and processes of the problem domain.</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Encapsulates entities, value objects, domain services, and aggregates.</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18</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2209800" y="152400"/>
            <a:ext cx="4575163" cy="1334211"/>
          </a:xfrm>
          <a:prstGeom prst="rect">
            <a:avLst/>
          </a:prstGeom>
        </p:spPr>
        <p:txBody>
          <a:bodyPr wrap="none">
            <a:spAutoFit/>
          </a:bodyPr>
          <a:lstStyle/>
          <a:p>
            <a:pPr>
              <a:lnSpc>
                <a:spcPct val="150000"/>
              </a:lnSpc>
            </a:pPr>
            <a:r>
              <a:rPr lang="en-US" sz="6000" b="1" dirty="0"/>
              <a:t>Domain Layer</a:t>
            </a:r>
          </a:p>
        </p:txBody>
      </p:sp>
    </p:spTree>
    <p:extLst>
      <p:ext uri="{BB962C8B-B14F-4D97-AF65-F5344CB8AC3E}">
        <p14:creationId xmlns:p14="http://schemas.microsoft.com/office/powerpoint/2010/main" val="29353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44127" y="1419314"/>
            <a:ext cx="8037871" cy="4893647"/>
          </a:xfrm>
          <a:prstGeom prst="rect">
            <a:avLst/>
          </a:prstGeom>
        </p:spPr>
        <p:txBody>
          <a:bodyPr wrap="square">
            <a:spAutoFit/>
          </a:bodyPr>
          <a:lstStyle/>
          <a:p>
            <a:pPr marL="285750" indent="-285750" algn="just">
              <a:buFont typeface="Wingdings" panose="05000000000000000000" pitchFamily="2" charset="2"/>
              <a:buChar char="ü"/>
            </a:pPr>
            <a:r>
              <a:rPr lang="en-US" sz="2400" dirty="0"/>
              <a:t>Contains the core business logic and domain model.</a:t>
            </a:r>
          </a:p>
          <a:p>
            <a:pPr marL="285750" indent="-285750" algn="just">
              <a:buFont typeface="Wingdings" panose="05000000000000000000" pitchFamily="2" charset="2"/>
              <a:buChar char="ü"/>
            </a:pPr>
            <a:r>
              <a:rPr lang="en-US" sz="2400" dirty="0"/>
              <a:t>Represents the fundamental concepts and rules of the problem domain.</a:t>
            </a:r>
          </a:p>
          <a:p>
            <a:pPr marL="285750" indent="-285750" algn="just">
              <a:buFont typeface="Wingdings" panose="05000000000000000000" pitchFamily="2" charset="2"/>
              <a:buChar char="ü"/>
            </a:pPr>
            <a:r>
              <a:rPr lang="en-US" sz="2400" dirty="0"/>
              <a:t>Encapsulates entities, value objects, domain services, and aggregates.</a:t>
            </a:r>
          </a:p>
          <a:p>
            <a:pPr marL="285750" indent="-285750" algn="just">
              <a:buFont typeface="Wingdings" panose="05000000000000000000" pitchFamily="2" charset="2"/>
              <a:buChar char="ü"/>
            </a:pPr>
            <a:r>
              <a:rPr lang="en-US" sz="2400" dirty="0"/>
              <a:t>Independent of frameworks, technologies, and infrastructure concerns.</a:t>
            </a:r>
          </a:p>
          <a:p>
            <a:pPr marL="285750" indent="-285750" algn="just">
              <a:buFont typeface="Wingdings" panose="05000000000000000000" pitchFamily="2" charset="2"/>
              <a:buChar char="ü"/>
            </a:pPr>
            <a:r>
              <a:rPr lang="en-US" sz="2400" dirty="0"/>
              <a:t>Core Business Logic:</a:t>
            </a:r>
          </a:p>
          <a:p>
            <a:pPr marL="800100" lvl="1" indent="-342900" algn="just">
              <a:buFont typeface="Arial" panose="020B0604020202020204" pitchFamily="34" charset="0"/>
              <a:buChar char="•"/>
            </a:pPr>
            <a:r>
              <a:rPr lang="en-US" sz="2400" dirty="0"/>
              <a:t>Implements domain-specific behavior and rules.</a:t>
            </a:r>
          </a:p>
          <a:p>
            <a:pPr marL="800100" lvl="1" indent="-342900" algn="just">
              <a:buFont typeface="Arial" panose="020B0604020202020204" pitchFamily="34" charset="0"/>
              <a:buChar char="•"/>
            </a:pPr>
            <a:r>
              <a:rPr lang="en-US" sz="2400" dirty="0"/>
              <a:t>Represents the problem domain's concepts and processes accurately.</a:t>
            </a:r>
          </a:p>
          <a:p>
            <a:pPr marL="800100" lvl="1" indent="-342900" algn="just">
              <a:buFont typeface="Arial" panose="020B0604020202020204" pitchFamily="34" charset="0"/>
              <a:buChar char="•"/>
            </a:pPr>
            <a:r>
              <a:rPr lang="en-US" sz="2400" dirty="0"/>
              <a:t>Focuses on solving the problem at hand rather than technical details.</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19</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383289" y="149712"/>
            <a:ext cx="8377422" cy="1003031"/>
          </a:xfrm>
          <a:prstGeom prst="rect">
            <a:avLst/>
          </a:prstGeom>
        </p:spPr>
        <p:txBody>
          <a:bodyPr wrap="none">
            <a:spAutoFit/>
          </a:bodyPr>
          <a:lstStyle/>
          <a:p>
            <a:pPr>
              <a:lnSpc>
                <a:spcPct val="150000"/>
              </a:lnSpc>
            </a:pPr>
            <a:r>
              <a:rPr lang="en-US" sz="4400" b="1" dirty="0"/>
              <a:t>Responsibilities and Characteristics</a:t>
            </a:r>
          </a:p>
        </p:txBody>
      </p:sp>
    </p:spTree>
    <p:extLst>
      <p:ext uri="{BB962C8B-B14F-4D97-AF65-F5344CB8AC3E}">
        <p14:creationId xmlns:p14="http://schemas.microsoft.com/office/powerpoint/2010/main" val="65220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727953" y="718055"/>
            <a:ext cx="510540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Content </a:t>
            </a:r>
          </a:p>
        </p:txBody>
      </p:sp>
      <p:sp>
        <p:nvSpPr>
          <p:cNvPr id="3" name="TextBox 2"/>
          <p:cNvSpPr txBox="1"/>
          <p:nvPr/>
        </p:nvSpPr>
        <p:spPr>
          <a:xfrm>
            <a:off x="1143000" y="2133600"/>
            <a:ext cx="7620000" cy="1668470"/>
          </a:xfrm>
          <a:prstGeom prst="rect">
            <a:avLst/>
          </a:prstGeom>
          <a:noFill/>
        </p:spPr>
        <p:txBody>
          <a:bodyPr wrap="square" rtlCol="0">
            <a:spAutoFit/>
          </a:bodyPr>
          <a:lstStyle/>
          <a:p>
            <a:pPr marL="571500" indent="-571500">
              <a:lnSpc>
                <a:spcPct val="150000"/>
              </a:lnSpc>
              <a:buFont typeface="Wingdings" panose="05000000000000000000" pitchFamily="2" charset="2"/>
              <a:buChar char="v"/>
            </a:pPr>
            <a:r>
              <a:rPr lang="en-US" sz="3600" dirty="0"/>
              <a:t>Programming Architecture</a:t>
            </a:r>
          </a:p>
          <a:p>
            <a:pPr marL="571500" indent="-571500">
              <a:lnSpc>
                <a:spcPct val="150000"/>
              </a:lnSpc>
              <a:buFont typeface="Wingdings" panose="05000000000000000000" pitchFamily="2" charset="2"/>
              <a:buChar char="v"/>
            </a:pPr>
            <a:r>
              <a:rPr lang="en-US" sz="3600" dirty="0"/>
              <a:t>Web Protocols </a:t>
            </a:r>
          </a:p>
        </p:txBody>
      </p:sp>
      <p:sp>
        <p:nvSpPr>
          <p:cNvPr id="4" name="Slide Number Placeholder 3">
            <a:extLst>
              <a:ext uri="{FF2B5EF4-FFF2-40B4-BE49-F238E27FC236}">
                <a16:creationId xmlns:a16="http://schemas.microsoft.com/office/drawing/2014/main" id="{415E442A-7296-4A05-9A52-FE0B68F89D8A}"/>
              </a:ext>
            </a:extLst>
          </p:cNvPr>
          <p:cNvSpPr>
            <a:spLocks noGrp="1"/>
          </p:cNvSpPr>
          <p:nvPr>
            <p:ph type="sldNum" sz="quarter" idx="12"/>
          </p:nvPr>
        </p:nvSpPr>
        <p:spPr/>
        <p:txBody>
          <a:bodyPr/>
          <a:lstStyle/>
          <a:p>
            <a:fld id="{44F581EA-39F8-462A-8A67-9FF2314B7FDD}" type="slidenum">
              <a:rPr lang="en-US" smtClean="0"/>
              <a:t>2</a:t>
            </a:fld>
            <a:endParaRPr lang="en-US"/>
          </a:p>
        </p:txBody>
      </p:sp>
    </p:spTree>
    <p:extLst>
      <p:ext uri="{BB962C8B-B14F-4D97-AF65-F5344CB8AC3E}">
        <p14:creationId xmlns:p14="http://schemas.microsoft.com/office/powerpoint/2010/main" val="391433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553064" y="1676400"/>
            <a:ext cx="8037871" cy="3046988"/>
          </a:xfrm>
          <a:prstGeom prst="rect">
            <a:avLst/>
          </a:prstGeom>
        </p:spPr>
        <p:txBody>
          <a:bodyPr wrap="square">
            <a:spAutoFit/>
          </a:bodyPr>
          <a:lstStyle/>
          <a:p>
            <a:pPr marL="285750" indent="-285750" algn="just">
              <a:buFont typeface="Wingdings" panose="05000000000000000000" pitchFamily="2" charset="2"/>
              <a:buChar char="ü"/>
            </a:pPr>
            <a:r>
              <a:rPr lang="en-US" sz="2400" dirty="0"/>
              <a:t>Provides infrastructure-related functionality such as data access, external services integration, and persistence.</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Implements interfaces defined in the Application and Domain Layers.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Dependencies on external frameworks and libraries reside in this layer.</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20</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1329605" y="189639"/>
            <a:ext cx="6470041" cy="1334211"/>
          </a:xfrm>
          <a:prstGeom prst="rect">
            <a:avLst/>
          </a:prstGeom>
        </p:spPr>
        <p:txBody>
          <a:bodyPr wrap="none">
            <a:spAutoFit/>
          </a:bodyPr>
          <a:lstStyle/>
          <a:p>
            <a:pPr>
              <a:lnSpc>
                <a:spcPct val="150000"/>
              </a:lnSpc>
            </a:pPr>
            <a:r>
              <a:rPr lang="en-US" sz="6000" b="1" dirty="0"/>
              <a:t>Infrastructure Layer</a:t>
            </a:r>
          </a:p>
        </p:txBody>
      </p:sp>
    </p:spTree>
    <p:extLst>
      <p:ext uri="{BB962C8B-B14F-4D97-AF65-F5344CB8AC3E}">
        <p14:creationId xmlns:p14="http://schemas.microsoft.com/office/powerpoint/2010/main" val="34975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11686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44127" y="1419314"/>
            <a:ext cx="8037871" cy="3785652"/>
          </a:xfrm>
          <a:prstGeom prst="rect">
            <a:avLst/>
          </a:prstGeom>
        </p:spPr>
        <p:txBody>
          <a:bodyPr wrap="square">
            <a:spAutoFit/>
          </a:bodyPr>
          <a:lstStyle/>
          <a:p>
            <a:pPr marL="285750" indent="-285750" algn="just">
              <a:buFont typeface="Wingdings" panose="05000000000000000000" pitchFamily="2" charset="2"/>
              <a:buChar char="ü"/>
            </a:pPr>
            <a:r>
              <a:rPr lang="en-US" sz="2400" dirty="0"/>
              <a:t>Provides infrastructure-related functionality required by the application.</a:t>
            </a:r>
          </a:p>
          <a:p>
            <a:pPr marL="285750" indent="-285750" algn="just">
              <a:buFont typeface="Wingdings" panose="05000000000000000000" pitchFamily="2" charset="2"/>
              <a:buChar char="ü"/>
            </a:pPr>
            <a:r>
              <a:rPr lang="en-US" sz="2400" dirty="0"/>
              <a:t>Deals with data access, external services integration, and persistence concerns.</a:t>
            </a:r>
          </a:p>
          <a:p>
            <a:pPr marL="285750" indent="-285750" algn="just">
              <a:buFont typeface="Wingdings" panose="05000000000000000000" pitchFamily="2" charset="2"/>
              <a:buChar char="ü"/>
            </a:pPr>
            <a:r>
              <a:rPr lang="en-US" sz="2400" dirty="0"/>
              <a:t>Implements interfaces defined in the Application and Domain Layers.</a:t>
            </a:r>
          </a:p>
          <a:p>
            <a:pPr marL="285750" indent="-285750" algn="just">
              <a:buFont typeface="Wingdings" panose="05000000000000000000" pitchFamily="2" charset="2"/>
              <a:buChar char="ü"/>
            </a:pPr>
            <a:r>
              <a:rPr lang="en-US" sz="2400" dirty="0"/>
              <a:t>Contains external dependencies and frameworks.</a:t>
            </a:r>
          </a:p>
          <a:p>
            <a:pPr marL="285750" indent="-285750" algn="just">
              <a:buFont typeface="Wingdings" panose="05000000000000000000" pitchFamily="2" charset="2"/>
              <a:buChar char="ü"/>
            </a:pPr>
            <a:r>
              <a:rPr lang="en-US" sz="2400" dirty="0"/>
              <a:t>External Dependencies:</a:t>
            </a:r>
          </a:p>
          <a:p>
            <a:pPr marL="800100" lvl="1" indent="-342900" algn="just">
              <a:buFont typeface="Arial" panose="020B0604020202020204" pitchFamily="34" charset="0"/>
              <a:buChar char="•"/>
            </a:pPr>
            <a:r>
              <a:rPr lang="en-US" sz="2400" dirty="0"/>
              <a:t>Libraries, frameworks, databases, external APIs, file systems, etc.</a:t>
            </a:r>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21</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383289" y="149712"/>
            <a:ext cx="8377422" cy="1003031"/>
          </a:xfrm>
          <a:prstGeom prst="rect">
            <a:avLst/>
          </a:prstGeom>
        </p:spPr>
        <p:txBody>
          <a:bodyPr wrap="none">
            <a:spAutoFit/>
          </a:bodyPr>
          <a:lstStyle/>
          <a:p>
            <a:pPr>
              <a:lnSpc>
                <a:spcPct val="150000"/>
              </a:lnSpc>
            </a:pPr>
            <a:r>
              <a:rPr lang="en-US" sz="4400" b="1" dirty="0"/>
              <a:t>Responsibilities and Characteristics</a:t>
            </a:r>
          </a:p>
        </p:txBody>
      </p:sp>
    </p:spTree>
    <p:extLst>
      <p:ext uri="{BB962C8B-B14F-4D97-AF65-F5344CB8AC3E}">
        <p14:creationId xmlns:p14="http://schemas.microsoft.com/office/powerpoint/2010/main" val="348624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609599" y="1124148"/>
            <a:ext cx="8229600" cy="5232202"/>
          </a:xfrm>
          <a:prstGeom prst="rect">
            <a:avLst/>
          </a:prstGeom>
          <a:noFill/>
        </p:spPr>
        <p:txBody>
          <a:bodyPr wrap="square" rtlCol="0">
            <a:spAutoFit/>
          </a:bodyPr>
          <a:lstStyle/>
          <a:p>
            <a:pPr marL="285750" indent="-285750">
              <a:buFont typeface="Wingdings" panose="05000000000000000000" pitchFamily="2" charset="2"/>
              <a:buChar char="ü"/>
            </a:pPr>
            <a:r>
              <a:rPr lang="en-US" dirty="0"/>
              <a:t>Modular and Maintainable Codebase:</a:t>
            </a:r>
          </a:p>
          <a:p>
            <a:pPr marL="742950" lvl="1" indent="-285750">
              <a:buFont typeface="Arial" panose="020B0604020202020204" pitchFamily="34" charset="0"/>
              <a:buChar char="•"/>
            </a:pPr>
            <a:r>
              <a:rPr lang="en-US" dirty="0"/>
              <a:t>Clear separation of concerns and loosely coupled layers facilitate maintainability.</a:t>
            </a:r>
          </a:p>
          <a:p>
            <a:pPr marL="742950" lvl="1" indent="-285750">
              <a:buFont typeface="Arial" panose="020B0604020202020204" pitchFamily="34" charset="0"/>
              <a:buChar char="•"/>
            </a:pPr>
            <a:r>
              <a:rPr lang="en-US" dirty="0"/>
              <a:t>Changes in one layer do not impact other layers, reducing the risk of regression bugs.</a:t>
            </a:r>
          </a:p>
          <a:p>
            <a:pPr marL="285750" indent="-285750">
              <a:buFont typeface="Wingdings" panose="05000000000000000000" pitchFamily="2" charset="2"/>
              <a:buChar char="ü"/>
            </a:pPr>
            <a:r>
              <a:rPr lang="en-US" dirty="0"/>
              <a:t>Improved Testability:</a:t>
            </a:r>
          </a:p>
          <a:p>
            <a:pPr marL="742950" lvl="1" indent="-285750">
              <a:buFont typeface="Arial" panose="020B0604020202020204" pitchFamily="34" charset="0"/>
              <a:buChar char="•"/>
            </a:pPr>
            <a:r>
              <a:rPr lang="en-US" dirty="0"/>
              <a:t>Each layer can be independently tested, facilitating unit testing and test-driven development (TDD).</a:t>
            </a:r>
          </a:p>
          <a:p>
            <a:pPr marL="742950" lvl="1" indent="-285750">
              <a:buFont typeface="Arial" panose="020B0604020202020204" pitchFamily="34" charset="0"/>
              <a:buChar char="•"/>
            </a:pPr>
            <a:r>
              <a:rPr lang="en-US" dirty="0"/>
              <a:t>Mocking dependencies becomes simpler due to the decoupled nature of layers.</a:t>
            </a:r>
          </a:p>
          <a:p>
            <a:pPr marL="285750" indent="-285750">
              <a:buFont typeface="Wingdings" panose="05000000000000000000" pitchFamily="2" charset="2"/>
              <a:buChar char="ü"/>
            </a:pPr>
            <a:r>
              <a:rPr lang="en-US" dirty="0"/>
              <a:t>Independence from Frameworks and External Dependencies:</a:t>
            </a:r>
          </a:p>
          <a:p>
            <a:pPr marL="742950" lvl="1" indent="-285750">
              <a:buFont typeface="Arial" panose="020B0604020202020204" pitchFamily="34" charset="0"/>
              <a:buChar char="•"/>
            </a:pPr>
            <a:r>
              <a:rPr lang="en-US" dirty="0"/>
              <a:t>The core business logic is independent of specific frameworks or technologies.</a:t>
            </a:r>
          </a:p>
          <a:p>
            <a:pPr marL="742950" lvl="1" indent="-285750">
              <a:buFont typeface="Arial" panose="020B0604020202020204" pitchFamily="34" charset="0"/>
              <a:buChar char="•"/>
            </a:pPr>
            <a:r>
              <a:rPr lang="en-US" dirty="0"/>
              <a:t>Easier to migrate or replace frameworks without affecting the application's behavior.</a:t>
            </a:r>
          </a:p>
          <a:p>
            <a:pPr marL="285750" indent="-285750">
              <a:buFont typeface="Wingdings" panose="05000000000000000000" pitchFamily="2" charset="2"/>
              <a:buChar char="ü"/>
            </a:pPr>
            <a:r>
              <a:rPr lang="en-US" dirty="0"/>
              <a:t>Flexibility and Extensibility:</a:t>
            </a:r>
          </a:p>
          <a:p>
            <a:pPr marL="742950" lvl="1" indent="-285750">
              <a:buFont typeface="Arial" panose="020B0604020202020204" pitchFamily="34" charset="0"/>
              <a:buChar char="•"/>
            </a:pPr>
            <a:r>
              <a:rPr lang="en-US" dirty="0"/>
              <a:t>The architecture enables easy integration of new features and functionalities.</a:t>
            </a:r>
          </a:p>
          <a:p>
            <a:pPr marL="742950" lvl="1" indent="-285750">
              <a:buFont typeface="Arial" panose="020B0604020202020204" pitchFamily="34" charset="0"/>
              <a:buChar char="•"/>
            </a:pPr>
            <a:r>
              <a:rPr lang="en-US" dirty="0"/>
              <a:t>Supports scalability and adaptability to changing business requirements.</a:t>
            </a:r>
          </a:p>
          <a:p>
            <a:pPr marL="285750" indent="-285750">
              <a:buFont typeface="Wingdings" panose="05000000000000000000" pitchFamily="2" charset="2"/>
              <a:buChar char="ü"/>
            </a:pPr>
            <a:endParaRPr lang="en-US" sz="2800" dirty="0"/>
          </a:p>
        </p:txBody>
      </p:sp>
      <p:sp>
        <p:nvSpPr>
          <p:cNvPr id="2" name="Rectangle 1"/>
          <p:cNvSpPr/>
          <p:nvPr/>
        </p:nvSpPr>
        <p:spPr>
          <a:xfrm>
            <a:off x="152400" y="304800"/>
            <a:ext cx="9143999" cy="707886"/>
          </a:xfrm>
          <a:prstGeom prst="rect">
            <a:avLst/>
          </a:prstGeom>
        </p:spPr>
        <p:txBody>
          <a:bodyPr wrap="square">
            <a:spAutoFit/>
          </a:bodyPr>
          <a:lstStyle/>
          <a:p>
            <a:pPr algn="ctr"/>
            <a:r>
              <a:rPr lang="en-US" sz="4000" b="1" dirty="0">
                <a:latin typeface="Arial" panose="020B0604020202020204" pitchFamily="34" charset="0"/>
              </a:rPr>
              <a:t>Benefits of Onion Architecture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22</a:t>
            </a:fld>
            <a:endParaRPr lang="en-US"/>
          </a:p>
        </p:txBody>
      </p:sp>
    </p:spTree>
    <p:extLst>
      <p:ext uri="{BB962C8B-B14F-4D97-AF65-F5344CB8AC3E}">
        <p14:creationId xmlns:p14="http://schemas.microsoft.com/office/powerpoint/2010/main" val="6825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609599" y="1526758"/>
            <a:ext cx="8229600" cy="3508653"/>
          </a:xfrm>
          <a:prstGeom prst="rect">
            <a:avLst/>
          </a:prstGeom>
          <a:noFill/>
        </p:spPr>
        <p:txBody>
          <a:bodyPr wrap="square" rtlCol="0">
            <a:spAutoFit/>
          </a:bodyPr>
          <a:lstStyle/>
          <a:p>
            <a:r>
              <a:rPr lang="en-US" sz="2400" dirty="0"/>
              <a:t>E-commerce Application:</a:t>
            </a:r>
          </a:p>
          <a:p>
            <a:endParaRPr lang="en-US" dirty="0"/>
          </a:p>
          <a:p>
            <a:pPr marL="285750" indent="-285750">
              <a:buFont typeface="Wingdings" panose="05000000000000000000" pitchFamily="2" charset="2"/>
              <a:buChar char="ü"/>
            </a:pPr>
            <a:r>
              <a:rPr lang="en-US" dirty="0"/>
              <a:t>Presentation Layer: Web-based UI with HTML, CSS, and JavaScript.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Application Layer: Implements use cases like product catalog management, order processing, and user authentication.</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Domain Layer: Defines entities like Product, Order, and User with their associated business rules.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Infrastructure Layer: Integrates with external payment gateways, database systems, and email services.</a:t>
            </a:r>
            <a:endParaRPr lang="en-US" sz="2800" dirty="0"/>
          </a:p>
        </p:txBody>
      </p:sp>
      <p:sp>
        <p:nvSpPr>
          <p:cNvPr id="2" name="Rectangle 1"/>
          <p:cNvSpPr/>
          <p:nvPr/>
        </p:nvSpPr>
        <p:spPr>
          <a:xfrm>
            <a:off x="152400" y="304800"/>
            <a:ext cx="9143999" cy="707886"/>
          </a:xfrm>
          <a:prstGeom prst="rect">
            <a:avLst/>
          </a:prstGeom>
        </p:spPr>
        <p:txBody>
          <a:bodyPr wrap="square">
            <a:spAutoFit/>
          </a:bodyPr>
          <a:lstStyle/>
          <a:p>
            <a:pPr algn="ctr"/>
            <a:r>
              <a:rPr lang="en-US" sz="4000" b="1" dirty="0">
                <a:latin typeface="Arial" panose="020B0604020202020204" pitchFamily="34" charset="0"/>
              </a:rPr>
              <a:t>Real-World Example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23</a:t>
            </a:fld>
            <a:endParaRPr lang="en-US"/>
          </a:p>
        </p:txBody>
      </p:sp>
    </p:spTree>
    <p:extLst>
      <p:ext uri="{BB962C8B-B14F-4D97-AF65-F5344CB8AC3E}">
        <p14:creationId xmlns:p14="http://schemas.microsoft.com/office/powerpoint/2010/main" val="41932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67032" y="1832145"/>
            <a:ext cx="8229600" cy="1446550"/>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t>The Internet relies on a number of protocols in order to function properly. A protocol is simply a standard for enabling the connection, communication, and data transfer between two places on a network.</a:t>
            </a:r>
          </a:p>
          <a:p>
            <a:pPr marL="285750" indent="-285750">
              <a:buFont typeface="Wingdings" panose="05000000000000000000" pitchFamily="2" charset="2"/>
              <a:buChar char="ü"/>
            </a:pPr>
            <a:endParaRPr lang="en-US" sz="2800" dirty="0"/>
          </a:p>
        </p:txBody>
      </p:sp>
      <p:sp>
        <p:nvSpPr>
          <p:cNvPr id="2" name="Rectangle 1"/>
          <p:cNvSpPr/>
          <p:nvPr/>
        </p:nvSpPr>
        <p:spPr>
          <a:xfrm>
            <a:off x="1794382" y="130277"/>
            <a:ext cx="5555239" cy="1015663"/>
          </a:xfrm>
          <a:prstGeom prst="rect">
            <a:avLst/>
          </a:prstGeom>
        </p:spPr>
        <p:txBody>
          <a:bodyPr wrap="none">
            <a:spAutoFit/>
          </a:bodyPr>
          <a:lstStyle/>
          <a:p>
            <a:pPr algn="ctr"/>
            <a:r>
              <a:rPr lang="en-US" sz="6000" b="1" dirty="0">
                <a:latin typeface="Arial" panose="020B0604020202020204" pitchFamily="34" charset="0"/>
              </a:rPr>
              <a:t>Web Protocols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24</a:t>
            </a:fld>
            <a:endParaRPr lang="en-US"/>
          </a:p>
        </p:txBody>
      </p:sp>
      <p:sp>
        <p:nvSpPr>
          <p:cNvPr id="5" name="Action Button: Video 4">
            <a:hlinkClick r:id="rId3" highlightClick="1"/>
            <a:extLst>
              <a:ext uri="{FF2B5EF4-FFF2-40B4-BE49-F238E27FC236}">
                <a16:creationId xmlns:a16="http://schemas.microsoft.com/office/drawing/2014/main" id="{2E806FF5-0377-463F-B5E6-B770701DAAD5}"/>
              </a:ext>
            </a:extLst>
          </p:cNvPr>
          <p:cNvSpPr/>
          <p:nvPr/>
        </p:nvSpPr>
        <p:spPr>
          <a:xfrm>
            <a:off x="6210300" y="4321175"/>
            <a:ext cx="1905000" cy="1143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7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276217"/>
            <a:ext cx="8229600" cy="3908762"/>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HTTP stands for Hypertext Transfer Protocol</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Protocol for transferring web pages (and their content) across the Internet</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Ex: http://www.google.com/ - web browser to use HTTP to transfer the data</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An application-level protocol for distributed, collaborative, hypermedia information systems</a:t>
            </a:r>
            <a:endParaRPr lang="en-US" sz="2800" dirty="0"/>
          </a:p>
        </p:txBody>
      </p:sp>
      <p:sp>
        <p:nvSpPr>
          <p:cNvPr id="2" name="Rectangle 1"/>
          <p:cNvSpPr/>
          <p:nvPr/>
        </p:nvSpPr>
        <p:spPr>
          <a:xfrm>
            <a:off x="3475392" y="130277"/>
            <a:ext cx="2193228" cy="1015663"/>
          </a:xfrm>
          <a:prstGeom prst="rect">
            <a:avLst/>
          </a:prstGeom>
        </p:spPr>
        <p:txBody>
          <a:bodyPr wrap="none">
            <a:spAutoFit/>
          </a:bodyPr>
          <a:lstStyle/>
          <a:p>
            <a:pPr algn="ctr"/>
            <a:r>
              <a:rPr lang="en-US" sz="6000" b="1" dirty="0">
                <a:latin typeface="Arial" panose="020B0604020202020204" pitchFamily="34" charset="0"/>
              </a:rPr>
              <a:t>HTTP</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25</a:t>
            </a:fld>
            <a:endParaRPr lang="en-US"/>
          </a:p>
        </p:txBody>
      </p:sp>
    </p:spTree>
    <p:extLst>
      <p:ext uri="{BB962C8B-B14F-4D97-AF65-F5344CB8AC3E}">
        <p14:creationId xmlns:p14="http://schemas.microsoft.com/office/powerpoint/2010/main" val="28511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093972" y="130277"/>
            <a:ext cx="6956070" cy="1015663"/>
          </a:xfrm>
          <a:prstGeom prst="rect">
            <a:avLst/>
          </a:prstGeom>
        </p:spPr>
        <p:txBody>
          <a:bodyPr wrap="none">
            <a:spAutoFit/>
          </a:bodyPr>
          <a:lstStyle/>
          <a:p>
            <a:pPr algn="ctr"/>
            <a:r>
              <a:rPr lang="en-US" sz="6000" b="1" dirty="0">
                <a:latin typeface="Arial" panose="020B0604020202020204" pitchFamily="34" charset="0"/>
              </a:rPr>
              <a:t>Basic Architecture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26</a:t>
            </a:fld>
            <a:endParaRPr lang="en-US"/>
          </a:p>
        </p:txBody>
      </p:sp>
      <p:grpSp>
        <p:nvGrpSpPr>
          <p:cNvPr id="26" name="Group 25">
            <a:extLst>
              <a:ext uri="{FF2B5EF4-FFF2-40B4-BE49-F238E27FC236}">
                <a16:creationId xmlns:a16="http://schemas.microsoft.com/office/drawing/2014/main" id="{C3559EA7-F339-4C93-B21E-9C176B5BF9C0}"/>
              </a:ext>
            </a:extLst>
          </p:cNvPr>
          <p:cNvGrpSpPr/>
          <p:nvPr/>
        </p:nvGrpSpPr>
        <p:grpSpPr>
          <a:xfrm>
            <a:off x="545689" y="1467838"/>
            <a:ext cx="5638800" cy="4631865"/>
            <a:chOff x="1752600" y="1371600"/>
            <a:chExt cx="5638800" cy="4631865"/>
          </a:xfrm>
        </p:grpSpPr>
        <p:grpSp>
          <p:nvGrpSpPr>
            <p:cNvPr id="24" name="Group 23">
              <a:extLst>
                <a:ext uri="{FF2B5EF4-FFF2-40B4-BE49-F238E27FC236}">
                  <a16:creationId xmlns:a16="http://schemas.microsoft.com/office/drawing/2014/main" id="{CF5D43AC-0EFD-48DA-ABE8-41BF9C698A02}"/>
                </a:ext>
              </a:extLst>
            </p:cNvPr>
            <p:cNvGrpSpPr/>
            <p:nvPr/>
          </p:nvGrpSpPr>
          <p:grpSpPr>
            <a:xfrm>
              <a:off x="1752600" y="1371600"/>
              <a:ext cx="5638800" cy="4471461"/>
              <a:chOff x="1371600" y="1447800"/>
              <a:chExt cx="5638800" cy="4471461"/>
            </a:xfrm>
          </p:grpSpPr>
          <p:cxnSp>
            <p:nvCxnSpPr>
              <p:cNvPr id="15" name="Straight Arrow Connector 14">
                <a:extLst>
                  <a:ext uri="{FF2B5EF4-FFF2-40B4-BE49-F238E27FC236}">
                    <a16:creationId xmlns:a16="http://schemas.microsoft.com/office/drawing/2014/main" id="{FA3E3A61-9FFC-4EA7-AF6E-F52968CDFF6D}"/>
                  </a:ext>
                </a:extLst>
              </p:cNvPr>
              <p:cNvCxnSpPr/>
              <p:nvPr/>
            </p:nvCxnSpPr>
            <p:spPr>
              <a:xfrm>
                <a:off x="6019800" y="2685676"/>
                <a:ext cx="0" cy="6614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161D6BB-9CBA-47E8-A11F-2CB4384CE6EB}"/>
                  </a:ext>
                </a:extLst>
              </p:cNvPr>
              <p:cNvGrpSpPr/>
              <p:nvPr/>
            </p:nvGrpSpPr>
            <p:grpSpPr>
              <a:xfrm>
                <a:off x="1371600" y="1447800"/>
                <a:ext cx="5638800" cy="4471461"/>
                <a:chOff x="1371600" y="1447800"/>
                <a:chExt cx="5638800" cy="4471461"/>
              </a:xfrm>
            </p:grpSpPr>
            <p:sp>
              <p:nvSpPr>
                <p:cNvPr id="5" name="Rectangle: Rounded Corners 4">
                  <a:extLst>
                    <a:ext uri="{FF2B5EF4-FFF2-40B4-BE49-F238E27FC236}">
                      <a16:creationId xmlns:a16="http://schemas.microsoft.com/office/drawing/2014/main" id="{A8913EAB-454F-462A-BBF1-752817FCFB1A}"/>
                    </a:ext>
                  </a:extLst>
                </p:cNvPr>
                <p:cNvSpPr/>
                <p:nvPr/>
              </p:nvSpPr>
              <p:spPr>
                <a:xfrm>
                  <a:off x="1371600" y="3446206"/>
                  <a:ext cx="1981200" cy="10156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Web Client</a:t>
                  </a:r>
                </a:p>
              </p:txBody>
            </p:sp>
            <p:sp>
              <p:nvSpPr>
                <p:cNvPr id="9" name="Rectangle: Rounded Corners 8">
                  <a:extLst>
                    <a:ext uri="{FF2B5EF4-FFF2-40B4-BE49-F238E27FC236}">
                      <a16:creationId xmlns:a16="http://schemas.microsoft.com/office/drawing/2014/main" id="{ED7D71AB-3EA1-4558-9655-89D65E9E4078}"/>
                    </a:ext>
                  </a:extLst>
                </p:cNvPr>
                <p:cNvSpPr/>
                <p:nvPr/>
              </p:nvSpPr>
              <p:spPr>
                <a:xfrm>
                  <a:off x="5029200" y="3429000"/>
                  <a:ext cx="1981200" cy="10156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Server-Side Script</a:t>
                  </a:r>
                </a:p>
              </p:txBody>
            </p:sp>
            <p:sp>
              <p:nvSpPr>
                <p:cNvPr id="10" name="Rectangle: Rounded Corners 9">
                  <a:extLst>
                    <a:ext uri="{FF2B5EF4-FFF2-40B4-BE49-F238E27FC236}">
                      <a16:creationId xmlns:a16="http://schemas.microsoft.com/office/drawing/2014/main" id="{6AD5286D-2FAF-48E0-BD9D-D70840C33B8B}"/>
                    </a:ext>
                  </a:extLst>
                </p:cNvPr>
                <p:cNvSpPr/>
                <p:nvPr/>
              </p:nvSpPr>
              <p:spPr>
                <a:xfrm>
                  <a:off x="5029200" y="1612490"/>
                  <a:ext cx="1981200" cy="10156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Web Server</a:t>
                  </a:r>
                </a:p>
              </p:txBody>
            </p:sp>
            <p:sp>
              <p:nvSpPr>
                <p:cNvPr id="11" name="Flowchart: Magnetic Disk 10">
                  <a:extLst>
                    <a:ext uri="{FF2B5EF4-FFF2-40B4-BE49-F238E27FC236}">
                      <a16:creationId xmlns:a16="http://schemas.microsoft.com/office/drawing/2014/main" id="{865DE59C-B8AB-4CC5-ABD3-FFE6F6B0E6DC}"/>
                    </a:ext>
                  </a:extLst>
                </p:cNvPr>
                <p:cNvSpPr/>
                <p:nvPr/>
              </p:nvSpPr>
              <p:spPr>
                <a:xfrm>
                  <a:off x="5105400" y="5233461"/>
                  <a:ext cx="1828800" cy="6858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Database</a:t>
                  </a:r>
                </a:p>
              </p:txBody>
            </p:sp>
            <p:cxnSp>
              <p:nvCxnSpPr>
                <p:cNvPr id="13" name="Straight Connector 12">
                  <a:extLst>
                    <a:ext uri="{FF2B5EF4-FFF2-40B4-BE49-F238E27FC236}">
                      <a16:creationId xmlns:a16="http://schemas.microsoft.com/office/drawing/2014/main" id="{24331414-6E65-4D0E-8E6F-CB64EACF9E91}"/>
                    </a:ext>
                  </a:extLst>
                </p:cNvPr>
                <p:cNvCxnSpPr/>
                <p:nvPr/>
              </p:nvCxnSpPr>
              <p:spPr>
                <a:xfrm>
                  <a:off x="4191000" y="1447800"/>
                  <a:ext cx="0" cy="419591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8C9BD7-8A80-4F77-B101-E61A69DFD9C7}"/>
                    </a:ext>
                  </a:extLst>
                </p:cNvPr>
                <p:cNvCxnSpPr/>
                <p:nvPr/>
              </p:nvCxnSpPr>
              <p:spPr>
                <a:xfrm>
                  <a:off x="6019800" y="4572000"/>
                  <a:ext cx="0" cy="6614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1D238B6-CB38-413E-AC8C-A02947D08E74}"/>
                    </a:ext>
                  </a:extLst>
                </p:cNvPr>
                <p:cNvCxnSpPr>
                  <a:stCxn id="5" idx="3"/>
                </p:cNvCxnSpPr>
                <p:nvPr/>
              </p:nvCxnSpPr>
              <p:spPr>
                <a:xfrm>
                  <a:off x="3352800" y="3954038"/>
                  <a:ext cx="762000" cy="92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042B289-7387-4D34-A996-576F50BAA910}"/>
                    </a:ext>
                  </a:extLst>
                </p:cNvPr>
                <p:cNvCxnSpPr/>
                <p:nvPr/>
              </p:nvCxnSpPr>
              <p:spPr>
                <a:xfrm flipH="1">
                  <a:off x="4267200" y="2091747"/>
                  <a:ext cx="76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5" name="TextBox 24">
              <a:extLst>
                <a:ext uri="{FF2B5EF4-FFF2-40B4-BE49-F238E27FC236}">
                  <a16:creationId xmlns:a16="http://schemas.microsoft.com/office/drawing/2014/main" id="{5D55A289-B99B-495E-B042-29448FC4DC28}"/>
                </a:ext>
              </a:extLst>
            </p:cNvPr>
            <p:cNvSpPr txBox="1"/>
            <p:nvPr/>
          </p:nvSpPr>
          <p:spPr>
            <a:xfrm>
              <a:off x="3898183" y="5634133"/>
              <a:ext cx="1512017" cy="369332"/>
            </a:xfrm>
            <a:prstGeom prst="rect">
              <a:avLst/>
            </a:prstGeom>
            <a:noFill/>
          </p:spPr>
          <p:txBody>
            <a:bodyPr wrap="none" rtlCol="0">
              <a:spAutoFit/>
            </a:bodyPr>
            <a:lstStyle/>
            <a:p>
              <a:r>
                <a:rPr lang="en-US" dirty="0"/>
                <a:t>HTTP Protocol</a:t>
              </a:r>
            </a:p>
          </p:txBody>
        </p:sp>
      </p:grpSp>
      <p:sp>
        <p:nvSpPr>
          <p:cNvPr id="27" name="Speech Bubble: Rectangle with Corners Rounded 26">
            <a:extLst>
              <a:ext uri="{FF2B5EF4-FFF2-40B4-BE49-F238E27FC236}">
                <a16:creationId xmlns:a16="http://schemas.microsoft.com/office/drawing/2014/main" id="{9BE2E7AD-9F62-4A29-AC92-851D7A684EF8}"/>
              </a:ext>
            </a:extLst>
          </p:cNvPr>
          <p:cNvSpPr/>
          <p:nvPr/>
        </p:nvSpPr>
        <p:spPr>
          <a:xfrm>
            <a:off x="419103" y="1467838"/>
            <a:ext cx="2743193" cy="1192279"/>
          </a:xfrm>
          <a:prstGeom prst="wedgeRoundRect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b="0" i="0" dirty="0">
                <a:solidFill>
                  <a:srgbClr val="000000"/>
                </a:solidFill>
                <a:effectLst/>
                <a:latin typeface="Arial" panose="020B0604020202020204" pitchFamily="34" charset="0"/>
              </a:rPr>
              <a:t>sends a request to the server in the form of a request method, URI, and protocol version</a:t>
            </a:r>
            <a:endParaRPr lang="en-US" dirty="0"/>
          </a:p>
        </p:txBody>
      </p:sp>
      <p:sp>
        <p:nvSpPr>
          <p:cNvPr id="28" name="Speech Bubble: Rectangle with Corners Rounded 27">
            <a:extLst>
              <a:ext uri="{FF2B5EF4-FFF2-40B4-BE49-F238E27FC236}">
                <a16:creationId xmlns:a16="http://schemas.microsoft.com/office/drawing/2014/main" id="{4EFD80F9-55AE-4381-9694-38D46342D794}"/>
              </a:ext>
            </a:extLst>
          </p:cNvPr>
          <p:cNvSpPr/>
          <p:nvPr/>
        </p:nvSpPr>
        <p:spPr>
          <a:xfrm rot="5400000">
            <a:off x="6931257" y="1126437"/>
            <a:ext cx="1682284" cy="2438399"/>
          </a:xfrm>
          <a:prstGeom prst="wedgeRoundRectCallout">
            <a:avLst/>
          </a:prstGeom>
        </p:spPr>
        <p:style>
          <a:lnRef idx="1">
            <a:schemeClr val="accent5"/>
          </a:lnRef>
          <a:fillRef idx="2">
            <a:schemeClr val="accent5"/>
          </a:fillRef>
          <a:effectRef idx="1">
            <a:schemeClr val="accent5"/>
          </a:effectRef>
          <a:fontRef idx="minor">
            <a:schemeClr val="dk1"/>
          </a:fontRef>
        </p:style>
        <p:txBody>
          <a:bodyPr vert="vert270" rtlCol="0" anchor="ctr"/>
          <a:lstStyle/>
          <a:p>
            <a:pPr algn="just"/>
            <a:r>
              <a:rPr lang="en-US" b="0" i="0" dirty="0">
                <a:solidFill>
                  <a:srgbClr val="000000"/>
                </a:solidFill>
                <a:effectLst/>
                <a:latin typeface="Arial" panose="020B0604020202020204" pitchFamily="34" charset="0"/>
              </a:rPr>
              <a:t>responds with a status line, including the message's protocol version and a success or error code</a:t>
            </a:r>
            <a:endParaRPr lang="en-US" dirty="0"/>
          </a:p>
        </p:txBody>
      </p:sp>
    </p:spTree>
    <p:extLst>
      <p:ext uri="{BB962C8B-B14F-4D97-AF65-F5344CB8AC3E}">
        <p14:creationId xmlns:p14="http://schemas.microsoft.com/office/powerpoint/2010/main" val="186163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2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ircle(in)">
                                      <p:cBhvr>
                                        <p:cTn id="17" dur="2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256497" y="130277"/>
            <a:ext cx="8631016" cy="830997"/>
          </a:xfrm>
          <a:prstGeom prst="rect">
            <a:avLst/>
          </a:prstGeom>
        </p:spPr>
        <p:txBody>
          <a:bodyPr wrap="none">
            <a:spAutoFit/>
          </a:bodyPr>
          <a:lstStyle/>
          <a:p>
            <a:pPr algn="ctr"/>
            <a:r>
              <a:rPr lang="en-US" sz="4800" b="1" dirty="0">
                <a:latin typeface="Arial" panose="020B0604020202020204" pitchFamily="34" charset="0"/>
              </a:rPr>
              <a:t>Anatomy of an HTTP request</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27</a:t>
            </a:fld>
            <a:endParaRPr lang="en-US"/>
          </a:p>
        </p:txBody>
      </p:sp>
      <p:pic>
        <p:nvPicPr>
          <p:cNvPr id="8" name="Content Placeholder 4">
            <a:extLst>
              <a:ext uri="{FF2B5EF4-FFF2-40B4-BE49-F238E27FC236}">
                <a16:creationId xmlns:a16="http://schemas.microsoft.com/office/drawing/2014/main" id="{0EDB281D-A13B-4806-88D3-BDD53B679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76217"/>
            <a:ext cx="7163800" cy="4324954"/>
          </a:xfrm>
          <a:prstGeom prst="rect">
            <a:avLst/>
          </a:prstGeom>
        </p:spPr>
      </p:pic>
    </p:spTree>
    <p:extLst>
      <p:ext uri="{BB962C8B-B14F-4D97-AF65-F5344CB8AC3E}">
        <p14:creationId xmlns:p14="http://schemas.microsoft.com/office/powerpoint/2010/main" val="17490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68941" y="130277"/>
            <a:ext cx="8806129" cy="1015663"/>
          </a:xfrm>
          <a:prstGeom prst="rect">
            <a:avLst/>
          </a:prstGeom>
        </p:spPr>
        <p:txBody>
          <a:bodyPr wrap="none">
            <a:spAutoFit/>
          </a:bodyPr>
          <a:lstStyle/>
          <a:p>
            <a:pPr algn="ctr"/>
            <a:r>
              <a:rPr lang="en-US" sz="6000" b="1" dirty="0">
                <a:latin typeface="Arial" panose="020B0604020202020204" pitchFamily="34" charset="0"/>
              </a:rPr>
              <a:t>HTTP Request Example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28</a:t>
            </a:fld>
            <a:endParaRPr lang="en-US"/>
          </a:p>
        </p:txBody>
      </p:sp>
      <p:pic>
        <p:nvPicPr>
          <p:cNvPr id="8" name="Content Placeholder 4">
            <a:extLst>
              <a:ext uri="{FF2B5EF4-FFF2-40B4-BE49-F238E27FC236}">
                <a16:creationId xmlns:a16="http://schemas.microsoft.com/office/drawing/2014/main" id="{1C2E8B7B-FB61-4627-A493-9C9965B6620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533400" y="1680463"/>
            <a:ext cx="7772400" cy="3537348"/>
          </a:xfrm>
          <a:prstGeom prst="rect">
            <a:avLst/>
          </a:prstGeom>
        </p:spPr>
      </p:pic>
    </p:spTree>
    <p:extLst>
      <p:ext uri="{BB962C8B-B14F-4D97-AF65-F5344CB8AC3E}">
        <p14:creationId xmlns:p14="http://schemas.microsoft.com/office/powerpoint/2010/main" val="54234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03377" y="130277"/>
            <a:ext cx="9350765" cy="830997"/>
          </a:xfrm>
          <a:prstGeom prst="rect">
            <a:avLst/>
          </a:prstGeom>
        </p:spPr>
        <p:txBody>
          <a:bodyPr wrap="none">
            <a:spAutoFit/>
          </a:bodyPr>
          <a:lstStyle/>
          <a:p>
            <a:pPr algn="ctr"/>
            <a:r>
              <a:rPr lang="en-US" sz="4800" b="1" dirty="0">
                <a:latin typeface="Arial" panose="020B0604020202020204" pitchFamily="34" charset="0"/>
              </a:rPr>
              <a:t>Anatomy of an HTTP Response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29</a:t>
            </a:fld>
            <a:endParaRPr lang="en-US"/>
          </a:p>
        </p:txBody>
      </p:sp>
      <p:pic>
        <p:nvPicPr>
          <p:cNvPr id="8" name="Content Placeholder 8">
            <a:extLst>
              <a:ext uri="{FF2B5EF4-FFF2-40B4-BE49-F238E27FC236}">
                <a16:creationId xmlns:a16="http://schemas.microsoft.com/office/drawing/2014/main" id="{8C85F87E-6415-4039-91DB-1B7DC6764E5A}"/>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986518" y="1143000"/>
            <a:ext cx="7170964" cy="4572000"/>
          </a:xfrm>
          <a:prstGeom prst="rect">
            <a:avLst/>
          </a:prstGeom>
        </p:spPr>
      </p:pic>
    </p:spTree>
    <p:extLst>
      <p:ext uri="{BB962C8B-B14F-4D97-AF65-F5344CB8AC3E}">
        <p14:creationId xmlns:p14="http://schemas.microsoft.com/office/powerpoint/2010/main" val="247715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750" fill="hold"/>
                                        <p:tgtEl>
                                          <p:spTgt spid="8"/>
                                        </p:tgtEl>
                                        <p:attrNameLst>
                                          <p:attrName>ppt_w</p:attrName>
                                        </p:attrNameLst>
                                      </p:cBhvr>
                                      <p:tavLst>
                                        <p:tav tm="0">
                                          <p:val>
                                            <p:fltVal val="0"/>
                                          </p:val>
                                        </p:tav>
                                        <p:tav tm="100000">
                                          <p:val>
                                            <p:strVal val="#ppt_w"/>
                                          </p:val>
                                        </p:tav>
                                      </p:tavLst>
                                    </p:anim>
                                    <p:anim calcmode="lin" valueType="num">
                                      <p:cBhvr>
                                        <p:cTn id="13" dur="1750" fill="hold"/>
                                        <p:tgtEl>
                                          <p:spTgt spid="8"/>
                                        </p:tgtEl>
                                        <p:attrNameLst>
                                          <p:attrName>ppt_h</p:attrName>
                                        </p:attrNameLst>
                                      </p:cBhvr>
                                      <p:tavLst>
                                        <p:tav tm="0">
                                          <p:val>
                                            <p:fltVal val="0"/>
                                          </p:val>
                                        </p:tav>
                                        <p:tav tm="100000">
                                          <p:val>
                                            <p:strVal val="#ppt_h"/>
                                          </p:val>
                                        </p:tav>
                                      </p:tavLst>
                                    </p:anim>
                                    <p:animEffect transition="in" filter="fade">
                                      <p:cBhvr>
                                        <p:cTn id="14" dur="1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793276" y="228600"/>
            <a:ext cx="7530152" cy="830997"/>
          </a:xfrm>
          <a:prstGeom prst="rect">
            <a:avLst/>
          </a:prstGeom>
          <a:noFill/>
        </p:spPr>
        <p:txBody>
          <a:bodyPr wrap="square" rtlCol="0">
            <a:spAutoFit/>
          </a:bodyPr>
          <a:lstStyle/>
          <a:p>
            <a:r>
              <a:rPr lang="en-US" sz="4800" b="1" dirty="0"/>
              <a:t>Programming Architecture</a:t>
            </a:r>
          </a:p>
        </p:txBody>
      </p:sp>
      <p:sp>
        <p:nvSpPr>
          <p:cNvPr id="5" name="Rectangle 4">
            <a:extLst>
              <a:ext uri="{FF2B5EF4-FFF2-40B4-BE49-F238E27FC236}">
                <a16:creationId xmlns:a16="http://schemas.microsoft.com/office/drawing/2014/main" id="{A5B616CB-F8B9-472D-89E5-CBA235385F3E}"/>
              </a:ext>
            </a:extLst>
          </p:cNvPr>
          <p:cNvSpPr/>
          <p:nvPr/>
        </p:nvSpPr>
        <p:spPr>
          <a:xfrm>
            <a:off x="914400" y="1526103"/>
            <a:ext cx="8001000" cy="2862322"/>
          </a:xfrm>
          <a:prstGeom prst="rect">
            <a:avLst/>
          </a:prstGeom>
        </p:spPr>
        <p:txBody>
          <a:bodyPr wrap="square">
            <a:spAutoFit/>
          </a:bodyPr>
          <a:lstStyle/>
          <a:p>
            <a:pPr algn="just"/>
            <a:r>
              <a:rPr lang="en-US" sz="2400" dirty="0"/>
              <a:t>Web application architecture defines the interactions between applications, middleware systems, and databases to ensure multiple applications can work together.</a:t>
            </a:r>
          </a:p>
          <a:p>
            <a:pPr algn="just"/>
            <a:endParaRPr lang="en-US" sz="2400" dirty="0"/>
          </a:p>
          <a:p>
            <a:pPr marL="1371600" lvl="2" indent="-457200" algn="just">
              <a:buFont typeface="Wingdings" panose="05000000000000000000" pitchFamily="2" charset="2"/>
              <a:buChar char="ü"/>
            </a:pPr>
            <a:r>
              <a:rPr lang="en-US" sz="2800" dirty="0"/>
              <a:t>MVC</a:t>
            </a:r>
          </a:p>
          <a:p>
            <a:pPr marL="1371600" lvl="2" indent="-457200" algn="just">
              <a:buFont typeface="Wingdings" panose="05000000000000000000" pitchFamily="2" charset="2"/>
              <a:buChar char="ü"/>
            </a:pPr>
            <a:endParaRPr lang="en-US" sz="2800" dirty="0"/>
          </a:p>
          <a:p>
            <a:pPr marL="1371600" lvl="2" indent="-457200" algn="just">
              <a:buFont typeface="Wingdings" panose="05000000000000000000" pitchFamily="2" charset="2"/>
              <a:buChar char="ü"/>
            </a:pPr>
            <a:r>
              <a:rPr lang="en-US" sz="2800" dirty="0"/>
              <a:t>Onion </a:t>
            </a:r>
          </a:p>
        </p:txBody>
      </p:sp>
      <p:grpSp>
        <p:nvGrpSpPr>
          <p:cNvPr id="4" name="Group 3">
            <a:extLst>
              <a:ext uri="{FF2B5EF4-FFF2-40B4-BE49-F238E27FC236}">
                <a16:creationId xmlns:a16="http://schemas.microsoft.com/office/drawing/2014/main" id="{30CDCC9B-0C06-4B30-94E3-D38316B79D14}"/>
              </a:ext>
            </a:extLst>
          </p:cNvPr>
          <p:cNvGrpSpPr/>
          <p:nvPr/>
        </p:nvGrpSpPr>
        <p:grpSpPr>
          <a:xfrm>
            <a:off x="5791200" y="2885399"/>
            <a:ext cx="2895600" cy="3200400"/>
            <a:chOff x="4114800" y="2743200"/>
            <a:chExt cx="1828800" cy="2802490"/>
          </a:xfrm>
        </p:grpSpPr>
        <p:sp>
          <p:nvSpPr>
            <p:cNvPr id="3" name="Rectangle: Rounded Corners 2">
              <a:extLst>
                <a:ext uri="{FF2B5EF4-FFF2-40B4-BE49-F238E27FC236}">
                  <a16:creationId xmlns:a16="http://schemas.microsoft.com/office/drawing/2014/main" id="{5B1519CE-0978-4911-91DF-9EE728FEE7C3}"/>
                </a:ext>
              </a:extLst>
            </p:cNvPr>
            <p:cNvSpPr/>
            <p:nvPr/>
          </p:nvSpPr>
          <p:spPr>
            <a:xfrm>
              <a:off x="4114800" y="2743200"/>
              <a:ext cx="18288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Model</a:t>
              </a:r>
            </a:p>
          </p:txBody>
        </p:sp>
        <p:sp>
          <p:nvSpPr>
            <p:cNvPr id="8" name="Rectangle: Rounded Corners 7">
              <a:extLst>
                <a:ext uri="{FF2B5EF4-FFF2-40B4-BE49-F238E27FC236}">
                  <a16:creationId xmlns:a16="http://schemas.microsoft.com/office/drawing/2014/main" id="{D0A70C47-F8C2-49EB-98E9-6BCF23DB8D7D}"/>
                </a:ext>
              </a:extLst>
            </p:cNvPr>
            <p:cNvSpPr/>
            <p:nvPr/>
          </p:nvSpPr>
          <p:spPr>
            <a:xfrm>
              <a:off x="4114800" y="3765585"/>
              <a:ext cx="18288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View</a:t>
              </a:r>
            </a:p>
          </p:txBody>
        </p:sp>
        <p:sp>
          <p:nvSpPr>
            <p:cNvPr id="9" name="Rectangle: Rounded Corners 8">
              <a:extLst>
                <a:ext uri="{FF2B5EF4-FFF2-40B4-BE49-F238E27FC236}">
                  <a16:creationId xmlns:a16="http://schemas.microsoft.com/office/drawing/2014/main" id="{3497231A-66D1-434D-B722-914AFE0942B9}"/>
                </a:ext>
              </a:extLst>
            </p:cNvPr>
            <p:cNvSpPr/>
            <p:nvPr/>
          </p:nvSpPr>
          <p:spPr>
            <a:xfrm>
              <a:off x="4114800" y="4859890"/>
              <a:ext cx="18288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Controller</a:t>
              </a:r>
            </a:p>
          </p:txBody>
        </p:sp>
      </p:grpSp>
      <p:sp>
        <p:nvSpPr>
          <p:cNvPr id="10" name="Slide Number Placeholder 9">
            <a:extLst>
              <a:ext uri="{FF2B5EF4-FFF2-40B4-BE49-F238E27FC236}">
                <a16:creationId xmlns:a16="http://schemas.microsoft.com/office/drawing/2014/main" id="{73308CEA-7708-4708-A93F-5ED08C579D5D}"/>
              </a:ext>
            </a:extLst>
          </p:cNvPr>
          <p:cNvSpPr>
            <a:spLocks noGrp="1"/>
          </p:cNvSpPr>
          <p:nvPr>
            <p:ph type="sldNum" sz="quarter" idx="12"/>
          </p:nvPr>
        </p:nvSpPr>
        <p:spPr/>
        <p:txBody>
          <a:bodyPr/>
          <a:lstStyle/>
          <a:p>
            <a:fld id="{44F581EA-39F8-462A-8A67-9FF2314B7FDD}" type="slidenum">
              <a:rPr lang="en-US" smtClean="0"/>
              <a:t>3</a:t>
            </a:fld>
            <a:endParaRPr lang="en-US"/>
          </a:p>
        </p:txBody>
      </p:sp>
    </p:spTree>
    <p:extLst>
      <p:ext uri="{BB962C8B-B14F-4D97-AF65-F5344CB8AC3E}">
        <p14:creationId xmlns:p14="http://schemas.microsoft.com/office/powerpoint/2010/main" val="121017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341" fill="hold">
                                          <p:stCondLst>
                                            <p:cond delay="0"/>
                                          </p:stCondLst>
                                        </p:cTn>
                                        <p:tgtEl>
                                          <p:spTgt spid="2"/>
                                        </p:tgtEl>
                                        <p:attrNameLst>
                                          <p:attrName>style.rotation</p:attrName>
                                        </p:attrNameLst>
                                      </p:cBhvr>
                                      <p:to>
                                        <p:strVal val="-45.0"/>
                                      </p:to>
                                    </p:set>
                                    <p:anim calcmode="lin" valueType="num">
                                      <p:cBhvr>
                                        <p:cTn id="8" dur="341" fill="hold">
                                          <p:stCondLst>
                                            <p:cond delay="341"/>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2681900" y="130277"/>
            <a:ext cx="3780202" cy="830997"/>
          </a:xfrm>
          <a:prstGeom prst="rect">
            <a:avLst/>
          </a:prstGeom>
        </p:spPr>
        <p:txBody>
          <a:bodyPr wrap="none">
            <a:spAutoFit/>
          </a:bodyPr>
          <a:lstStyle/>
          <a:p>
            <a:pPr algn="ctr"/>
            <a:r>
              <a:rPr lang="en-US" sz="4800" b="1" dirty="0">
                <a:latin typeface="Arial" panose="020B0604020202020204" pitchFamily="34" charset="0"/>
              </a:rPr>
              <a:t>Status Code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30</a:t>
            </a:fld>
            <a:endParaRPr lang="en-US"/>
          </a:p>
        </p:txBody>
      </p:sp>
      <p:pic>
        <p:nvPicPr>
          <p:cNvPr id="9" name="Content Placeholder 6">
            <a:extLst>
              <a:ext uri="{FF2B5EF4-FFF2-40B4-BE49-F238E27FC236}">
                <a16:creationId xmlns:a16="http://schemas.microsoft.com/office/drawing/2014/main" id="{FAE1CEE6-334B-4F29-9CF4-D151919E1340}"/>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730969" y="1143000"/>
            <a:ext cx="7682063" cy="4572000"/>
          </a:xfrm>
          <a:prstGeom prst="rect">
            <a:avLst/>
          </a:prstGeom>
        </p:spPr>
      </p:pic>
    </p:spTree>
    <p:extLst>
      <p:ext uri="{BB962C8B-B14F-4D97-AF65-F5344CB8AC3E}">
        <p14:creationId xmlns:p14="http://schemas.microsoft.com/office/powerpoint/2010/main" val="143430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769453" y="130277"/>
            <a:ext cx="7605095" cy="830997"/>
          </a:xfrm>
          <a:prstGeom prst="rect">
            <a:avLst/>
          </a:prstGeom>
        </p:spPr>
        <p:txBody>
          <a:bodyPr wrap="none">
            <a:spAutoFit/>
          </a:bodyPr>
          <a:lstStyle/>
          <a:p>
            <a:pPr algn="ctr"/>
            <a:r>
              <a:rPr lang="en-US" sz="4800" b="1" dirty="0">
                <a:latin typeface="Arial" panose="020B0604020202020204" pitchFamily="34" charset="0"/>
              </a:rPr>
              <a:t>HTTP Response Example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31</a:t>
            </a:fld>
            <a:endParaRPr lang="en-US"/>
          </a:p>
        </p:txBody>
      </p:sp>
      <p:pic>
        <p:nvPicPr>
          <p:cNvPr id="8" name="Content Placeholder 4">
            <a:extLst>
              <a:ext uri="{FF2B5EF4-FFF2-40B4-BE49-F238E27FC236}">
                <a16:creationId xmlns:a16="http://schemas.microsoft.com/office/drawing/2014/main" id="{11893FEF-44C9-4EC9-9025-6BD3005B292D}"/>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85800" y="1675698"/>
            <a:ext cx="7772400" cy="3439676"/>
          </a:xfrm>
          <a:prstGeom prst="rect">
            <a:avLst/>
          </a:prstGeom>
        </p:spPr>
      </p:pic>
    </p:spTree>
    <p:extLst>
      <p:ext uri="{BB962C8B-B14F-4D97-AF65-F5344CB8AC3E}">
        <p14:creationId xmlns:p14="http://schemas.microsoft.com/office/powerpoint/2010/main" val="84848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2000" fill="hold"/>
                                        <p:tgtEl>
                                          <p:spTgt spid="8"/>
                                        </p:tgtEl>
                                        <p:attrNameLst>
                                          <p:attrName>ppt_w</p:attrName>
                                        </p:attrNameLst>
                                      </p:cBhvr>
                                      <p:tavLst>
                                        <p:tav tm="0">
                                          <p:val>
                                            <p:fltVal val="0"/>
                                          </p:val>
                                        </p:tav>
                                        <p:tav tm="100000">
                                          <p:val>
                                            <p:strVal val="#ppt_w"/>
                                          </p:val>
                                        </p:tav>
                                      </p:tavLst>
                                    </p:anim>
                                    <p:anim calcmode="lin" valueType="num">
                                      <p:cBhvr>
                                        <p:cTn id="13" dur="2000" fill="hold"/>
                                        <p:tgtEl>
                                          <p:spTgt spid="8"/>
                                        </p:tgtEl>
                                        <p:attrNameLst>
                                          <p:attrName>ppt_h</p:attrName>
                                        </p:attrNameLst>
                                      </p:cBhvr>
                                      <p:tavLst>
                                        <p:tav tm="0">
                                          <p:val>
                                            <p:fltVal val="0"/>
                                          </p:val>
                                        </p:tav>
                                        <p:tav tm="100000">
                                          <p:val>
                                            <p:strVal val="#ppt_h"/>
                                          </p:val>
                                        </p:tav>
                                      </p:tavLst>
                                    </p:anim>
                                    <p:anim calcmode="lin" valueType="num">
                                      <p:cBhvr>
                                        <p:cTn id="14" dur="2000" fill="hold"/>
                                        <p:tgtEl>
                                          <p:spTgt spid="8"/>
                                        </p:tgtEl>
                                        <p:attrNameLst>
                                          <p:attrName>style.rotation</p:attrName>
                                        </p:attrNameLst>
                                      </p:cBhvr>
                                      <p:tavLst>
                                        <p:tav tm="0">
                                          <p:val>
                                            <p:fltVal val="90"/>
                                          </p:val>
                                        </p:tav>
                                        <p:tav tm="100000">
                                          <p:val>
                                            <p:fltVal val="0"/>
                                          </p:val>
                                        </p:tav>
                                      </p:tavLst>
                                    </p:anim>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2328375" y="130277"/>
            <a:ext cx="4487255" cy="830997"/>
          </a:xfrm>
          <a:prstGeom prst="rect">
            <a:avLst/>
          </a:prstGeom>
        </p:spPr>
        <p:txBody>
          <a:bodyPr wrap="none">
            <a:spAutoFit/>
          </a:bodyPr>
          <a:lstStyle/>
          <a:p>
            <a:pPr algn="ctr"/>
            <a:r>
              <a:rPr lang="en-US" sz="4800" b="1" dirty="0">
                <a:latin typeface="Arial" panose="020B0604020202020204" pitchFamily="34" charset="0"/>
              </a:rPr>
              <a:t>HTTP Methods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32</a:t>
            </a:fld>
            <a:endParaRPr lang="en-US"/>
          </a:p>
        </p:txBody>
      </p:sp>
      <p:sp>
        <p:nvSpPr>
          <p:cNvPr id="9" name="TextBox 8">
            <a:extLst>
              <a:ext uri="{FF2B5EF4-FFF2-40B4-BE49-F238E27FC236}">
                <a16:creationId xmlns:a16="http://schemas.microsoft.com/office/drawing/2014/main" id="{9788D362-F68B-4D4E-9D5C-AC121D812747}"/>
              </a:ext>
            </a:extLst>
          </p:cNvPr>
          <p:cNvSpPr txBox="1"/>
          <p:nvPr/>
        </p:nvSpPr>
        <p:spPr>
          <a:xfrm>
            <a:off x="762000" y="999382"/>
            <a:ext cx="8229600"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GET</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POST</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PUT</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HEAD</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DELETE</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PATCH</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OPTIONS</a:t>
            </a:r>
          </a:p>
        </p:txBody>
      </p:sp>
      <p:sp>
        <p:nvSpPr>
          <p:cNvPr id="4" name="TextBox 3">
            <a:extLst>
              <a:ext uri="{FF2B5EF4-FFF2-40B4-BE49-F238E27FC236}">
                <a16:creationId xmlns:a16="http://schemas.microsoft.com/office/drawing/2014/main" id="{8AFEA32E-DE01-41A9-8D51-6446F57F7150}"/>
              </a:ext>
            </a:extLst>
          </p:cNvPr>
          <p:cNvSpPr txBox="1"/>
          <p:nvPr/>
        </p:nvSpPr>
        <p:spPr>
          <a:xfrm>
            <a:off x="3352800" y="1820173"/>
            <a:ext cx="4415547" cy="1200329"/>
          </a:xfrm>
          <a:prstGeom prst="rect">
            <a:avLst/>
          </a:prstGeom>
          <a:noFill/>
        </p:spPr>
        <p:txBody>
          <a:bodyPr wrap="square" rtlCol="0">
            <a:spAutoFit/>
          </a:bodyPr>
          <a:lstStyle/>
          <a:p>
            <a:pPr algn="just"/>
            <a:r>
              <a:rPr lang="en-US" sz="2400" dirty="0"/>
              <a:t>There are many HTTP methods. But The two most common HTTP methods are GET and POST.</a:t>
            </a:r>
          </a:p>
        </p:txBody>
      </p:sp>
    </p:spTree>
    <p:extLst>
      <p:ext uri="{BB962C8B-B14F-4D97-AF65-F5344CB8AC3E}">
        <p14:creationId xmlns:p14="http://schemas.microsoft.com/office/powerpoint/2010/main" val="21831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33</a:t>
            </a:fld>
            <a:endParaRPr lang="en-US"/>
          </a:p>
        </p:txBody>
      </p:sp>
      <p:sp>
        <p:nvSpPr>
          <p:cNvPr id="9" name="TextBox 8">
            <a:extLst>
              <a:ext uri="{FF2B5EF4-FFF2-40B4-BE49-F238E27FC236}">
                <a16:creationId xmlns:a16="http://schemas.microsoft.com/office/drawing/2014/main" id="{9788D362-F68B-4D4E-9D5C-AC121D812747}"/>
              </a:ext>
            </a:extLst>
          </p:cNvPr>
          <p:cNvSpPr txBox="1"/>
          <p:nvPr/>
        </p:nvSpPr>
        <p:spPr>
          <a:xfrm>
            <a:off x="342900" y="457200"/>
            <a:ext cx="8458200" cy="6740307"/>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GET</a:t>
            </a:r>
          </a:p>
          <a:p>
            <a:pPr marL="1257300" lvl="2" indent="-342900" algn="just">
              <a:buFont typeface="Arial" panose="020B0604020202020204" pitchFamily="34" charset="0"/>
              <a:buChar char="•"/>
            </a:pPr>
            <a:r>
              <a:rPr lang="en-US" sz="2400" dirty="0"/>
              <a:t>Used to request data from a specified resource</a:t>
            </a:r>
          </a:p>
          <a:p>
            <a:pPr marL="1257300" lvl="2" indent="-342900" algn="just">
              <a:buFont typeface="Arial" panose="020B0604020202020204" pitchFamily="34" charset="0"/>
              <a:buChar char="•"/>
            </a:pPr>
            <a:r>
              <a:rPr lang="en-US" sz="2400" dirty="0"/>
              <a:t>Can be cached</a:t>
            </a:r>
          </a:p>
          <a:p>
            <a:pPr marL="1257300" lvl="2" indent="-342900" algn="just">
              <a:buFont typeface="Arial" panose="020B0604020202020204" pitchFamily="34" charset="0"/>
              <a:buChar char="•"/>
            </a:pPr>
            <a:r>
              <a:rPr lang="en-US" sz="2400" dirty="0"/>
              <a:t>Remain in the browser history</a:t>
            </a:r>
          </a:p>
          <a:p>
            <a:pPr marL="1257300" lvl="2" indent="-342900" algn="just">
              <a:buFont typeface="Arial" panose="020B0604020202020204" pitchFamily="34" charset="0"/>
              <a:buChar char="•"/>
            </a:pPr>
            <a:r>
              <a:rPr lang="en-US" sz="2400" dirty="0"/>
              <a:t>Can be bookmarked</a:t>
            </a:r>
          </a:p>
          <a:p>
            <a:pPr marL="1257300" lvl="2" indent="-342900" algn="just">
              <a:buFont typeface="Arial" panose="020B0604020202020204" pitchFamily="34" charset="0"/>
              <a:buChar char="•"/>
            </a:pPr>
            <a:r>
              <a:rPr lang="en-US" sz="2400" dirty="0"/>
              <a:t>Should never be used when dealing with sensitive data</a:t>
            </a:r>
          </a:p>
          <a:p>
            <a:pPr marL="1257300" lvl="2" indent="-342900" algn="just">
              <a:buFont typeface="Arial" panose="020B0604020202020204" pitchFamily="34" charset="0"/>
              <a:buChar char="•"/>
            </a:pPr>
            <a:r>
              <a:rPr lang="en-US" sz="2400" dirty="0"/>
              <a:t>Have length restrictions</a:t>
            </a:r>
          </a:p>
          <a:p>
            <a:pPr marL="1257300" lvl="2" indent="-342900" algn="just">
              <a:buFont typeface="Arial" panose="020B0604020202020204" pitchFamily="34" charset="0"/>
              <a:buChar char="•"/>
            </a:pPr>
            <a:r>
              <a:rPr lang="en-US" sz="2400" dirty="0"/>
              <a:t>Only used to request data (not modify)</a:t>
            </a:r>
          </a:p>
          <a:p>
            <a:pPr marL="342900" indent="-342900" algn="just">
              <a:buFont typeface="Wingdings" panose="05000000000000000000" pitchFamily="2" charset="2"/>
              <a:buChar char="ü"/>
            </a:pPr>
            <a:r>
              <a:rPr lang="en-US" sz="2400" dirty="0"/>
              <a:t>POST</a:t>
            </a:r>
          </a:p>
          <a:p>
            <a:pPr marL="1257300" lvl="2" indent="-342900" algn="just">
              <a:buFont typeface="Arial" panose="020B0604020202020204" pitchFamily="34" charset="0"/>
              <a:buChar char="•"/>
            </a:pPr>
            <a:r>
              <a:rPr lang="en-US" sz="2400" dirty="0"/>
              <a:t>Used to send data to a server to create/update a resource</a:t>
            </a:r>
          </a:p>
          <a:p>
            <a:pPr marL="1257300" lvl="2" indent="-342900" algn="just">
              <a:buFont typeface="Arial" panose="020B0604020202020204" pitchFamily="34" charset="0"/>
              <a:buChar char="•"/>
            </a:pPr>
            <a:r>
              <a:rPr lang="en-US" sz="2400" dirty="0"/>
              <a:t>Never cached</a:t>
            </a:r>
          </a:p>
          <a:p>
            <a:pPr marL="1257300" lvl="2" indent="-342900" algn="just">
              <a:buFont typeface="Arial" panose="020B0604020202020204" pitchFamily="34" charset="0"/>
              <a:buChar char="•"/>
            </a:pPr>
            <a:r>
              <a:rPr lang="en-US" sz="2400" dirty="0"/>
              <a:t>Do not remain in the browser history</a:t>
            </a:r>
          </a:p>
          <a:p>
            <a:pPr marL="1257300" lvl="2" indent="-342900" algn="just">
              <a:buFont typeface="Arial" panose="020B0604020202020204" pitchFamily="34" charset="0"/>
              <a:buChar char="•"/>
            </a:pPr>
            <a:r>
              <a:rPr lang="en-US" sz="2400" dirty="0"/>
              <a:t>Cannot be bookmarked</a:t>
            </a:r>
          </a:p>
          <a:p>
            <a:pPr marL="1257300" lvl="2" indent="-342900" algn="just">
              <a:buFont typeface="Arial" panose="020B0604020202020204" pitchFamily="34" charset="0"/>
              <a:buChar char="•"/>
            </a:pPr>
            <a:r>
              <a:rPr lang="en-US" sz="2400" dirty="0"/>
              <a:t>Have no restrictions on data length</a:t>
            </a:r>
          </a:p>
          <a:p>
            <a:pPr marL="1257300" lvl="2" indent="-342900" algn="just">
              <a:buFont typeface="Arial" panose="020B0604020202020204" pitchFamily="34" charset="0"/>
              <a:buChar char="•"/>
            </a:pPr>
            <a:endParaRPr lang="en-US" sz="2400" dirty="0"/>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endParaRPr lang="en-US" sz="2400" dirty="0"/>
          </a:p>
        </p:txBody>
      </p:sp>
    </p:spTree>
    <p:extLst>
      <p:ext uri="{BB962C8B-B14F-4D97-AF65-F5344CB8AC3E}">
        <p14:creationId xmlns:p14="http://schemas.microsoft.com/office/powerpoint/2010/main" val="425964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470577" y="130277"/>
            <a:ext cx="2202847" cy="830997"/>
          </a:xfrm>
          <a:prstGeom prst="rect">
            <a:avLst/>
          </a:prstGeom>
        </p:spPr>
        <p:txBody>
          <a:bodyPr wrap="none">
            <a:spAutoFit/>
          </a:bodyPr>
          <a:lstStyle/>
          <a:p>
            <a:pPr algn="ctr"/>
            <a:r>
              <a:rPr lang="en-US" sz="4800" b="1" dirty="0">
                <a:latin typeface="Arial" panose="020B0604020202020204" pitchFamily="34" charset="0"/>
              </a:rPr>
              <a:t>HTTPS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34</a:t>
            </a:fld>
            <a:endParaRPr lang="en-US"/>
          </a:p>
        </p:txBody>
      </p:sp>
      <p:sp>
        <p:nvSpPr>
          <p:cNvPr id="9" name="TextBox 8">
            <a:extLst>
              <a:ext uri="{FF2B5EF4-FFF2-40B4-BE49-F238E27FC236}">
                <a16:creationId xmlns:a16="http://schemas.microsoft.com/office/drawing/2014/main" id="{9788D362-F68B-4D4E-9D5C-AC121D812747}"/>
              </a:ext>
            </a:extLst>
          </p:cNvPr>
          <p:cNvSpPr txBox="1"/>
          <p:nvPr/>
        </p:nvSpPr>
        <p:spPr>
          <a:xfrm>
            <a:off x="457200" y="1276217"/>
            <a:ext cx="8229600" cy="3416320"/>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a:t>HTTPS </a:t>
            </a:r>
            <a:r>
              <a:rPr lang="en-US" sz="2400" dirty="0"/>
              <a:t>stands for Hypertext Transfer Protocol Secure</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secure version of HTTP, which is the primary protocol used to send data between a web browser and a website</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Encrypted in order to increase the security of data transfer</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particularly important when users transmit sensitive data, such as by logging into a bank account, email service</a:t>
            </a:r>
          </a:p>
        </p:txBody>
      </p:sp>
    </p:spTree>
    <p:extLst>
      <p:ext uri="{BB962C8B-B14F-4D97-AF65-F5344CB8AC3E}">
        <p14:creationId xmlns:p14="http://schemas.microsoft.com/office/powerpoint/2010/main" val="317046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936229" y="130277"/>
            <a:ext cx="7271542" cy="830997"/>
          </a:xfrm>
          <a:prstGeom prst="rect">
            <a:avLst/>
          </a:prstGeom>
        </p:spPr>
        <p:txBody>
          <a:bodyPr wrap="none">
            <a:spAutoFit/>
          </a:bodyPr>
          <a:lstStyle/>
          <a:p>
            <a:pPr algn="ctr"/>
            <a:r>
              <a:rPr lang="en-US" sz="4800" b="1" dirty="0">
                <a:latin typeface="Arial" panose="020B0604020202020204" pitchFamily="34" charset="0"/>
              </a:rPr>
              <a:t>How does HTTPS work?</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35</a:t>
            </a:fld>
            <a:endParaRPr lang="en-US"/>
          </a:p>
        </p:txBody>
      </p:sp>
      <p:sp>
        <p:nvSpPr>
          <p:cNvPr id="10" name="TextBox 9">
            <a:extLst>
              <a:ext uri="{FF2B5EF4-FFF2-40B4-BE49-F238E27FC236}">
                <a16:creationId xmlns:a16="http://schemas.microsoft.com/office/drawing/2014/main" id="{66545812-11EB-4009-9FBB-D6BD2F3D7A6E}"/>
              </a:ext>
            </a:extLst>
          </p:cNvPr>
          <p:cNvSpPr txBox="1"/>
          <p:nvPr/>
        </p:nvSpPr>
        <p:spPr>
          <a:xfrm>
            <a:off x="544314" y="1219200"/>
            <a:ext cx="8055371" cy="4893647"/>
          </a:xfrm>
          <a:prstGeom prst="rect">
            <a:avLst/>
          </a:prstGeom>
          <a:noFill/>
        </p:spPr>
        <p:txBody>
          <a:bodyPr wrap="square">
            <a:spAutoFit/>
          </a:bodyPr>
          <a:lstStyle/>
          <a:p>
            <a:pPr marL="285750" indent="-285750" algn="just">
              <a:buFont typeface="Wingdings" panose="05000000000000000000" pitchFamily="2" charset="2"/>
              <a:buChar char="ü"/>
            </a:pPr>
            <a:r>
              <a:rPr lang="en-US" sz="2400" dirty="0"/>
              <a:t>HTTPS uses an encryption protocol to encrypt communications. </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The protocol is called Transport Layer Security (TLS), although formerly it was known as Secure Sockets Layer (SSL). </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This protocol secures communications by using what’s known as an asymmetric public key infrastructure. </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This type of security system uses two different keys to encrypt communications between two parties:</a:t>
            </a:r>
          </a:p>
          <a:p>
            <a:pPr algn="just"/>
            <a:r>
              <a:rPr lang="en-US" sz="2400" dirty="0"/>
              <a:t>			- T</a:t>
            </a:r>
            <a:r>
              <a:rPr lang="en-US" sz="2400" b="0" i="0" dirty="0">
                <a:solidFill>
                  <a:srgbClr val="222222"/>
                </a:solidFill>
                <a:effectLst/>
                <a:latin typeface="-apple-system"/>
              </a:rPr>
              <a:t>he private key </a:t>
            </a:r>
          </a:p>
          <a:p>
            <a:pPr algn="just"/>
            <a:r>
              <a:rPr lang="en-US" sz="2400" dirty="0">
                <a:solidFill>
                  <a:srgbClr val="222222"/>
                </a:solidFill>
                <a:latin typeface="-apple-system"/>
              </a:rPr>
              <a:t>			- </a:t>
            </a:r>
            <a:r>
              <a:rPr lang="en-US" sz="2400" b="0" i="0" dirty="0">
                <a:solidFill>
                  <a:srgbClr val="222222"/>
                </a:solidFill>
                <a:effectLst/>
                <a:latin typeface="-apple-system"/>
              </a:rPr>
              <a:t>The public key</a:t>
            </a:r>
            <a:endParaRPr lang="en-US" sz="2400" dirty="0"/>
          </a:p>
        </p:txBody>
      </p:sp>
    </p:spTree>
    <p:extLst>
      <p:ext uri="{BB962C8B-B14F-4D97-AF65-F5344CB8AC3E}">
        <p14:creationId xmlns:p14="http://schemas.microsoft.com/office/powerpoint/2010/main" val="24508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295400" y="914400"/>
            <a:ext cx="6400800" cy="1752600"/>
          </a:xfrm>
        </p:spPr>
        <p:txBody>
          <a:bodyPr>
            <a:normAutofit/>
          </a:bodyPr>
          <a:lstStyle/>
          <a:p>
            <a:r>
              <a:rPr lang="en-US" sz="4000" dirty="0">
                <a:latin typeface="Myriad Pro" pitchFamily="34" charset="0"/>
              </a:rPr>
              <a:t>Thank you</a:t>
            </a:r>
          </a:p>
        </p:txBody>
      </p:sp>
      <p:sp>
        <p:nvSpPr>
          <p:cNvPr id="5" name="Rectangle 4"/>
          <p:cNvSpPr>
            <a:spLocks noGrp="1" noChangeArrowheads="1"/>
          </p:cNvSpPr>
          <p:nvPr/>
        </p:nvSpPr>
        <p:spPr bwMode="auto">
          <a:xfrm>
            <a:off x="1981200" y="5638800"/>
            <a:ext cx="5334000" cy="101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r>
              <a:rPr lang="en-US" altLang="en-US" sz="1200" dirty="0">
                <a:solidFill>
                  <a:schemeClr val="bg1"/>
                </a:solidFill>
                <a:latin typeface="Myriad Pro" pitchFamily="34" charset="0"/>
                <a:cs typeface="Myriad Arabic" pitchFamily="50" charset="-78"/>
              </a:rPr>
              <a:t>PO Box 21,  </a:t>
            </a:r>
            <a:r>
              <a:rPr lang="en-US" altLang="en-US" sz="1200" dirty="0" err="1">
                <a:solidFill>
                  <a:schemeClr val="bg1"/>
                </a:solidFill>
                <a:latin typeface="Myriad Pro" pitchFamily="34" charset="0"/>
                <a:cs typeface="Myriad Arabic" pitchFamily="50" charset="-78"/>
              </a:rPr>
              <a:t>Nawala</a:t>
            </a:r>
            <a:r>
              <a:rPr lang="en-US" altLang="en-US" sz="1200" dirty="0">
                <a:solidFill>
                  <a:schemeClr val="bg1"/>
                </a:solidFill>
                <a:latin typeface="Myriad Pro" pitchFamily="34" charset="0"/>
                <a:cs typeface="Myriad Arabic" pitchFamily="50" charset="-78"/>
              </a:rPr>
              <a:t>, </a:t>
            </a:r>
            <a:r>
              <a:rPr lang="en-US" altLang="en-US" sz="1200" dirty="0" err="1">
                <a:solidFill>
                  <a:schemeClr val="bg1"/>
                </a:solidFill>
                <a:latin typeface="Myriad Pro" pitchFamily="34" charset="0"/>
                <a:cs typeface="Myriad Arabic" pitchFamily="50" charset="-78"/>
              </a:rPr>
              <a:t>Nugegoda</a:t>
            </a:r>
            <a:r>
              <a:rPr lang="en-US" altLang="en-US" sz="1200" dirty="0">
                <a:solidFill>
                  <a:schemeClr val="bg1"/>
                </a:solidFill>
                <a:latin typeface="Myriad Pro" pitchFamily="34" charset="0"/>
                <a:cs typeface="Myriad Arabic" pitchFamily="50" charset="-78"/>
              </a:rPr>
              <a:t>, Sri Lanka</a:t>
            </a:r>
          </a:p>
          <a:p>
            <a:pPr eaLnBrk="1" hangingPunct="1">
              <a:lnSpc>
                <a:spcPct val="90000"/>
              </a:lnSpc>
            </a:pPr>
            <a:r>
              <a:rPr lang="en-US" altLang="en-US" sz="1200" dirty="0">
                <a:solidFill>
                  <a:schemeClr val="bg1"/>
                </a:solidFill>
                <a:latin typeface="Myriad Pro" pitchFamily="34" charset="0"/>
                <a:cs typeface="Myriad Arabic" pitchFamily="50" charset="-78"/>
              </a:rPr>
              <a:t>Phone: +94 11 288 100</a:t>
            </a:r>
          </a:p>
          <a:p>
            <a:pPr eaLnBrk="1" hangingPunct="1">
              <a:lnSpc>
                <a:spcPct val="90000"/>
              </a:lnSpc>
            </a:pPr>
            <a:r>
              <a:rPr lang="en-US" altLang="en-US" sz="1200" dirty="0">
                <a:solidFill>
                  <a:schemeClr val="bg1"/>
                </a:solidFill>
                <a:latin typeface="Myriad Pro" pitchFamily="34" charset="0"/>
                <a:cs typeface="Myriad Arabic" pitchFamily="50" charset="-78"/>
              </a:rPr>
              <a:t>www.ou.ac.lk</a:t>
            </a:r>
          </a:p>
        </p:txBody>
      </p:sp>
    </p:spTree>
    <p:extLst>
      <p:ext uri="{BB962C8B-B14F-4D97-AF65-F5344CB8AC3E}">
        <p14:creationId xmlns:p14="http://schemas.microsoft.com/office/powerpoint/2010/main" val="41861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685800" y="1374542"/>
            <a:ext cx="7772400"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US" sz="2400" dirty="0"/>
              <a:t>Stands for Model-View-Controller</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A design pattern for developing software applications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Separates concerns and responsibilities into three distinct components</a:t>
            </a:r>
            <a:endParaRPr lang="en-US" sz="2800" dirty="0"/>
          </a:p>
        </p:txBody>
      </p:sp>
      <p:sp>
        <p:nvSpPr>
          <p:cNvPr id="5" name="Rectangle 4">
            <a:extLst>
              <a:ext uri="{FF2B5EF4-FFF2-40B4-BE49-F238E27FC236}">
                <a16:creationId xmlns:a16="http://schemas.microsoft.com/office/drawing/2014/main" id="{0E1F764F-04B2-4431-BA6E-56FB20ACB26F}"/>
              </a:ext>
            </a:extLst>
          </p:cNvPr>
          <p:cNvSpPr/>
          <p:nvPr/>
        </p:nvSpPr>
        <p:spPr>
          <a:xfrm>
            <a:off x="1447800" y="0"/>
            <a:ext cx="6487353" cy="1003031"/>
          </a:xfrm>
          <a:prstGeom prst="rect">
            <a:avLst/>
          </a:prstGeom>
        </p:spPr>
        <p:txBody>
          <a:bodyPr wrap="none">
            <a:spAutoFit/>
          </a:bodyPr>
          <a:lstStyle/>
          <a:p>
            <a:pPr>
              <a:lnSpc>
                <a:spcPct val="150000"/>
              </a:lnSpc>
            </a:pPr>
            <a:r>
              <a:rPr lang="en-US" sz="4400" b="1" dirty="0"/>
              <a:t>What is MVC Architecture?</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4</a:t>
            </a:fld>
            <a:endParaRPr lang="en-US"/>
          </a:p>
        </p:txBody>
      </p:sp>
    </p:spTree>
    <p:extLst>
      <p:ext uri="{BB962C8B-B14F-4D97-AF65-F5344CB8AC3E}">
        <p14:creationId xmlns:p14="http://schemas.microsoft.com/office/powerpoint/2010/main" val="12459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ppt_x</p:attrName>
                                        </p:attrNameLst>
                                      </p:cBhvr>
                                      <p:tavLst>
                                        <p:tav tm="0">
                                          <p:val>
                                            <p:strVal val="#ppt_x"/>
                                          </p:val>
                                        </p:tav>
                                        <p:tav tm="100000">
                                          <p:val>
                                            <p:strVal val="#ppt_x"/>
                                          </p:val>
                                        </p:tav>
                                      </p:tavLst>
                                    </p:anim>
                                    <p:anim calcmode="lin" valueType="num">
                                      <p:cBhvr>
                                        <p:cTn id="14"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685800" y="1488530"/>
            <a:ext cx="7772400" cy="3539430"/>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t>Represents the application's data and logic</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Handles data storage, retrieval, and manipulation</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Independent of the user interface</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Examples: database, data structures, business logic</a:t>
            </a:r>
          </a:p>
        </p:txBody>
      </p:sp>
      <p:sp>
        <p:nvSpPr>
          <p:cNvPr id="5" name="Rectangle 4">
            <a:extLst>
              <a:ext uri="{FF2B5EF4-FFF2-40B4-BE49-F238E27FC236}">
                <a16:creationId xmlns:a16="http://schemas.microsoft.com/office/drawing/2014/main" id="{0E1F764F-04B2-4431-BA6E-56FB20ACB26F}"/>
              </a:ext>
            </a:extLst>
          </p:cNvPr>
          <p:cNvSpPr/>
          <p:nvPr/>
        </p:nvSpPr>
        <p:spPr>
          <a:xfrm>
            <a:off x="1435999" y="-152400"/>
            <a:ext cx="6184001" cy="1334211"/>
          </a:xfrm>
          <a:prstGeom prst="rect">
            <a:avLst/>
          </a:prstGeom>
        </p:spPr>
        <p:txBody>
          <a:bodyPr wrap="none">
            <a:spAutoFit/>
          </a:bodyPr>
          <a:lstStyle/>
          <a:p>
            <a:pPr>
              <a:lnSpc>
                <a:spcPct val="150000"/>
              </a:lnSpc>
            </a:pPr>
            <a:r>
              <a:rPr lang="en-US" sz="6000" b="1" dirty="0"/>
              <a:t>Model Component</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5</a:t>
            </a:fld>
            <a:endParaRPr lang="en-US"/>
          </a:p>
        </p:txBody>
      </p:sp>
    </p:spTree>
    <p:extLst>
      <p:ext uri="{BB962C8B-B14F-4D97-AF65-F5344CB8AC3E}">
        <p14:creationId xmlns:p14="http://schemas.microsoft.com/office/powerpoint/2010/main" val="115371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ppt_x</p:attrName>
                                        </p:attrNameLst>
                                      </p:cBhvr>
                                      <p:tavLst>
                                        <p:tav tm="0">
                                          <p:val>
                                            <p:strVal val="#ppt_x"/>
                                          </p:val>
                                        </p:tav>
                                        <p:tav tm="100000">
                                          <p:val>
                                            <p:strVal val="#ppt_x"/>
                                          </p:val>
                                        </p:tav>
                                      </p:tavLst>
                                    </p:anim>
                                    <p:anim calcmode="lin" valueType="num">
                                      <p:cBhvr>
                                        <p:cTn id="14"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685800" y="1524000"/>
            <a:ext cx="7772400" cy="3970318"/>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t>Deals with the presentation and visualization of data</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Displays information to the user</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Receives input and sends it to the controller</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Examples: HTML, CSS, UI templates, user interfaces</a:t>
            </a:r>
          </a:p>
        </p:txBody>
      </p:sp>
      <p:sp>
        <p:nvSpPr>
          <p:cNvPr id="5" name="Rectangle 4">
            <a:extLst>
              <a:ext uri="{FF2B5EF4-FFF2-40B4-BE49-F238E27FC236}">
                <a16:creationId xmlns:a16="http://schemas.microsoft.com/office/drawing/2014/main" id="{0E1F764F-04B2-4431-BA6E-56FB20ACB26F}"/>
              </a:ext>
            </a:extLst>
          </p:cNvPr>
          <p:cNvSpPr/>
          <p:nvPr/>
        </p:nvSpPr>
        <p:spPr>
          <a:xfrm>
            <a:off x="1600200" y="0"/>
            <a:ext cx="5708935" cy="1334211"/>
          </a:xfrm>
          <a:prstGeom prst="rect">
            <a:avLst/>
          </a:prstGeom>
        </p:spPr>
        <p:txBody>
          <a:bodyPr wrap="none">
            <a:spAutoFit/>
          </a:bodyPr>
          <a:lstStyle/>
          <a:p>
            <a:pPr>
              <a:lnSpc>
                <a:spcPct val="150000"/>
              </a:lnSpc>
            </a:pPr>
            <a:r>
              <a:rPr lang="en-US" sz="6000" b="1" dirty="0"/>
              <a:t>View Component</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6</a:t>
            </a:fld>
            <a:endParaRPr lang="en-US"/>
          </a:p>
        </p:txBody>
      </p:sp>
    </p:spTree>
    <p:extLst>
      <p:ext uri="{BB962C8B-B14F-4D97-AF65-F5344CB8AC3E}">
        <p14:creationId xmlns:p14="http://schemas.microsoft.com/office/powerpoint/2010/main" val="331932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ppt_x</p:attrName>
                                        </p:attrNameLst>
                                      </p:cBhvr>
                                      <p:tavLst>
                                        <p:tav tm="0">
                                          <p:val>
                                            <p:strVal val="#ppt_x"/>
                                          </p:val>
                                        </p:tav>
                                        <p:tav tm="100000">
                                          <p:val>
                                            <p:strVal val="#ppt_x"/>
                                          </p:val>
                                        </p:tav>
                                      </p:tavLst>
                                    </p:anim>
                                    <p:anim calcmode="lin" valueType="num">
                                      <p:cBhvr>
                                        <p:cTn id="14"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884903" y="1648843"/>
            <a:ext cx="7772400" cy="3970318"/>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t>Mediates between the model and view</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Receives user input from the view</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Manipulates the model based on the input</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Updates the view to reflect changes in the model</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Examples: server-side scripts, application logic</a:t>
            </a:r>
          </a:p>
        </p:txBody>
      </p:sp>
      <p:sp>
        <p:nvSpPr>
          <p:cNvPr id="5" name="Rectangle 4">
            <a:extLst>
              <a:ext uri="{FF2B5EF4-FFF2-40B4-BE49-F238E27FC236}">
                <a16:creationId xmlns:a16="http://schemas.microsoft.com/office/drawing/2014/main" id="{0E1F764F-04B2-4431-BA6E-56FB20ACB26F}"/>
              </a:ext>
            </a:extLst>
          </p:cNvPr>
          <p:cNvSpPr/>
          <p:nvPr/>
        </p:nvSpPr>
        <p:spPr>
          <a:xfrm>
            <a:off x="1152832" y="157316"/>
            <a:ext cx="7318478" cy="1334211"/>
          </a:xfrm>
          <a:prstGeom prst="rect">
            <a:avLst/>
          </a:prstGeom>
        </p:spPr>
        <p:txBody>
          <a:bodyPr wrap="none">
            <a:spAutoFit/>
          </a:bodyPr>
          <a:lstStyle/>
          <a:p>
            <a:pPr>
              <a:lnSpc>
                <a:spcPct val="150000"/>
              </a:lnSpc>
            </a:pPr>
            <a:r>
              <a:rPr lang="en-US" sz="6000" b="1" dirty="0"/>
              <a:t>Controller Component</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7</a:t>
            </a:fld>
            <a:endParaRPr lang="en-US"/>
          </a:p>
        </p:txBody>
      </p:sp>
    </p:spTree>
    <p:extLst>
      <p:ext uri="{BB962C8B-B14F-4D97-AF65-F5344CB8AC3E}">
        <p14:creationId xmlns:p14="http://schemas.microsoft.com/office/powerpoint/2010/main" val="232909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ppt_x</p:attrName>
                                        </p:attrNameLst>
                                      </p:cBhvr>
                                      <p:tavLst>
                                        <p:tav tm="0">
                                          <p:val>
                                            <p:strVal val="#ppt_x"/>
                                          </p:val>
                                        </p:tav>
                                        <p:tav tm="100000">
                                          <p:val>
                                            <p:strVal val="#ppt_x"/>
                                          </p:val>
                                        </p:tav>
                                      </p:tavLst>
                                    </p:anim>
                                    <p:anim calcmode="lin" valueType="num">
                                      <p:cBhvr>
                                        <p:cTn id="14"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762000" y="1207006"/>
            <a:ext cx="7772400" cy="4832092"/>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t>User interacts with the view (e.g., clicks a button)</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View sends input to the controller</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Controller processes the input and updates the model</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Model notifies the view of changes</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View updates its display based on the model's updates</a:t>
            </a:r>
          </a:p>
        </p:txBody>
      </p:sp>
      <p:sp>
        <p:nvSpPr>
          <p:cNvPr id="5" name="Rectangle 4">
            <a:extLst>
              <a:ext uri="{FF2B5EF4-FFF2-40B4-BE49-F238E27FC236}">
                <a16:creationId xmlns:a16="http://schemas.microsoft.com/office/drawing/2014/main" id="{0E1F764F-04B2-4431-BA6E-56FB20ACB26F}"/>
              </a:ext>
            </a:extLst>
          </p:cNvPr>
          <p:cNvSpPr/>
          <p:nvPr/>
        </p:nvSpPr>
        <p:spPr>
          <a:xfrm>
            <a:off x="1066800" y="-152400"/>
            <a:ext cx="7318478" cy="1334211"/>
          </a:xfrm>
          <a:prstGeom prst="rect">
            <a:avLst/>
          </a:prstGeom>
        </p:spPr>
        <p:txBody>
          <a:bodyPr wrap="none">
            <a:spAutoFit/>
          </a:bodyPr>
          <a:lstStyle/>
          <a:p>
            <a:pPr>
              <a:lnSpc>
                <a:spcPct val="150000"/>
              </a:lnSpc>
            </a:pPr>
            <a:r>
              <a:rPr lang="en-US" sz="6000" b="1" dirty="0"/>
              <a:t>MVC Interaction Flow</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8</a:t>
            </a:fld>
            <a:endParaRPr lang="en-US"/>
          </a:p>
        </p:txBody>
      </p:sp>
    </p:spTree>
    <p:extLst>
      <p:ext uri="{BB962C8B-B14F-4D97-AF65-F5344CB8AC3E}">
        <p14:creationId xmlns:p14="http://schemas.microsoft.com/office/powerpoint/2010/main" val="162348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ppt_x</p:attrName>
                                        </p:attrNameLst>
                                      </p:cBhvr>
                                      <p:tavLst>
                                        <p:tav tm="0">
                                          <p:val>
                                            <p:strVal val="#ppt_x"/>
                                          </p:val>
                                        </p:tav>
                                        <p:tav tm="100000">
                                          <p:val>
                                            <p:strVal val="#ppt_x"/>
                                          </p:val>
                                        </p:tav>
                                      </p:tavLst>
                                    </p:anim>
                                    <p:anim calcmode="lin" valueType="num">
                                      <p:cBhvr>
                                        <p:cTn id="14"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685799" y="1143000"/>
            <a:ext cx="7772400" cy="4893647"/>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Separation of concerns: Each component has a specific role</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Code reusability: Components can be reused in different contexts</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Parallel development: Different teams can work on different components simultaneously</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Testability: Components can be independently tested</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t>Flexibility: Changes in one component have minimal impact on the others</a:t>
            </a:r>
          </a:p>
        </p:txBody>
      </p:sp>
      <p:sp>
        <p:nvSpPr>
          <p:cNvPr id="5" name="Rectangle 4">
            <a:extLst>
              <a:ext uri="{FF2B5EF4-FFF2-40B4-BE49-F238E27FC236}">
                <a16:creationId xmlns:a16="http://schemas.microsoft.com/office/drawing/2014/main" id="{0E1F764F-04B2-4431-BA6E-56FB20ACB26F}"/>
              </a:ext>
            </a:extLst>
          </p:cNvPr>
          <p:cNvSpPr/>
          <p:nvPr/>
        </p:nvSpPr>
        <p:spPr>
          <a:xfrm>
            <a:off x="2320613" y="-191211"/>
            <a:ext cx="4502771" cy="1334211"/>
          </a:xfrm>
          <a:prstGeom prst="rect">
            <a:avLst/>
          </a:prstGeom>
        </p:spPr>
        <p:txBody>
          <a:bodyPr wrap="none">
            <a:spAutoFit/>
          </a:bodyPr>
          <a:lstStyle/>
          <a:p>
            <a:pPr>
              <a:lnSpc>
                <a:spcPct val="150000"/>
              </a:lnSpc>
            </a:pPr>
            <a:r>
              <a:rPr lang="en-US" sz="6000" b="1" dirty="0"/>
              <a:t>MVC Benefits</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9</a:t>
            </a:fld>
            <a:endParaRPr lang="en-US"/>
          </a:p>
        </p:txBody>
      </p:sp>
    </p:spTree>
    <p:extLst>
      <p:ext uri="{BB962C8B-B14F-4D97-AF65-F5344CB8AC3E}">
        <p14:creationId xmlns:p14="http://schemas.microsoft.com/office/powerpoint/2010/main" val="64210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ppt_x</p:attrName>
                                        </p:attrNameLst>
                                      </p:cBhvr>
                                      <p:tavLst>
                                        <p:tav tm="0">
                                          <p:val>
                                            <p:strVal val="#ppt_x"/>
                                          </p:val>
                                        </p:tav>
                                        <p:tav tm="100000">
                                          <p:val>
                                            <p:strVal val="#ppt_x"/>
                                          </p:val>
                                        </p:tav>
                                      </p:tavLst>
                                    </p:anim>
                                    <p:anim calcmode="lin" valueType="num">
                                      <p:cBhvr>
                                        <p:cTn id="14"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4500</TotalTime>
  <Words>1607</Words>
  <Application>Microsoft Office PowerPoint</Application>
  <PresentationFormat>On-screen Show (4:3)</PresentationFormat>
  <Paragraphs>313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-apple-system</vt:lpstr>
      <vt:lpstr>Arial</vt:lpstr>
      <vt:lpstr>Calibri</vt:lpstr>
      <vt:lpstr>Myriad Pro</vt:lpstr>
      <vt:lpstr>Wingdings</vt:lpstr>
      <vt:lpstr>Office Theme</vt:lpstr>
      <vt:lpstr>EEI4346  Web Technology  Day School 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Savithree Senanayake</cp:lastModifiedBy>
  <cp:revision>99</cp:revision>
  <dcterms:created xsi:type="dcterms:W3CDTF">2021-08-21T08:24:40Z</dcterms:created>
  <dcterms:modified xsi:type="dcterms:W3CDTF">2023-06-20T14:20:26Z</dcterms:modified>
</cp:coreProperties>
</file>