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8" r:id="rId2"/>
    <p:sldId id="257" r:id="rId3"/>
    <p:sldId id="278" r:id="rId4"/>
    <p:sldId id="260" r:id="rId5"/>
    <p:sldId id="261" r:id="rId6"/>
    <p:sldId id="262" r:id="rId7"/>
    <p:sldId id="276" r:id="rId8"/>
    <p:sldId id="280" r:id="rId9"/>
    <p:sldId id="263" r:id="rId10"/>
    <p:sldId id="282" r:id="rId11"/>
    <p:sldId id="298" r:id="rId12"/>
    <p:sldId id="299" r:id="rId13"/>
    <p:sldId id="300" r:id="rId14"/>
    <p:sldId id="283" r:id="rId15"/>
    <p:sldId id="284" r:id="rId16"/>
    <p:sldId id="285" r:id="rId17"/>
    <p:sldId id="287" r:id="rId18"/>
    <p:sldId id="306" r:id="rId19"/>
    <p:sldId id="307" r:id="rId20"/>
    <p:sldId id="309" r:id="rId21"/>
    <p:sldId id="288" r:id="rId22"/>
    <p:sldId id="301" r:id="rId23"/>
    <p:sldId id="289" r:id="rId24"/>
    <p:sldId id="302" r:id="rId25"/>
    <p:sldId id="303" r:id="rId26"/>
    <p:sldId id="25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8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698A2-7E25-42E7-9138-DF4C96E09853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6AA2F-5037-4BA7-8DDB-E45509F1A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68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FFFC9-AA8E-4854-A47A-6BF4E4155C84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0CAD-21F9-4C7A-A49E-3E0B99F16644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1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1F1F-18D0-4046-94F8-5BA027BFB4B0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4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72AC-B70A-47B6-8B67-FCDE47661A3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1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DFC0-4C95-4759-92F8-0712C214FE87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35F21-5A37-4883-8D2B-0C52761DCC7F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8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4D85-4B21-4B9C-AEAC-F800565DA29B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0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783D6-2184-4C83-B284-9B9F8B74056C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AAD59-7A61-4DB8-AEC1-2346F56BA180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8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11812-7F4F-4343-B85D-D6E700803F13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D192-EE16-434D-9191-0E3498C5A245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2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AE762-F367-4160-A01C-153EF37656F5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581EA-39F8-462A-8A67-9FF2314B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8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JnCLmLO9Lh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eakpx.com/422168/php-code-scrip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1"/>
            <a:ext cx="8229600" cy="2010568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EEI4346 </a:t>
            </a:r>
            <a:b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</a:br>
            <a: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Web Technology </a:t>
            </a:r>
            <a:b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</a:br>
            <a: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Day School 03 </a:t>
            </a:r>
            <a:b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</a:br>
            <a: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+ </a:t>
            </a:r>
            <a:b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</a:br>
            <a:r>
              <a:rPr lang="en-US" altLang="en-US" dirty="0">
                <a:solidFill>
                  <a:schemeClr val="bg1"/>
                </a:solidFill>
                <a:latin typeface="Myriad Pro" pitchFamily="34" charset="0"/>
                <a:cs typeface="Times New Roman" pitchFamily="18" charset="0"/>
              </a:rPr>
              <a:t>Practical Session 02</a:t>
            </a:r>
            <a:endParaRPr lang="en-US" dirty="0">
              <a:solidFill>
                <a:schemeClr val="bg1"/>
              </a:solidFill>
              <a:latin typeface="Myriad Pro" pitchFamily="34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1028700" y="5147444"/>
            <a:ext cx="7086600" cy="1764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 dirty="0" err="1">
                <a:solidFill>
                  <a:schemeClr val="bg1"/>
                </a:solidFill>
                <a:latin typeface="Myriad Pro" pitchFamily="34" charset="0"/>
              </a:rPr>
              <a:t>H.R.S.Senanayake</a:t>
            </a:r>
            <a:endParaRPr lang="en-US" altLang="en-US" sz="2000" dirty="0">
              <a:solidFill>
                <a:schemeClr val="bg1"/>
              </a:solidFill>
              <a:latin typeface="Myriad Pro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Email: hrsen@ou.ac.lk</a:t>
            </a:r>
            <a:b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  <a:t>CITES</a:t>
            </a:r>
            <a:b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  <a:t>Faculty of Engineering Technology  </a:t>
            </a:r>
            <a:b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</a:br>
            <a:r>
              <a:rPr lang="en-US" altLang="en-US" sz="2000" dirty="0">
                <a:solidFill>
                  <a:schemeClr val="bg1"/>
                </a:solidFill>
                <a:latin typeface="Myriad Pro" pitchFamily="34" charset="0"/>
              </a:rPr>
              <a:t>The Open University of Sri Lanka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76B6D-BD6B-47A1-99DF-7B35B8B5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B73A-FCF9-4D55-95AA-E2CCC66CDA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1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48420" y="1504593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 err="1"/>
              <a:t>strlen</a:t>
            </a:r>
            <a:r>
              <a:rPr lang="en-US" sz="2800" dirty="0"/>
              <a:t>() - Return the Length of a String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 err="1"/>
              <a:t>str_word_count</a:t>
            </a:r>
            <a:r>
              <a:rPr lang="en-US" sz="2800" dirty="0"/>
              <a:t>() - Count Words in a String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 err="1"/>
              <a:t>strrev</a:t>
            </a:r>
            <a:r>
              <a:rPr lang="en-US" sz="2800" dirty="0"/>
              <a:t>() - Reverse a String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 err="1"/>
              <a:t>strpos</a:t>
            </a:r>
            <a:r>
              <a:rPr lang="en-US" sz="2800" dirty="0"/>
              <a:t>() - Search For a Text Within a String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 err="1"/>
              <a:t>str_replace</a:t>
            </a:r>
            <a:r>
              <a:rPr lang="en-US" sz="2800" dirty="0"/>
              <a:t>() - Replace Text Within a String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748420" y="130277"/>
            <a:ext cx="76471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PHP String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6226" y="190500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 err="1"/>
              <a:t>is_int</a:t>
            </a:r>
            <a:r>
              <a:rPr lang="en-US" sz="2800" dirty="0"/>
              <a:t>() - Check if the type of a variable is int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 err="1"/>
              <a:t>is_float</a:t>
            </a:r>
            <a:r>
              <a:rPr lang="en-US" sz="2800" dirty="0"/>
              <a:t>() - Check if the type of a variable is float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 err="1"/>
              <a:t>is_numeric</a:t>
            </a:r>
            <a:r>
              <a:rPr lang="en-US" sz="2800" dirty="0"/>
              <a:t>() - Check if the variable is numeric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/>
              <a:t>(int)$</a:t>
            </a:r>
            <a:r>
              <a:rPr lang="en-US" sz="2800" dirty="0" err="1"/>
              <a:t>variable_name</a:t>
            </a:r>
            <a:r>
              <a:rPr lang="en-US" sz="2800" dirty="0"/>
              <a:t> - Cast float to int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05377" y="130277"/>
            <a:ext cx="833324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PHP Number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558736" y="130277"/>
            <a:ext cx="60265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PHP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95EA61-335E-46F0-8F4B-A83B44E7F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59609"/>
              </p:ext>
            </p:extLst>
          </p:nvPr>
        </p:nvGraphicFramePr>
        <p:xfrm>
          <a:off x="2209799" y="1447800"/>
          <a:ext cx="4724402" cy="407854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88438">
                  <a:extLst>
                    <a:ext uri="{9D8B030D-6E8A-4147-A177-3AD203B41FA5}">
                      <a16:colId xmlns:a16="http://schemas.microsoft.com/office/drawing/2014/main" val="3915663783"/>
                    </a:ext>
                  </a:extLst>
                </a:gridCol>
                <a:gridCol w="1717982">
                  <a:extLst>
                    <a:ext uri="{9D8B030D-6E8A-4147-A177-3AD203B41FA5}">
                      <a16:colId xmlns:a16="http://schemas.microsoft.com/office/drawing/2014/main" val="644350625"/>
                    </a:ext>
                  </a:extLst>
                </a:gridCol>
                <a:gridCol w="1717982">
                  <a:extLst>
                    <a:ext uri="{9D8B030D-6E8A-4147-A177-3AD203B41FA5}">
                      <a16:colId xmlns:a16="http://schemas.microsoft.com/office/drawing/2014/main" val="1337822224"/>
                    </a:ext>
                  </a:extLst>
                </a:gridCol>
              </a:tblGrid>
              <a:tr h="48643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Operator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Example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562526589"/>
                  </a:ext>
                </a:extLst>
              </a:tr>
              <a:tr h="48643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+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$x + $y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11376626"/>
                  </a:ext>
                </a:extLst>
              </a:tr>
              <a:tr h="48643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$x - $y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10387177"/>
                  </a:ext>
                </a:extLst>
              </a:tr>
              <a:tr h="48643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$x * $y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14006669"/>
                  </a:ext>
                </a:extLst>
              </a:tr>
              <a:tr h="48643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$x / $y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635544698"/>
                  </a:ext>
                </a:extLst>
              </a:tr>
              <a:tr h="82319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Modulus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$x % $y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971684653"/>
                  </a:ext>
                </a:extLst>
              </a:tr>
              <a:tr h="82319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Exponentiation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$x ** $y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56842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604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558736" y="130277"/>
            <a:ext cx="60265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PHP Operations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A2E5B1-DF7C-4B2F-BB53-7E225EC12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11481"/>
              </p:ext>
            </p:extLst>
          </p:nvPr>
        </p:nvGraphicFramePr>
        <p:xfrm>
          <a:off x="1371600" y="1720561"/>
          <a:ext cx="6858000" cy="341687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142925">
                  <a:extLst>
                    <a:ext uri="{9D8B030D-6E8A-4147-A177-3AD203B41FA5}">
                      <a16:colId xmlns:a16="http://schemas.microsoft.com/office/drawing/2014/main" val="3557651166"/>
                    </a:ext>
                  </a:extLst>
                </a:gridCol>
                <a:gridCol w="1523958">
                  <a:extLst>
                    <a:ext uri="{9D8B030D-6E8A-4147-A177-3AD203B41FA5}">
                      <a16:colId xmlns:a16="http://schemas.microsoft.com/office/drawing/2014/main" val="4154177853"/>
                    </a:ext>
                  </a:extLst>
                </a:gridCol>
                <a:gridCol w="4191117">
                  <a:extLst>
                    <a:ext uri="{9D8B030D-6E8A-4147-A177-3AD203B41FA5}">
                      <a16:colId xmlns:a16="http://schemas.microsoft.com/office/drawing/2014/main" val="2515837364"/>
                    </a:ext>
                  </a:extLst>
                </a:gridCol>
              </a:tblGrid>
              <a:tr h="4441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ment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Same as...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4097031935"/>
                  </a:ext>
                </a:extLst>
              </a:tr>
              <a:tr h="751713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y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left operand gets set to the 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value of the expression on the right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362871250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y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Addition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173540787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y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-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Subtraction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527980198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y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Multiplication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4656641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y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Division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675147365"/>
                  </a:ext>
                </a:extLst>
              </a:tr>
              <a:tr h="44419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y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y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Modulus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72911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82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544533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800" dirty="0"/>
              <a:t>if...else statement executes some code if a condition is true and another code if that condition is false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07406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Conditional Statements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659BC1-A405-4259-A806-D2C03017752F}"/>
              </a:ext>
            </a:extLst>
          </p:cNvPr>
          <p:cNvSpPr txBox="1"/>
          <p:nvPr/>
        </p:nvSpPr>
        <p:spPr>
          <a:xfrm>
            <a:off x="1905000" y="3124200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if (</a:t>
            </a:r>
            <a:r>
              <a:rPr lang="en-US" b="1" i="1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b="1" i="0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) {</a:t>
            </a:r>
            <a:br>
              <a:rPr lang="en-US" b="1" dirty="0">
                <a:solidFill>
                  <a:srgbClr val="DE5822"/>
                </a:solidFill>
              </a:rPr>
            </a:br>
            <a:r>
              <a:rPr lang="en-US" b="1" i="0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i="1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code to be executed if the condition is true;</a:t>
            </a:r>
            <a:br>
              <a:rPr lang="en-US" b="1" dirty="0">
                <a:solidFill>
                  <a:srgbClr val="DE5822"/>
                </a:solidFill>
              </a:rPr>
            </a:br>
            <a:r>
              <a:rPr lang="en-US" b="1" i="0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} else {</a:t>
            </a:r>
            <a:br>
              <a:rPr lang="en-US" b="1" dirty="0">
                <a:solidFill>
                  <a:srgbClr val="DE5822"/>
                </a:solidFill>
              </a:rPr>
            </a:br>
            <a:r>
              <a:rPr lang="en-US" b="1" i="0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1" i="1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code to be executed if the condition is false;</a:t>
            </a:r>
            <a:br>
              <a:rPr lang="en-US" b="1" i="1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</a:br>
            <a:r>
              <a:rPr lang="en-US" b="1" i="0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E58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6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53216"/>
            <a:ext cx="822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For Loop:-</a:t>
            </a:r>
          </a:p>
          <a:p>
            <a:pPr lvl="1" algn="just"/>
            <a:r>
              <a:rPr lang="en-US" sz="2400" dirty="0"/>
              <a:t>	</a:t>
            </a:r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for (</a:t>
            </a:r>
            <a:r>
              <a:rPr lang="en-US" b="1" i="1" dirty="0" err="1">
                <a:solidFill>
                  <a:srgbClr val="DE5822"/>
                </a:solidFill>
                <a:latin typeface="Consolas" panose="020B0609020204030204" pitchFamily="49" charset="0"/>
              </a:rPr>
              <a:t>init</a:t>
            </a:r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counter; test counter; increment counter) </a:t>
            </a:r>
          </a:p>
          <a:p>
            <a:pPr lvl="3" algn="just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{</a:t>
            </a:r>
          </a:p>
          <a:p>
            <a:pPr lvl="3" algn="just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code to be executed for each iteration;</a:t>
            </a:r>
          </a:p>
          <a:p>
            <a:pPr lvl="3" algn="just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While- Loop:-</a:t>
            </a:r>
          </a:p>
          <a:p>
            <a:pPr lvl="1" algn="just"/>
            <a:r>
              <a:rPr lang="en-US" sz="2400" dirty="0"/>
              <a:t>	</a:t>
            </a:r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while (condition is true) </a:t>
            </a:r>
          </a:p>
          <a:p>
            <a:pPr lvl="3" algn="just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{</a:t>
            </a:r>
          </a:p>
          <a:p>
            <a:pPr lvl="3" algn="just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code to be executed;</a:t>
            </a:r>
          </a:p>
          <a:p>
            <a:pPr lvl="3" algn="just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increment;</a:t>
            </a:r>
          </a:p>
          <a:p>
            <a:pPr lvl="3" algn="just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}</a:t>
            </a: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Do –While Loop:-</a:t>
            </a:r>
          </a:p>
          <a:p>
            <a:pPr lvl="2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do {</a:t>
            </a:r>
            <a:b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</a:br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  code to be executed;</a:t>
            </a:r>
          </a:p>
          <a:p>
            <a:pPr lvl="2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increment;</a:t>
            </a:r>
            <a:b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</a:br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} while (condition is true);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2435587" y="130277"/>
            <a:ext cx="427283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PHP Loops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6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965904" y="130277"/>
            <a:ext cx="521219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PHP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16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2BEA84-2CC1-4E99-851D-5A8E83A03CC2}"/>
              </a:ext>
            </a:extLst>
          </p:cNvPr>
          <p:cNvSpPr txBox="1"/>
          <p:nvPr/>
        </p:nvSpPr>
        <p:spPr>
          <a:xfrm>
            <a:off x="381000" y="1070314"/>
            <a:ext cx="8229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 block of statements that can be used repeatedly in a program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Will not execute automatically when a page loads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800" b="0" i="0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Will be executed by a call to the function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5DC400-CA70-4796-801D-9F560355DD75}"/>
              </a:ext>
            </a:extLst>
          </p:cNvPr>
          <p:cNvSpPr txBox="1"/>
          <p:nvPr/>
        </p:nvSpPr>
        <p:spPr>
          <a:xfrm>
            <a:off x="2170471" y="4132005"/>
            <a:ext cx="4650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function </a:t>
            </a:r>
            <a:r>
              <a:rPr lang="en-US" b="1" i="1" dirty="0" err="1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b="1" i="1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lvl="1"/>
            <a:r>
              <a:rPr lang="en-US" b="1" i="1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</a:br>
            <a:r>
              <a:rPr lang="en-US" b="1" i="1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  code to be executed;</a:t>
            </a:r>
            <a:b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</a:br>
            <a:r>
              <a:rPr lang="en-US" b="1" i="1" dirty="0">
                <a:solidFill>
                  <a:srgbClr val="DE582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i="1" dirty="0">
              <a:solidFill>
                <a:srgbClr val="DE58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3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6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974580" y="130277"/>
            <a:ext cx="31948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</a:rPr>
              <a:t>PHP Array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032E6-0887-4F91-9223-3A0991F7659A}"/>
              </a:ext>
            </a:extLst>
          </p:cNvPr>
          <p:cNvSpPr txBox="1"/>
          <p:nvPr/>
        </p:nvSpPr>
        <p:spPr>
          <a:xfrm>
            <a:off x="838200" y="1371600"/>
            <a:ext cx="77256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A special variable, which can hold more than one value at a time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DE5822"/>
                </a:solidFill>
                <a:effectLst/>
              </a:rPr>
              <a:t>array() 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- function is used to create PHP array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DE5822"/>
                </a:solidFill>
              </a:rPr>
              <a:t>count() </a:t>
            </a:r>
            <a:r>
              <a:rPr lang="en-US" sz="2800" dirty="0">
                <a:solidFill>
                  <a:srgbClr val="000000"/>
                </a:solidFill>
              </a:rPr>
              <a:t>-  return the length (the number of elements) of an array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DE5822"/>
                </a:solidFill>
              </a:rPr>
              <a:t>multidimensional array </a:t>
            </a:r>
            <a:r>
              <a:rPr lang="en-US" sz="2800" dirty="0"/>
              <a:t>is an array containing one or more arrays</a:t>
            </a:r>
          </a:p>
        </p:txBody>
      </p:sp>
    </p:spTree>
    <p:extLst>
      <p:ext uri="{BB962C8B-B14F-4D97-AF65-F5344CB8AC3E}">
        <p14:creationId xmlns:p14="http://schemas.microsoft.com/office/powerpoint/2010/main" val="174906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6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081514" y="269199"/>
            <a:ext cx="52390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</a:rPr>
              <a:t>PHP GET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032E6-0887-4F91-9223-3A0991F7659A}"/>
              </a:ext>
            </a:extLst>
          </p:cNvPr>
          <p:cNvSpPr txBox="1"/>
          <p:nvPr/>
        </p:nvSpPr>
        <p:spPr>
          <a:xfrm>
            <a:off x="459658" y="997529"/>
            <a:ext cx="8534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The GET method is restricted to sending up to 1024 characters only.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Never use the GET method if you have a password or other sensitive information to be sent to the server.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GET can’t be used to send binary data, like images or word documents, to the server.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The data sent by GET method can be accessed using the QUERY_STRING environment variable.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The PHP provides a $_GET associative array to access all the sent information using the GET method.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27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6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876329" y="269199"/>
            <a:ext cx="5649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</a:rPr>
              <a:t>PHP POST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032E6-0887-4F91-9223-3A0991F7659A}"/>
              </a:ext>
            </a:extLst>
          </p:cNvPr>
          <p:cNvSpPr txBox="1"/>
          <p:nvPr/>
        </p:nvSpPr>
        <p:spPr>
          <a:xfrm>
            <a:off x="433845" y="1352189"/>
            <a:ext cx="8534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The POST method does not have any restriction on the data size to be sent.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The POST method can be used to send ASCII as well as binary data.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The data sent by POST method goes through the HTTP header, so security depends on HTTP protocol. By using Secure HTTP, you can make sure that your information is secure.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</a:rPr>
              <a:t>The PHP provides a $_POST associative array to access all the sent information using the POST method.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716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27953" y="718055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133600"/>
            <a:ext cx="7620000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/>
              <a:t>Server-Side Programming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/>
              <a:t>PHP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/>
              <a:t>Frameworks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E442A-7296-4A05-9A52-FE0B68F8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6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847268" y="130277"/>
            <a:ext cx="74494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Example GET/POST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20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5DC400-CA70-4796-801D-9F560355DD75}"/>
              </a:ext>
            </a:extLst>
          </p:cNvPr>
          <p:cNvSpPr txBox="1"/>
          <p:nvPr/>
        </p:nvSpPr>
        <p:spPr>
          <a:xfrm>
            <a:off x="762000" y="1078967"/>
            <a:ext cx="8153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b="1" i="1" dirty="0">
              <a:solidFill>
                <a:srgbClr val="DE582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&lt;?</a:t>
            </a:r>
            <a:r>
              <a:rPr lang="en-US" b="1" i="1" dirty="0" err="1">
                <a:solidFill>
                  <a:srgbClr val="DE5822"/>
                </a:solidFill>
                <a:latin typeface="Consolas" panose="020B0609020204030204" pitchFamily="49" charset="0"/>
              </a:rPr>
              <a:t>php</a:t>
            </a:r>
            <a:endParaRPr lang="en-US" b="1" i="1" dirty="0">
              <a:solidFill>
                <a:srgbClr val="DE582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	echo "Welcome ". $_GET['name']. "&lt;</a:t>
            </a:r>
            <a:r>
              <a:rPr lang="en-US" b="1" i="1" dirty="0" err="1">
                <a:solidFill>
                  <a:srgbClr val="DE5822"/>
                </a:solidFill>
                <a:latin typeface="Consolas" panose="020B0609020204030204" pitchFamily="49" charset="0"/>
              </a:rPr>
              <a:t>br</a:t>
            </a:r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/&gt;";</a:t>
            </a: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?&gt;</a:t>
            </a:r>
          </a:p>
          <a:p>
            <a:pPr lvl="1"/>
            <a:endParaRPr lang="en-US" b="1" i="1" dirty="0">
              <a:solidFill>
                <a:srgbClr val="DE5822"/>
              </a:solidFill>
              <a:latin typeface="Consolas" panose="020B0609020204030204" pitchFamily="49" charset="0"/>
            </a:endParaRPr>
          </a:p>
          <a:p>
            <a:pPr lvl="1"/>
            <a:endParaRPr lang="en-US" b="1" i="1" dirty="0">
              <a:solidFill>
                <a:srgbClr val="DE5822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 &lt;body&gt;</a:t>
            </a: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 </a:t>
            </a: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    &lt;form action = "&lt;?</a:t>
            </a:r>
            <a:r>
              <a:rPr lang="en-US" b="1" i="1" dirty="0" err="1">
                <a:solidFill>
                  <a:srgbClr val="DE5822"/>
                </a:solidFill>
                <a:latin typeface="Consolas" panose="020B0609020204030204" pitchFamily="49" charset="0"/>
              </a:rPr>
              <a:t>php</a:t>
            </a:r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$_PHP_SELF ?&gt;" method = "GET"&gt;</a:t>
            </a: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       Name: &lt;input type = "text" name = "name" /&gt;         		&lt;input type = "submit" /&gt;</a:t>
            </a: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    &lt;/form&gt;</a:t>
            </a: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    </a:t>
            </a: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   &lt;/body&gt;</a:t>
            </a:r>
          </a:p>
          <a:p>
            <a:pPr lvl="1"/>
            <a:r>
              <a:rPr lang="en-US" b="1" i="1" dirty="0">
                <a:solidFill>
                  <a:srgbClr val="DE5822"/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3754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6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213026" y="130277"/>
            <a:ext cx="47179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Frameworks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45F1E-2A73-4653-B2D5-0A1DE4F7BC23}"/>
              </a:ext>
            </a:extLst>
          </p:cNvPr>
          <p:cNvSpPr txBox="1"/>
          <p:nvPr/>
        </p:nvSpPr>
        <p:spPr>
          <a:xfrm>
            <a:off x="609600" y="1629332"/>
            <a:ext cx="7924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0" i="0" dirty="0">
                <a:effectLst/>
              </a:rPr>
              <a:t>A platform for developing software applications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A software framework is built on top of a programming language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There are many types of software frameworks to make it easier for developing applications</a:t>
            </a:r>
          </a:p>
        </p:txBody>
      </p:sp>
    </p:spTree>
    <p:extLst>
      <p:ext uri="{BB962C8B-B14F-4D97-AF65-F5344CB8AC3E}">
        <p14:creationId xmlns:p14="http://schemas.microsoft.com/office/powerpoint/2010/main" val="54234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06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301463" y="130277"/>
            <a:ext cx="654108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</a:rPr>
              <a:t>Web Frameworks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45F1E-2A73-4653-B2D5-0A1DE4F7BC23}"/>
              </a:ext>
            </a:extLst>
          </p:cNvPr>
          <p:cNvSpPr txBox="1"/>
          <p:nvPr/>
        </p:nvSpPr>
        <p:spPr>
          <a:xfrm>
            <a:off x="533400" y="1229375"/>
            <a:ext cx="7924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Angular – </a:t>
            </a:r>
            <a:r>
              <a:rPr lang="en-US" sz="2400" i="1" dirty="0"/>
              <a:t>A typescript-based, open-source JS framework that makes it easy to build applications on the web. Angular solves application development challenges by combining declarative templates, dependency injection, end-to-end tooling, and much more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Laravel - </a:t>
            </a:r>
            <a:r>
              <a:rPr lang="en-US" sz="2400" i="1" dirty="0"/>
              <a:t>PHP-based web application framework with an expressive, elegant syntax. The open-source framework follows a model-view-controller design pattern that is robust and easy to understand.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400" i="1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CodeIgniter </a:t>
            </a:r>
          </a:p>
        </p:txBody>
      </p:sp>
    </p:spTree>
    <p:extLst>
      <p:ext uri="{BB962C8B-B14F-4D97-AF65-F5344CB8AC3E}">
        <p14:creationId xmlns:p14="http://schemas.microsoft.com/office/powerpoint/2010/main" val="65071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767665" y="130277"/>
            <a:ext cx="36086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</a:rPr>
              <a:t>CodeIgniter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D54B7-B456-47C3-815E-AAC5A336A039}"/>
              </a:ext>
            </a:extLst>
          </p:cNvPr>
          <p:cNvSpPr txBox="1"/>
          <p:nvPr/>
        </p:nvSpPr>
        <p:spPr>
          <a:xfrm>
            <a:off x="609600" y="1111216"/>
            <a:ext cx="8305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An application development framework, which can be used to develop websites, using PHP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Has a very rich set of functionality, which will increase the speed of website development work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Model-View-Controller Based System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Full Featured database classes with support for several platforms</a:t>
            </a:r>
          </a:p>
        </p:txBody>
      </p:sp>
    </p:spTree>
    <p:extLst>
      <p:ext uri="{BB962C8B-B14F-4D97-AF65-F5344CB8AC3E}">
        <p14:creationId xmlns:p14="http://schemas.microsoft.com/office/powerpoint/2010/main" val="247715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790636" y="130277"/>
            <a:ext cx="55627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</a:rPr>
              <a:t>Install CodeIgniter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24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D54B7-B456-47C3-815E-AAC5A336A039}"/>
              </a:ext>
            </a:extLst>
          </p:cNvPr>
          <p:cNvSpPr txBox="1"/>
          <p:nvPr/>
        </p:nvSpPr>
        <p:spPr>
          <a:xfrm>
            <a:off x="609600" y="1111216"/>
            <a:ext cx="8305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Step-1 − Download the CodeIgniter- http://codeigniter.com/download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EDF61FE-5D55-42A9-B108-E731000ACA15}"/>
              </a:ext>
            </a:extLst>
          </p:cNvPr>
          <p:cNvSpPr/>
          <p:nvPr/>
        </p:nvSpPr>
        <p:spPr>
          <a:xfrm>
            <a:off x="2438400" y="4572000"/>
            <a:ext cx="304800" cy="457200"/>
          </a:xfrm>
          <a:prstGeom prst="downArrow">
            <a:avLst/>
          </a:prstGeom>
          <a:solidFill>
            <a:srgbClr val="C0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C83378-43BF-41E4-8D6B-34328D36A79B}"/>
              </a:ext>
            </a:extLst>
          </p:cNvPr>
          <p:cNvGrpSpPr/>
          <p:nvPr/>
        </p:nvGrpSpPr>
        <p:grpSpPr>
          <a:xfrm>
            <a:off x="448975" y="2626685"/>
            <a:ext cx="8246049" cy="2866385"/>
            <a:chOff x="448975" y="2626685"/>
            <a:chExt cx="8246049" cy="2866385"/>
          </a:xfrm>
        </p:grpSpPr>
        <p:pic>
          <p:nvPicPr>
            <p:cNvPr id="5" name="Picture 4" descr="Graphical user interface, application&#10;&#10;Description automatically generated with medium confidence">
              <a:extLst>
                <a:ext uri="{FF2B5EF4-FFF2-40B4-BE49-F238E27FC236}">
                  <a16:creationId xmlns:a16="http://schemas.microsoft.com/office/drawing/2014/main" id="{D91FE6A8-0EDA-4213-9932-4E7C09E03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975" y="2626685"/>
              <a:ext cx="8246049" cy="28663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2DAF66-4037-4E8F-87E2-CF490C0B91BA}"/>
                </a:ext>
              </a:extLst>
            </p:cNvPr>
            <p:cNvSpPr/>
            <p:nvPr/>
          </p:nvSpPr>
          <p:spPr>
            <a:xfrm>
              <a:off x="1143000" y="4267200"/>
              <a:ext cx="304800" cy="152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DE5822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53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1790636" y="130277"/>
            <a:ext cx="55627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</a:rPr>
              <a:t>Install CodeIgniter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D54B7-B456-47C3-815E-AAC5A336A039}"/>
              </a:ext>
            </a:extLst>
          </p:cNvPr>
          <p:cNvSpPr txBox="1"/>
          <p:nvPr/>
        </p:nvSpPr>
        <p:spPr>
          <a:xfrm>
            <a:off x="609600" y="1295400"/>
            <a:ext cx="83058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Step-2 − Unzip the folder.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Step-3 − Upload all files and folders to your server.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Step-4 − After uploading all the files to your server, visit the URL of your server, e.g., www.domain-name.com.</a:t>
            </a:r>
          </a:p>
        </p:txBody>
      </p:sp>
    </p:spTree>
    <p:extLst>
      <p:ext uri="{BB962C8B-B14F-4D97-AF65-F5344CB8AC3E}">
        <p14:creationId xmlns:p14="http://schemas.microsoft.com/office/powerpoint/2010/main" val="124000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91440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DE5822"/>
                </a:solidFill>
                <a:latin typeface="Myriad Pro" pitchFamily="34" charset="0"/>
              </a:rPr>
              <a:t>Thank you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81200" y="5638800"/>
            <a:ext cx="5334000" cy="1019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PO Box 21,  </a:t>
            </a:r>
            <a:r>
              <a:rPr lang="en-US" altLang="en-US" sz="1200" dirty="0" err="1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Nawala</a:t>
            </a:r>
            <a:r>
              <a:rPr lang="en-US" altLang="en-US" sz="12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, </a:t>
            </a:r>
            <a:r>
              <a:rPr lang="en-US" altLang="en-US" sz="1200" dirty="0" err="1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Nugegoda</a:t>
            </a:r>
            <a:r>
              <a:rPr lang="en-US" altLang="en-US" sz="12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, Sri Lanka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Phone: +94 11 288 100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200" dirty="0">
                <a:solidFill>
                  <a:schemeClr val="bg1"/>
                </a:solidFill>
                <a:latin typeface="Myriad Pro" pitchFamily="34" charset="0"/>
                <a:cs typeface="Myriad Arabic" pitchFamily="50" charset="-78"/>
              </a:rPr>
              <a:t>www.ou.ac.lk</a:t>
            </a:r>
          </a:p>
        </p:txBody>
      </p:sp>
    </p:spTree>
    <p:extLst>
      <p:ext uri="{BB962C8B-B14F-4D97-AF65-F5344CB8AC3E}">
        <p14:creationId xmlns:p14="http://schemas.microsoft.com/office/powerpoint/2010/main" val="418615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8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93276" y="228600"/>
            <a:ext cx="7530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Server-Side Programming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616CB-F8B9-472D-89E5-CBA235385F3E}"/>
              </a:ext>
            </a:extLst>
          </p:cNvPr>
          <p:cNvSpPr/>
          <p:nvPr/>
        </p:nvSpPr>
        <p:spPr>
          <a:xfrm>
            <a:off x="771153" y="15240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technique used in web development involves employing scripts on a web server that produces a response customized for each user's request to the website.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3308CEA-7708-4708-A93F-5ED08C57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3</a:t>
            </a:fld>
            <a:endParaRPr lang="en-US"/>
          </a:p>
        </p:txBody>
      </p:sp>
      <p:pic>
        <p:nvPicPr>
          <p:cNvPr id="14" name="Picture 13" descr="Diagram, engineering drawing&#10;&#10;Description automatically generated">
            <a:extLst>
              <a:ext uri="{FF2B5EF4-FFF2-40B4-BE49-F238E27FC236}">
                <a16:creationId xmlns:a16="http://schemas.microsoft.com/office/drawing/2014/main" id="{438ED5C4-A48C-477A-8937-4813AF6E5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501" y="2836333"/>
            <a:ext cx="3602778" cy="1801389"/>
          </a:xfrm>
          <a:prstGeom prst="rect">
            <a:avLst/>
          </a:prstGeom>
        </p:spPr>
      </p:pic>
      <p:sp>
        <p:nvSpPr>
          <p:cNvPr id="15" name="Action Button: Video 14">
            <a:hlinkClick r:id="rId4" highlightClick="1"/>
            <a:extLst>
              <a:ext uri="{FF2B5EF4-FFF2-40B4-BE49-F238E27FC236}">
                <a16:creationId xmlns:a16="http://schemas.microsoft.com/office/drawing/2014/main" id="{829C507B-6CCE-4B69-94FA-427B30CF0D75}"/>
              </a:ext>
            </a:extLst>
          </p:cNvPr>
          <p:cNvSpPr/>
          <p:nvPr/>
        </p:nvSpPr>
        <p:spPr>
          <a:xfrm>
            <a:off x="7112314" y="4988030"/>
            <a:ext cx="1524000" cy="1018011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34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17" decel="50000" autoRev="1" fill="hold">
                                          <p:stCondLst>
                                            <p:cond delay="34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2" fill="hold">
                                          <p:stCondLst>
                                            <p:cond delay="64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573597" y="-88824"/>
            <a:ext cx="7996805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/>
              <a:t>Programming Languages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B5ABFF-849F-4EB4-8C40-3EE5BC28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670C5-82D2-4339-9F3D-A5324A3C7BEB}"/>
              </a:ext>
            </a:extLst>
          </p:cNvPr>
          <p:cNvSpPr txBox="1"/>
          <p:nvPr/>
        </p:nvSpPr>
        <p:spPr>
          <a:xfrm>
            <a:off x="1371600" y="1676400"/>
            <a:ext cx="46506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and JSP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Ruby on Rails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BA02150-F469-4DE0-B3CD-E8D8D383AB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49048" y="2048304"/>
            <a:ext cx="4136834" cy="2761392"/>
          </a:xfrm>
          <a:prstGeom prst="roundRect">
            <a:avLst>
              <a:gd name="adj" fmla="val 16667"/>
            </a:avLst>
          </a:prstGeom>
          <a:ln>
            <a:solidFill>
              <a:srgbClr val="FFFFFF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400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5300" y="1443841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Allows web developers to create dynamic content that interacts with databases</a:t>
            </a:r>
          </a:p>
          <a:p>
            <a:pPr algn="just"/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PHP is basically used for developing web-based software applications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800" dirty="0"/>
              <a:t>Can be integrated with a number of popular databases, including MySQL, PostgreSQL, Oracle, Sybase, Informix, and Microsoft SQL Server.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99DC93-3A70-49E3-AC51-E7E3C199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7643B-4F42-44F2-944C-23E56DC5E244}"/>
              </a:ext>
            </a:extLst>
          </p:cNvPr>
          <p:cNvSpPr/>
          <p:nvPr/>
        </p:nvSpPr>
        <p:spPr>
          <a:xfrm>
            <a:off x="3581400" y="-182685"/>
            <a:ext cx="1487908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191838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1F764F-04B2-4431-BA6E-56FB20ACB26F}"/>
              </a:ext>
            </a:extLst>
          </p:cNvPr>
          <p:cNvSpPr/>
          <p:nvPr/>
        </p:nvSpPr>
        <p:spPr>
          <a:xfrm>
            <a:off x="2686195" y="-162941"/>
            <a:ext cx="3771610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/>
              <a:t>PHP Syntax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C2288-572A-4A01-B945-C9CE855F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9F2D9C-2BFD-4148-BE31-9DB5D6B85AAE}"/>
              </a:ext>
            </a:extLst>
          </p:cNvPr>
          <p:cNvSpPr txBox="1"/>
          <p:nvPr/>
        </p:nvSpPr>
        <p:spPr>
          <a:xfrm>
            <a:off x="599969" y="1396849"/>
            <a:ext cx="813798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PHP script starts with </a:t>
            </a:r>
            <a:r>
              <a:rPr lang="en-US" sz="2400" dirty="0">
                <a:solidFill>
                  <a:srgbClr val="FF0000"/>
                </a:solidFill>
              </a:rPr>
              <a:t>&lt;?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r>
              <a:rPr lang="en-US" sz="2400" dirty="0">
                <a:solidFill>
                  <a:srgbClr val="FF0000"/>
                </a:solidFill>
              </a:rPr>
              <a:t> </a:t>
            </a:r>
            <a:r>
              <a:rPr lang="en-US" sz="2400" dirty="0"/>
              <a:t>and ends with </a:t>
            </a:r>
            <a:r>
              <a:rPr lang="en-US" sz="2400" dirty="0">
                <a:solidFill>
                  <a:srgbClr val="FF0000"/>
                </a:solidFill>
              </a:rPr>
              <a:t>?&gt;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File extension for PHP files is 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r>
              <a:rPr lang="en-US" sz="2400" dirty="0" err="1">
                <a:solidFill>
                  <a:srgbClr val="FF0000"/>
                </a:solidFill>
              </a:rPr>
              <a:t>php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PHP file normally contains HTML tags and some PHP scripting code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Keywords, classes, functions, and user-defined functions are not case-sensitive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All variable names are case-sensitive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381000" y="1331753"/>
            <a:ext cx="8382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Purpose is to be read by someone who is looking at the code.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Mainly two types of comments:</a:t>
            </a:r>
          </a:p>
          <a:p>
            <a:pPr marL="2114550" lvl="4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Single Line Comments</a:t>
            </a:r>
          </a:p>
          <a:p>
            <a:pPr lvl="6" algn="just"/>
            <a:r>
              <a:rPr lang="en-US" sz="2400" b="1" i="1" dirty="0">
                <a:solidFill>
                  <a:srgbClr val="DE58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This is a single-line comment</a:t>
            </a:r>
          </a:p>
          <a:p>
            <a:pPr lvl="6" algn="just"/>
            <a:r>
              <a:rPr lang="en-US" sz="2400" b="1" i="1" dirty="0">
                <a:solidFill>
                  <a:srgbClr val="DE58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This is a single-line comment</a:t>
            </a:r>
          </a:p>
          <a:p>
            <a:pPr marL="2114550" lvl="4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Multiple Line Comments</a:t>
            </a:r>
          </a:p>
          <a:p>
            <a:pPr lvl="6" algn="just"/>
            <a:r>
              <a:rPr lang="en-US" sz="2400" b="1" i="1" dirty="0">
                <a:solidFill>
                  <a:srgbClr val="DE58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</a:p>
          <a:p>
            <a:pPr lvl="6" algn="just"/>
            <a:r>
              <a:rPr lang="en-US" sz="2400" b="1" i="1" dirty="0">
                <a:solidFill>
                  <a:srgbClr val="DE58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</a:t>
            </a:r>
          </a:p>
          <a:p>
            <a:pPr lvl="6" algn="just"/>
            <a:r>
              <a:rPr lang="en-US" sz="2400" b="1" i="1" dirty="0">
                <a:solidFill>
                  <a:srgbClr val="DE58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multiple-lines </a:t>
            </a:r>
          </a:p>
          <a:p>
            <a:pPr lvl="6" algn="just"/>
            <a:r>
              <a:rPr lang="en-US" sz="2400" b="1" i="1" dirty="0">
                <a:solidFill>
                  <a:srgbClr val="DE58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 */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A05C8A-C93F-4BA2-B965-ED494423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974088-4837-4395-8451-5555190752D3}"/>
              </a:ext>
            </a:extLst>
          </p:cNvPr>
          <p:cNvSpPr/>
          <p:nvPr/>
        </p:nvSpPr>
        <p:spPr>
          <a:xfrm>
            <a:off x="1439604" y="-44245"/>
            <a:ext cx="5100371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/>
              <a:t>PHP Comments</a:t>
            </a:r>
          </a:p>
        </p:txBody>
      </p:sp>
    </p:spTree>
    <p:extLst>
      <p:ext uri="{BB962C8B-B14F-4D97-AF65-F5344CB8AC3E}">
        <p14:creationId xmlns:p14="http://schemas.microsoft.com/office/powerpoint/2010/main" val="56257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-126692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412503" y="1371600"/>
            <a:ext cx="819809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Used to store information to be referenced and manipulated in a computer program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Variable names are case-sensitive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2400" dirty="0"/>
              <a:t>PHP variable starts with the </a:t>
            </a:r>
            <a:r>
              <a:rPr lang="en-US" sz="2400" dirty="0">
                <a:solidFill>
                  <a:srgbClr val="FF0000"/>
                </a:solidFill>
              </a:rPr>
              <a:t>$</a:t>
            </a:r>
            <a:r>
              <a:rPr lang="en-US" sz="2400" dirty="0"/>
              <a:t> sign</a:t>
            </a:r>
          </a:p>
          <a:p>
            <a:pPr algn="just"/>
            <a:r>
              <a:rPr lang="en-US" sz="2400" dirty="0"/>
              <a:t>		</a:t>
            </a:r>
            <a:r>
              <a:rPr lang="en-US" sz="2400" b="1" i="1" dirty="0">
                <a:solidFill>
                  <a:srgbClr val="DE5822"/>
                </a:solidFill>
              </a:rPr>
              <a:t>&lt;?</a:t>
            </a:r>
            <a:r>
              <a:rPr lang="en-US" sz="2400" b="1" i="1" dirty="0" err="1">
                <a:solidFill>
                  <a:srgbClr val="DE5822"/>
                </a:solidFill>
              </a:rPr>
              <a:t>php</a:t>
            </a:r>
            <a:endParaRPr lang="en-US" sz="2400" b="1" i="1" dirty="0">
              <a:solidFill>
                <a:srgbClr val="DE5822"/>
              </a:solidFill>
            </a:endParaRPr>
          </a:p>
          <a:p>
            <a:pPr lvl="5" algn="just"/>
            <a:r>
              <a:rPr lang="en-US" sz="2400" b="1" i="1" dirty="0">
                <a:solidFill>
                  <a:srgbClr val="DE5822"/>
                </a:solidFill>
              </a:rPr>
              <a:t>$name = “</a:t>
            </a:r>
            <a:r>
              <a:rPr lang="en-US" sz="2400" b="1" i="1" dirty="0" err="1">
                <a:solidFill>
                  <a:srgbClr val="DE5822"/>
                </a:solidFill>
              </a:rPr>
              <a:t>Amali</a:t>
            </a:r>
            <a:r>
              <a:rPr lang="en-US" sz="2400" b="1" i="1" dirty="0">
                <a:solidFill>
                  <a:srgbClr val="DE5822"/>
                </a:solidFill>
              </a:rPr>
              <a:t>";</a:t>
            </a:r>
          </a:p>
          <a:p>
            <a:pPr lvl="5" algn="just"/>
            <a:r>
              <a:rPr lang="en-US" sz="2400" b="1" i="1" dirty="0">
                <a:solidFill>
                  <a:srgbClr val="DE5822"/>
                </a:solidFill>
              </a:rPr>
              <a:t>$value_01 = 5;</a:t>
            </a:r>
          </a:p>
          <a:p>
            <a:pPr lvl="5" algn="just"/>
            <a:r>
              <a:rPr lang="en-US" sz="2400" b="1" i="1" dirty="0">
                <a:solidFill>
                  <a:srgbClr val="DE5822"/>
                </a:solidFill>
              </a:rPr>
              <a:t>$value_02 = 10.5;</a:t>
            </a:r>
          </a:p>
          <a:p>
            <a:pPr algn="just"/>
            <a:r>
              <a:rPr lang="en-US" sz="2400" b="1" i="1" dirty="0">
                <a:solidFill>
                  <a:srgbClr val="DE5822"/>
                </a:solidFill>
              </a:rPr>
              <a:t>		 ?&gt;</a:t>
            </a:r>
          </a:p>
          <a:p>
            <a:pPr algn="just"/>
            <a:endParaRPr lang="en-US" sz="2400" dirty="0"/>
          </a:p>
          <a:p>
            <a:pPr algn="just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A05C8A-C93F-4BA2-B965-ED494423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974088-4837-4395-8451-5555190752D3}"/>
              </a:ext>
            </a:extLst>
          </p:cNvPr>
          <p:cNvSpPr/>
          <p:nvPr/>
        </p:nvSpPr>
        <p:spPr>
          <a:xfrm>
            <a:off x="2424487" y="-131608"/>
            <a:ext cx="4595361" cy="1334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b="1" dirty="0"/>
              <a:t>PHP Variables</a:t>
            </a:r>
          </a:p>
        </p:txBody>
      </p:sp>
    </p:spTree>
    <p:extLst>
      <p:ext uri="{BB962C8B-B14F-4D97-AF65-F5344CB8AC3E}">
        <p14:creationId xmlns:p14="http://schemas.microsoft.com/office/powerpoint/2010/main" val="46048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0"/>
            <a:ext cx="9144000" cy="685800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/>
        </p:nvSpPr>
        <p:spPr bwMode="auto">
          <a:xfrm>
            <a:off x="1143000" y="6362700"/>
            <a:ext cx="4275306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Myriad Pro" pitchFamily="34" charset="0"/>
              </a:rPr>
              <a:t>Department of……………………………</a:t>
            </a:r>
          </a:p>
          <a:p>
            <a:endParaRPr lang="en-US" alt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438400" y="56138"/>
            <a:ext cx="426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latin typeface="Arial" panose="020B0604020202020204" pitchFamily="34" charset="0"/>
              </a:rPr>
              <a:t>Data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54CB-D6D5-4753-BC53-B96147B2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581EA-39F8-462A-8A67-9FF2314B7FDD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53793-F957-4F6D-9B86-724EECFD5294}"/>
              </a:ext>
            </a:extLst>
          </p:cNvPr>
          <p:cNvSpPr txBox="1"/>
          <p:nvPr/>
        </p:nvSpPr>
        <p:spPr>
          <a:xfrm>
            <a:off x="685800" y="914400"/>
            <a:ext cx="82296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PHP Data Types 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String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Integer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Float (floating-point numbers - also called double)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Boolean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Array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Object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NULL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2000" dirty="0"/>
              <a:t>Resource</a:t>
            </a:r>
          </a:p>
          <a:p>
            <a:pPr lvl="4"/>
            <a:r>
              <a:rPr lang="en-US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42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1351</Words>
  <Application>Microsoft Office PowerPoint</Application>
  <PresentationFormat>On-screen Show (4:3)</PresentationFormat>
  <Paragraphs>290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Myriad Pro</vt:lpstr>
      <vt:lpstr>Times New Roman</vt:lpstr>
      <vt:lpstr>Wingdings</vt:lpstr>
      <vt:lpstr>Office Theme</vt:lpstr>
      <vt:lpstr>EEI4346  Web Technology  Day School 03  +  Practical Session 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Savithree Senanayake</cp:lastModifiedBy>
  <cp:revision>110</cp:revision>
  <dcterms:created xsi:type="dcterms:W3CDTF">2021-08-21T08:24:40Z</dcterms:created>
  <dcterms:modified xsi:type="dcterms:W3CDTF">2022-07-13T13:49:44Z</dcterms:modified>
</cp:coreProperties>
</file>