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8" r:id="rId2"/>
    <p:sldId id="257" r:id="rId3"/>
    <p:sldId id="313" r:id="rId4"/>
    <p:sldId id="278" r:id="rId5"/>
    <p:sldId id="260" r:id="rId6"/>
    <p:sldId id="304" r:id="rId7"/>
    <p:sldId id="261" r:id="rId8"/>
    <p:sldId id="262" r:id="rId9"/>
    <p:sldId id="305" r:id="rId10"/>
    <p:sldId id="276" r:id="rId11"/>
    <p:sldId id="263" r:id="rId12"/>
    <p:sldId id="280" r:id="rId13"/>
    <p:sldId id="282" r:id="rId14"/>
    <p:sldId id="298" r:id="rId15"/>
    <p:sldId id="299" r:id="rId16"/>
    <p:sldId id="300" r:id="rId17"/>
    <p:sldId id="283" r:id="rId18"/>
    <p:sldId id="307" r:id="rId19"/>
    <p:sldId id="284" r:id="rId20"/>
    <p:sldId id="306" r:id="rId21"/>
    <p:sldId id="308" r:id="rId22"/>
    <p:sldId id="309" r:id="rId23"/>
    <p:sldId id="285" r:id="rId24"/>
    <p:sldId id="310" r:id="rId25"/>
    <p:sldId id="311" r:id="rId26"/>
    <p:sldId id="287" r:id="rId27"/>
    <p:sldId id="288" r:id="rId28"/>
    <p:sldId id="312" r:id="rId29"/>
    <p:sldId id="301" r:id="rId30"/>
    <p:sldId id="25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582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698A2-7E25-42E7-9138-DF4C96E09853}" type="datetimeFigureOut">
              <a:rPr lang="en-US" smtClean="0"/>
              <a:t>4/30/2022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6AA2F-5037-4BA7-8DDB-E45509F1A863}" type="slidenum">
              <a:rPr lang="en-US" smtClean="0"/>
              <a:t>‹#›</a:t>
            </a:fld>
            <a:endParaRPr lang="en-US"/>
          </a:p>
        </p:txBody>
      </p:sp>
    </p:spTree>
    <p:extLst>
      <p:ext uri="{BB962C8B-B14F-4D97-AF65-F5344CB8AC3E}">
        <p14:creationId xmlns:p14="http://schemas.microsoft.com/office/powerpoint/2010/main" val="2258168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0FFFC9-AA8E-4854-A47A-6BF4E4155C84}" type="datetime1">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5525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50CAD-21F9-4C7A-A49E-3E0B99F16644}" type="datetime1">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3274210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141F1F-18D0-4046-94F8-5BA027BFB4B0}" type="datetime1">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48374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E572AC-B70A-47B6-8B67-FCDE47661A33}" type="datetime1">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488315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BBDFC0-4C95-4759-92F8-0712C214FE87}" type="datetime1">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12582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435F21-5A37-4883-8D2B-0C52761DCC7F}" type="datetime1">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353378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474D85-4B21-4B9C-AEAC-F800565DA29B}" type="datetime1">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6120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6783D6-2184-4C83-B284-9B9F8B74056C}" type="datetime1">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54700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AAD59-7A61-4DB8-AEC1-2346F56BA180}" type="datetime1">
              <a:rPr lang="en-US" smtClean="0"/>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294538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811812-7F4F-4343-B85D-D6E700803F13}" type="datetime1">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742493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6D192-EE16-434D-9191-0E3498C5A245}" type="datetime1">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F581EA-39F8-462A-8A67-9FF2314B7FDD}" type="slidenum">
              <a:rPr lang="en-US" smtClean="0"/>
              <a:t>‹#›</a:t>
            </a:fld>
            <a:endParaRPr lang="en-US"/>
          </a:p>
        </p:txBody>
      </p:sp>
    </p:spTree>
    <p:extLst>
      <p:ext uri="{BB962C8B-B14F-4D97-AF65-F5344CB8AC3E}">
        <p14:creationId xmlns:p14="http://schemas.microsoft.com/office/powerpoint/2010/main" val="1239726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AE762-F367-4160-A01C-153EF37656F5}" type="datetime1">
              <a:rPr lang="en-US" smtClean="0"/>
              <a:t>4/30/2022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581EA-39F8-462A-8A67-9FF2314B7FDD}" type="slidenum">
              <a:rPr lang="en-US" smtClean="0"/>
              <a:t>‹#›</a:t>
            </a:fld>
            <a:endParaRPr lang="en-US"/>
          </a:p>
        </p:txBody>
      </p:sp>
    </p:spTree>
    <p:extLst>
      <p:ext uri="{BB962C8B-B14F-4D97-AF65-F5344CB8AC3E}">
        <p14:creationId xmlns:p14="http://schemas.microsoft.com/office/powerpoint/2010/main" val="436489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p:spPr>
      </p:pic>
      <p:sp>
        <p:nvSpPr>
          <p:cNvPr id="2" name="Title 1"/>
          <p:cNvSpPr>
            <a:spLocks noGrp="1"/>
          </p:cNvSpPr>
          <p:nvPr>
            <p:ph type="title"/>
          </p:nvPr>
        </p:nvSpPr>
        <p:spPr>
          <a:xfrm>
            <a:off x="457200" y="2736045"/>
            <a:ext cx="8229600" cy="2010568"/>
          </a:xfrm>
        </p:spPr>
        <p:txBody>
          <a:bodyPr>
            <a:normAutofit fontScale="90000"/>
          </a:bodyPr>
          <a:lstStyle/>
          <a:p>
            <a:r>
              <a:rPr lang="en-US" altLang="en-US" dirty="0">
                <a:solidFill>
                  <a:schemeClr val="bg1"/>
                </a:solidFill>
                <a:latin typeface="Myriad Pro" pitchFamily="34" charset="0"/>
                <a:cs typeface="Times New Roman" pitchFamily="18" charset="0"/>
              </a:rPr>
              <a:t>EEI4346 </a:t>
            </a:r>
            <a:br>
              <a:rPr lang="en-US" altLang="en-US" dirty="0">
                <a:solidFill>
                  <a:schemeClr val="bg1"/>
                </a:solidFill>
                <a:latin typeface="Myriad Pro" pitchFamily="34" charset="0"/>
                <a:cs typeface="Times New Roman" pitchFamily="18" charset="0"/>
              </a:rPr>
            </a:br>
            <a:r>
              <a:rPr lang="en-US" altLang="en-US" dirty="0">
                <a:solidFill>
                  <a:schemeClr val="bg1"/>
                </a:solidFill>
                <a:latin typeface="Myriad Pro" pitchFamily="34" charset="0"/>
                <a:cs typeface="Times New Roman" pitchFamily="18" charset="0"/>
              </a:rPr>
              <a:t>Web Technology </a:t>
            </a:r>
            <a:br>
              <a:rPr lang="en-US" altLang="en-US" dirty="0">
                <a:solidFill>
                  <a:schemeClr val="bg1"/>
                </a:solidFill>
                <a:latin typeface="Myriad Pro" pitchFamily="34" charset="0"/>
                <a:cs typeface="Times New Roman" pitchFamily="18" charset="0"/>
              </a:rPr>
            </a:br>
            <a:r>
              <a:rPr lang="en-US" altLang="en-US" dirty="0">
                <a:solidFill>
                  <a:schemeClr val="bg1"/>
                </a:solidFill>
                <a:latin typeface="Myriad Pro" pitchFamily="34" charset="0"/>
                <a:cs typeface="Times New Roman" pitchFamily="18" charset="0"/>
              </a:rPr>
              <a:t>Day School 04 </a:t>
            </a:r>
            <a:br>
              <a:rPr lang="en-US" altLang="en-US" dirty="0">
                <a:solidFill>
                  <a:schemeClr val="bg1"/>
                </a:solidFill>
                <a:latin typeface="Myriad Pro" pitchFamily="34" charset="0"/>
                <a:cs typeface="Times New Roman" pitchFamily="18" charset="0"/>
              </a:rPr>
            </a:br>
            <a:endParaRPr lang="en-US" dirty="0">
              <a:solidFill>
                <a:schemeClr val="bg1"/>
              </a:solidFill>
              <a:latin typeface="Myriad Pro" pitchFamily="34" charset="0"/>
            </a:endParaRPr>
          </a:p>
        </p:txBody>
      </p:sp>
      <p:sp>
        <p:nvSpPr>
          <p:cNvPr id="9" name="Rectangle 8"/>
          <p:cNvSpPr>
            <a:spLocks noGrp="1" noChangeArrowheads="1"/>
          </p:cNvSpPr>
          <p:nvPr/>
        </p:nvSpPr>
        <p:spPr bwMode="auto">
          <a:xfrm>
            <a:off x="1028700" y="5147444"/>
            <a:ext cx="7086600" cy="176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lnSpc>
                <a:spcPct val="90000"/>
              </a:lnSpc>
            </a:pPr>
            <a:r>
              <a:rPr lang="en-US" altLang="en-US" sz="2000" dirty="0" err="1">
                <a:solidFill>
                  <a:schemeClr val="bg1"/>
                </a:solidFill>
                <a:latin typeface="Myriad Pro" pitchFamily="34" charset="0"/>
              </a:rPr>
              <a:t>H.R.S.Senanayake</a:t>
            </a:r>
            <a:endParaRPr lang="en-US" altLang="en-US" sz="2000" dirty="0">
              <a:solidFill>
                <a:schemeClr val="bg1"/>
              </a:solidFill>
              <a:latin typeface="Myriad Pro" pitchFamily="34" charset="0"/>
            </a:endParaRPr>
          </a:p>
          <a:p>
            <a:pPr eaLnBrk="1" hangingPunct="1">
              <a:lnSpc>
                <a:spcPct val="90000"/>
              </a:lnSpc>
            </a:pPr>
            <a:r>
              <a:rPr lang="en-US" altLang="en-US" sz="2000" dirty="0">
                <a:solidFill>
                  <a:schemeClr val="bg1"/>
                </a:solidFill>
                <a:latin typeface="Myriad Pro" pitchFamily="34" charset="0"/>
                <a:cs typeface="Myriad Arabic" pitchFamily="50" charset="-78"/>
              </a:rPr>
              <a:t>Email: hrsen@ou.ac.lk</a:t>
            </a:r>
            <a:br>
              <a:rPr lang="en-US" altLang="en-US" sz="2000" dirty="0">
                <a:solidFill>
                  <a:schemeClr val="bg1"/>
                </a:solidFill>
                <a:latin typeface="Myriad Pro" pitchFamily="34" charset="0"/>
              </a:rPr>
            </a:br>
            <a:r>
              <a:rPr lang="en-US" altLang="en-US" sz="2000" dirty="0">
                <a:solidFill>
                  <a:schemeClr val="bg1"/>
                </a:solidFill>
                <a:latin typeface="Myriad Pro" pitchFamily="34" charset="0"/>
              </a:rPr>
              <a:t>CITES</a:t>
            </a:r>
            <a:br>
              <a:rPr lang="en-US" altLang="en-US" sz="2000" dirty="0">
                <a:solidFill>
                  <a:schemeClr val="bg1"/>
                </a:solidFill>
                <a:latin typeface="Myriad Pro" pitchFamily="34" charset="0"/>
              </a:rPr>
            </a:br>
            <a:r>
              <a:rPr lang="en-US" altLang="en-US" sz="2000" dirty="0">
                <a:solidFill>
                  <a:schemeClr val="bg1"/>
                </a:solidFill>
                <a:latin typeface="Myriad Pro" pitchFamily="34" charset="0"/>
              </a:rPr>
              <a:t>Faculty of Engineering Technology  </a:t>
            </a:r>
            <a:br>
              <a:rPr lang="en-US" altLang="en-US" sz="2000" dirty="0">
                <a:solidFill>
                  <a:schemeClr val="bg1"/>
                </a:solidFill>
                <a:latin typeface="Myriad Pro" pitchFamily="34" charset="0"/>
              </a:rPr>
            </a:br>
            <a:r>
              <a:rPr lang="en-US" altLang="en-US" sz="2000" dirty="0">
                <a:solidFill>
                  <a:schemeClr val="bg1"/>
                </a:solidFill>
                <a:latin typeface="Myriad Pro" pitchFamily="34" charset="0"/>
              </a:rPr>
              <a:t>The Open University of Sri Lanka</a:t>
            </a:r>
          </a:p>
        </p:txBody>
      </p:sp>
      <p:sp>
        <p:nvSpPr>
          <p:cNvPr id="3" name="Slide Number Placeholder 2">
            <a:extLst>
              <a:ext uri="{FF2B5EF4-FFF2-40B4-BE49-F238E27FC236}">
                <a16:creationId xmlns:a16="http://schemas.microsoft.com/office/drawing/2014/main" id="{DF176B6D-BD6B-47A1-99DF-7B35B8B50FF3}"/>
              </a:ext>
            </a:extLst>
          </p:cNvPr>
          <p:cNvSpPr>
            <a:spLocks noGrp="1"/>
          </p:cNvSpPr>
          <p:nvPr>
            <p:ph type="sldNum" sz="quarter" idx="12"/>
          </p:nvPr>
        </p:nvSpPr>
        <p:spPr/>
        <p:txBody>
          <a:bodyPr/>
          <a:lstStyle/>
          <a:p>
            <a:fld id="{C817B73A-FCF9-4D55-95AA-E2CCC66CDAC6}" type="slidenum">
              <a:rPr lang="en-US" smtClean="0"/>
              <a:t>1</a:t>
            </a:fld>
            <a:endParaRPr lang="en-US" dirty="0"/>
          </a:p>
        </p:txBody>
      </p:sp>
    </p:spTree>
    <p:extLst>
      <p:ext uri="{BB962C8B-B14F-4D97-AF65-F5344CB8AC3E}">
        <p14:creationId xmlns:p14="http://schemas.microsoft.com/office/powerpoint/2010/main" val="343551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380999" y="1370564"/>
            <a:ext cx="8382000" cy="3724096"/>
          </a:xfrm>
          <a:prstGeom prst="rect">
            <a:avLst/>
          </a:prstGeom>
        </p:spPr>
        <p:txBody>
          <a:bodyPr wrap="square">
            <a:spAutoFit/>
          </a:bodyPr>
          <a:lstStyle/>
          <a:p>
            <a:pPr marL="285750" indent="-285750" algn="just">
              <a:buFont typeface="Wingdings" panose="05000000000000000000" pitchFamily="2" charset="2"/>
              <a:buChar char="ü"/>
            </a:pPr>
            <a:r>
              <a:rPr lang="en-US" sz="2400" dirty="0"/>
              <a:t>UDDI is an acronym for Universal Description, Discovery, and Integration.</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UDDI is an XML-based framework for describing, discovering, and integrating web services.</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UDDI is a directory of web service interfaces described by WSDL, containing information about web services.</a:t>
            </a:r>
          </a:p>
          <a:p>
            <a:pPr marL="285750" indent="-285750" algn="just">
              <a:buFont typeface="Wingdings" panose="05000000000000000000" pitchFamily="2" charset="2"/>
              <a:buChar char="ü"/>
            </a:pPr>
            <a:endParaRPr lang="en-US" sz="2400" dirty="0"/>
          </a:p>
          <a:p>
            <a:pPr algn="just"/>
            <a:endParaRPr lang="en-US" sz="2000" dirty="0"/>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10</a:t>
            </a:fld>
            <a:endParaRPr lang="en-US"/>
          </a:p>
        </p:txBody>
      </p:sp>
      <p:sp>
        <p:nvSpPr>
          <p:cNvPr id="8" name="Rectangle 7">
            <a:extLst>
              <a:ext uri="{FF2B5EF4-FFF2-40B4-BE49-F238E27FC236}">
                <a16:creationId xmlns:a16="http://schemas.microsoft.com/office/drawing/2014/main" id="{6E974088-4837-4395-8451-5555190752D3}"/>
              </a:ext>
            </a:extLst>
          </p:cNvPr>
          <p:cNvSpPr/>
          <p:nvPr/>
        </p:nvSpPr>
        <p:spPr>
          <a:xfrm>
            <a:off x="3640494" y="-177250"/>
            <a:ext cx="1863011" cy="1334211"/>
          </a:xfrm>
          <a:prstGeom prst="rect">
            <a:avLst/>
          </a:prstGeom>
        </p:spPr>
        <p:txBody>
          <a:bodyPr wrap="none">
            <a:spAutoFit/>
          </a:bodyPr>
          <a:lstStyle/>
          <a:p>
            <a:pPr>
              <a:lnSpc>
                <a:spcPct val="150000"/>
              </a:lnSpc>
            </a:pPr>
            <a:r>
              <a:rPr lang="en-US" sz="6000" b="1" dirty="0"/>
              <a:t>UDDI</a:t>
            </a:r>
          </a:p>
        </p:txBody>
      </p:sp>
    </p:spTree>
    <p:extLst>
      <p:ext uri="{BB962C8B-B14F-4D97-AF65-F5344CB8AC3E}">
        <p14:creationId xmlns:p14="http://schemas.microsoft.com/office/powerpoint/2010/main" val="5625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457200" y="55972"/>
            <a:ext cx="8991600" cy="1015663"/>
          </a:xfrm>
          <a:prstGeom prst="rect">
            <a:avLst/>
          </a:prstGeom>
        </p:spPr>
        <p:txBody>
          <a:bodyPr wrap="square">
            <a:spAutoFit/>
          </a:bodyPr>
          <a:lstStyle/>
          <a:p>
            <a:r>
              <a:rPr lang="en-US" sz="6000" b="1" dirty="0">
                <a:latin typeface="Arial" panose="020B0604020202020204" pitchFamily="34" charset="0"/>
              </a:rPr>
              <a:t>Types of Web Services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11</a:t>
            </a:fld>
            <a:endParaRPr lang="en-US"/>
          </a:p>
        </p:txBody>
      </p:sp>
      <p:sp>
        <p:nvSpPr>
          <p:cNvPr id="8" name="TextBox 7">
            <a:extLst>
              <a:ext uri="{FF2B5EF4-FFF2-40B4-BE49-F238E27FC236}">
                <a16:creationId xmlns:a16="http://schemas.microsoft.com/office/drawing/2014/main" id="{DE953793-F957-4F6D-9B86-724EECFD5294}"/>
              </a:ext>
            </a:extLst>
          </p:cNvPr>
          <p:cNvSpPr txBox="1"/>
          <p:nvPr/>
        </p:nvSpPr>
        <p:spPr>
          <a:xfrm>
            <a:off x="361950" y="990600"/>
            <a:ext cx="8496300" cy="6247864"/>
          </a:xfrm>
          <a:prstGeom prst="rect">
            <a:avLst/>
          </a:prstGeom>
          <a:noFill/>
        </p:spPr>
        <p:txBody>
          <a:bodyPr wrap="square" rtlCol="0">
            <a:spAutoFit/>
          </a:bodyPr>
          <a:lstStyle/>
          <a:p>
            <a:r>
              <a:rPr lang="en-US" sz="2000" b="1" dirty="0"/>
              <a:t>RESTful web services:-</a:t>
            </a:r>
          </a:p>
          <a:p>
            <a:endParaRPr lang="en-US" sz="2000" b="1" dirty="0"/>
          </a:p>
          <a:p>
            <a:pPr marL="742950" lvl="1" indent="-285750" algn="just">
              <a:buFont typeface="Wingdings" panose="05000000000000000000" pitchFamily="2" charset="2"/>
              <a:buChar char="ü"/>
            </a:pPr>
            <a:r>
              <a:rPr lang="en-US" sz="2000" dirty="0"/>
              <a:t>REST stands for Representational State Transfer.</a:t>
            </a:r>
          </a:p>
          <a:p>
            <a:pPr marL="742950" lvl="1" indent="-285750" algn="just">
              <a:buFont typeface="Wingdings" panose="05000000000000000000" pitchFamily="2" charset="2"/>
              <a:buChar char="ü"/>
            </a:pPr>
            <a:endParaRPr lang="en-US" sz="2000" dirty="0"/>
          </a:p>
          <a:p>
            <a:pPr marL="742950" lvl="1" indent="-285750" algn="just">
              <a:buFont typeface="Wingdings" panose="05000000000000000000" pitchFamily="2" charset="2"/>
              <a:buChar char="ü"/>
            </a:pPr>
            <a:r>
              <a:rPr lang="en-US" sz="2000" dirty="0"/>
              <a:t>REST is an architectural style, not a protocol.</a:t>
            </a:r>
          </a:p>
          <a:p>
            <a:pPr marL="742950" lvl="1" indent="-285750" algn="just">
              <a:buFont typeface="Wingdings" panose="05000000000000000000" pitchFamily="2" charset="2"/>
              <a:buChar char="ü"/>
            </a:pPr>
            <a:endParaRPr lang="en-US" sz="2000" dirty="0"/>
          </a:p>
          <a:p>
            <a:pPr marL="742950" lvl="1" indent="-285750" algn="just">
              <a:buFont typeface="Wingdings" panose="05000000000000000000" pitchFamily="2" charset="2"/>
              <a:buChar char="ü"/>
            </a:pPr>
            <a:r>
              <a:rPr lang="en-US" sz="2000" b="1" dirty="0"/>
              <a:t>Fast</a:t>
            </a:r>
            <a:r>
              <a:rPr lang="en-US" sz="2000" dirty="0"/>
              <a:t>: RESTful Web Services are fast because there is no strict specification like SOAP. It consumes less bandwidth and resources.</a:t>
            </a:r>
          </a:p>
          <a:p>
            <a:pPr marL="742950" lvl="1" indent="-285750" algn="just">
              <a:buFont typeface="Wingdings" panose="05000000000000000000" pitchFamily="2" charset="2"/>
              <a:buChar char="ü"/>
            </a:pPr>
            <a:endParaRPr lang="en-US" sz="2000" dirty="0"/>
          </a:p>
          <a:p>
            <a:pPr marL="742950" lvl="1" indent="-285750" algn="just">
              <a:buFont typeface="Wingdings" panose="05000000000000000000" pitchFamily="2" charset="2"/>
              <a:buChar char="ü"/>
            </a:pPr>
            <a:r>
              <a:rPr lang="en-US" sz="2000" b="1" dirty="0"/>
              <a:t>Language and Platform independent</a:t>
            </a:r>
            <a:r>
              <a:rPr lang="en-US" sz="2000" dirty="0"/>
              <a:t>: RESTful web services can be written in any programming language and executed on any platform.</a:t>
            </a:r>
          </a:p>
          <a:p>
            <a:pPr marL="742950" lvl="1" indent="-285750" algn="just">
              <a:buFont typeface="Wingdings" panose="05000000000000000000" pitchFamily="2" charset="2"/>
              <a:buChar char="ü"/>
            </a:pPr>
            <a:endParaRPr lang="en-US" sz="2000" dirty="0"/>
          </a:p>
          <a:p>
            <a:pPr marL="742950" lvl="1" indent="-285750" algn="just">
              <a:buFont typeface="Wingdings" panose="05000000000000000000" pitchFamily="2" charset="2"/>
              <a:buChar char="ü"/>
            </a:pPr>
            <a:r>
              <a:rPr lang="en-US" sz="2000" b="1" dirty="0"/>
              <a:t>Can use SOAP</a:t>
            </a:r>
            <a:r>
              <a:rPr lang="en-US" sz="2000" dirty="0"/>
              <a:t>: RESTful web services can use SOAP web services as the implementation.</a:t>
            </a:r>
          </a:p>
          <a:p>
            <a:pPr marL="742950" lvl="1" indent="-285750" algn="just">
              <a:buFont typeface="Wingdings" panose="05000000000000000000" pitchFamily="2" charset="2"/>
              <a:buChar char="ü"/>
            </a:pPr>
            <a:endParaRPr lang="en-US" sz="2000" dirty="0"/>
          </a:p>
          <a:p>
            <a:pPr marL="742950" lvl="1" indent="-285750" algn="just">
              <a:buFont typeface="Wingdings" panose="05000000000000000000" pitchFamily="2" charset="2"/>
              <a:buChar char="ü"/>
            </a:pPr>
            <a:r>
              <a:rPr lang="en-US" sz="2000" b="1" dirty="0"/>
              <a:t>Permits different data formats</a:t>
            </a:r>
            <a:r>
              <a:rPr lang="en-US" sz="2000" dirty="0"/>
              <a:t>: RESTful web service permits different data formats such as Plain Text, HTML, XML and JSON.</a:t>
            </a:r>
          </a:p>
          <a:p>
            <a:pPr lvl="4"/>
            <a:r>
              <a:rPr lang="en-US" sz="2000" dirty="0"/>
              <a:t> </a:t>
            </a:r>
          </a:p>
          <a:p>
            <a:pPr marL="342900" indent="-342900" algn="just">
              <a:buFont typeface="Wingdings" panose="05000000000000000000" pitchFamily="2" charset="2"/>
              <a:buChar char="ü"/>
            </a:pPr>
            <a:endParaRPr lang="en-US" sz="2000" dirty="0"/>
          </a:p>
          <a:p>
            <a:endParaRPr lang="en-US" sz="2000" dirty="0"/>
          </a:p>
        </p:txBody>
      </p:sp>
    </p:spTree>
    <p:extLst>
      <p:ext uri="{BB962C8B-B14F-4D97-AF65-F5344CB8AC3E}">
        <p14:creationId xmlns:p14="http://schemas.microsoft.com/office/powerpoint/2010/main" val="22342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8" y="-126692"/>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297181" y="1028461"/>
            <a:ext cx="8618217" cy="5755422"/>
          </a:xfrm>
          <a:prstGeom prst="rect">
            <a:avLst/>
          </a:prstGeom>
        </p:spPr>
        <p:txBody>
          <a:bodyPr wrap="square">
            <a:spAutoFit/>
          </a:bodyPr>
          <a:lstStyle/>
          <a:p>
            <a:pPr algn="just"/>
            <a:r>
              <a:rPr lang="en-US" sz="2000" b="1" dirty="0"/>
              <a:t>SOAP web services:- </a:t>
            </a:r>
          </a:p>
          <a:p>
            <a:pPr algn="just"/>
            <a:endParaRPr lang="en-US" sz="2000" dirty="0"/>
          </a:p>
          <a:p>
            <a:pPr marL="285750" indent="-285750" algn="just">
              <a:buFont typeface="Wingdings" panose="05000000000000000000" pitchFamily="2" charset="2"/>
              <a:buChar char="ü"/>
            </a:pPr>
            <a:r>
              <a:rPr lang="en-US" sz="2400" dirty="0"/>
              <a:t>SOAP defines its own security known as WS Security.</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SOAP web services can be written in any programming language and executed on any platform.</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SOAP uses XML format that must be parsed to be read. It defines many standards that must be followed while developing the SOAP applications. It is slow and consumes more bandwidth and resources.</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SOAP uses WSDL and doesn't have any other mechanism to discover the service.</a:t>
            </a:r>
          </a:p>
          <a:p>
            <a:pPr algn="just"/>
            <a:endParaRPr lang="en-US" sz="2000" dirty="0"/>
          </a:p>
          <a:p>
            <a:pPr algn="just"/>
            <a:endParaRPr lang="en-US" sz="2000" dirty="0"/>
          </a:p>
        </p:txBody>
      </p:sp>
      <p:sp>
        <p:nvSpPr>
          <p:cNvPr id="3" name="Slide Number Placeholder 2">
            <a:extLst>
              <a:ext uri="{FF2B5EF4-FFF2-40B4-BE49-F238E27FC236}">
                <a16:creationId xmlns:a16="http://schemas.microsoft.com/office/drawing/2014/main" id="{68A05C8A-C93F-4BA2-B965-ED4944234422}"/>
              </a:ext>
            </a:extLst>
          </p:cNvPr>
          <p:cNvSpPr>
            <a:spLocks noGrp="1"/>
          </p:cNvSpPr>
          <p:nvPr>
            <p:ph type="sldNum" sz="quarter" idx="12"/>
          </p:nvPr>
        </p:nvSpPr>
        <p:spPr/>
        <p:txBody>
          <a:bodyPr/>
          <a:lstStyle/>
          <a:p>
            <a:fld id="{44F581EA-39F8-462A-8A67-9FF2314B7FDD}" type="slidenum">
              <a:rPr lang="en-US" smtClean="0"/>
              <a:t>12</a:t>
            </a:fld>
            <a:endParaRPr lang="en-US"/>
          </a:p>
        </p:txBody>
      </p:sp>
      <p:sp>
        <p:nvSpPr>
          <p:cNvPr id="10" name="Rectangle 9">
            <a:extLst>
              <a:ext uri="{FF2B5EF4-FFF2-40B4-BE49-F238E27FC236}">
                <a16:creationId xmlns:a16="http://schemas.microsoft.com/office/drawing/2014/main" id="{777B07CF-5F89-496F-8282-A8D6362D2FF7}"/>
              </a:ext>
            </a:extLst>
          </p:cNvPr>
          <p:cNvSpPr/>
          <p:nvPr/>
        </p:nvSpPr>
        <p:spPr>
          <a:xfrm>
            <a:off x="457200" y="55972"/>
            <a:ext cx="8991600" cy="1015663"/>
          </a:xfrm>
          <a:prstGeom prst="rect">
            <a:avLst/>
          </a:prstGeom>
        </p:spPr>
        <p:txBody>
          <a:bodyPr wrap="square">
            <a:spAutoFit/>
          </a:bodyPr>
          <a:lstStyle/>
          <a:p>
            <a:r>
              <a:rPr lang="en-US" sz="6000" b="1" dirty="0">
                <a:latin typeface="Arial" panose="020B0604020202020204" pitchFamily="34" charset="0"/>
              </a:rPr>
              <a:t>Types of Web Services</a:t>
            </a:r>
          </a:p>
        </p:txBody>
      </p:sp>
    </p:spTree>
    <p:extLst>
      <p:ext uri="{BB962C8B-B14F-4D97-AF65-F5344CB8AC3E}">
        <p14:creationId xmlns:p14="http://schemas.microsoft.com/office/powerpoint/2010/main" val="46048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208143" y="130277"/>
            <a:ext cx="8727710" cy="1015663"/>
          </a:xfrm>
          <a:prstGeom prst="rect">
            <a:avLst/>
          </a:prstGeom>
        </p:spPr>
        <p:txBody>
          <a:bodyPr wrap="none">
            <a:spAutoFit/>
          </a:bodyPr>
          <a:lstStyle/>
          <a:p>
            <a:pPr algn="ctr"/>
            <a:r>
              <a:rPr lang="en-US" sz="6000" dirty="0"/>
              <a:t>SOAP vs REST Web Services</a:t>
            </a:r>
            <a:endParaRPr lang="en-US" sz="6000" b="1" dirty="0">
              <a:latin typeface="Arial" panose="020B0604020202020204" pitchFamily="34" charset="0"/>
            </a:endParaRP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13</a:t>
            </a:fld>
            <a:endParaRPr lang="en-US"/>
          </a:p>
        </p:txBody>
      </p:sp>
      <p:graphicFrame>
        <p:nvGraphicFramePr>
          <p:cNvPr id="8" name="Table 7">
            <a:extLst>
              <a:ext uri="{FF2B5EF4-FFF2-40B4-BE49-F238E27FC236}">
                <a16:creationId xmlns:a16="http://schemas.microsoft.com/office/drawing/2014/main" id="{C238B3D0-2233-43D8-864F-F694B86CFCD2}"/>
              </a:ext>
            </a:extLst>
          </p:cNvPr>
          <p:cNvGraphicFramePr>
            <a:graphicFrameLocks noGrp="1"/>
          </p:cNvGraphicFramePr>
          <p:nvPr>
            <p:extLst>
              <p:ext uri="{D42A27DB-BD31-4B8C-83A1-F6EECF244321}">
                <p14:modId xmlns:p14="http://schemas.microsoft.com/office/powerpoint/2010/main" val="2390006548"/>
              </p:ext>
            </p:extLst>
          </p:nvPr>
        </p:nvGraphicFramePr>
        <p:xfrm>
          <a:off x="208143" y="1061249"/>
          <a:ext cx="8610600" cy="5203804"/>
        </p:xfrm>
        <a:graphic>
          <a:graphicData uri="http://schemas.openxmlformats.org/drawingml/2006/table">
            <a:tbl>
              <a:tblPr/>
              <a:tblGrid>
                <a:gridCol w="4059057">
                  <a:extLst>
                    <a:ext uri="{9D8B030D-6E8A-4147-A177-3AD203B41FA5}">
                      <a16:colId xmlns:a16="http://schemas.microsoft.com/office/drawing/2014/main" val="2831176058"/>
                    </a:ext>
                  </a:extLst>
                </a:gridCol>
                <a:gridCol w="4551543">
                  <a:extLst>
                    <a:ext uri="{9D8B030D-6E8A-4147-A177-3AD203B41FA5}">
                      <a16:colId xmlns:a16="http://schemas.microsoft.com/office/drawing/2014/main" val="1375543400"/>
                    </a:ext>
                  </a:extLst>
                </a:gridCol>
              </a:tblGrid>
              <a:tr h="236473">
                <a:tc>
                  <a:txBody>
                    <a:bodyPr/>
                    <a:lstStyle/>
                    <a:p>
                      <a:pPr algn="ctr" fontAlgn="t"/>
                      <a:r>
                        <a:rPr lang="en-US" sz="1400" b="1" dirty="0">
                          <a:solidFill>
                            <a:srgbClr val="000000"/>
                          </a:solidFill>
                          <a:effectLst/>
                          <a:latin typeface="times new roman" panose="02020603050405020304" pitchFamily="18" charset="0"/>
                        </a:rPr>
                        <a:t>SOAP</a:t>
                      </a:r>
                    </a:p>
                  </a:txBody>
                  <a:tcPr marL="65867" marR="65867" marT="65867" marB="65867">
                    <a:lnL w="9525" cap="flat" cmpd="sng" algn="ctr">
                      <a:solidFill>
                        <a:srgbClr val="B0E24D"/>
                      </a:solidFill>
                      <a:prstDash val="solid"/>
                      <a:round/>
                      <a:headEnd type="none" w="med" len="med"/>
                      <a:tailEnd type="none" w="med" len="med"/>
                    </a:lnL>
                    <a:lnR w="9525" cap="flat" cmpd="sng" algn="ctr">
                      <a:solidFill>
                        <a:srgbClr val="B0E24D"/>
                      </a:solidFill>
                      <a:prstDash val="solid"/>
                      <a:round/>
                      <a:headEnd type="none" w="med" len="med"/>
                      <a:tailEnd type="none" w="med" len="med"/>
                    </a:lnR>
                    <a:lnT w="9525" cap="flat" cmpd="sng" algn="ctr">
                      <a:solidFill>
                        <a:srgbClr val="B0E24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400" b="1" dirty="0">
                          <a:solidFill>
                            <a:srgbClr val="000000"/>
                          </a:solidFill>
                          <a:effectLst/>
                          <a:latin typeface="times new roman" panose="02020603050405020304" pitchFamily="18" charset="0"/>
                        </a:rPr>
                        <a:t>REST</a:t>
                      </a:r>
                    </a:p>
                  </a:txBody>
                  <a:tcPr marL="65867" marR="65867" marT="65867" marB="65867">
                    <a:lnL w="9525" cap="flat" cmpd="sng" algn="ctr">
                      <a:solidFill>
                        <a:srgbClr val="B0E24D"/>
                      </a:solidFill>
                      <a:prstDash val="solid"/>
                      <a:round/>
                      <a:headEnd type="none" w="med" len="med"/>
                      <a:tailEnd type="none" w="med" len="med"/>
                    </a:lnL>
                    <a:lnR w="9525" cap="flat" cmpd="sng" algn="ctr">
                      <a:solidFill>
                        <a:srgbClr val="B0E24D"/>
                      </a:solidFill>
                      <a:prstDash val="solid"/>
                      <a:round/>
                      <a:headEnd type="none" w="med" len="med"/>
                      <a:tailEnd type="none" w="med" len="med"/>
                    </a:lnR>
                    <a:lnT w="9525" cap="flat" cmpd="sng" algn="ctr">
                      <a:solidFill>
                        <a:srgbClr val="B0E24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42722351"/>
                  </a:ext>
                </a:extLst>
              </a:tr>
              <a:tr h="206382">
                <a:tc>
                  <a:txBody>
                    <a:bodyPr/>
                    <a:lstStyle/>
                    <a:p>
                      <a:pPr algn="just" fontAlgn="t"/>
                      <a:r>
                        <a:rPr lang="en-US" sz="1600" dirty="0">
                          <a:solidFill>
                            <a:srgbClr val="333333"/>
                          </a:solidFill>
                          <a:effectLst/>
                          <a:latin typeface="inter-regular"/>
                        </a:rPr>
                        <a:t>SOAP is a </a:t>
                      </a:r>
                      <a:r>
                        <a:rPr lang="en-US" sz="1600" b="1" dirty="0">
                          <a:solidFill>
                            <a:srgbClr val="333333"/>
                          </a:solidFill>
                          <a:effectLst/>
                          <a:latin typeface="inter-bold"/>
                        </a:rPr>
                        <a:t>protocol</a:t>
                      </a:r>
                      <a:r>
                        <a:rPr lang="en-US" sz="1600" dirty="0">
                          <a:solidFill>
                            <a:srgbClr val="333333"/>
                          </a:solidFill>
                          <a:effectLst/>
                          <a:latin typeface="inter-regular"/>
                        </a:rPr>
                        <a:t>.</a:t>
                      </a:r>
                    </a:p>
                  </a:txBody>
                  <a:tcPr marL="43911" marR="43911" marT="43911" marB="439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REST is an </a:t>
                      </a:r>
                      <a:r>
                        <a:rPr lang="en-US" sz="1600" b="1">
                          <a:solidFill>
                            <a:srgbClr val="333333"/>
                          </a:solidFill>
                          <a:effectLst/>
                          <a:latin typeface="inter-bold"/>
                        </a:rPr>
                        <a:t>architectural style</a:t>
                      </a:r>
                      <a:r>
                        <a:rPr lang="en-US" sz="1600">
                          <a:solidFill>
                            <a:srgbClr val="333333"/>
                          </a:solidFill>
                          <a:effectLst/>
                          <a:latin typeface="inter-regular"/>
                        </a:rPr>
                        <a:t>.</a:t>
                      </a:r>
                    </a:p>
                  </a:txBody>
                  <a:tcPr marL="43911" marR="43911" marT="43911" marB="439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70730228"/>
                  </a:ext>
                </a:extLst>
              </a:tr>
              <a:tr h="206382">
                <a:tc>
                  <a:txBody>
                    <a:bodyPr/>
                    <a:lstStyle/>
                    <a:p>
                      <a:pPr algn="just" fontAlgn="t"/>
                      <a:r>
                        <a:rPr lang="en-US" sz="1600" dirty="0">
                          <a:solidFill>
                            <a:srgbClr val="333333"/>
                          </a:solidFill>
                          <a:effectLst/>
                          <a:latin typeface="inter-regular"/>
                        </a:rPr>
                        <a:t>SOAP stands for </a:t>
                      </a:r>
                      <a:r>
                        <a:rPr lang="en-US" sz="1600" b="1" dirty="0">
                          <a:solidFill>
                            <a:srgbClr val="333333"/>
                          </a:solidFill>
                          <a:effectLst/>
                          <a:latin typeface="inter-bold"/>
                        </a:rPr>
                        <a:t>Simple Object Access Protocol</a:t>
                      </a:r>
                      <a:r>
                        <a:rPr lang="en-US" sz="1600" dirty="0">
                          <a:solidFill>
                            <a:srgbClr val="333333"/>
                          </a:solidFill>
                          <a:effectLst/>
                          <a:latin typeface="inter-regular"/>
                        </a:rPr>
                        <a:t>.</a:t>
                      </a:r>
                    </a:p>
                  </a:txBody>
                  <a:tcPr marL="43911" marR="43911" marT="43911" marB="439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a:solidFill>
                            <a:srgbClr val="333333"/>
                          </a:solidFill>
                          <a:effectLst/>
                          <a:latin typeface="inter-regular"/>
                        </a:rPr>
                        <a:t>REST stands for </a:t>
                      </a:r>
                      <a:r>
                        <a:rPr lang="en-US" sz="1600" b="1" dirty="0">
                          <a:solidFill>
                            <a:srgbClr val="333333"/>
                          </a:solidFill>
                          <a:effectLst/>
                          <a:latin typeface="inter-bold"/>
                        </a:rPr>
                        <a:t>Representational State Transfer</a:t>
                      </a:r>
                      <a:r>
                        <a:rPr lang="en-US" sz="1600" dirty="0">
                          <a:solidFill>
                            <a:srgbClr val="333333"/>
                          </a:solidFill>
                          <a:effectLst/>
                          <a:latin typeface="inter-regular"/>
                        </a:rPr>
                        <a:t>.</a:t>
                      </a:r>
                    </a:p>
                  </a:txBody>
                  <a:tcPr marL="43911" marR="43911" marT="43911" marB="439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2574337999"/>
                  </a:ext>
                </a:extLst>
              </a:tr>
              <a:tr h="357860">
                <a:tc>
                  <a:txBody>
                    <a:bodyPr/>
                    <a:lstStyle/>
                    <a:p>
                      <a:pPr algn="just" fontAlgn="t"/>
                      <a:r>
                        <a:rPr lang="en-US" sz="1600" dirty="0">
                          <a:solidFill>
                            <a:srgbClr val="333333"/>
                          </a:solidFill>
                          <a:effectLst/>
                          <a:latin typeface="inter-regular"/>
                        </a:rPr>
                        <a:t>SOAP </a:t>
                      </a:r>
                      <a:r>
                        <a:rPr lang="en-US" sz="1600" b="1" dirty="0">
                          <a:solidFill>
                            <a:srgbClr val="333333"/>
                          </a:solidFill>
                          <a:effectLst/>
                          <a:latin typeface="inter-bold"/>
                        </a:rPr>
                        <a:t>can't use REST</a:t>
                      </a:r>
                      <a:r>
                        <a:rPr lang="en-US" sz="1600" dirty="0">
                          <a:solidFill>
                            <a:srgbClr val="333333"/>
                          </a:solidFill>
                          <a:effectLst/>
                          <a:latin typeface="inter-regular"/>
                        </a:rPr>
                        <a:t> because it is a protocol.</a:t>
                      </a:r>
                    </a:p>
                  </a:txBody>
                  <a:tcPr marL="43911" marR="43911" marT="43911" marB="439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REST </a:t>
                      </a:r>
                      <a:r>
                        <a:rPr lang="en-US" sz="1600" b="1" dirty="0">
                          <a:solidFill>
                            <a:srgbClr val="333333"/>
                          </a:solidFill>
                          <a:effectLst/>
                          <a:latin typeface="inter-bold"/>
                        </a:rPr>
                        <a:t>can use SOAP</a:t>
                      </a:r>
                      <a:r>
                        <a:rPr lang="en-US" sz="1600" dirty="0">
                          <a:solidFill>
                            <a:srgbClr val="333333"/>
                          </a:solidFill>
                          <a:effectLst/>
                          <a:latin typeface="inter-regular"/>
                        </a:rPr>
                        <a:t> web services because it is a concept and can use any protocol like HTTP, SOAP.</a:t>
                      </a:r>
                    </a:p>
                  </a:txBody>
                  <a:tcPr marL="43911" marR="43911" marT="43911" marB="439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76959246"/>
                  </a:ext>
                </a:extLst>
              </a:tr>
              <a:tr h="256969">
                <a:tc>
                  <a:txBody>
                    <a:bodyPr/>
                    <a:lstStyle/>
                    <a:p>
                      <a:pPr algn="just" fontAlgn="t"/>
                      <a:r>
                        <a:rPr lang="en-US" sz="1600" dirty="0">
                          <a:solidFill>
                            <a:srgbClr val="333333"/>
                          </a:solidFill>
                          <a:effectLst/>
                          <a:latin typeface="inter-regular"/>
                        </a:rPr>
                        <a:t>SOAP </a:t>
                      </a:r>
                      <a:r>
                        <a:rPr lang="en-US" sz="1600" b="1" dirty="0">
                          <a:solidFill>
                            <a:srgbClr val="333333"/>
                          </a:solidFill>
                          <a:effectLst/>
                          <a:latin typeface="inter-bold"/>
                        </a:rPr>
                        <a:t>uses services interfaces to expose the business logic</a:t>
                      </a:r>
                      <a:r>
                        <a:rPr lang="en-US" sz="1600" dirty="0">
                          <a:solidFill>
                            <a:srgbClr val="333333"/>
                          </a:solidFill>
                          <a:effectLst/>
                          <a:latin typeface="inter-regular"/>
                        </a:rPr>
                        <a:t>.</a:t>
                      </a:r>
                    </a:p>
                  </a:txBody>
                  <a:tcPr marL="43911" marR="43911" marT="43911" marB="439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a:solidFill>
                            <a:srgbClr val="333333"/>
                          </a:solidFill>
                          <a:effectLst/>
                          <a:latin typeface="inter-regular"/>
                        </a:rPr>
                        <a:t>REST </a:t>
                      </a:r>
                      <a:r>
                        <a:rPr lang="en-US" sz="1600" b="1" dirty="0">
                          <a:solidFill>
                            <a:srgbClr val="333333"/>
                          </a:solidFill>
                          <a:effectLst/>
                          <a:latin typeface="inter-bold"/>
                        </a:rPr>
                        <a:t>uses URI to expose business logic</a:t>
                      </a:r>
                      <a:r>
                        <a:rPr lang="en-US" sz="1600" dirty="0">
                          <a:solidFill>
                            <a:srgbClr val="333333"/>
                          </a:solidFill>
                          <a:effectLst/>
                          <a:latin typeface="inter-regular"/>
                        </a:rPr>
                        <a:t>.</a:t>
                      </a:r>
                    </a:p>
                  </a:txBody>
                  <a:tcPr marL="43911" marR="43911" marT="43911" marB="439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2242759810"/>
                  </a:ext>
                </a:extLst>
              </a:tr>
              <a:tr h="212664">
                <a:tc>
                  <a:txBody>
                    <a:bodyPr/>
                    <a:lstStyle/>
                    <a:p>
                      <a:pPr algn="just" fontAlgn="t"/>
                      <a:r>
                        <a:rPr lang="en-US" sz="1600" b="1" dirty="0">
                          <a:solidFill>
                            <a:srgbClr val="333333"/>
                          </a:solidFill>
                          <a:effectLst/>
                          <a:latin typeface="inter-bold"/>
                        </a:rPr>
                        <a:t>JAX-WS</a:t>
                      </a:r>
                      <a:r>
                        <a:rPr lang="en-US" sz="1600" dirty="0">
                          <a:solidFill>
                            <a:srgbClr val="333333"/>
                          </a:solidFill>
                          <a:effectLst/>
                          <a:latin typeface="inter-regular"/>
                        </a:rPr>
                        <a:t> is the java API for SOAP web services.</a:t>
                      </a:r>
                    </a:p>
                  </a:txBody>
                  <a:tcPr marL="43911" marR="43911" marT="43911" marB="439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b="1" dirty="0">
                          <a:solidFill>
                            <a:srgbClr val="333333"/>
                          </a:solidFill>
                          <a:effectLst/>
                          <a:latin typeface="inter-bold"/>
                        </a:rPr>
                        <a:t>JAX-RS</a:t>
                      </a:r>
                      <a:r>
                        <a:rPr lang="en-US" sz="1600" dirty="0">
                          <a:solidFill>
                            <a:srgbClr val="333333"/>
                          </a:solidFill>
                          <a:effectLst/>
                          <a:latin typeface="inter-regular"/>
                        </a:rPr>
                        <a:t> is the java API for RESTful web services.</a:t>
                      </a:r>
                    </a:p>
                  </a:txBody>
                  <a:tcPr marL="43911" marR="43911" marT="43911" marB="4391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8737369"/>
                  </a:ext>
                </a:extLst>
              </a:tr>
              <a:tr h="274690">
                <a:tc>
                  <a:txBody>
                    <a:bodyPr/>
                    <a:lstStyle/>
                    <a:p>
                      <a:pPr algn="just" fontAlgn="t"/>
                      <a:r>
                        <a:rPr lang="en-US" sz="1600" dirty="0">
                          <a:solidFill>
                            <a:srgbClr val="333333"/>
                          </a:solidFill>
                          <a:effectLst/>
                          <a:latin typeface="inter-regular"/>
                        </a:rPr>
                        <a:t>SOAP </a:t>
                      </a:r>
                      <a:r>
                        <a:rPr lang="en-US" sz="1600" b="1" dirty="0">
                          <a:solidFill>
                            <a:srgbClr val="333333"/>
                          </a:solidFill>
                          <a:effectLst/>
                          <a:latin typeface="inter-bold"/>
                        </a:rPr>
                        <a:t>defines standards </a:t>
                      </a:r>
                      <a:r>
                        <a:rPr lang="en-US" sz="1600" dirty="0">
                          <a:solidFill>
                            <a:srgbClr val="333333"/>
                          </a:solidFill>
                          <a:effectLst/>
                          <a:latin typeface="inter-regular"/>
                        </a:rPr>
                        <a:t>to be strictly followed.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REST does not define too much standards like SOAP.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23340302"/>
                  </a:ext>
                </a:extLst>
              </a:tr>
              <a:tr h="301273">
                <a:tc>
                  <a:txBody>
                    <a:bodyPr/>
                    <a:lstStyle/>
                    <a:p>
                      <a:pPr algn="just" fontAlgn="t"/>
                      <a:r>
                        <a:rPr lang="en-US" sz="1600" dirty="0">
                          <a:solidFill>
                            <a:srgbClr val="333333"/>
                          </a:solidFill>
                          <a:effectLst/>
                          <a:latin typeface="inter-regular"/>
                        </a:rPr>
                        <a:t>SOAP </a:t>
                      </a:r>
                      <a:r>
                        <a:rPr lang="en-US" sz="1600" b="1" dirty="0">
                          <a:solidFill>
                            <a:srgbClr val="333333"/>
                          </a:solidFill>
                          <a:effectLst/>
                          <a:latin typeface="inter-bold"/>
                        </a:rPr>
                        <a:t>requires more bandwidth</a:t>
                      </a:r>
                      <a:r>
                        <a:rPr lang="en-US" sz="1600" dirty="0">
                          <a:solidFill>
                            <a:srgbClr val="333333"/>
                          </a:solidFill>
                          <a:effectLst/>
                          <a:latin typeface="inter-regular"/>
                        </a:rPr>
                        <a:t> and resource than REST.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REST </a:t>
                      </a:r>
                      <a:r>
                        <a:rPr lang="en-US" sz="1600" b="1" dirty="0">
                          <a:solidFill>
                            <a:srgbClr val="333333"/>
                          </a:solidFill>
                          <a:effectLst/>
                          <a:latin typeface="inter-bold"/>
                        </a:rPr>
                        <a:t>requires less bandwidth</a:t>
                      </a:r>
                      <a:r>
                        <a:rPr lang="en-US" sz="1600" dirty="0">
                          <a:solidFill>
                            <a:srgbClr val="333333"/>
                          </a:solidFill>
                          <a:effectLst/>
                          <a:latin typeface="inter-regular"/>
                        </a:rPr>
                        <a:t> and resource than SOAP.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21438802"/>
                  </a:ext>
                </a:extLst>
              </a:tr>
              <a:tr h="371320">
                <a:tc>
                  <a:txBody>
                    <a:bodyPr/>
                    <a:lstStyle/>
                    <a:p>
                      <a:pPr algn="just" fontAlgn="t"/>
                      <a:r>
                        <a:rPr lang="en-US" sz="1600" dirty="0">
                          <a:solidFill>
                            <a:srgbClr val="333333"/>
                          </a:solidFill>
                          <a:effectLst/>
                          <a:latin typeface="inter-regular"/>
                        </a:rPr>
                        <a:t>SOAP </a:t>
                      </a:r>
                      <a:r>
                        <a:rPr lang="en-US" sz="1600" b="1" dirty="0">
                          <a:solidFill>
                            <a:srgbClr val="333333"/>
                          </a:solidFill>
                          <a:effectLst/>
                          <a:latin typeface="inter-bold"/>
                        </a:rPr>
                        <a:t>defines its own security</a:t>
                      </a:r>
                      <a:r>
                        <a:rPr lang="en-US" sz="16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RESTful web services </a:t>
                      </a:r>
                      <a:r>
                        <a:rPr lang="en-US" sz="1600" b="1" dirty="0">
                          <a:solidFill>
                            <a:srgbClr val="333333"/>
                          </a:solidFill>
                          <a:effectLst/>
                          <a:latin typeface="inter-bold"/>
                        </a:rPr>
                        <a:t>inherits security measures</a:t>
                      </a:r>
                      <a:r>
                        <a:rPr lang="en-US" sz="1600" dirty="0">
                          <a:solidFill>
                            <a:srgbClr val="333333"/>
                          </a:solidFill>
                          <a:effectLst/>
                          <a:latin typeface="inter-regular"/>
                        </a:rPr>
                        <a:t> from the underlying transport.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908711"/>
                  </a:ext>
                </a:extLst>
              </a:tr>
              <a:tr h="371320">
                <a:tc>
                  <a:txBody>
                    <a:bodyPr/>
                    <a:lstStyle/>
                    <a:p>
                      <a:pPr algn="just" fontAlgn="t"/>
                      <a:r>
                        <a:rPr lang="en-US" sz="1600" dirty="0">
                          <a:solidFill>
                            <a:srgbClr val="333333"/>
                          </a:solidFill>
                          <a:effectLst/>
                          <a:latin typeface="inter-regular"/>
                        </a:rPr>
                        <a:t>SOAP </a:t>
                      </a:r>
                      <a:r>
                        <a:rPr lang="en-US" sz="1600" b="1" dirty="0">
                          <a:solidFill>
                            <a:srgbClr val="333333"/>
                          </a:solidFill>
                          <a:effectLst/>
                          <a:latin typeface="inter-bold"/>
                        </a:rPr>
                        <a:t>permits XML</a:t>
                      </a:r>
                      <a:r>
                        <a:rPr lang="en-US" sz="1600" dirty="0">
                          <a:solidFill>
                            <a:srgbClr val="333333"/>
                          </a:solidFill>
                          <a:effectLst/>
                          <a:latin typeface="inter-regular"/>
                        </a:rPr>
                        <a:t> data format only.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REST </a:t>
                      </a:r>
                      <a:r>
                        <a:rPr lang="en-US" sz="1600" b="1" dirty="0">
                          <a:solidFill>
                            <a:srgbClr val="333333"/>
                          </a:solidFill>
                          <a:effectLst/>
                          <a:latin typeface="inter-bold"/>
                        </a:rPr>
                        <a:t>permits different</a:t>
                      </a:r>
                      <a:r>
                        <a:rPr lang="en-US" sz="1600" dirty="0">
                          <a:solidFill>
                            <a:srgbClr val="333333"/>
                          </a:solidFill>
                          <a:effectLst/>
                          <a:latin typeface="inter-regular"/>
                        </a:rPr>
                        <a:t> data format such as Plain text, HTML, XML, JSON etc.</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6738811"/>
                  </a:ext>
                </a:extLst>
              </a:tr>
              <a:tr h="356575">
                <a:tc>
                  <a:txBody>
                    <a:bodyPr/>
                    <a:lstStyle/>
                    <a:p>
                      <a:pPr algn="just" fontAlgn="t"/>
                      <a:r>
                        <a:rPr lang="en-US" sz="1600" dirty="0">
                          <a:solidFill>
                            <a:srgbClr val="333333"/>
                          </a:solidFill>
                          <a:effectLst/>
                          <a:latin typeface="inter-regular"/>
                        </a:rPr>
                        <a:t>SOAP is </a:t>
                      </a:r>
                      <a:r>
                        <a:rPr lang="en-US" sz="1600" b="1" dirty="0">
                          <a:solidFill>
                            <a:srgbClr val="333333"/>
                          </a:solidFill>
                          <a:effectLst/>
                          <a:latin typeface="inter-bold"/>
                        </a:rPr>
                        <a:t>less preferred</a:t>
                      </a:r>
                      <a:r>
                        <a:rPr lang="en-US" sz="1600" dirty="0">
                          <a:solidFill>
                            <a:srgbClr val="333333"/>
                          </a:solidFill>
                          <a:effectLst/>
                          <a:latin typeface="inter-regular"/>
                        </a:rPr>
                        <a:t> than REST.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REST </a:t>
                      </a:r>
                      <a:r>
                        <a:rPr lang="en-US" sz="1600" b="1" dirty="0">
                          <a:solidFill>
                            <a:srgbClr val="333333"/>
                          </a:solidFill>
                          <a:effectLst/>
                          <a:latin typeface="inter-bold"/>
                        </a:rPr>
                        <a:t>more preferred</a:t>
                      </a:r>
                      <a:r>
                        <a:rPr lang="en-US" sz="1600" dirty="0">
                          <a:solidFill>
                            <a:srgbClr val="333333"/>
                          </a:solidFill>
                          <a:effectLst/>
                          <a:latin typeface="inter-regular"/>
                        </a:rPr>
                        <a:t> than SOAP.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52384026"/>
                  </a:ext>
                </a:extLst>
              </a:tr>
            </a:tbl>
          </a:graphicData>
        </a:graphic>
      </p:graphicFrame>
    </p:spTree>
    <p:extLst>
      <p:ext uri="{BB962C8B-B14F-4D97-AF65-F5344CB8AC3E}">
        <p14:creationId xmlns:p14="http://schemas.microsoft.com/office/powerpoint/2010/main" val="68252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483380" y="2396131"/>
            <a:ext cx="8177239" cy="1015663"/>
          </a:xfrm>
          <a:prstGeom prst="rect">
            <a:avLst/>
          </a:prstGeom>
        </p:spPr>
        <p:txBody>
          <a:bodyPr wrap="none">
            <a:spAutoFit/>
          </a:bodyPr>
          <a:lstStyle/>
          <a:p>
            <a:pPr algn="ctr"/>
            <a:r>
              <a:rPr lang="en-US" sz="6000" b="1" dirty="0">
                <a:latin typeface="Arial" panose="020B0604020202020204" pitchFamily="34" charset="0"/>
              </a:rPr>
              <a:t>Enterprise Integration</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14</a:t>
            </a:fld>
            <a:endParaRPr lang="en-US"/>
          </a:p>
        </p:txBody>
      </p:sp>
    </p:spTree>
    <p:extLst>
      <p:ext uri="{BB962C8B-B14F-4D97-AF65-F5344CB8AC3E}">
        <p14:creationId xmlns:p14="http://schemas.microsoft.com/office/powerpoint/2010/main" val="114177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355137" y="130277"/>
            <a:ext cx="8433719" cy="1015663"/>
          </a:xfrm>
          <a:prstGeom prst="rect">
            <a:avLst/>
          </a:prstGeom>
        </p:spPr>
        <p:txBody>
          <a:bodyPr wrap="none">
            <a:spAutoFit/>
          </a:bodyPr>
          <a:lstStyle/>
          <a:p>
            <a:pPr algn="ctr"/>
            <a:r>
              <a:rPr lang="en-US" sz="6000" b="1" dirty="0">
                <a:latin typeface="Arial" panose="020B0604020202020204" pitchFamily="34" charset="0"/>
              </a:rPr>
              <a:t>What is an enterprise?</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15</a:t>
            </a:fld>
            <a:endParaRPr lang="en-US"/>
          </a:p>
        </p:txBody>
      </p:sp>
      <p:sp>
        <p:nvSpPr>
          <p:cNvPr id="12" name="TextBox 11">
            <a:extLst>
              <a:ext uri="{FF2B5EF4-FFF2-40B4-BE49-F238E27FC236}">
                <a16:creationId xmlns:a16="http://schemas.microsoft.com/office/drawing/2014/main" id="{352DA0B5-4FE3-442C-B24B-9D5B8D07BA87}"/>
              </a:ext>
            </a:extLst>
          </p:cNvPr>
          <p:cNvSpPr txBox="1"/>
          <p:nvPr/>
        </p:nvSpPr>
        <p:spPr>
          <a:xfrm>
            <a:off x="596668" y="1815328"/>
            <a:ext cx="7950656" cy="3785652"/>
          </a:xfrm>
          <a:prstGeom prst="rect">
            <a:avLst/>
          </a:prstGeom>
          <a:noFill/>
        </p:spPr>
        <p:txBody>
          <a:bodyPr wrap="square">
            <a:spAutoFit/>
          </a:bodyPr>
          <a:lstStyle/>
          <a:p>
            <a:pPr marL="342900" indent="-342900" algn="just">
              <a:buFont typeface="Wingdings" panose="05000000000000000000" pitchFamily="2" charset="2"/>
              <a:buChar char="ü"/>
            </a:pPr>
            <a:r>
              <a:rPr lang="en-US" sz="2400" dirty="0"/>
              <a:t>The term is often loosely used to describe an organization or possibly to distinguish a large organization. </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An enterprise is best defined formally, to gain a better understanding of what it is.</a:t>
            </a:r>
          </a:p>
          <a:p>
            <a:pPr marL="342900" indent="-342900" algn="just">
              <a:buFont typeface="Wingdings" panose="05000000000000000000" pitchFamily="2" charset="2"/>
              <a:buChar char="ü"/>
            </a:pPr>
            <a:endParaRPr lang="en-US" sz="2400" dirty="0"/>
          </a:p>
          <a:p>
            <a:pPr marL="342900" indent="-342900" algn="just">
              <a:buFont typeface="Wingdings" panose="05000000000000000000" pitchFamily="2" charset="2"/>
              <a:buChar char="ü"/>
            </a:pPr>
            <a:r>
              <a:rPr lang="en-US" sz="2400" dirty="0"/>
              <a:t>Open Group Architecture Framework (better known as TOGAF) Standard defines an enterprise as “the highest-level description of an organization and typically covers all missions and functions‟</a:t>
            </a:r>
          </a:p>
        </p:txBody>
      </p:sp>
    </p:spTree>
    <p:extLst>
      <p:ext uri="{BB962C8B-B14F-4D97-AF65-F5344CB8AC3E}">
        <p14:creationId xmlns:p14="http://schemas.microsoft.com/office/powerpoint/2010/main" val="267604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16</a:t>
            </a:fld>
            <a:endParaRPr lang="en-US"/>
          </a:p>
        </p:txBody>
      </p:sp>
      <p:sp>
        <p:nvSpPr>
          <p:cNvPr id="8" name="TextBox 7">
            <a:extLst>
              <a:ext uri="{FF2B5EF4-FFF2-40B4-BE49-F238E27FC236}">
                <a16:creationId xmlns:a16="http://schemas.microsoft.com/office/drawing/2014/main" id="{7BCCC5D3-8023-496B-BD1A-1EFD8755902F}"/>
              </a:ext>
            </a:extLst>
          </p:cNvPr>
          <p:cNvSpPr txBox="1"/>
          <p:nvPr/>
        </p:nvSpPr>
        <p:spPr>
          <a:xfrm>
            <a:off x="381000" y="518930"/>
            <a:ext cx="7848600" cy="5262979"/>
          </a:xfrm>
          <a:prstGeom prst="rect">
            <a:avLst/>
          </a:prstGeom>
          <a:noFill/>
        </p:spPr>
        <p:txBody>
          <a:bodyPr wrap="square">
            <a:spAutoFit/>
          </a:bodyPr>
          <a:lstStyle/>
          <a:p>
            <a:pPr algn="just"/>
            <a:r>
              <a:rPr lang="en-US" sz="2400" b="1" dirty="0">
                <a:solidFill>
                  <a:srgbClr val="000000"/>
                </a:solidFill>
                <a:latin typeface="Times New Roman" panose="02020603050405020304" pitchFamily="18" charset="0"/>
              </a:rPr>
              <a:t>E</a:t>
            </a:r>
            <a:r>
              <a:rPr lang="en-US" sz="2400" b="1" i="0" u="none" strike="noStrike" baseline="0" dirty="0">
                <a:solidFill>
                  <a:srgbClr val="000000"/>
                </a:solidFill>
                <a:latin typeface="Times New Roman" panose="02020603050405020304" pitchFamily="18" charset="0"/>
              </a:rPr>
              <a:t>xamples of an enterprise could be</a:t>
            </a:r>
            <a:r>
              <a:rPr lang="en-US" sz="2400" b="0" i="0" u="none" strike="noStrike" baseline="0" dirty="0">
                <a:solidFill>
                  <a:srgbClr val="000000"/>
                </a:solidFill>
                <a:latin typeface="Times New Roman" panose="02020603050405020304" pitchFamily="18" charset="0"/>
              </a:rPr>
              <a:t>: </a:t>
            </a:r>
          </a:p>
          <a:p>
            <a:pPr algn="just"/>
            <a:endParaRPr lang="en-US" sz="2400" b="0" i="0" u="none" strike="noStrike" baseline="0" dirty="0">
              <a:solidFill>
                <a:srgbClr val="000000"/>
              </a:solidFill>
              <a:latin typeface="Times New Roman" panose="02020603050405020304" pitchFamily="18" charset="0"/>
            </a:endParaRPr>
          </a:p>
          <a:p>
            <a:pPr marL="457200" indent="-457200" algn="just">
              <a:buAutoNum type="arabicPeriod"/>
            </a:pPr>
            <a:r>
              <a:rPr lang="en-US" sz="2400" b="0" i="0" u="none" strike="noStrike" baseline="0" dirty="0">
                <a:solidFill>
                  <a:srgbClr val="000000"/>
                </a:solidFill>
                <a:latin typeface="Times New Roman" panose="02020603050405020304" pitchFamily="18" charset="0"/>
              </a:rPr>
              <a:t>A whole corporation or a division of a corporation </a:t>
            </a:r>
          </a:p>
          <a:p>
            <a:pPr marL="457200" indent="-457200" algn="just">
              <a:buAutoNum type="arabicPeriod"/>
            </a:pPr>
            <a:endParaRPr lang="en-US" sz="2400" b="0" i="0" u="none" strike="noStrike" baseline="0" dirty="0">
              <a:solidFill>
                <a:srgbClr val="000000"/>
              </a:solidFill>
              <a:latin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rPr>
              <a:t>2. A government agency or a single government department </a:t>
            </a:r>
          </a:p>
          <a:p>
            <a:pPr algn="just"/>
            <a:endParaRPr lang="en-US" sz="2400" b="0" i="0" u="none" strike="noStrike" baseline="0" dirty="0">
              <a:solidFill>
                <a:srgbClr val="000000"/>
              </a:solidFill>
              <a:latin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rPr>
              <a:t>3. A chain of geographically distant organizations linked together by common ownership </a:t>
            </a:r>
          </a:p>
          <a:p>
            <a:pPr algn="just"/>
            <a:endParaRPr lang="en-US" sz="2400" b="0" i="0" u="none" strike="noStrike" baseline="0" dirty="0">
              <a:solidFill>
                <a:srgbClr val="000000"/>
              </a:solidFill>
              <a:latin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rPr>
              <a:t>4. Groups of countries or governments working together to create common or shareable deliverables or infrastructures </a:t>
            </a:r>
          </a:p>
          <a:p>
            <a:pPr algn="just"/>
            <a:endParaRPr lang="en-US" sz="2400" b="0" i="0" u="none" strike="noStrike" baseline="0" dirty="0">
              <a:solidFill>
                <a:srgbClr val="000000"/>
              </a:solidFill>
              <a:latin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rPr>
              <a:t>5. Partnerships and alliances of businesses working together, such as a consortium or supply chain </a:t>
            </a:r>
            <a:endParaRPr lang="en-US" sz="2400" dirty="0"/>
          </a:p>
        </p:txBody>
      </p:sp>
    </p:spTree>
    <p:extLst>
      <p:ext uri="{BB962C8B-B14F-4D97-AF65-F5344CB8AC3E}">
        <p14:creationId xmlns:p14="http://schemas.microsoft.com/office/powerpoint/2010/main" val="425582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74406" y="2057400"/>
            <a:ext cx="8229600" cy="1815882"/>
          </a:xfrm>
          <a:prstGeom prst="rect">
            <a:avLst/>
          </a:prstGeom>
          <a:noFill/>
        </p:spPr>
        <p:txBody>
          <a:bodyPr wrap="square" rtlCol="0">
            <a:spAutoFit/>
          </a:bodyPr>
          <a:lstStyle/>
          <a:p>
            <a:pPr marL="342900" indent="-342900" algn="just">
              <a:buFont typeface="Wingdings" panose="05000000000000000000" pitchFamily="2" charset="2"/>
              <a:buChar char="ü"/>
            </a:pPr>
            <a:r>
              <a:rPr lang="en-US" sz="2800" dirty="0"/>
              <a:t>The process by which two (or more) systems are brought out of isolation to interoperate with each other - with the intention of deriving some synergistic benefit.</a:t>
            </a:r>
          </a:p>
        </p:txBody>
      </p:sp>
      <p:sp>
        <p:nvSpPr>
          <p:cNvPr id="2" name="Rectangle 1"/>
          <p:cNvSpPr/>
          <p:nvPr/>
        </p:nvSpPr>
        <p:spPr>
          <a:xfrm>
            <a:off x="152400" y="107406"/>
            <a:ext cx="8839200" cy="1015663"/>
          </a:xfrm>
          <a:prstGeom prst="rect">
            <a:avLst/>
          </a:prstGeom>
        </p:spPr>
        <p:txBody>
          <a:bodyPr wrap="square">
            <a:spAutoFit/>
          </a:bodyPr>
          <a:lstStyle/>
          <a:p>
            <a:pPr algn="ctr"/>
            <a:r>
              <a:rPr lang="en-US" sz="6000" b="1" dirty="0">
                <a:latin typeface="Arial" panose="020B0604020202020204" pitchFamily="34" charset="0"/>
              </a:rPr>
              <a:t>Integration</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17</a:t>
            </a:fld>
            <a:endParaRPr lang="en-US"/>
          </a:p>
        </p:txBody>
      </p:sp>
    </p:spTree>
    <p:extLst>
      <p:ext uri="{BB962C8B-B14F-4D97-AF65-F5344CB8AC3E}">
        <p14:creationId xmlns:p14="http://schemas.microsoft.com/office/powerpoint/2010/main" val="8887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47368" y="1285411"/>
            <a:ext cx="8229600" cy="5078313"/>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File Transfer</a:t>
            </a:r>
          </a:p>
          <a:p>
            <a:pPr algn="just"/>
            <a:r>
              <a:rPr lang="en-US" sz="2400" dirty="0"/>
              <a:t>	- </a:t>
            </a:r>
            <a:r>
              <a:rPr lang="en-US" dirty="0"/>
              <a:t>An application would share data by placing it in a file and providing it to 	the counterpart application </a:t>
            </a:r>
          </a:p>
          <a:p>
            <a:pPr algn="just"/>
            <a:endParaRPr lang="en-US" dirty="0"/>
          </a:p>
          <a:p>
            <a:pPr algn="just"/>
            <a:r>
              <a:rPr lang="en-US" dirty="0"/>
              <a:t>	- Both parties will have to understand the format of the file </a:t>
            </a:r>
          </a:p>
          <a:p>
            <a:pPr algn="just"/>
            <a:endParaRPr lang="en-US" dirty="0"/>
          </a:p>
          <a:p>
            <a:pPr algn="just"/>
            <a:r>
              <a:rPr lang="en-US" dirty="0"/>
              <a:t>	- The most popular format is JSON (JavaScript Object Notation), although 	XML (</a:t>
            </a:r>
            <a:r>
              <a:rPr lang="en-US" dirty="0" err="1"/>
              <a:t>eXtensible</a:t>
            </a:r>
            <a:r>
              <a:rPr lang="en-US" dirty="0"/>
              <a:t> Markup Language) is also still widely used. </a:t>
            </a:r>
          </a:p>
          <a:p>
            <a:pPr algn="just"/>
            <a:r>
              <a:rPr lang="en-US" sz="2400" dirty="0"/>
              <a:t>	</a:t>
            </a:r>
          </a:p>
          <a:p>
            <a:pPr lvl="3" algn="just"/>
            <a:endParaRPr lang="en-US" sz="2400" dirty="0"/>
          </a:p>
          <a:p>
            <a:pPr lvl="3" algn="just"/>
            <a:endParaRPr lang="en-US" sz="2400" dirty="0"/>
          </a:p>
          <a:p>
            <a:pPr lvl="3" algn="just"/>
            <a:endParaRPr lang="en-US" sz="2400" dirty="0"/>
          </a:p>
          <a:p>
            <a:pPr algn="just"/>
            <a:endParaRPr lang="en-US" sz="2400" dirty="0"/>
          </a:p>
          <a:p>
            <a:pPr algn="just"/>
            <a:endParaRPr lang="en-US" sz="2400" dirty="0"/>
          </a:p>
          <a:p>
            <a:pPr marL="342900" indent="-342900" algn="just">
              <a:buFont typeface="Wingdings" panose="05000000000000000000" pitchFamily="2" charset="2"/>
              <a:buChar char="ü"/>
            </a:pPr>
            <a:endParaRPr lang="en-US" sz="2400" dirty="0"/>
          </a:p>
        </p:txBody>
      </p:sp>
      <p:sp>
        <p:nvSpPr>
          <p:cNvPr id="2" name="Rectangle 1"/>
          <p:cNvSpPr/>
          <p:nvPr/>
        </p:nvSpPr>
        <p:spPr>
          <a:xfrm>
            <a:off x="1252827" y="130277"/>
            <a:ext cx="6638357" cy="1015663"/>
          </a:xfrm>
          <a:prstGeom prst="rect">
            <a:avLst/>
          </a:prstGeom>
        </p:spPr>
        <p:txBody>
          <a:bodyPr wrap="none">
            <a:spAutoFit/>
          </a:bodyPr>
          <a:lstStyle/>
          <a:p>
            <a:pPr algn="ctr"/>
            <a:r>
              <a:rPr lang="en-US" sz="6000" b="1" dirty="0">
                <a:latin typeface="Arial" panose="020B0604020202020204" pitchFamily="34" charset="0"/>
              </a:rPr>
              <a:t>Integration Styles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18</a:t>
            </a:fld>
            <a:endParaRPr lang="en-US"/>
          </a:p>
        </p:txBody>
      </p:sp>
      <p:pic>
        <p:nvPicPr>
          <p:cNvPr id="8" name="Picture 7" descr="A picture containing text, clock&#10;&#10;Description automatically generated">
            <a:extLst>
              <a:ext uri="{FF2B5EF4-FFF2-40B4-BE49-F238E27FC236}">
                <a16:creationId xmlns:a16="http://schemas.microsoft.com/office/drawing/2014/main" id="{6E9A4B3B-775D-467F-B764-0E404B9A4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835" y="4343400"/>
            <a:ext cx="3749365" cy="1051651"/>
          </a:xfrm>
          <a:prstGeom prst="rect">
            <a:avLst/>
          </a:prstGeom>
        </p:spPr>
      </p:pic>
    </p:spTree>
    <p:extLst>
      <p:ext uri="{BB962C8B-B14F-4D97-AF65-F5344CB8AC3E}">
        <p14:creationId xmlns:p14="http://schemas.microsoft.com/office/powerpoint/2010/main" val="197517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22787" y="990600"/>
            <a:ext cx="8229600" cy="3877985"/>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Shared Database</a:t>
            </a:r>
          </a:p>
          <a:p>
            <a:pPr algn="just"/>
            <a:r>
              <a:rPr lang="en-US" sz="2400" dirty="0"/>
              <a:t>	</a:t>
            </a:r>
            <a:r>
              <a:rPr lang="en-US" dirty="0"/>
              <a:t>- Shares data by all integrating applications (of varying technologies and platforms) using a common database</a:t>
            </a:r>
          </a:p>
          <a:p>
            <a:pPr algn="just"/>
            <a:endParaRPr lang="en-US" sz="2400" dirty="0"/>
          </a:p>
          <a:p>
            <a:pPr algn="just"/>
            <a:r>
              <a:rPr lang="en-US" sz="2400" dirty="0"/>
              <a:t>	- </a:t>
            </a:r>
            <a:r>
              <a:rPr lang="en-US" dirty="0"/>
              <a:t>All parties need to be aware of the persistence schema and coordinate changes to shared schemata </a:t>
            </a:r>
          </a:p>
          <a:p>
            <a:pPr algn="just"/>
            <a:endParaRPr lang="en-US" sz="2400" dirty="0"/>
          </a:p>
          <a:p>
            <a:pPr algn="just"/>
            <a:r>
              <a:rPr lang="en-US" sz="2400" dirty="0"/>
              <a:t>	- </a:t>
            </a:r>
            <a:r>
              <a:rPr lang="en-US" dirty="0"/>
              <a:t>Allows each application to function synchronously and supports both publishing and retrieval of data </a:t>
            </a:r>
            <a:endParaRPr lang="en-US" sz="2400" dirty="0"/>
          </a:p>
          <a:p>
            <a:pPr algn="just"/>
            <a:endParaRPr lang="en-US" sz="2400" dirty="0"/>
          </a:p>
          <a:p>
            <a:pPr marL="342900" indent="-342900" algn="just">
              <a:buFont typeface="Wingdings" panose="05000000000000000000" pitchFamily="2" charset="2"/>
              <a:buChar char="ü"/>
            </a:pPr>
            <a:endParaRPr lang="en-US" sz="2400" dirty="0"/>
          </a:p>
        </p:txBody>
      </p:sp>
      <p:sp>
        <p:nvSpPr>
          <p:cNvPr id="2" name="Rectangle 1"/>
          <p:cNvSpPr/>
          <p:nvPr/>
        </p:nvSpPr>
        <p:spPr>
          <a:xfrm>
            <a:off x="1252821" y="97039"/>
            <a:ext cx="6638357" cy="1015663"/>
          </a:xfrm>
          <a:prstGeom prst="rect">
            <a:avLst/>
          </a:prstGeom>
        </p:spPr>
        <p:txBody>
          <a:bodyPr wrap="none">
            <a:spAutoFit/>
          </a:bodyPr>
          <a:lstStyle/>
          <a:p>
            <a:pPr algn="ctr"/>
            <a:r>
              <a:rPr lang="en-US" sz="6000" b="1" dirty="0">
                <a:latin typeface="Arial" panose="020B0604020202020204" pitchFamily="34" charset="0"/>
              </a:rPr>
              <a:t>Integration Styles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19</a:t>
            </a:fld>
            <a:endParaRPr lang="en-US"/>
          </a:p>
        </p:txBody>
      </p:sp>
      <p:pic>
        <p:nvPicPr>
          <p:cNvPr id="10" name="Picture 9" descr="Diagram&#10;&#10;Description automatically generated">
            <a:extLst>
              <a:ext uri="{FF2B5EF4-FFF2-40B4-BE49-F238E27FC236}">
                <a16:creationId xmlns:a16="http://schemas.microsoft.com/office/drawing/2014/main" id="{006C3620-C20E-47E7-B393-88087D489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993390"/>
            <a:ext cx="4070917" cy="2259739"/>
          </a:xfrm>
          <a:prstGeom prst="rect">
            <a:avLst/>
          </a:prstGeom>
        </p:spPr>
      </p:pic>
    </p:spTree>
    <p:extLst>
      <p:ext uri="{BB962C8B-B14F-4D97-AF65-F5344CB8AC3E}">
        <p14:creationId xmlns:p14="http://schemas.microsoft.com/office/powerpoint/2010/main" val="28511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8"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TextBox 1"/>
          <p:cNvSpPr txBox="1"/>
          <p:nvPr/>
        </p:nvSpPr>
        <p:spPr>
          <a:xfrm>
            <a:off x="727953" y="718055"/>
            <a:ext cx="5105400"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Content </a:t>
            </a:r>
          </a:p>
        </p:txBody>
      </p:sp>
      <p:sp>
        <p:nvSpPr>
          <p:cNvPr id="3" name="TextBox 2"/>
          <p:cNvSpPr txBox="1"/>
          <p:nvPr/>
        </p:nvSpPr>
        <p:spPr>
          <a:xfrm>
            <a:off x="914400" y="1928442"/>
            <a:ext cx="7620000" cy="2499467"/>
          </a:xfrm>
          <a:prstGeom prst="rect">
            <a:avLst/>
          </a:prstGeom>
          <a:noFill/>
        </p:spPr>
        <p:txBody>
          <a:bodyPr wrap="square" rtlCol="0">
            <a:spAutoFit/>
          </a:bodyPr>
          <a:lstStyle/>
          <a:p>
            <a:pPr marL="571500" indent="-571500">
              <a:lnSpc>
                <a:spcPct val="150000"/>
              </a:lnSpc>
              <a:buFont typeface="Wingdings" panose="05000000000000000000" pitchFamily="2" charset="2"/>
              <a:buChar char="v"/>
            </a:pPr>
            <a:r>
              <a:rPr lang="en-US" sz="3600" dirty="0"/>
              <a:t>Web Services</a:t>
            </a:r>
          </a:p>
          <a:p>
            <a:pPr marL="571500" indent="-571500">
              <a:lnSpc>
                <a:spcPct val="150000"/>
              </a:lnSpc>
              <a:buFont typeface="Wingdings" panose="05000000000000000000" pitchFamily="2" charset="2"/>
              <a:buChar char="v"/>
            </a:pPr>
            <a:r>
              <a:rPr lang="en-US" sz="3600" dirty="0"/>
              <a:t>Enterprise Integration</a:t>
            </a:r>
          </a:p>
          <a:p>
            <a:pPr marL="571500" indent="-571500">
              <a:lnSpc>
                <a:spcPct val="150000"/>
              </a:lnSpc>
              <a:buFont typeface="Wingdings" panose="05000000000000000000" pitchFamily="2" charset="2"/>
              <a:buChar char="v"/>
            </a:pPr>
            <a:r>
              <a:rPr lang="en-US" sz="3600" dirty="0"/>
              <a:t>Interacting with Database</a:t>
            </a:r>
          </a:p>
        </p:txBody>
      </p:sp>
      <p:sp>
        <p:nvSpPr>
          <p:cNvPr id="4" name="Slide Number Placeholder 3">
            <a:extLst>
              <a:ext uri="{FF2B5EF4-FFF2-40B4-BE49-F238E27FC236}">
                <a16:creationId xmlns:a16="http://schemas.microsoft.com/office/drawing/2014/main" id="{415E442A-7296-4A05-9A52-FE0B68F89D8A}"/>
              </a:ext>
            </a:extLst>
          </p:cNvPr>
          <p:cNvSpPr>
            <a:spLocks noGrp="1"/>
          </p:cNvSpPr>
          <p:nvPr>
            <p:ph type="sldNum" sz="quarter" idx="12"/>
          </p:nvPr>
        </p:nvSpPr>
        <p:spPr/>
        <p:txBody>
          <a:bodyPr/>
          <a:lstStyle/>
          <a:p>
            <a:fld id="{44F581EA-39F8-462A-8A67-9FF2314B7FDD}" type="slidenum">
              <a:rPr lang="en-US" smtClean="0"/>
              <a:t>2</a:t>
            </a:fld>
            <a:endParaRPr lang="en-US"/>
          </a:p>
        </p:txBody>
      </p:sp>
    </p:spTree>
    <p:extLst>
      <p:ext uri="{BB962C8B-B14F-4D97-AF65-F5344CB8AC3E}">
        <p14:creationId xmlns:p14="http://schemas.microsoft.com/office/powerpoint/2010/main" val="391433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22787" y="990600"/>
            <a:ext cx="8229600" cy="4154984"/>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Remote Procedure Invocation</a:t>
            </a:r>
          </a:p>
          <a:p>
            <a:pPr algn="just"/>
            <a:r>
              <a:rPr lang="en-US" sz="2400" dirty="0"/>
              <a:t>	- </a:t>
            </a:r>
            <a:r>
              <a:rPr lang="en-US" dirty="0"/>
              <a:t>Connects applications by the „client‟ application (the consumer) invoking a function/passing a message to a „server‟ application (the provider) and waiting for a result message</a:t>
            </a:r>
            <a:r>
              <a:rPr lang="en-US" sz="2400" dirty="0"/>
              <a:t>	</a:t>
            </a:r>
          </a:p>
          <a:p>
            <a:pPr algn="just"/>
            <a:endParaRPr lang="en-US" sz="2400" dirty="0"/>
          </a:p>
          <a:p>
            <a:pPr algn="just"/>
            <a:r>
              <a:rPr lang="en-US" sz="2400" dirty="0"/>
              <a:t>	- </a:t>
            </a:r>
            <a:r>
              <a:rPr lang="en-US" dirty="0"/>
              <a:t>Benefit from using standard communication protocols (e.g. HTTP) to connect with each other and standard data formats (e.g. XML, JSON) to help represent the content being communicated </a:t>
            </a:r>
          </a:p>
          <a:p>
            <a:pPr algn="just"/>
            <a:endParaRPr lang="en-US" sz="2400" dirty="0"/>
          </a:p>
          <a:p>
            <a:pPr algn="just"/>
            <a:r>
              <a:rPr lang="en-US" sz="2400" dirty="0"/>
              <a:t>	- </a:t>
            </a:r>
            <a:r>
              <a:rPr lang="en-US" dirty="0"/>
              <a:t>Combinations of the above protocols and formats can be seen in SOAP Web Services and RESTful Web Services </a:t>
            </a:r>
            <a:endParaRPr lang="en-US" sz="2400" dirty="0"/>
          </a:p>
          <a:p>
            <a:pPr marL="342900" indent="-342900" algn="just">
              <a:buFont typeface="Wingdings" panose="05000000000000000000" pitchFamily="2" charset="2"/>
              <a:buChar char="ü"/>
            </a:pPr>
            <a:endParaRPr lang="en-US" sz="2400" dirty="0"/>
          </a:p>
        </p:txBody>
      </p:sp>
      <p:sp>
        <p:nvSpPr>
          <p:cNvPr id="2" name="Rectangle 1"/>
          <p:cNvSpPr/>
          <p:nvPr/>
        </p:nvSpPr>
        <p:spPr>
          <a:xfrm>
            <a:off x="1252827" y="130277"/>
            <a:ext cx="6638357" cy="1015663"/>
          </a:xfrm>
          <a:prstGeom prst="rect">
            <a:avLst/>
          </a:prstGeom>
        </p:spPr>
        <p:txBody>
          <a:bodyPr wrap="none">
            <a:spAutoFit/>
          </a:bodyPr>
          <a:lstStyle/>
          <a:p>
            <a:pPr algn="ctr"/>
            <a:r>
              <a:rPr lang="en-US" sz="6000" b="1" dirty="0">
                <a:latin typeface="Arial" panose="020B0604020202020204" pitchFamily="34" charset="0"/>
              </a:rPr>
              <a:t>Integration Styles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20</a:t>
            </a:fld>
            <a:endParaRPr lang="en-US"/>
          </a:p>
        </p:txBody>
      </p:sp>
      <p:pic>
        <p:nvPicPr>
          <p:cNvPr id="9" name="Picture 8" descr="Diagram&#10;&#10;Description automatically generated">
            <a:extLst>
              <a:ext uri="{FF2B5EF4-FFF2-40B4-BE49-F238E27FC236}">
                <a16:creationId xmlns:a16="http://schemas.microsoft.com/office/drawing/2014/main" id="{9317AA2B-15FE-464C-8602-2C68A1DAB3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786" y="4472776"/>
            <a:ext cx="3924640" cy="1889924"/>
          </a:xfrm>
          <a:prstGeom prst="rect">
            <a:avLst/>
          </a:prstGeom>
        </p:spPr>
      </p:pic>
    </p:spTree>
    <p:extLst>
      <p:ext uri="{BB962C8B-B14F-4D97-AF65-F5344CB8AC3E}">
        <p14:creationId xmlns:p14="http://schemas.microsoft.com/office/powerpoint/2010/main" val="150319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57200" y="1325771"/>
            <a:ext cx="8229600" cy="3231654"/>
          </a:xfrm>
          <a:prstGeom prst="rect">
            <a:avLst/>
          </a:prstGeom>
          <a:noFill/>
        </p:spPr>
        <p:txBody>
          <a:bodyPr wrap="square" rtlCol="0">
            <a:spAutoFit/>
          </a:bodyPr>
          <a:lstStyle/>
          <a:p>
            <a:pPr marL="342900" indent="-342900" algn="just">
              <a:buFont typeface="Wingdings" panose="05000000000000000000" pitchFamily="2" charset="2"/>
              <a:buChar char="ü"/>
            </a:pPr>
            <a:r>
              <a:rPr lang="en-US" sz="2400" dirty="0"/>
              <a:t>Messaging </a:t>
            </a:r>
          </a:p>
          <a:p>
            <a:pPr algn="just"/>
            <a:r>
              <a:rPr lang="en-US" sz="2400" dirty="0"/>
              <a:t>	- </a:t>
            </a:r>
            <a:r>
              <a:rPr lang="en-US" dirty="0"/>
              <a:t>Integrates applications through the passing of messages via a “message 	bus‟ - a common message transportation mechanism</a:t>
            </a:r>
          </a:p>
          <a:p>
            <a:pPr algn="just"/>
            <a:endParaRPr lang="en-US" sz="2400" dirty="0"/>
          </a:p>
          <a:p>
            <a:pPr algn="just"/>
            <a:r>
              <a:rPr lang="en-US" sz="2400" dirty="0"/>
              <a:t>	- </a:t>
            </a:r>
            <a:r>
              <a:rPr lang="en-US" dirty="0"/>
              <a:t>Messaging results in systems that are “loosely coupled‟ (which is a very desirable design trait), allowing each application to be modified in isolation </a:t>
            </a:r>
          </a:p>
          <a:p>
            <a:pPr algn="just"/>
            <a:endParaRPr lang="en-US" sz="2400" dirty="0"/>
          </a:p>
          <a:p>
            <a:pPr algn="just"/>
            <a:r>
              <a:rPr lang="en-US" sz="2400" dirty="0"/>
              <a:t>	</a:t>
            </a:r>
          </a:p>
          <a:p>
            <a:pPr marL="342900" indent="-342900" algn="just">
              <a:buFont typeface="Wingdings" panose="05000000000000000000" pitchFamily="2" charset="2"/>
              <a:buChar char="ü"/>
            </a:pPr>
            <a:endParaRPr lang="en-US" sz="2400" dirty="0"/>
          </a:p>
        </p:txBody>
      </p:sp>
      <p:sp>
        <p:nvSpPr>
          <p:cNvPr id="2" name="Rectangle 1"/>
          <p:cNvSpPr/>
          <p:nvPr/>
        </p:nvSpPr>
        <p:spPr>
          <a:xfrm>
            <a:off x="1252827" y="130277"/>
            <a:ext cx="6638357" cy="1015663"/>
          </a:xfrm>
          <a:prstGeom prst="rect">
            <a:avLst/>
          </a:prstGeom>
        </p:spPr>
        <p:txBody>
          <a:bodyPr wrap="none">
            <a:spAutoFit/>
          </a:bodyPr>
          <a:lstStyle/>
          <a:p>
            <a:pPr algn="ctr"/>
            <a:r>
              <a:rPr lang="en-US" sz="6000" b="1" dirty="0">
                <a:latin typeface="Arial" panose="020B0604020202020204" pitchFamily="34" charset="0"/>
              </a:rPr>
              <a:t>Integration Styles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21</a:t>
            </a:fld>
            <a:endParaRPr lang="en-US"/>
          </a:p>
        </p:txBody>
      </p:sp>
      <p:pic>
        <p:nvPicPr>
          <p:cNvPr id="8" name="Picture 7" descr="Diagram&#10;&#10;Description automatically generated">
            <a:extLst>
              <a:ext uri="{FF2B5EF4-FFF2-40B4-BE49-F238E27FC236}">
                <a16:creationId xmlns:a16="http://schemas.microsoft.com/office/drawing/2014/main" id="{7798F284-9045-44D0-8E8C-D85CD7816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86200"/>
            <a:ext cx="4054191" cy="1585097"/>
          </a:xfrm>
          <a:prstGeom prst="rect">
            <a:avLst/>
          </a:prstGeom>
        </p:spPr>
      </p:pic>
    </p:spTree>
    <p:extLst>
      <p:ext uri="{BB962C8B-B14F-4D97-AF65-F5344CB8AC3E}">
        <p14:creationId xmlns:p14="http://schemas.microsoft.com/office/powerpoint/2010/main" val="349545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40799" y="130277"/>
            <a:ext cx="9225602" cy="830997"/>
          </a:xfrm>
          <a:prstGeom prst="rect">
            <a:avLst/>
          </a:prstGeom>
        </p:spPr>
        <p:txBody>
          <a:bodyPr wrap="none">
            <a:spAutoFit/>
          </a:bodyPr>
          <a:lstStyle/>
          <a:p>
            <a:pPr algn="ctr"/>
            <a:r>
              <a:rPr lang="en-US" sz="4800" b="1" dirty="0">
                <a:latin typeface="Arial" panose="020B0604020202020204" pitchFamily="34" charset="0"/>
              </a:rPr>
              <a:t>Enterprise Integration Patterns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22</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3631763"/>
          </a:xfrm>
          <a:prstGeom prst="rect">
            <a:avLst/>
          </a:prstGeom>
          <a:noFill/>
        </p:spPr>
        <p:txBody>
          <a:bodyPr wrap="square">
            <a:spAutoFit/>
          </a:bodyPr>
          <a:lstStyle/>
          <a:p>
            <a:pPr algn="just"/>
            <a:r>
              <a:rPr lang="en-US" dirty="0"/>
              <a:t>A pattern is the re-usable form of a solution to a problem. A pattern language is an organized collection of patterns within a given field of study </a:t>
            </a:r>
          </a:p>
          <a:p>
            <a:pPr algn="just"/>
            <a:endParaRPr lang="en-US" sz="2800" dirty="0">
              <a:solidFill>
                <a:srgbClr val="000000"/>
              </a:solidFill>
            </a:endParaRPr>
          </a:p>
          <a:p>
            <a:pPr marL="285750" indent="-285750" algn="just">
              <a:buFont typeface="Wingdings" panose="05000000000000000000" pitchFamily="2" charset="2"/>
              <a:buChar char="ü"/>
            </a:pPr>
            <a:r>
              <a:rPr lang="en-US" sz="2800" dirty="0">
                <a:solidFill>
                  <a:srgbClr val="000000"/>
                </a:solidFill>
              </a:rPr>
              <a:t>Point-to-Point Channel</a:t>
            </a:r>
          </a:p>
          <a:p>
            <a:pPr algn="just"/>
            <a:r>
              <a:rPr lang="en-US" sz="2800" dirty="0">
                <a:solidFill>
                  <a:srgbClr val="000000"/>
                </a:solidFill>
              </a:rPr>
              <a:t>	- </a:t>
            </a:r>
            <a:r>
              <a:rPr lang="en-US" dirty="0"/>
              <a:t>Point-to-Point Channels are a mechanism for ensuring that exactly one receiver will receive a specific message.</a:t>
            </a:r>
          </a:p>
          <a:p>
            <a:pPr algn="just"/>
            <a:r>
              <a:rPr lang="en-US" sz="2800" dirty="0">
                <a:solidFill>
                  <a:srgbClr val="000000"/>
                </a:solidFill>
              </a:rPr>
              <a:t>	- </a:t>
            </a:r>
            <a:r>
              <a:rPr lang="en-US" dirty="0"/>
              <a:t>Point-to-Point channels are typically realized in Message Queuing systems, where a channel would be a queue, possibly with FIFO (First In, First Out) message delivery </a:t>
            </a:r>
            <a:endParaRPr lang="en-US" sz="2800" dirty="0">
              <a:solidFill>
                <a:srgbClr val="000000"/>
              </a:solidFill>
            </a:endParaRPr>
          </a:p>
          <a:p>
            <a:pPr marL="285750" indent="-285750" algn="just">
              <a:buFont typeface="Wingdings" panose="05000000000000000000" pitchFamily="2" charset="2"/>
              <a:buChar char="ü"/>
            </a:pPr>
            <a:endParaRPr lang="en-US" sz="2800" dirty="0">
              <a:solidFill>
                <a:srgbClr val="000000"/>
              </a:solidFill>
            </a:endParaRPr>
          </a:p>
        </p:txBody>
      </p:sp>
      <p:pic>
        <p:nvPicPr>
          <p:cNvPr id="5" name="Picture 4" descr="Diagram&#10;&#10;Description automatically generated">
            <a:extLst>
              <a:ext uri="{FF2B5EF4-FFF2-40B4-BE49-F238E27FC236}">
                <a16:creationId xmlns:a16="http://schemas.microsoft.com/office/drawing/2014/main" id="{046D01B5-E986-4AAB-A789-2232EC2AD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3361" y="4390894"/>
            <a:ext cx="5044877" cy="1386960"/>
          </a:xfrm>
          <a:prstGeom prst="rect">
            <a:avLst/>
          </a:prstGeom>
        </p:spPr>
      </p:pic>
    </p:spTree>
    <p:extLst>
      <p:ext uri="{BB962C8B-B14F-4D97-AF65-F5344CB8AC3E}">
        <p14:creationId xmlns:p14="http://schemas.microsoft.com/office/powerpoint/2010/main" val="303101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40799" y="130277"/>
            <a:ext cx="9225602" cy="830997"/>
          </a:xfrm>
          <a:prstGeom prst="rect">
            <a:avLst/>
          </a:prstGeom>
        </p:spPr>
        <p:txBody>
          <a:bodyPr wrap="none">
            <a:spAutoFit/>
          </a:bodyPr>
          <a:lstStyle/>
          <a:p>
            <a:pPr algn="ctr"/>
            <a:r>
              <a:rPr lang="en-US" sz="4800" b="1" dirty="0">
                <a:latin typeface="Arial" panose="020B0604020202020204" pitchFamily="34" charset="0"/>
              </a:rPr>
              <a:t>Enterprise Integration Patterns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23</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2215991"/>
          </a:xfrm>
          <a:prstGeom prst="rect">
            <a:avLst/>
          </a:prstGeom>
          <a:noFill/>
        </p:spPr>
        <p:txBody>
          <a:bodyPr wrap="square">
            <a:spAutoFit/>
          </a:bodyPr>
          <a:lstStyle/>
          <a:p>
            <a:pPr marL="285750" indent="-285750" algn="just">
              <a:buFont typeface="Wingdings" panose="05000000000000000000" pitchFamily="2" charset="2"/>
              <a:buChar char="ü"/>
            </a:pPr>
            <a:r>
              <a:rPr lang="en-US" sz="2800" dirty="0">
                <a:solidFill>
                  <a:srgbClr val="000000"/>
                </a:solidFill>
              </a:rPr>
              <a:t>Publish-Subscribe Channel</a:t>
            </a:r>
          </a:p>
          <a:p>
            <a:pPr algn="just"/>
            <a:r>
              <a:rPr lang="en-US" sz="2800" dirty="0">
                <a:solidFill>
                  <a:srgbClr val="000000"/>
                </a:solidFill>
              </a:rPr>
              <a:t>	- </a:t>
            </a:r>
            <a:r>
              <a:rPr lang="en-US" dirty="0"/>
              <a:t>Describes how multiple receivers will receive a specific message</a:t>
            </a:r>
          </a:p>
          <a:p>
            <a:pPr algn="just"/>
            <a:r>
              <a:rPr lang="en-US" dirty="0"/>
              <a:t>	 </a:t>
            </a:r>
            <a:r>
              <a:rPr lang="en-US" dirty="0">
                <a:solidFill>
                  <a:srgbClr val="000000"/>
                </a:solidFill>
              </a:rPr>
              <a:t>- </a:t>
            </a:r>
            <a:r>
              <a:rPr lang="en-US" dirty="0"/>
              <a:t>The sender is known as the publisher and the recipients (who subscribe to receive publications) are known as subscribers  </a:t>
            </a:r>
          </a:p>
          <a:p>
            <a:pPr algn="just"/>
            <a:r>
              <a:rPr lang="en-US" sz="2800" dirty="0">
                <a:solidFill>
                  <a:srgbClr val="000000"/>
                </a:solidFill>
              </a:rPr>
              <a:t>	- </a:t>
            </a:r>
            <a:r>
              <a:rPr lang="en-US" dirty="0"/>
              <a:t>Publish-Subscribe channels are typically realized in messaging systems as topics, where a topic is bound to by subscribers and written to by publishers </a:t>
            </a:r>
            <a:endParaRPr lang="en-US" sz="2800" dirty="0">
              <a:solidFill>
                <a:srgbClr val="000000"/>
              </a:solidFill>
            </a:endParaRPr>
          </a:p>
        </p:txBody>
      </p:sp>
      <p:pic>
        <p:nvPicPr>
          <p:cNvPr id="5" name="Picture 4" descr="Diagram&#10;&#10;Description automatically generated">
            <a:extLst>
              <a:ext uri="{FF2B5EF4-FFF2-40B4-BE49-F238E27FC236}">
                <a16:creationId xmlns:a16="http://schemas.microsoft.com/office/drawing/2014/main" id="{8ABED8A0-2670-42E8-80CE-A63645A27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9544" y="3433916"/>
            <a:ext cx="5204911" cy="2674852"/>
          </a:xfrm>
          <a:prstGeom prst="rect">
            <a:avLst/>
          </a:prstGeom>
        </p:spPr>
      </p:pic>
    </p:spTree>
    <p:extLst>
      <p:ext uri="{BB962C8B-B14F-4D97-AF65-F5344CB8AC3E}">
        <p14:creationId xmlns:p14="http://schemas.microsoft.com/office/powerpoint/2010/main" val="186163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40799" y="130277"/>
            <a:ext cx="9225602" cy="830997"/>
          </a:xfrm>
          <a:prstGeom prst="rect">
            <a:avLst/>
          </a:prstGeom>
        </p:spPr>
        <p:txBody>
          <a:bodyPr wrap="none">
            <a:spAutoFit/>
          </a:bodyPr>
          <a:lstStyle/>
          <a:p>
            <a:pPr algn="ctr"/>
            <a:r>
              <a:rPr lang="en-US" sz="4800" b="1" dirty="0">
                <a:latin typeface="Arial" panose="020B0604020202020204" pitchFamily="34" charset="0"/>
              </a:rPr>
              <a:t>Enterprise Integration Patterns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24</a:t>
            </a:fld>
            <a:endParaRPr lang="en-US"/>
          </a:p>
        </p:txBody>
      </p:sp>
      <p:sp>
        <p:nvSpPr>
          <p:cNvPr id="29" name="TextBox 28">
            <a:extLst>
              <a:ext uri="{FF2B5EF4-FFF2-40B4-BE49-F238E27FC236}">
                <a16:creationId xmlns:a16="http://schemas.microsoft.com/office/drawing/2014/main" id="{612BEA84-2CC1-4E99-851D-5A8E83A03CC2}"/>
              </a:ext>
            </a:extLst>
          </p:cNvPr>
          <p:cNvSpPr txBox="1"/>
          <p:nvPr/>
        </p:nvSpPr>
        <p:spPr>
          <a:xfrm>
            <a:off x="381000" y="1070314"/>
            <a:ext cx="8229600" cy="3631763"/>
          </a:xfrm>
          <a:prstGeom prst="rect">
            <a:avLst/>
          </a:prstGeom>
          <a:noFill/>
        </p:spPr>
        <p:txBody>
          <a:bodyPr wrap="square">
            <a:spAutoFit/>
          </a:bodyPr>
          <a:lstStyle/>
          <a:p>
            <a:pPr marL="285750" indent="-285750" algn="just">
              <a:buFont typeface="Wingdings" panose="05000000000000000000" pitchFamily="2" charset="2"/>
              <a:buChar char="ü"/>
            </a:pPr>
            <a:r>
              <a:rPr lang="en-US" sz="2800" dirty="0">
                <a:solidFill>
                  <a:srgbClr val="000000"/>
                </a:solidFill>
              </a:rPr>
              <a:t>Message Bus</a:t>
            </a:r>
          </a:p>
          <a:p>
            <a:pPr algn="just"/>
            <a:r>
              <a:rPr lang="en-US" sz="2800" dirty="0">
                <a:solidFill>
                  <a:srgbClr val="000000"/>
                </a:solidFill>
              </a:rPr>
              <a:t>	- </a:t>
            </a:r>
            <a:r>
              <a:rPr lang="en-US" dirty="0"/>
              <a:t>More advanced and used in response to an enterprise scenario where several systems need to be able to fulfill business requests, operating in a unified manner, with the facility to easily add or remove applications without affecting other applications.</a:t>
            </a:r>
          </a:p>
          <a:p>
            <a:pPr algn="just"/>
            <a:r>
              <a:rPr lang="en-US" sz="2800" dirty="0">
                <a:solidFill>
                  <a:srgbClr val="000000"/>
                </a:solidFill>
              </a:rPr>
              <a:t>	- </a:t>
            </a:r>
            <a:r>
              <a:rPr lang="en-US" dirty="0"/>
              <a:t>A bus, in computing terms, is a common communication mechanism between components of a system. </a:t>
            </a:r>
          </a:p>
          <a:p>
            <a:pPr algn="just"/>
            <a:r>
              <a:rPr lang="en-US" sz="2800" dirty="0">
                <a:solidFill>
                  <a:srgbClr val="000000"/>
                </a:solidFill>
              </a:rPr>
              <a:t>	- </a:t>
            </a:r>
            <a:r>
              <a:rPr lang="en-US" dirty="0"/>
              <a:t>A message bus combines a standardized payload format, a common set of operations and message delivery mechanisms to enable integration </a:t>
            </a:r>
            <a:endParaRPr lang="en-US" sz="2800" dirty="0">
              <a:solidFill>
                <a:srgbClr val="000000"/>
              </a:solidFill>
            </a:endParaRPr>
          </a:p>
          <a:p>
            <a:pPr algn="just"/>
            <a:endParaRPr lang="en-US" sz="2800" dirty="0">
              <a:solidFill>
                <a:srgbClr val="000000"/>
              </a:solidFill>
            </a:endParaRPr>
          </a:p>
        </p:txBody>
      </p:sp>
      <p:pic>
        <p:nvPicPr>
          <p:cNvPr id="5" name="Picture 4" descr="Diagram&#10;&#10;Description automatically generated">
            <a:extLst>
              <a:ext uri="{FF2B5EF4-FFF2-40B4-BE49-F238E27FC236}">
                <a16:creationId xmlns:a16="http://schemas.microsoft.com/office/drawing/2014/main" id="{8F3782B7-A1C0-4227-88FD-E9F8A93A6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836" y="4342544"/>
            <a:ext cx="3970364" cy="1844200"/>
          </a:xfrm>
          <a:prstGeom prst="rect">
            <a:avLst/>
          </a:prstGeom>
        </p:spPr>
      </p:pic>
    </p:spTree>
    <p:extLst>
      <p:ext uri="{BB962C8B-B14F-4D97-AF65-F5344CB8AC3E}">
        <p14:creationId xmlns:p14="http://schemas.microsoft.com/office/powerpoint/2010/main" val="17171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arn(inVertical)">
                                      <p:cBhvr>
                                        <p:cTn id="12" dur="1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531744" y="2396131"/>
            <a:ext cx="6080511" cy="1938992"/>
          </a:xfrm>
          <a:prstGeom prst="rect">
            <a:avLst/>
          </a:prstGeom>
        </p:spPr>
        <p:txBody>
          <a:bodyPr wrap="none">
            <a:spAutoFit/>
          </a:bodyPr>
          <a:lstStyle/>
          <a:p>
            <a:pPr algn="ctr"/>
            <a:r>
              <a:rPr lang="en-US" sz="6000" b="1" dirty="0">
                <a:latin typeface="Arial" panose="020B0604020202020204" pitchFamily="34" charset="0"/>
              </a:rPr>
              <a:t>Interacting with </a:t>
            </a:r>
          </a:p>
          <a:p>
            <a:pPr algn="ctr"/>
            <a:r>
              <a:rPr lang="en-US" sz="6000" b="1" dirty="0">
                <a:latin typeface="Arial" panose="020B0604020202020204" pitchFamily="34" charset="0"/>
              </a:rPr>
              <a:t>Database</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25</a:t>
            </a:fld>
            <a:endParaRPr lang="en-US"/>
          </a:p>
        </p:txBody>
      </p:sp>
    </p:spTree>
    <p:extLst>
      <p:ext uri="{BB962C8B-B14F-4D97-AF65-F5344CB8AC3E}">
        <p14:creationId xmlns:p14="http://schemas.microsoft.com/office/powerpoint/2010/main" val="16122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620713" y="130277"/>
            <a:ext cx="5902577" cy="830997"/>
          </a:xfrm>
          <a:prstGeom prst="rect">
            <a:avLst/>
          </a:prstGeom>
        </p:spPr>
        <p:txBody>
          <a:bodyPr wrap="none">
            <a:spAutoFit/>
          </a:bodyPr>
          <a:lstStyle/>
          <a:p>
            <a:pPr algn="ctr"/>
            <a:r>
              <a:rPr lang="en-US" sz="4800" b="1" dirty="0">
                <a:latin typeface="Arial" panose="020B0604020202020204" pitchFamily="34" charset="0"/>
              </a:rPr>
              <a:t>Understand MySQL</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26</a:t>
            </a:fld>
            <a:endParaRPr lang="en-US"/>
          </a:p>
        </p:txBody>
      </p:sp>
      <p:sp>
        <p:nvSpPr>
          <p:cNvPr id="9" name="TextBox 8">
            <a:extLst>
              <a:ext uri="{FF2B5EF4-FFF2-40B4-BE49-F238E27FC236}">
                <a16:creationId xmlns:a16="http://schemas.microsoft.com/office/drawing/2014/main" id="{5C6032E6-0887-4F91-9223-3A0991F7659A}"/>
              </a:ext>
            </a:extLst>
          </p:cNvPr>
          <p:cNvSpPr txBox="1"/>
          <p:nvPr/>
        </p:nvSpPr>
        <p:spPr>
          <a:xfrm>
            <a:off x="533400" y="1059597"/>
            <a:ext cx="8229600" cy="4832092"/>
          </a:xfrm>
          <a:prstGeom prst="rect">
            <a:avLst/>
          </a:prstGeom>
          <a:noFill/>
        </p:spPr>
        <p:txBody>
          <a:bodyPr wrap="square">
            <a:spAutoFit/>
          </a:bodyPr>
          <a:lstStyle/>
          <a:p>
            <a:pPr marL="457200" indent="-457200" algn="just">
              <a:buFont typeface="Wingdings" panose="05000000000000000000" pitchFamily="2" charset="2"/>
              <a:buChar char="ü"/>
            </a:pPr>
            <a:r>
              <a:rPr lang="en-US" sz="2800" dirty="0">
                <a:solidFill>
                  <a:srgbClr val="000000"/>
                </a:solidFill>
              </a:rPr>
              <a:t>One of the most common applications of PHP is to provide a Web interface for accessing a database</a:t>
            </a:r>
          </a:p>
          <a:p>
            <a:pPr marL="457200" indent="-457200" algn="just">
              <a:buFont typeface="Wingdings" panose="05000000000000000000" pitchFamily="2" charset="2"/>
              <a:buChar char="ü"/>
            </a:pPr>
            <a:endParaRPr lang="en-US" sz="2800" dirty="0">
              <a:solidFill>
                <a:srgbClr val="000000"/>
              </a:solidFill>
            </a:endParaRPr>
          </a:p>
          <a:p>
            <a:pPr marL="457200" indent="-457200" algn="just">
              <a:buFont typeface="Wingdings" panose="05000000000000000000" pitchFamily="2" charset="2"/>
              <a:buChar char="ü"/>
            </a:pPr>
            <a:r>
              <a:rPr lang="en-US" sz="2800" dirty="0">
                <a:solidFill>
                  <a:srgbClr val="000000"/>
                </a:solidFill>
              </a:rPr>
              <a:t>Some of the more popular commercial DBMS packages are Oracle and Microsoft SQL Server, but there are also two prominent open-source DBMS packages, MySQL and PostgreSQL</a:t>
            </a:r>
          </a:p>
          <a:p>
            <a:pPr marL="457200" indent="-457200" algn="just">
              <a:buFont typeface="Wingdings" panose="05000000000000000000" pitchFamily="2" charset="2"/>
              <a:buChar char="ü"/>
            </a:pPr>
            <a:endParaRPr lang="en-US" sz="2800" dirty="0">
              <a:solidFill>
                <a:srgbClr val="000000"/>
              </a:solidFill>
            </a:endParaRPr>
          </a:p>
          <a:p>
            <a:pPr marL="457200" indent="-457200" algn="just">
              <a:buFont typeface="Wingdings" panose="05000000000000000000" pitchFamily="2" charset="2"/>
              <a:buChar char="ü"/>
            </a:pPr>
            <a:r>
              <a:rPr lang="en-US" sz="2800" dirty="0">
                <a:solidFill>
                  <a:srgbClr val="000000"/>
                </a:solidFill>
              </a:rPr>
              <a:t>Use MySQL in our study, since it is easily available and used quite frequently for Web pages in conjunction with PHP</a:t>
            </a:r>
          </a:p>
        </p:txBody>
      </p:sp>
    </p:spTree>
    <p:extLst>
      <p:ext uri="{BB962C8B-B14F-4D97-AF65-F5344CB8AC3E}">
        <p14:creationId xmlns:p14="http://schemas.microsoft.com/office/powerpoint/2010/main" val="174906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1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596943" y="130277"/>
            <a:ext cx="7950125" cy="1015663"/>
          </a:xfrm>
          <a:prstGeom prst="rect">
            <a:avLst/>
          </a:prstGeom>
        </p:spPr>
        <p:txBody>
          <a:bodyPr wrap="none">
            <a:spAutoFit/>
          </a:bodyPr>
          <a:lstStyle/>
          <a:p>
            <a:pPr algn="ctr"/>
            <a:r>
              <a:rPr lang="en-US" sz="6000" b="1" dirty="0">
                <a:latin typeface="Arial" panose="020B0604020202020204" pitchFamily="34" charset="0"/>
              </a:rPr>
              <a:t>Simple SQL Retrieval</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27</a:t>
            </a:fld>
            <a:endParaRPr lang="en-US"/>
          </a:p>
        </p:txBody>
      </p:sp>
      <p:sp>
        <p:nvSpPr>
          <p:cNvPr id="8" name="TextBox 7">
            <a:extLst>
              <a:ext uri="{FF2B5EF4-FFF2-40B4-BE49-F238E27FC236}">
                <a16:creationId xmlns:a16="http://schemas.microsoft.com/office/drawing/2014/main" id="{1F845F1E-2A73-4653-B2D5-0A1DE4F7BC23}"/>
              </a:ext>
            </a:extLst>
          </p:cNvPr>
          <p:cNvSpPr txBox="1"/>
          <p:nvPr/>
        </p:nvSpPr>
        <p:spPr>
          <a:xfrm>
            <a:off x="609600" y="1259011"/>
            <a:ext cx="7924800" cy="1815882"/>
          </a:xfrm>
          <a:prstGeom prst="rect">
            <a:avLst/>
          </a:prstGeom>
          <a:noFill/>
        </p:spPr>
        <p:txBody>
          <a:bodyPr wrap="square">
            <a:spAutoFit/>
          </a:bodyPr>
          <a:lstStyle/>
          <a:p>
            <a:pPr marL="457200" indent="-457200" algn="just">
              <a:buFont typeface="Wingdings" panose="05000000000000000000" pitchFamily="2" charset="2"/>
              <a:buChar char="ü"/>
            </a:pPr>
            <a:r>
              <a:rPr lang="en-US" sz="2800" dirty="0"/>
              <a:t>SELECT query :</a:t>
            </a:r>
          </a:p>
          <a:p>
            <a:pPr marL="457200" indent="-457200" algn="just">
              <a:buFont typeface="Wingdings" panose="05000000000000000000" pitchFamily="2" charset="2"/>
              <a:buChar char="ü"/>
            </a:pPr>
            <a:endParaRPr lang="en-US" sz="2800" dirty="0"/>
          </a:p>
          <a:p>
            <a:pPr marL="457200" indent="-457200" algn="just">
              <a:buFont typeface="Wingdings" panose="05000000000000000000" pitchFamily="2" charset="2"/>
              <a:buChar char="ü"/>
            </a:pPr>
            <a:endParaRPr lang="en-US" sz="2800" dirty="0"/>
          </a:p>
          <a:p>
            <a:pPr marL="457200" indent="-457200" algn="just">
              <a:buFont typeface="Wingdings" panose="05000000000000000000" pitchFamily="2" charset="2"/>
              <a:buChar char="ü"/>
            </a:pPr>
            <a:endParaRPr lang="en-US" sz="2800" dirty="0"/>
          </a:p>
        </p:txBody>
      </p:sp>
      <p:grpSp>
        <p:nvGrpSpPr>
          <p:cNvPr id="19" name="Group 18">
            <a:extLst>
              <a:ext uri="{FF2B5EF4-FFF2-40B4-BE49-F238E27FC236}">
                <a16:creationId xmlns:a16="http://schemas.microsoft.com/office/drawing/2014/main" id="{59EFCDE4-12C0-4600-8D6B-D19DA5AFCD40}"/>
              </a:ext>
            </a:extLst>
          </p:cNvPr>
          <p:cNvGrpSpPr/>
          <p:nvPr/>
        </p:nvGrpSpPr>
        <p:grpSpPr>
          <a:xfrm>
            <a:off x="1676400" y="2224772"/>
            <a:ext cx="6019800" cy="1926384"/>
            <a:chOff x="2514600" y="1772432"/>
            <a:chExt cx="6019800" cy="1926384"/>
          </a:xfrm>
        </p:grpSpPr>
        <p:grpSp>
          <p:nvGrpSpPr>
            <p:cNvPr id="18" name="Group 17">
              <a:extLst>
                <a:ext uri="{FF2B5EF4-FFF2-40B4-BE49-F238E27FC236}">
                  <a16:creationId xmlns:a16="http://schemas.microsoft.com/office/drawing/2014/main" id="{DEE747F6-C68D-4A09-9FD4-E9349BE49888}"/>
                </a:ext>
              </a:extLst>
            </p:cNvPr>
            <p:cNvGrpSpPr/>
            <p:nvPr/>
          </p:nvGrpSpPr>
          <p:grpSpPr>
            <a:xfrm>
              <a:off x="2514600" y="1772432"/>
              <a:ext cx="4648199" cy="1926384"/>
              <a:chOff x="2514600" y="1772432"/>
              <a:chExt cx="4648199" cy="1926384"/>
            </a:xfrm>
          </p:grpSpPr>
          <p:grpSp>
            <p:nvGrpSpPr>
              <p:cNvPr id="17" name="Group 16">
                <a:extLst>
                  <a:ext uri="{FF2B5EF4-FFF2-40B4-BE49-F238E27FC236}">
                    <a16:creationId xmlns:a16="http://schemas.microsoft.com/office/drawing/2014/main" id="{D3CB6D88-50A6-453F-A1EE-27197E254A01}"/>
                  </a:ext>
                </a:extLst>
              </p:cNvPr>
              <p:cNvGrpSpPr/>
              <p:nvPr/>
            </p:nvGrpSpPr>
            <p:grpSpPr>
              <a:xfrm>
                <a:off x="2514600" y="1772432"/>
                <a:ext cx="4648199" cy="1926384"/>
                <a:chOff x="2514600" y="1772432"/>
                <a:chExt cx="4648199" cy="1926384"/>
              </a:xfrm>
            </p:grpSpPr>
            <p:pic>
              <p:nvPicPr>
                <p:cNvPr id="5" name="Picture 4">
                  <a:extLst>
                    <a:ext uri="{FF2B5EF4-FFF2-40B4-BE49-F238E27FC236}">
                      <a16:creationId xmlns:a16="http://schemas.microsoft.com/office/drawing/2014/main" id="{2EA3128D-436A-45F9-AF24-99C44E1E3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142371"/>
                  <a:ext cx="3406316" cy="1556445"/>
                </a:xfrm>
                <a:prstGeom prst="rect">
                  <a:avLst/>
                </a:prstGeom>
              </p:spPr>
            </p:pic>
            <p:sp>
              <p:nvSpPr>
                <p:cNvPr id="14" name="Callout: Line 13">
                  <a:extLst>
                    <a:ext uri="{FF2B5EF4-FFF2-40B4-BE49-F238E27FC236}">
                      <a16:creationId xmlns:a16="http://schemas.microsoft.com/office/drawing/2014/main" id="{99F9CC60-E41F-4348-BA27-8094606E0975}"/>
                    </a:ext>
                  </a:extLst>
                </p:cNvPr>
                <p:cNvSpPr/>
                <p:nvPr/>
              </p:nvSpPr>
              <p:spPr>
                <a:xfrm>
                  <a:off x="5442886" y="1772432"/>
                  <a:ext cx="1719913" cy="342900"/>
                </a:xfrm>
                <a:prstGeom prst="borderCallout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Searching Fields</a:t>
                  </a:r>
                </a:p>
              </p:txBody>
            </p:sp>
          </p:grpSp>
          <p:sp>
            <p:nvSpPr>
              <p:cNvPr id="15" name="Callout: Line 14">
                <a:extLst>
                  <a:ext uri="{FF2B5EF4-FFF2-40B4-BE49-F238E27FC236}">
                    <a16:creationId xmlns:a16="http://schemas.microsoft.com/office/drawing/2014/main" id="{C58E74DA-12DC-4573-A6D0-C91949A8A55F}"/>
                  </a:ext>
                </a:extLst>
              </p:cNvPr>
              <p:cNvSpPr/>
              <p:nvPr/>
            </p:nvSpPr>
            <p:spPr>
              <a:xfrm>
                <a:off x="5415848" y="2531746"/>
                <a:ext cx="1719913" cy="342900"/>
              </a:xfrm>
              <a:prstGeom prst="borderCallout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Name</a:t>
                </a:r>
              </a:p>
            </p:txBody>
          </p:sp>
        </p:grpSp>
        <p:sp>
          <p:nvSpPr>
            <p:cNvPr id="16" name="Callout: Line 15">
              <a:extLst>
                <a:ext uri="{FF2B5EF4-FFF2-40B4-BE49-F238E27FC236}">
                  <a16:creationId xmlns:a16="http://schemas.microsoft.com/office/drawing/2014/main" id="{96A17C86-57AC-4BE6-B49F-1B52DA4A21B3}"/>
                </a:ext>
              </a:extLst>
            </p:cNvPr>
            <p:cNvSpPr/>
            <p:nvPr/>
          </p:nvSpPr>
          <p:spPr>
            <a:xfrm>
              <a:off x="6670043" y="3125982"/>
              <a:ext cx="1864357" cy="462331"/>
            </a:xfrm>
            <a:prstGeom prst="borderCallout1">
              <a:avLst>
                <a:gd name="adj1" fmla="val 54903"/>
                <a:gd name="adj2" fmla="val -3059"/>
                <a:gd name="adj3" fmla="val 67840"/>
                <a:gd name="adj4" fmla="val -4149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Searching Condition</a:t>
              </a:r>
            </a:p>
          </p:txBody>
        </p:sp>
      </p:grpSp>
    </p:spTree>
    <p:extLst>
      <p:ext uri="{BB962C8B-B14F-4D97-AF65-F5344CB8AC3E}">
        <p14:creationId xmlns:p14="http://schemas.microsoft.com/office/powerpoint/2010/main" val="54234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anim calcmode="lin" valueType="num">
                                      <p:cBhvr>
                                        <p:cTn id="13" dur="1500" fill="hold"/>
                                        <p:tgtEl>
                                          <p:spTgt spid="8"/>
                                        </p:tgtEl>
                                        <p:attrNameLst>
                                          <p:attrName>ppt_x</p:attrName>
                                        </p:attrNameLst>
                                      </p:cBhvr>
                                      <p:tavLst>
                                        <p:tav tm="0">
                                          <p:val>
                                            <p:strVal val="#ppt_x"/>
                                          </p:val>
                                        </p:tav>
                                        <p:tav tm="100000">
                                          <p:val>
                                            <p:strVal val="#ppt_x"/>
                                          </p:val>
                                        </p:tav>
                                      </p:tavLst>
                                    </p:anim>
                                    <p:anim calcmode="lin" valueType="num">
                                      <p:cBhvr>
                                        <p:cTn id="14" dur="1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heel(1)">
                                      <p:cBhvr>
                                        <p:cTn id="1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596943" y="130277"/>
            <a:ext cx="7950125" cy="1015663"/>
          </a:xfrm>
          <a:prstGeom prst="rect">
            <a:avLst/>
          </a:prstGeom>
        </p:spPr>
        <p:txBody>
          <a:bodyPr wrap="none">
            <a:spAutoFit/>
          </a:bodyPr>
          <a:lstStyle/>
          <a:p>
            <a:pPr algn="ctr"/>
            <a:r>
              <a:rPr lang="en-US" sz="6000" b="1" dirty="0">
                <a:latin typeface="Arial" panose="020B0604020202020204" pitchFamily="34" charset="0"/>
              </a:rPr>
              <a:t>Simple SQL Retrieval</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28</a:t>
            </a:fld>
            <a:endParaRPr lang="en-US"/>
          </a:p>
        </p:txBody>
      </p:sp>
      <p:sp>
        <p:nvSpPr>
          <p:cNvPr id="8" name="TextBox 7">
            <a:extLst>
              <a:ext uri="{FF2B5EF4-FFF2-40B4-BE49-F238E27FC236}">
                <a16:creationId xmlns:a16="http://schemas.microsoft.com/office/drawing/2014/main" id="{1F845F1E-2A73-4653-B2D5-0A1DE4F7BC23}"/>
              </a:ext>
            </a:extLst>
          </p:cNvPr>
          <p:cNvSpPr txBox="1"/>
          <p:nvPr/>
        </p:nvSpPr>
        <p:spPr>
          <a:xfrm>
            <a:off x="609600" y="1259011"/>
            <a:ext cx="7924800" cy="1815882"/>
          </a:xfrm>
          <a:prstGeom prst="rect">
            <a:avLst/>
          </a:prstGeom>
          <a:noFill/>
        </p:spPr>
        <p:txBody>
          <a:bodyPr wrap="square">
            <a:spAutoFit/>
          </a:bodyPr>
          <a:lstStyle/>
          <a:p>
            <a:pPr marL="457200" indent="-457200" algn="just">
              <a:buFont typeface="Wingdings" panose="05000000000000000000" pitchFamily="2" charset="2"/>
              <a:buChar char="ü"/>
            </a:pPr>
            <a:r>
              <a:rPr lang="en-US" sz="2800" dirty="0"/>
              <a:t>INSERT query :</a:t>
            </a:r>
          </a:p>
          <a:p>
            <a:pPr marL="457200" indent="-457200" algn="just">
              <a:buFont typeface="Wingdings" panose="05000000000000000000" pitchFamily="2" charset="2"/>
              <a:buChar char="ü"/>
            </a:pPr>
            <a:endParaRPr lang="en-US" sz="2800" dirty="0"/>
          </a:p>
          <a:p>
            <a:pPr marL="457200" indent="-457200" algn="just">
              <a:buFont typeface="Wingdings" panose="05000000000000000000" pitchFamily="2" charset="2"/>
              <a:buChar char="ü"/>
            </a:pPr>
            <a:endParaRPr lang="en-US" sz="2800" dirty="0"/>
          </a:p>
          <a:p>
            <a:pPr marL="457200" indent="-457200" algn="just">
              <a:buFont typeface="Wingdings" panose="05000000000000000000" pitchFamily="2" charset="2"/>
              <a:buChar char="ü"/>
            </a:pPr>
            <a:endParaRPr lang="en-US" sz="2800" dirty="0"/>
          </a:p>
        </p:txBody>
      </p:sp>
      <p:grpSp>
        <p:nvGrpSpPr>
          <p:cNvPr id="22" name="Group 21">
            <a:extLst>
              <a:ext uri="{FF2B5EF4-FFF2-40B4-BE49-F238E27FC236}">
                <a16:creationId xmlns:a16="http://schemas.microsoft.com/office/drawing/2014/main" id="{D15B6901-7FFF-442B-81D5-5E5B2648C9E5}"/>
              </a:ext>
            </a:extLst>
          </p:cNvPr>
          <p:cNvGrpSpPr/>
          <p:nvPr/>
        </p:nvGrpSpPr>
        <p:grpSpPr>
          <a:xfrm>
            <a:off x="1340898" y="2057577"/>
            <a:ext cx="7340986" cy="2448820"/>
            <a:chOff x="1340898" y="2057577"/>
            <a:chExt cx="7340986" cy="2448820"/>
          </a:xfrm>
        </p:grpSpPr>
        <p:grpSp>
          <p:nvGrpSpPr>
            <p:cNvPr id="13" name="Group 12">
              <a:extLst>
                <a:ext uri="{FF2B5EF4-FFF2-40B4-BE49-F238E27FC236}">
                  <a16:creationId xmlns:a16="http://schemas.microsoft.com/office/drawing/2014/main" id="{30291062-6B67-44E9-881A-CE26BB4F0B8E}"/>
                </a:ext>
              </a:extLst>
            </p:cNvPr>
            <p:cNvGrpSpPr/>
            <p:nvPr/>
          </p:nvGrpSpPr>
          <p:grpSpPr>
            <a:xfrm>
              <a:off x="1340898" y="2057577"/>
              <a:ext cx="7340986" cy="2448820"/>
              <a:chOff x="1340898" y="2057577"/>
              <a:chExt cx="7340986" cy="2448820"/>
            </a:xfrm>
          </p:grpSpPr>
          <p:sp>
            <p:nvSpPr>
              <p:cNvPr id="16" name="Callout: Line 15">
                <a:extLst>
                  <a:ext uri="{FF2B5EF4-FFF2-40B4-BE49-F238E27FC236}">
                    <a16:creationId xmlns:a16="http://schemas.microsoft.com/office/drawing/2014/main" id="{96A17C86-57AC-4BE6-B49F-1B52DA4A21B3}"/>
                  </a:ext>
                </a:extLst>
              </p:cNvPr>
              <p:cNvSpPr/>
              <p:nvPr/>
            </p:nvSpPr>
            <p:spPr>
              <a:xfrm>
                <a:off x="6436527" y="2461853"/>
                <a:ext cx="2245357" cy="404276"/>
              </a:xfrm>
              <a:prstGeom prst="borderCallout1">
                <a:avLst>
                  <a:gd name="adj1" fmla="val 54903"/>
                  <a:gd name="adj2" fmla="val -3059"/>
                  <a:gd name="adj3" fmla="val 165123"/>
                  <a:gd name="adj4" fmla="val -4149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Fields</a:t>
                </a:r>
              </a:p>
            </p:txBody>
          </p:sp>
          <p:grpSp>
            <p:nvGrpSpPr>
              <p:cNvPr id="12" name="Group 11">
                <a:extLst>
                  <a:ext uri="{FF2B5EF4-FFF2-40B4-BE49-F238E27FC236}">
                    <a16:creationId xmlns:a16="http://schemas.microsoft.com/office/drawing/2014/main" id="{4F2CA82C-1E61-428B-B594-58C7EE601BF0}"/>
                  </a:ext>
                </a:extLst>
              </p:cNvPr>
              <p:cNvGrpSpPr/>
              <p:nvPr/>
            </p:nvGrpSpPr>
            <p:grpSpPr>
              <a:xfrm>
                <a:off x="1340898" y="2057577"/>
                <a:ext cx="5585422" cy="2448820"/>
                <a:chOff x="1340898" y="2057577"/>
                <a:chExt cx="5585422" cy="2448820"/>
              </a:xfrm>
            </p:grpSpPr>
            <p:pic>
              <p:nvPicPr>
                <p:cNvPr id="11" name="Picture 10" descr="A picture containing text&#10;&#10;Description automatically generated">
                  <a:extLst>
                    <a:ext uri="{FF2B5EF4-FFF2-40B4-BE49-F238E27FC236}">
                      <a16:creationId xmlns:a16="http://schemas.microsoft.com/office/drawing/2014/main" id="{4B93C192-3080-4A4E-B45D-7ABE56C96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898" y="3074893"/>
                  <a:ext cx="5585422" cy="1431504"/>
                </a:xfrm>
                <a:prstGeom prst="rect">
                  <a:avLst/>
                </a:prstGeom>
              </p:spPr>
            </p:pic>
            <p:sp>
              <p:nvSpPr>
                <p:cNvPr id="21" name="Callout: Line 20">
                  <a:extLst>
                    <a:ext uri="{FF2B5EF4-FFF2-40B4-BE49-F238E27FC236}">
                      <a16:creationId xmlns:a16="http://schemas.microsoft.com/office/drawing/2014/main" id="{E5754310-91DA-4D8F-859C-A4C0DC65A5A1}"/>
                    </a:ext>
                  </a:extLst>
                </p:cNvPr>
                <p:cNvSpPr/>
                <p:nvPr/>
              </p:nvSpPr>
              <p:spPr>
                <a:xfrm>
                  <a:off x="3163117" y="2057577"/>
                  <a:ext cx="2245357" cy="404276"/>
                </a:xfrm>
                <a:prstGeom prst="borderCallout1">
                  <a:avLst>
                    <a:gd name="adj1" fmla="val 105976"/>
                    <a:gd name="adj2" fmla="val 49926"/>
                    <a:gd name="adj3" fmla="val 267270"/>
                    <a:gd name="adj4" fmla="val 3294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Name</a:t>
                  </a:r>
                </a:p>
              </p:txBody>
            </p:sp>
          </p:grpSp>
        </p:grpSp>
        <p:sp>
          <p:nvSpPr>
            <p:cNvPr id="20" name="Callout: Line 19">
              <a:extLst>
                <a:ext uri="{FF2B5EF4-FFF2-40B4-BE49-F238E27FC236}">
                  <a16:creationId xmlns:a16="http://schemas.microsoft.com/office/drawing/2014/main" id="{05C28F65-5FA9-449F-A86A-8718F7D4B3EF}"/>
                </a:ext>
              </a:extLst>
            </p:cNvPr>
            <p:cNvSpPr/>
            <p:nvPr/>
          </p:nvSpPr>
          <p:spPr>
            <a:xfrm>
              <a:off x="5803641" y="3627014"/>
              <a:ext cx="2245357" cy="404276"/>
            </a:xfrm>
            <a:prstGeom prst="borderCallout1">
              <a:avLst>
                <a:gd name="adj1" fmla="val 54903"/>
                <a:gd name="adj2" fmla="val -3059"/>
                <a:gd name="adj3" fmla="val 67840"/>
                <a:gd name="adj4" fmla="val -4149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Table Data</a:t>
              </a:r>
            </a:p>
          </p:txBody>
        </p:sp>
      </p:grpSp>
    </p:spTree>
    <p:extLst>
      <p:ext uri="{BB962C8B-B14F-4D97-AF65-F5344CB8AC3E}">
        <p14:creationId xmlns:p14="http://schemas.microsoft.com/office/powerpoint/2010/main" val="417916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500"/>
                                        <p:tgtEl>
                                          <p:spTgt spid="8"/>
                                        </p:tgtEl>
                                      </p:cBhvr>
                                    </p:animEffect>
                                    <p:anim calcmode="lin" valueType="num">
                                      <p:cBhvr>
                                        <p:cTn id="13" dur="1500" fill="hold"/>
                                        <p:tgtEl>
                                          <p:spTgt spid="8"/>
                                        </p:tgtEl>
                                        <p:attrNameLst>
                                          <p:attrName>ppt_x</p:attrName>
                                        </p:attrNameLst>
                                      </p:cBhvr>
                                      <p:tavLst>
                                        <p:tav tm="0">
                                          <p:val>
                                            <p:strVal val="#ppt_x"/>
                                          </p:val>
                                        </p:tav>
                                        <p:tav tm="100000">
                                          <p:val>
                                            <p:strVal val="#ppt_x"/>
                                          </p:val>
                                        </p:tav>
                                      </p:tavLst>
                                    </p:anim>
                                    <p:anim calcmode="lin" valueType="num">
                                      <p:cBhvr>
                                        <p:cTn id="14" dur="1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heel(1)">
                                      <p:cBhvr>
                                        <p:cTn id="19"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206"/>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824826" y="130277"/>
            <a:ext cx="7494359" cy="1015663"/>
          </a:xfrm>
          <a:prstGeom prst="rect">
            <a:avLst/>
          </a:prstGeom>
        </p:spPr>
        <p:txBody>
          <a:bodyPr wrap="none">
            <a:spAutoFit/>
          </a:bodyPr>
          <a:lstStyle/>
          <a:p>
            <a:pPr algn="ctr"/>
            <a:r>
              <a:rPr lang="en-US" sz="6000" b="1" dirty="0">
                <a:latin typeface="Arial" panose="020B0604020202020204" pitchFamily="34" charset="0"/>
              </a:rPr>
              <a:t>Database Functions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29</a:t>
            </a:fld>
            <a:endParaRPr lang="en-US"/>
          </a:p>
        </p:txBody>
      </p:sp>
      <p:sp>
        <p:nvSpPr>
          <p:cNvPr id="8" name="TextBox 7">
            <a:extLst>
              <a:ext uri="{FF2B5EF4-FFF2-40B4-BE49-F238E27FC236}">
                <a16:creationId xmlns:a16="http://schemas.microsoft.com/office/drawing/2014/main" id="{1F845F1E-2A73-4653-B2D5-0A1DE4F7BC23}"/>
              </a:ext>
            </a:extLst>
          </p:cNvPr>
          <p:cNvSpPr txBox="1"/>
          <p:nvPr/>
        </p:nvSpPr>
        <p:spPr>
          <a:xfrm>
            <a:off x="342900" y="1501201"/>
            <a:ext cx="8458200" cy="4493538"/>
          </a:xfrm>
          <a:prstGeom prst="rect">
            <a:avLst/>
          </a:prstGeom>
          <a:noFill/>
        </p:spPr>
        <p:txBody>
          <a:bodyPr wrap="square">
            <a:spAutoFit/>
          </a:bodyPr>
          <a:lstStyle/>
          <a:p>
            <a:pPr marL="457200" indent="-457200" algn="just">
              <a:buFont typeface="Wingdings" panose="05000000000000000000" pitchFamily="2" charset="2"/>
              <a:buChar char="ü"/>
            </a:pPr>
            <a:r>
              <a:rPr lang="en-US" sz="2400" i="1" dirty="0">
                <a:solidFill>
                  <a:srgbClr val="DE5822"/>
                </a:solidFill>
              </a:rPr>
              <a:t>$</a:t>
            </a:r>
            <a:r>
              <a:rPr lang="en-US" sz="2400" i="1" dirty="0" err="1">
                <a:solidFill>
                  <a:srgbClr val="DE5822"/>
                </a:solidFill>
              </a:rPr>
              <a:t>db</a:t>
            </a:r>
            <a:r>
              <a:rPr lang="en-US" sz="2400" i="1" dirty="0">
                <a:solidFill>
                  <a:srgbClr val="DE5822"/>
                </a:solidFill>
              </a:rPr>
              <a:t> = </a:t>
            </a:r>
            <a:r>
              <a:rPr lang="en-US" sz="2400" i="1" dirty="0" err="1">
                <a:solidFill>
                  <a:srgbClr val="DE5822"/>
                </a:solidFill>
              </a:rPr>
              <a:t>mysqli_connect</a:t>
            </a:r>
            <a:r>
              <a:rPr lang="en-US" sz="2400" i="1" dirty="0">
                <a:solidFill>
                  <a:srgbClr val="DE5822"/>
                </a:solidFill>
              </a:rPr>
              <a:t>(host, username, password, </a:t>
            </a:r>
            <a:r>
              <a:rPr lang="en-US" sz="2400" i="1" dirty="0" err="1">
                <a:solidFill>
                  <a:srgbClr val="DE5822"/>
                </a:solidFill>
              </a:rPr>
              <a:t>dbname</a:t>
            </a:r>
            <a:r>
              <a:rPr lang="en-US" sz="2400" i="1" dirty="0">
                <a:solidFill>
                  <a:srgbClr val="DE5822"/>
                </a:solidFill>
              </a:rPr>
              <a:t>) </a:t>
            </a:r>
            <a:r>
              <a:rPr lang="en-US" sz="2400" dirty="0"/>
              <a:t>– </a:t>
            </a:r>
            <a:r>
              <a:rPr lang="en-US" sz="2000" i="1" dirty="0"/>
              <a:t>Connects to the DBMS whose address is identified by the parameter</a:t>
            </a:r>
          </a:p>
          <a:p>
            <a:pPr marL="457200" indent="-457200" algn="just">
              <a:buFont typeface="Wingdings" panose="05000000000000000000" pitchFamily="2" charset="2"/>
              <a:buChar char="ü"/>
            </a:pPr>
            <a:endParaRPr lang="en-US" sz="2400" i="1" dirty="0"/>
          </a:p>
          <a:p>
            <a:pPr marL="457200" indent="-457200" algn="just">
              <a:buFont typeface="Wingdings" panose="05000000000000000000" pitchFamily="2" charset="2"/>
              <a:buChar char="ü"/>
            </a:pPr>
            <a:r>
              <a:rPr lang="en-US" sz="2400" i="1" dirty="0">
                <a:solidFill>
                  <a:srgbClr val="DE5822"/>
                </a:solidFill>
              </a:rPr>
              <a:t>$result = </a:t>
            </a:r>
            <a:r>
              <a:rPr lang="en-US" sz="2400" i="1" dirty="0" err="1">
                <a:solidFill>
                  <a:srgbClr val="DE5822"/>
                </a:solidFill>
              </a:rPr>
              <a:t>mysql_query</a:t>
            </a:r>
            <a:r>
              <a:rPr lang="en-US" sz="2400" i="1" dirty="0">
                <a:solidFill>
                  <a:srgbClr val="DE5822"/>
                </a:solidFill>
              </a:rPr>
              <a:t>($</a:t>
            </a:r>
            <a:r>
              <a:rPr lang="en-US" sz="2400" i="1" dirty="0" err="1">
                <a:solidFill>
                  <a:srgbClr val="DE5822"/>
                </a:solidFill>
              </a:rPr>
              <a:t>sql</a:t>
            </a:r>
            <a:r>
              <a:rPr lang="en-US" sz="2400" i="1" dirty="0">
                <a:solidFill>
                  <a:srgbClr val="DE5822"/>
                </a:solidFill>
              </a:rPr>
              <a:t>, $</a:t>
            </a:r>
            <a:r>
              <a:rPr lang="en-US" sz="2400" i="1" dirty="0" err="1">
                <a:solidFill>
                  <a:srgbClr val="DE5822"/>
                </a:solidFill>
              </a:rPr>
              <a:t>db</a:t>
            </a:r>
            <a:r>
              <a:rPr lang="en-US" sz="2400" i="1" dirty="0">
                <a:solidFill>
                  <a:srgbClr val="DE5822"/>
                </a:solidFill>
              </a:rPr>
              <a:t>)</a:t>
            </a:r>
            <a:r>
              <a:rPr lang="en-US" sz="2400" dirty="0"/>
              <a:t>– </a:t>
            </a:r>
            <a:r>
              <a:rPr lang="en-US" i="1" dirty="0"/>
              <a:t>Sends a query to the DBMS. The SQL code should be located in the string passed as the first parameter; the second parameter should be a reference to the DBMS connection as returned by </a:t>
            </a:r>
            <a:r>
              <a:rPr lang="en-US" i="1" dirty="0" err="1"/>
              <a:t>mysql_connect</a:t>
            </a:r>
            <a:r>
              <a:rPr lang="en-US" i="1" dirty="0"/>
              <a:t>.</a:t>
            </a:r>
          </a:p>
          <a:p>
            <a:pPr marL="457200" indent="-457200" algn="just">
              <a:buFont typeface="Wingdings" panose="05000000000000000000" pitchFamily="2" charset="2"/>
              <a:buChar char="ü"/>
            </a:pPr>
            <a:endParaRPr lang="en-US" i="1" dirty="0"/>
          </a:p>
          <a:p>
            <a:pPr marL="457200" indent="-457200" algn="just">
              <a:buFont typeface="Wingdings" panose="05000000000000000000" pitchFamily="2" charset="2"/>
              <a:buChar char="ü"/>
            </a:pPr>
            <a:r>
              <a:rPr lang="en-US" sz="2400" i="1" dirty="0" err="1">
                <a:solidFill>
                  <a:srgbClr val="DE5822"/>
                </a:solidFill>
              </a:rPr>
              <a:t>mysqli_error</a:t>
            </a:r>
            <a:r>
              <a:rPr lang="en-US" sz="2400" i="1" dirty="0">
                <a:solidFill>
                  <a:srgbClr val="DE5822"/>
                </a:solidFill>
              </a:rPr>
              <a:t>()</a:t>
            </a:r>
            <a:r>
              <a:rPr lang="en-US" sz="2400" dirty="0"/>
              <a:t>– </a:t>
            </a:r>
            <a:r>
              <a:rPr lang="en-US" i="1" dirty="0"/>
              <a:t>If the last executed query failed for some reason,  </a:t>
            </a:r>
            <a:r>
              <a:rPr lang="en-US" i="1" dirty="0" err="1"/>
              <a:t>mysqli_error</a:t>
            </a:r>
            <a:r>
              <a:rPr lang="en-US" i="1" dirty="0"/>
              <a:t> returns a string that describes this error</a:t>
            </a:r>
          </a:p>
          <a:p>
            <a:pPr algn="just"/>
            <a:endParaRPr lang="en-US" sz="2800" i="1" dirty="0"/>
          </a:p>
          <a:p>
            <a:pPr marL="457200" indent="-457200" algn="just">
              <a:buFont typeface="Wingdings" panose="05000000000000000000" pitchFamily="2" charset="2"/>
              <a:buChar char="ü"/>
            </a:pPr>
            <a:r>
              <a:rPr lang="en-US" sz="2400" i="1" dirty="0" err="1">
                <a:solidFill>
                  <a:srgbClr val="DE5822"/>
                </a:solidFill>
              </a:rPr>
              <a:t>mysqli</a:t>
            </a:r>
            <a:r>
              <a:rPr lang="en-US" sz="2400" i="1" err="1">
                <a:solidFill>
                  <a:srgbClr val="DE5822"/>
                </a:solidFill>
              </a:rPr>
              <a:t>_</a:t>
            </a:r>
            <a:r>
              <a:rPr lang="en-US" sz="2400" i="1">
                <a:solidFill>
                  <a:srgbClr val="DE5822"/>
                </a:solidFill>
              </a:rPr>
              <a:t>close()</a:t>
            </a:r>
            <a:r>
              <a:rPr lang="en-US" sz="2400"/>
              <a:t>– </a:t>
            </a:r>
            <a:r>
              <a:rPr lang="en-US" i="1" dirty="0"/>
              <a:t>function closes a previously opened database connection.</a:t>
            </a:r>
          </a:p>
          <a:p>
            <a:pPr marL="457200" indent="-457200" algn="just">
              <a:buFont typeface="Wingdings" panose="05000000000000000000" pitchFamily="2" charset="2"/>
              <a:buChar char="ü"/>
            </a:pPr>
            <a:endParaRPr lang="en-US" sz="2800" i="1" dirty="0"/>
          </a:p>
        </p:txBody>
      </p:sp>
    </p:spTree>
    <p:extLst>
      <p:ext uri="{BB962C8B-B14F-4D97-AF65-F5344CB8AC3E}">
        <p14:creationId xmlns:p14="http://schemas.microsoft.com/office/powerpoint/2010/main" val="65071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985137" y="2396131"/>
            <a:ext cx="5173724" cy="1015663"/>
          </a:xfrm>
          <a:prstGeom prst="rect">
            <a:avLst/>
          </a:prstGeom>
        </p:spPr>
        <p:txBody>
          <a:bodyPr wrap="none">
            <a:spAutoFit/>
          </a:bodyPr>
          <a:lstStyle/>
          <a:p>
            <a:pPr algn="ctr"/>
            <a:r>
              <a:rPr lang="en-US" sz="6000" b="1" dirty="0">
                <a:latin typeface="Arial" panose="020B0604020202020204" pitchFamily="34" charset="0"/>
              </a:rPr>
              <a:t>Web Services</a:t>
            </a:r>
          </a:p>
        </p:txBody>
      </p:sp>
      <p:sp>
        <p:nvSpPr>
          <p:cNvPr id="3" name="Slide Number Placeholder 2">
            <a:extLst>
              <a:ext uri="{FF2B5EF4-FFF2-40B4-BE49-F238E27FC236}">
                <a16:creationId xmlns:a16="http://schemas.microsoft.com/office/drawing/2014/main" id="{250A54CB-D6D5-4753-BC53-B96147B2A5DE}"/>
              </a:ext>
            </a:extLst>
          </p:cNvPr>
          <p:cNvSpPr>
            <a:spLocks noGrp="1"/>
          </p:cNvSpPr>
          <p:nvPr>
            <p:ph type="sldNum" sz="quarter" idx="12"/>
          </p:nvPr>
        </p:nvSpPr>
        <p:spPr/>
        <p:txBody>
          <a:bodyPr/>
          <a:lstStyle/>
          <a:p>
            <a:fld id="{44F581EA-39F8-462A-8A67-9FF2314B7FDD}" type="slidenum">
              <a:rPr lang="en-US" smtClean="0"/>
              <a:t>3</a:t>
            </a:fld>
            <a:endParaRPr lang="en-US"/>
          </a:p>
        </p:txBody>
      </p:sp>
    </p:spTree>
    <p:extLst>
      <p:ext uri="{BB962C8B-B14F-4D97-AF65-F5344CB8AC3E}">
        <p14:creationId xmlns:p14="http://schemas.microsoft.com/office/powerpoint/2010/main" val="249612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1295400" y="914400"/>
            <a:ext cx="6400800" cy="1752600"/>
          </a:xfrm>
        </p:spPr>
        <p:txBody>
          <a:bodyPr>
            <a:normAutofit/>
          </a:bodyPr>
          <a:lstStyle/>
          <a:p>
            <a:r>
              <a:rPr lang="en-US" sz="4000" dirty="0">
                <a:solidFill>
                  <a:srgbClr val="DE5822"/>
                </a:solidFill>
                <a:latin typeface="Myriad Pro" pitchFamily="34" charset="0"/>
              </a:rPr>
              <a:t>Thank you</a:t>
            </a:r>
          </a:p>
        </p:txBody>
      </p:sp>
      <p:sp>
        <p:nvSpPr>
          <p:cNvPr id="5" name="Rectangle 4"/>
          <p:cNvSpPr>
            <a:spLocks noGrp="1" noChangeArrowheads="1"/>
          </p:cNvSpPr>
          <p:nvPr/>
        </p:nvSpPr>
        <p:spPr bwMode="auto">
          <a:xfrm>
            <a:off x="1981200" y="5638800"/>
            <a:ext cx="5334000" cy="1019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2400" kern="1200">
                <a:solidFill>
                  <a:schemeClr val="tx1"/>
                </a:solidFill>
                <a:latin typeface="+mn-lt"/>
                <a:ea typeface="+mn-ea"/>
                <a:cs typeface="+mn-cs"/>
              </a:defRPr>
            </a:lvl1pPr>
            <a:lvl2pPr marL="457200" indent="0" algn="ctr" rtl="0" eaLnBrk="0" fontAlgn="base" hangingPunct="0">
              <a:spcBef>
                <a:spcPct val="20000"/>
              </a:spcBef>
              <a:spcAft>
                <a:spcPct val="0"/>
              </a:spcAft>
              <a:buNone/>
              <a:defRPr sz="2000" kern="1200">
                <a:solidFill>
                  <a:schemeClr val="tx1"/>
                </a:solidFill>
                <a:latin typeface="+mn-lt"/>
                <a:ea typeface="+mn-ea"/>
                <a:cs typeface="+mn-cs"/>
              </a:defRPr>
            </a:lvl2pPr>
            <a:lvl3pPr marL="914400" indent="0" algn="ctr" rtl="0" eaLnBrk="0" fontAlgn="base" hangingPunct="0">
              <a:spcBef>
                <a:spcPct val="20000"/>
              </a:spcBef>
              <a:spcAft>
                <a:spcPct val="0"/>
              </a:spcAft>
              <a:buNone/>
              <a:defRPr sz="1800" kern="1200">
                <a:solidFill>
                  <a:schemeClr val="tx1"/>
                </a:solidFill>
                <a:latin typeface="+mn-lt"/>
                <a:ea typeface="+mn-ea"/>
                <a:cs typeface="+mn-cs"/>
              </a:defRPr>
            </a:lvl3pPr>
            <a:lvl4pPr marL="1371600" indent="0" algn="ctr" rtl="0" eaLnBrk="0" fontAlgn="base" hangingPunct="0">
              <a:spcBef>
                <a:spcPct val="20000"/>
              </a:spcBef>
              <a:spcAft>
                <a:spcPct val="0"/>
              </a:spcAft>
              <a:buNone/>
              <a:defRPr sz="1600" kern="1200">
                <a:solidFill>
                  <a:schemeClr val="tx1"/>
                </a:solidFill>
                <a:latin typeface="+mn-lt"/>
                <a:ea typeface="+mn-ea"/>
                <a:cs typeface="+mn-cs"/>
              </a:defRPr>
            </a:lvl4pPr>
            <a:lvl5pPr marL="1828800" indent="0" algn="ctr" rtl="0" eaLnBrk="0" fontAlgn="base" hangingPunct="0">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1" hangingPunct="1">
              <a:lnSpc>
                <a:spcPct val="90000"/>
              </a:lnSpc>
            </a:pPr>
            <a:r>
              <a:rPr lang="en-US" altLang="en-US" sz="1200" dirty="0">
                <a:solidFill>
                  <a:schemeClr val="bg1"/>
                </a:solidFill>
                <a:latin typeface="Myriad Pro" pitchFamily="34" charset="0"/>
                <a:cs typeface="Myriad Arabic" pitchFamily="50" charset="-78"/>
              </a:rPr>
              <a:t>PO Box 21,  </a:t>
            </a:r>
            <a:r>
              <a:rPr lang="en-US" altLang="en-US" sz="1200" dirty="0" err="1">
                <a:solidFill>
                  <a:schemeClr val="bg1"/>
                </a:solidFill>
                <a:latin typeface="Myriad Pro" pitchFamily="34" charset="0"/>
                <a:cs typeface="Myriad Arabic" pitchFamily="50" charset="-78"/>
              </a:rPr>
              <a:t>Nawala</a:t>
            </a:r>
            <a:r>
              <a:rPr lang="en-US" altLang="en-US" sz="1200" dirty="0">
                <a:solidFill>
                  <a:schemeClr val="bg1"/>
                </a:solidFill>
                <a:latin typeface="Myriad Pro" pitchFamily="34" charset="0"/>
                <a:cs typeface="Myriad Arabic" pitchFamily="50" charset="-78"/>
              </a:rPr>
              <a:t>, </a:t>
            </a:r>
            <a:r>
              <a:rPr lang="en-US" altLang="en-US" sz="1200" dirty="0" err="1">
                <a:solidFill>
                  <a:schemeClr val="bg1"/>
                </a:solidFill>
                <a:latin typeface="Myriad Pro" pitchFamily="34" charset="0"/>
                <a:cs typeface="Myriad Arabic" pitchFamily="50" charset="-78"/>
              </a:rPr>
              <a:t>Nugegoda</a:t>
            </a:r>
            <a:r>
              <a:rPr lang="en-US" altLang="en-US" sz="1200" dirty="0">
                <a:solidFill>
                  <a:schemeClr val="bg1"/>
                </a:solidFill>
                <a:latin typeface="Myriad Pro" pitchFamily="34" charset="0"/>
                <a:cs typeface="Myriad Arabic" pitchFamily="50" charset="-78"/>
              </a:rPr>
              <a:t>, Sri Lanka</a:t>
            </a:r>
          </a:p>
          <a:p>
            <a:pPr eaLnBrk="1" hangingPunct="1">
              <a:lnSpc>
                <a:spcPct val="90000"/>
              </a:lnSpc>
            </a:pPr>
            <a:r>
              <a:rPr lang="en-US" altLang="en-US" sz="1200" dirty="0">
                <a:solidFill>
                  <a:schemeClr val="bg1"/>
                </a:solidFill>
                <a:latin typeface="Myriad Pro" pitchFamily="34" charset="0"/>
                <a:cs typeface="Myriad Arabic" pitchFamily="50" charset="-78"/>
              </a:rPr>
              <a:t>Phone: +94 11 288 100</a:t>
            </a:r>
          </a:p>
          <a:p>
            <a:pPr eaLnBrk="1" hangingPunct="1">
              <a:lnSpc>
                <a:spcPct val="90000"/>
              </a:lnSpc>
            </a:pPr>
            <a:r>
              <a:rPr lang="en-US" altLang="en-US" sz="1200" dirty="0">
                <a:solidFill>
                  <a:schemeClr val="bg1"/>
                </a:solidFill>
                <a:latin typeface="Myriad Pro" pitchFamily="34" charset="0"/>
                <a:cs typeface="Myriad Arabic" pitchFamily="50" charset="-78"/>
              </a:rPr>
              <a:t>www.ou.ac.lk</a:t>
            </a:r>
          </a:p>
        </p:txBody>
      </p:sp>
    </p:spTree>
    <p:extLst>
      <p:ext uri="{BB962C8B-B14F-4D97-AF65-F5344CB8AC3E}">
        <p14:creationId xmlns:p14="http://schemas.microsoft.com/office/powerpoint/2010/main" val="418615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8"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TextBox 1"/>
          <p:cNvSpPr txBox="1"/>
          <p:nvPr/>
        </p:nvSpPr>
        <p:spPr>
          <a:xfrm>
            <a:off x="1853252" y="327659"/>
            <a:ext cx="5410200" cy="830997"/>
          </a:xfrm>
          <a:prstGeom prst="rect">
            <a:avLst/>
          </a:prstGeom>
          <a:noFill/>
        </p:spPr>
        <p:txBody>
          <a:bodyPr wrap="square" rtlCol="0">
            <a:spAutoFit/>
          </a:bodyPr>
          <a:lstStyle/>
          <a:p>
            <a:r>
              <a:rPr lang="en-US" sz="4800" b="1" dirty="0"/>
              <a:t>What is Web Service</a:t>
            </a:r>
          </a:p>
        </p:txBody>
      </p:sp>
      <p:sp>
        <p:nvSpPr>
          <p:cNvPr id="5" name="Rectangle 4">
            <a:extLst>
              <a:ext uri="{FF2B5EF4-FFF2-40B4-BE49-F238E27FC236}">
                <a16:creationId xmlns:a16="http://schemas.microsoft.com/office/drawing/2014/main" id="{A5B616CB-F8B9-472D-89E5-CBA235385F3E}"/>
              </a:ext>
            </a:extLst>
          </p:cNvPr>
          <p:cNvSpPr/>
          <p:nvPr/>
        </p:nvSpPr>
        <p:spPr>
          <a:xfrm>
            <a:off x="571500" y="1295181"/>
            <a:ext cx="8001000" cy="3785652"/>
          </a:xfrm>
          <a:prstGeom prst="rect">
            <a:avLst/>
          </a:prstGeom>
        </p:spPr>
        <p:txBody>
          <a:bodyPr wrap="square">
            <a:spAutoFit/>
          </a:bodyPr>
          <a:lstStyle/>
          <a:p>
            <a:pPr algn="just"/>
            <a:r>
              <a:rPr lang="en-US" sz="2400" dirty="0"/>
              <a:t>A Web Service is can be defined in the following ways:</a:t>
            </a:r>
          </a:p>
          <a:p>
            <a:pPr algn="just"/>
            <a:endParaRPr lang="en-US" sz="2400" dirty="0"/>
          </a:p>
          <a:p>
            <a:pPr marL="342900" indent="-342900" algn="just">
              <a:buFont typeface="Wingdings" panose="05000000000000000000" pitchFamily="2" charset="2"/>
              <a:buChar char="ü"/>
            </a:pPr>
            <a:r>
              <a:rPr lang="en-US" sz="2400" dirty="0"/>
              <a:t>It is a client-server application or application component for communication.</a:t>
            </a:r>
          </a:p>
          <a:p>
            <a:pPr marL="342900" indent="-342900" algn="just">
              <a:buFont typeface="Wingdings" panose="05000000000000000000" pitchFamily="2" charset="2"/>
              <a:buChar char="ü"/>
            </a:pPr>
            <a:r>
              <a:rPr lang="en-US" sz="2400" dirty="0"/>
              <a:t>The method of communication between two devices over the network.</a:t>
            </a:r>
          </a:p>
          <a:p>
            <a:pPr marL="342900" indent="-342900" algn="just">
              <a:buFont typeface="Wingdings" panose="05000000000000000000" pitchFamily="2" charset="2"/>
              <a:buChar char="ü"/>
            </a:pPr>
            <a:r>
              <a:rPr lang="en-US" sz="2400" dirty="0"/>
              <a:t>It is a software system for interoperable machine-to-machine communication.</a:t>
            </a:r>
          </a:p>
          <a:p>
            <a:pPr marL="342900" indent="-342900" algn="just">
              <a:buFont typeface="Wingdings" panose="05000000000000000000" pitchFamily="2" charset="2"/>
              <a:buChar char="ü"/>
            </a:pPr>
            <a:r>
              <a:rPr lang="en-US" sz="2400" dirty="0"/>
              <a:t>It is a collection of standards or protocols for exchanging information between two devices or application</a:t>
            </a:r>
          </a:p>
        </p:txBody>
      </p:sp>
      <p:sp>
        <p:nvSpPr>
          <p:cNvPr id="10" name="Slide Number Placeholder 9">
            <a:extLst>
              <a:ext uri="{FF2B5EF4-FFF2-40B4-BE49-F238E27FC236}">
                <a16:creationId xmlns:a16="http://schemas.microsoft.com/office/drawing/2014/main" id="{73308CEA-7708-4708-A93F-5ED08C579D5D}"/>
              </a:ext>
            </a:extLst>
          </p:cNvPr>
          <p:cNvSpPr>
            <a:spLocks noGrp="1"/>
          </p:cNvSpPr>
          <p:nvPr>
            <p:ph type="sldNum" sz="quarter" idx="12"/>
          </p:nvPr>
        </p:nvSpPr>
        <p:spPr/>
        <p:txBody>
          <a:bodyPr/>
          <a:lstStyle/>
          <a:p>
            <a:fld id="{44F581EA-39F8-462A-8A67-9FF2314B7FDD}" type="slidenum">
              <a:rPr lang="en-US" smtClean="0"/>
              <a:t>4</a:t>
            </a:fld>
            <a:endParaRPr lang="en-US"/>
          </a:p>
        </p:txBody>
      </p:sp>
    </p:spTree>
    <p:extLst>
      <p:ext uri="{BB962C8B-B14F-4D97-AF65-F5344CB8AC3E}">
        <p14:creationId xmlns:p14="http://schemas.microsoft.com/office/powerpoint/2010/main" val="121017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341" fill="hold">
                                          <p:stCondLst>
                                            <p:cond delay="0"/>
                                          </p:stCondLst>
                                        </p:cTn>
                                        <p:tgtEl>
                                          <p:spTgt spid="2"/>
                                        </p:tgtEl>
                                        <p:attrNameLst>
                                          <p:attrName>style.rotation</p:attrName>
                                        </p:attrNameLst>
                                      </p:cBhvr>
                                      <p:to>
                                        <p:strVal val="-45.0"/>
                                      </p:to>
                                    </p:set>
                                    <p:anim calcmode="lin" valueType="num">
                                      <p:cBhvr>
                                        <p:cTn id="8" dur="341" fill="hold">
                                          <p:stCondLst>
                                            <p:cond delay="341"/>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341"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17" decel="50000" autoRev="1" fill="hold">
                                          <p:stCondLst>
                                            <p:cond delay="341"/>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02" fill="hold">
                                          <p:stCondLst>
                                            <p:cond delay="648"/>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randombar(horizontal)">
                                      <p:cBhvr>
                                        <p:cTn id="1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050683" y="-63282"/>
            <a:ext cx="7042634" cy="1334211"/>
          </a:xfrm>
          <a:prstGeom prst="rect">
            <a:avLst/>
          </a:prstGeom>
        </p:spPr>
        <p:txBody>
          <a:bodyPr wrap="none">
            <a:spAutoFit/>
          </a:bodyPr>
          <a:lstStyle/>
          <a:p>
            <a:pPr>
              <a:lnSpc>
                <a:spcPct val="150000"/>
              </a:lnSpc>
            </a:pPr>
            <a:r>
              <a:rPr lang="en-US" sz="6000" b="1" dirty="0"/>
              <a:t>Web Service Features</a:t>
            </a:r>
          </a:p>
        </p:txBody>
      </p:sp>
      <p:sp>
        <p:nvSpPr>
          <p:cNvPr id="3" name="Slide Number Placeholder 2">
            <a:extLst>
              <a:ext uri="{FF2B5EF4-FFF2-40B4-BE49-F238E27FC236}">
                <a16:creationId xmlns:a16="http://schemas.microsoft.com/office/drawing/2014/main" id="{35B5ABFF-849F-4EB4-8C40-3EE5BC28AEA0}"/>
              </a:ext>
            </a:extLst>
          </p:cNvPr>
          <p:cNvSpPr>
            <a:spLocks noGrp="1"/>
          </p:cNvSpPr>
          <p:nvPr>
            <p:ph type="sldNum" sz="quarter" idx="12"/>
          </p:nvPr>
        </p:nvSpPr>
        <p:spPr/>
        <p:txBody>
          <a:bodyPr/>
          <a:lstStyle/>
          <a:p>
            <a:fld id="{44F581EA-39F8-462A-8A67-9FF2314B7FDD}" type="slidenum">
              <a:rPr lang="en-US" smtClean="0"/>
              <a:t>5</a:t>
            </a:fld>
            <a:endParaRPr lang="en-US"/>
          </a:p>
        </p:txBody>
      </p:sp>
      <p:sp>
        <p:nvSpPr>
          <p:cNvPr id="9" name="TextBox 8">
            <a:extLst>
              <a:ext uri="{FF2B5EF4-FFF2-40B4-BE49-F238E27FC236}">
                <a16:creationId xmlns:a16="http://schemas.microsoft.com/office/drawing/2014/main" id="{F55670C5-82D2-4339-9F3D-A5324A3C7BEB}"/>
              </a:ext>
            </a:extLst>
          </p:cNvPr>
          <p:cNvSpPr txBox="1"/>
          <p:nvPr/>
        </p:nvSpPr>
        <p:spPr>
          <a:xfrm>
            <a:off x="533400" y="1447800"/>
            <a:ext cx="8382000" cy="4247317"/>
          </a:xfrm>
          <a:prstGeom prst="rect">
            <a:avLst/>
          </a:prstGeom>
          <a:noFill/>
        </p:spPr>
        <p:txBody>
          <a:bodyPr wrap="square">
            <a:spAutoFit/>
          </a:bodyPr>
          <a:lstStyle/>
          <a:p>
            <a:r>
              <a:rPr lang="en-US" b="1" dirty="0"/>
              <a:t>XML-Based/ JSON Bases</a:t>
            </a:r>
          </a:p>
          <a:p>
            <a:endParaRPr lang="en-US" b="1" dirty="0"/>
          </a:p>
          <a:p>
            <a:pPr marL="742950" lvl="1" indent="-285750" algn="just">
              <a:buFont typeface="Wingdings" panose="05000000000000000000" pitchFamily="2" charset="2"/>
              <a:buChar char="ü"/>
            </a:pPr>
            <a:r>
              <a:rPr lang="en-US" dirty="0"/>
              <a:t>Web services use XML/JSON at data description and data transportation layers. </a:t>
            </a:r>
          </a:p>
          <a:p>
            <a:pPr marL="742950" lvl="1" indent="-285750" algn="just">
              <a:buFont typeface="Wingdings" panose="05000000000000000000" pitchFamily="2" charset="2"/>
              <a:buChar char="ü"/>
            </a:pPr>
            <a:r>
              <a:rPr lang="en-US" dirty="0"/>
              <a:t>Using XML/JSON excludes any networking, operating system, or platform binding. </a:t>
            </a:r>
          </a:p>
          <a:p>
            <a:pPr marL="742950" lvl="1" indent="-285750" algn="just">
              <a:buFont typeface="Wingdings" panose="05000000000000000000" pitchFamily="2" charset="2"/>
              <a:buChar char="ü"/>
            </a:pPr>
            <a:r>
              <a:rPr lang="en-US" dirty="0"/>
              <a:t>Web services-based operation is extremely interoperable at its core level.</a:t>
            </a:r>
          </a:p>
          <a:p>
            <a:pPr marL="742950" lvl="1" indent="-285750" algn="just">
              <a:buFont typeface="Wingdings" panose="05000000000000000000" pitchFamily="2" charset="2"/>
              <a:buChar char="ü"/>
            </a:pPr>
            <a:endParaRPr lang="en-US" dirty="0"/>
          </a:p>
          <a:p>
            <a:r>
              <a:rPr lang="en-US" b="1" dirty="0"/>
              <a:t>Loosely Coupled</a:t>
            </a:r>
          </a:p>
          <a:p>
            <a:endParaRPr lang="en-US" b="1" dirty="0"/>
          </a:p>
          <a:p>
            <a:pPr marL="742950" lvl="1" indent="-285750" algn="just">
              <a:buFont typeface="Wingdings" panose="05000000000000000000" pitchFamily="2" charset="2"/>
              <a:buChar char="ü"/>
            </a:pPr>
            <a:r>
              <a:rPr lang="en-US" dirty="0"/>
              <a:t>A tightly coupled system means that the client and server logic are closely tied to one another, indicating that if one interface changes, then another must be updated. </a:t>
            </a:r>
          </a:p>
          <a:p>
            <a:pPr marL="742950" lvl="1" indent="-285750" algn="just">
              <a:buFont typeface="Wingdings" panose="05000000000000000000" pitchFamily="2" charset="2"/>
              <a:buChar char="ü"/>
            </a:pPr>
            <a:r>
              <a:rPr lang="en-US" dirty="0"/>
              <a:t>Accepting a loosely coupled architecture tends to make software systems more manageable and allows more straightforward integration between various systems.</a:t>
            </a:r>
          </a:p>
        </p:txBody>
      </p:sp>
    </p:spTree>
    <p:extLst>
      <p:ext uri="{BB962C8B-B14F-4D97-AF65-F5344CB8AC3E}">
        <p14:creationId xmlns:p14="http://schemas.microsoft.com/office/powerpoint/2010/main" val="64005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2" name="Rectangle 1"/>
          <p:cNvSpPr/>
          <p:nvPr/>
        </p:nvSpPr>
        <p:spPr>
          <a:xfrm>
            <a:off x="1143000" y="-134676"/>
            <a:ext cx="7042634" cy="1334211"/>
          </a:xfrm>
          <a:prstGeom prst="rect">
            <a:avLst/>
          </a:prstGeom>
        </p:spPr>
        <p:txBody>
          <a:bodyPr wrap="none">
            <a:spAutoFit/>
          </a:bodyPr>
          <a:lstStyle/>
          <a:p>
            <a:pPr>
              <a:lnSpc>
                <a:spcPct val="150000"/>
              </a:lnSpc>
            </a:pPr>
            <a:r>
              <a:rPr lang="en-US" sz="6000" b="1" dirty="0"/>
              <a:t>Web Service Features</a:t>
            </a:r>
          </a:p>
        </p:txBody>
      </p:sp>
      <p:sp>
        <p:nvSpPr>
          <p:cNvPr id="3" name="Slide Number Placeholder 2">
            <a:extLst>
              <a:ext uri="{FF2B5EF4-FFF2-40B4-BE49-F238E27FC236}">
                <a16:creationId xmlns:a16="http://schemas.microsoft.com/office/drawing/2014/main" id="{35B5ABFF-849F-4EB4-8C40-3EE5BC28AEA0}"/>
              </a:ext>
            </a:extLst>
          </p:cNvPr>
          <p:cNvSpPr>
            <a:spLocks noGrp="1"/>
          </p:cNvSpPr>
          <p:nvPr>
            <p:ph type="sldNum" sz="quarter" idx="12"/>
          </p:nvPr>
        </p:nvSpPr>
        <p:spPr/>
        <p:txBody>
          <a:bodyPr/>
          <a:lstStyle/>
          <a:p>
            <a:fld id="{44F581EA-39F8-462A-8A67-9FF2314B7FDD}" type="slidenum">
              <a:rPr lang="en-US" smtClean="0"/>
              <a:t>6</a:t>
            </a:fld>
            <a:endParaRPr lang="en-US"/>
          </a:p>
        </p:txBody>
      </p:sp>
      <p:sp>
        <p:nvSpPr>
          <p:cNvPr id="9" name="TextBox 8">
            <a:extLst>
              <a:ext uri="{FF2B5EF4-FFF2-40B4-BE49-F238E27FC236}">
                <a16:creationId xmlns:a16="http://schemas.microsoft.com/office/drawing/2014/main" id="{F55670C5-82D2-4339-9F3D-A5324A3C7BEB}"/>
              </a:ext>
            </a:extLst>
          </p:cNvPr>
          <p:cNvSpPr txBox="1"/>
          <p:nvPr/>
        </p:nvSpPr>
        <p:spPr>
          <a:xfrm>
            <a:off x="473317" y="951876"/>
            <a:ext cx="8382000" cy="5355312"/>
          </a:xfrm>
          <a:prstGeom prst="rect">
            <a:avLst/>
          </a:prstGeom>
          <a:noFill/>
        </p:spPr>
        <p:txBody>
          <a:bodyPr wrap="square">
            <a:spAutoFit/>
          </a:bodyPr>
          <a:lstStyle/>
          <a:p>
            <a:r>
              <a:rPr lang="en-US" b="1" dirty="0"/>
              <a:t>Coarse-Grained</a:t>
            </a:r>
          </a:p>
          <a:p>
            <a:endParaRPr lang="en-US" b="1" dirty="0"/>
          </a:p>
          <a:p>
            <a:pPr marL="742950" lvl="1" indent="-285750">
              <a:buFont typeface="Wingdings" panose="05000000000000000000" pitchFamily="2" charset="2"/>
              <a:buChar char="ü"/>
            </a:pPr>
            <a:r>
              <a:rPr lang="en-US" dirty="0"/>
              <a:t>Businesses and the interfaces that they prove should be coarse-grained. </a:t>
            </a:r>
          </a:p>
          <a:p>
            <a:pPr marL="742950" lvl="1" indent="-285750">
              <a:buFont typeface="Wingdings" panose="05000000000000000000" pitchFamily="2" charset="2"/>
              <a:buChar char="ü"/>
            </a:pPr>
            <a:r>
              <a:rPr lang="en-US" dirty="0"/>
              <a:t>Web services technology implement a natural method of defining coarse-grained services that approach the right amount of business logic.</a:t>
            </a:r>
          </a:p>
          <a:p>
            <a:pPr marL="742950" lvl="1" indent="-285750">
              <a:buFont typeface="Wingdings" panose="05000000000000000000" pitchFamily="2" charset="2"/>
              <a:buChar char="ü"/>
            </a:pPr>
            <a:r>
              <a:rPr lang="en-US" dirty="0"/>
              <a:t>i.e.:  Separate the business functions to Crud operations or any other business Purpose</a:t>
            </a:r>
          </a:p>
          <a:p>
            <a:pPr lvl="1"/>
            <a:r>
              <a:rPr lang="en-US" dirty="0"/>
              <a:t>Example :  </a:t>
            </a:r>
            <a:r>
              <a:rPr lang="en-US" dirty="0" err="1"/>
              <a:t>CreateCustomer</a:t>
            </a:r>
            <a:r>
              <a:rPr lang="en-US" dirty="0"/>
              <a:t>, </a:t>
            </a:r>
            <a:r>
              <a:rPr lang="en-US" dirty="0" err="1"/>
              <a:t>DeleteCustomer</a:t>
            </a:r>
            <a:r>
              <a:rPr lang="en-US" dirty="0"/>
              <a:t>, </a:t>
            </a:r>
            <a:r>
              <a:rPr lang="en-US" dirty="0" err="1"/>
              <a:t>EditCustomer</a:t>
            </a:r>
            <a:r>
              <a:rPr lang="en-US" dirty="0"/>
              <a:t>, </a:t>
            </a:r>
            <a:r>
              <a:rPr lang="en-US" dirty="0" err="1"/>
              <a:t>SerachCustomer</a:t>
            </a:r>
            <a:r>
              <a:rPr lang="en-US" dirty="0"/>
              <a:t>, </a:t>
            </a:r>
            <a:r>
              <a:rPr lang="en-US" dirty="0" err="1"/>
              <a:t>etc</a:t>
            </a:r>
            <a:endParaRPr lang="en-US" dirty="0"/>
          </a:p>
          <a:p>
            <a:pPr lvl="1"/>
            <a:endParaRPr lang="en-US" dirty="0"/>
          </a:p>
          <a:p>
            <a:r>
              <a:rPr lang="en-US" b="1" dirty="0"/>
              <a:t>Ability to be Synchronous or Asynchronous</a:t>
            </a:r>
          </a:p>
          <a:p>
            <a:endParaRPr lang="en-US" b="1" dirty="0"/>
          </a:p>
          <a:p>
            <a:pPr marL="742950" lvl="1" indent="-285750">
              <a:buFont typeface="Wingdings" panose="05000000000000000000" pitchFamily="2" charset="2"/>
              <a:buChar char="ü"/>
            </a:pPr>
            <a:r>
              <a:rPr lang="en-US" dirty="0"/>
              <a:t>In synchronous invocations, the client blocks and delays in completing its service before continuing.</a:t>
            </a:r>
          </a:p>
          <a:p>
            <a:pPr marL="742950" lvl="1" indent="-285750">
              <a:buFont typeface="Wingdings" panose="05000000000000000000" pitchFamily="2" charset="2"/>
              <a:buChar char="ü"/>
            </a:pPr>
            <a:r>
              <a:rPr lang="en-US" dirty="0"/>
              <a:t>Asynchronous operations grant a client to invoke a task and then execute other functions.</a:t>
            </a:r>
          </a:p>
          <a:p>
            <a:pPr marL="742950" lvl="1" indent="-285750">
              <a:buFont typeface="Wingdings" panose="05000000000000000000" pitchFamily="2" charset="2"/>
              <a:buChar char="ü"/>
            </a:pPr>
            <a:r>
              <a:rPr lang="en-US" dirty="0"/>
              <a:t>Asynchronous clients fetch their results at a later point in time, while synchronous clients receive their effect when the service has been completed. </a:t>
            </a:r>
          </a:p>
          <a:p>
            <a:pPr marL="742950" lvl="1" indent="-285750">
              <a:buFont typeface="Wingdings" panose="05000000000000000000" pitchFamily="2" charset="2"/>
              <a:buChar char="ü"/>
            </a:pPr>
            <a:r>
              <a:rPr lang="en-US" dirty="0"/>
              <a:t>Asynchronous capability is an essential method in enabling loosely coupled systems.</a:t>
            </a:r>
          </a:p>
        </p:txBody>
      </p:sp>
    </p:spTree>
    <p:extLst>
      <p:ext uri="{BB962C8B-B14F-4D97-AF65-F5344CB8AC3E}">
        <p14:creationId xmlns:p14="http://schemas.microsoft.com/office/powerpoint/2010/main" val="239588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4" name="TextBox 3"/>
          <p:cNvSpPr txBox="1"/>
          <p:nvPr/>
        </p:nvSpPr>
        <p:spPr>
          <a:xfrm>
            <a:off x="495300" y="1443841"/>
            <a:ext cx="8153400" cy="3108543"/>
          </a:xfrm>
          <a:prstGeom prst="rect">
            <a:avLst/>
          </a:prstGeom>
          <a:noFill/>
        </p:spPr>
        <p:txBody>
          <a:bodyPr wrap="square" rtlCol="0">
            <a:spAutoFit/>
          </a:bodyPr>
          <a:lstStyle/>
          <a:p>
            <a:pPr marL="285750" indent="-285750" algn="just">
              <a:buFont typeface="Wingdings" panose="05000000000000000000" pitchFamily="2" charset="2"/>
              <a:buChar char="ü"/>
            </a:pPr>
            <a:r>
              <a:rPr lang="en-US" sz="2800" dirty="0"/>
              <a:t>There are three major web service components.</a:t>
            </a:r>
          </a:p>
          <a:p>
            <a:pPr marL="285750" indent="-285750" algn="just">
              <a:buFont typeface="Wingdings" panose="05000000000000000000" pitchFamily="2" charset="2"/>
              <a:buChar char="ü"/>
            </a:pPr>
            <a:endParaRPr lang="en-US" sz="2800" dirty="0"/>
          </a:p>
          <a:p>
            <a:pPr marL="914400" lvl="1" indent="-457200" algn="just">
              <a:buFont typeface="Wingdings" panose="05000000000000000000" pitchFamily="2" charset="2"/>
              <a:buChar char="q"/>
            </a:pPr>
            <a:r>
              <a:rPr lang="en-US" sz="2800" dirty="0"/>
              <a:t>SOAP</a:t>
            </a:r>
          </a:p>
          <a:p>
            <a:pPr marL="914400" lvl="1" indent="-457200" algn="just">
              <a:buFont typeface="Wingdings" panose="05000000000000000000" pitchFamily="2" charset="2"/>
              <a:buChar char="q"/>
            </a:pPr>
            <a:endParaRPr lang="en-US" sz="2800" dirty="0"/>
          </a:p>
          <a:p>
            <a:pPr marL="914400" lvl="1" indent="-457200" algn="just">
              <a:buFont typeface="Wingdings" panose="05000000000000000000" pitchFamily="2" charset="2"/>
              <a:buChar char="q"/>
            </a:pPr>
            <a:r>
              <a:rPr lang="en-US" sz="2800" dirty="0"/>
              <a:t>WSDL</a:t>
            </a:r>
          </a:p>
          <a:p>
            <a:pPr marL="914400" lvl="1" indent="-457200" algn="just">
              <a:buFont typeface="Wingdings" panose="05000000000000000000" pitchFamily="2" charset="2"/>
              <a:buChar char="q"/>
            </a:pPr>
            <a:endParaRPr lang="en-US" sz="2800" dirty="0"/>
          </a:p>
          <a:p>
            <a:pPr marL="914400" lvl="1" indent="-457200" algn="just">
              <a:buFont typeface="Wingdings" panose="05000000000000000000" pitchFamily="2" charset="2"/>
              <a:buChar char="q"/>
            </a:pPr>
            <a:r>
              <a:rPr lang="en-US" sz="2800" dirty="0"/>
              <a:t>UDDI</a:t>
            </a:r>
          </a:p>
        </p:txBody>
      </p:sp>
      <p:sp>
        <p:nvSpPr>
          <p:cNvPr id="2" name="Slide Number Placeholder 1">
            <a:extLst>
              <a:ext uri="{FF2B5EF4-FFF2-40B4-BE49-F238E27FC236}">
                <a16:creationId xmlns:a16="http://schemas.microsoft.com/office/drawing/2014/main" id="{BA99DC93-3A70-49E3-AC51-E7E3C199189F}"/>
              </a:ext>
            </a:extLst>
          </p:cNvPr>
          <p:cNvSpPr>
            <a:spLocks noGrp="1"/>
          </p:cNvSpPr>
          <p:nvPr>
            <p:ph type="sldNum" sz="quarter" idx="12"/>
          </p:nvPr>
        </p:nvSpPr>
        <p:spPr/>
        <p:txBody>
          <a:bodyPr/>
          <a:lstStyle/>
          <a:p>
            <a:fld id="{44F581EA-39F8-462A-8A67-9FF2314B7FDD}" type="slidenum">
              <a:rPr lang="en-US" smtClean="0"/>
              <a:t>7</a:t>
            </a:fld>
            <a:endParaRPr lang="en-US"/>
          </a:p>
        </p:txBody>
      </p:sp>
      <p:sp>
        <p:nvSpPr>
          <p:cNvPr id="8" name="Rectangle 7">
            <a:extLst>
              <a:ext uri="{FF2B5EF4-FFF2-40B4-BE49-F238E27FC236}">
                <a16:creationId xmlns:a16="http://schemas.microsoft.com/office/drawing/2014/main" id="{30C7643B-4F42-44F2-944C-23E56DC5E244}"/>
              </a:ext>
            </a:extLst>
          </p:cNvPr>
          <p:cNvSpPr/>
          <p:nvPr/>
        </p:nvSpPr>
        <p:spPr>
          <a:xfrm>
            <a:off x="152400" y="-42770"/>
            <a:ext cx="8354595" cy="1334211"/>
          </a:xfrm>
          <a:prstGeom prst="rect">
            <a:avLst/>
          </a:prstGeom>
        </p:spPr>
        <p:txBody>
          <a:bodyPr wrap="none">
            <a:spAutoFit/>
          </a:bodyPr>
          <a:lstStyle/>
          <a:p>
            <a:pPr>
              <a:lnSpc>
                <a:spcPct val="150000"/>
              </a:lnSpc>
            </a:pPr>
            <a:r>
              <a:rPr lang="en-US" sz="6000" b="1" dirty="0"/>
              <a:t>Web Service Components</a:t>
            </a:r>
          </a:p>
        </p:txBody>
      </p:sp>
    </p:spTree>
    <p:extLst>
      <p:ext uri="{BB962C8B-B14F-4D97-AF65-F5344CB8AC3E}">
        <p14:creationId xmlns:p14="http://schemas.microsoft.com/office/powerpoint/2010/main" val="191838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2000" fill="hold"/>
                                        <p:tgtEl>
                                          <p:spTgt spid="4"/>
                                        </p:tgtEl>
                                        <p:attrNameLst>
                                          <p:attrName>ppt_w</p:attrName>
                                        </p:attrNameLst>
                                      </p:cBhvr>
                                      <p:tavLst>
                                        <p:tav tm="0">
                                          <p:val>
                                            <p:fltVal val="0"/>
                                          </p:val>
                                        </p:tav>
                                        <p:tav tm="100000">
                                          <p:val>
                                            <p:strVal val="#ppt_w"/>
                                          </p:val>
                                        </p:tav>
                                      </p:tavLst>
                                    </p:anim>
                                    <p:anim calcmode="lin" valueType="num">
                                      <p:cBhvr>
                                        <p:cTn id="13" dur="2000" fill="hold"/>
                                        <p:tgtEl>
                                          <p:spTgt spid="4"/>
                                        </p:tgtEl>
                                        <p:attrNameLst>
                                          <p:attrName>ppt_h</p:attrName>
                                        </p:attrNameLst>
                                      </p:cBhvr>
                                      <p:tavLst>
                                        <p:tav tm="0">
                                          <p:val>
                                            <p:fltVal val="0"/>
                                          </p:val>
                                        </p:tav>
                                        <p:tav tm="100000">
                                          <p:val>
                                            <p:strVal val="#ppt_h"/>
                                          </p:val>
                                        </p:tav>
                                      </p:tavLst>
                                    </p:anim>
                                    <p:anim calcmode="lin" valueType="num">
                                      <p:cBhvr>
                                        <p:cTn id="14" dur="2000" fill="hold"/>
                                        <p:tgtEl>
                                          <p:spTgt spid="4"/>
                                        </p:tgtEl>
                                        <p:attrNameLst>
                                          <p:attrName>style.rotation</p:attrName>
                                        </p:attrNameLst>
                                      </p:cBhvr>
                                      <p:tavLst>
                                        <p:tav tm="0">
                                          <p:val>
                                            <p:fltVal val="90"/>
                                          </p:val>
                                        </p:tav>
                                        <p:tav tm="100000">
                                          <p:val>
                                            <p:fltVal val="0"/>
                                          </p:val>
                                        </p:tav>
                                      </p:tavLst>
                                    </p:anim>
                                    <p:animEffect transition="in" filter="fade">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5" name="Rectangle 4">
            <a:extLst>
              <a:ext uri="{FF2B5EF4-FFF2-40B4-BE49-F238E27FC236}">
                <a16:creationId xmlns:a16="http://schemas.microsoft.com/office/drawing/2014/main" id="{0E1F764F-04B2-4431-BA6E-56FB20ACB26F}"/>
              </a:ext>
            </a:extLst>
          </p:cNvPr>
          <p:cNvSpPr/>
          <p:nvPr/>
        </p:nvSpPr>
        <p:spPr>
          <a:xfrm>
            <a:off x="3604876" y="-95549"/>
            <a:ext cx="1934247" cy="1334211"/>
          </a:xfrm>
          <a:prstGeom prst="rect">
            <a:avLst/>
          </a:prstGeom>
        </p:spPr>
        <p:txBody>
          <a:bodyPr wrap="none">
            <a:spAutoFit/>
          </a:bodyPr>
          <a:lstStyle/>
          <a:p>
            <a:pPr>
              <a:lnSpc>
                <a:spcPct val="150000"/>
              </a:lnSpc>
            </a:pPr>
            <a:r>
              <a:rPr lang="en-US" sz="6000" b="1" dirty="0"/>
              <a:t>SOAP</a:t>
            </a:r>
          </a:p>
        </p:txBody>
      </p:sp>
      <p:sp>
        <p:nvSpPr>
          <p:cNvPr id="2" name="Slide Number Placeholder 1">
            <a:extLst>
              <a:ext uri="{FF2B5EF4-FFF2-40B4-BE49-F238E27FC236}">
                <a16:creationId xmlns:a16="http://schemas.microsoft.com/office/drawing/2014/main" id="{C03C2288-572A-4A01-B945-C9CE855FA0B8}"/>
              </a:ext>
            </a:extLst>
          </p:cNvPr>
          <p:cNvSpPr>
            <a:spLocks noGrp="1"/>
          </p:cNvSpPr>
          <p:nvPr>
            <p:ph type="sldNum" sz="quarter" idx="12"/>
          </p:nvPr>
        </p:nvSpPr>
        <p:spPr/>
        <p:txBody>
          <a:bodyPr/>
          <a:lstStyle/>
          <a:p>
            <a:fld id="{44F581EA-39F8-462A-8A67-9FF2314B7FDD}" type="slidenum">
              <a:rPr lang="en-US" smtClean="0"/>
              <a:t>8</a:t>
            </a:fld>
            <a:endParaRPr lang="en-US"/>
          </a:p>
        </p:txBody>
      </p:sp>
      <p:sp>
        <p:nvSpPr>
          <p:cNvPr id="13" name="TextBox 12">
            <a:extLst>
              <a:ext uri="{FF2B5EF4-FFF2-40B4-BE49-F238E27FC236}">
                <a16:creationId xmlns:a16="http://schemas.microsoft.com/office/drawing/2014/main" id="{AD9F2D9C-2BFD-4148-BE31-9DB5D6B85AAE}"/>
              </a:ext>
            </a:extLst>
          </p:cNvPr>
          <p:cNvSpPr txBox="1"/>
          <p:nvPr/>
        </p:nvSpPr>
        <p:spPr>
          <a:xfrm>
            <a:off x="599969" y="1396849"/>
            <a:ext cx="8137981" cy="4431983"/>
          </a:xfrm>
          <a:prstGeom prst="rect">
            <a:avLst/>
          </a:prstGeom>
          <a:noFill/>
        </p:spPr>
        <p:txBody>
          <a:bodyPr wrap="square">
            <a:spAutoFit/>
          </a:bodyPr>
          <a:lstStyle/>
          <a:p>
            <a:pPr marL="285750" indent="-285750" algn="just">
              <a:buFont typeface="Wingdings" panose="05000000000000000000" pitchFamily="2" charset="2"/>
              <a:buChar char="ü"/>
            </a:pPr>
            <a:r>
              <a:rPr lang="en-US" sz="2400" dirty="0"/>
              <a:t>SOAP is an acronym for Simple Object Access Protocol.</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SOAP is an XML-based protocol for accessing web services.</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SOAP is a W3C recommendation for communication between applications.</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SOAP is XML-based, so it is platform-independent and language-independent. In other words, it can be used with Java, .NET, or PHP language on any platform.</a:t>
            </a:r>
          </a:p>
          <a:p>
            <a:pPr marL="285750" indent="-285750">
              <a:buFont typeface="Wingdings" panose="05000000000000000000" pitchFamily="2" charset="2"/>
              <a:buChar char="ü"/>
            </a:pPr>
            <a:endParaRPr lang="en-US" sz="2400" dirty="0">
              <a:solidFill>
                <a:srgbClr val="FF0000"/>
              </a:solidFill>
            </a:endParaRPr>
          </a:p>
          <a:p>
            <a:endParaRPr lang="en-US" dirty="0"/>
          </a:p>
        </p:txBody>
      </p:sp>
    </p:spTree>
    <p:extLst>
      <p:ext uri="{BB962C8B-B14F-4D97-AF65-F5344CB8AC3E}">
        <p14:creationId xmlns:p14="http://schemas.microsoft.com/office/powerpoint/2010/main" val="12459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Content Placeholder 1"/>
          <p:cNvSpPr>
            <a:spLocks noGrp="1"/>
          </p:cNvSpPr>
          <p:nvPr/>
        </p:nvSpPr>
        <p:spPr bwMode="auto">
          <a:xfrm>
            <a:off x="1143000" y="6362700"/>
            <a:ext cx="4275306"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200" dirty="0">
                <a:latin typeface="Myriad Pro" pitchFamily="34" charset="0"/>
              </a:rPr>
              <a:t>Department of……………………………</a:t>
            </a:r>
          </a:p>
          <a:p>
            <a:endParaRPr lang="en-US" altLang="en-US" sz="1200" dirty="0"/>
          </a:p>
        </p:txBody>
      </p:sp>
      <p:sp>
        <p:nvSpPr>
          <p:cNvPr id="5" name="Rectangle 4">
            <a:extLst>
              <a:ext uri="{FF2B5EF4-FFF2-40B4-BE49-F238E27FC236}">
                <a16:creationId xmlns:a16="http://schemas.microsoft.com/office/drawing/2014/main" id="{0E1F764F-04B2-4431-BA6E-56FB20ACB26F}"/>
              </a:ext>
            </a:extLst>
          </p:cNvPr>
          <p:cNvSpPr/>
          <p:nvPr/>
        </p:nvSpPr>
        <p:spPr>
          <a:xfrm>
            <a:off x="3604876" y="-95549"/>
            <a:ext cx="2053191" cy="1334211"/>
          </a:xfrm>
          <a:prstGeom prst="rect">
            <a:avLst/>
          </a:prstGeom>
        </p:spPr>
        <p:txBody>
          <a:bodyPr wrap="none">
            <a:spAutoFit/>
          </a:bodyPr>
          <a:lstStyle/>
          <a:p>
            <a:pPr>
              <a:lnSpc>
                <a:spcPct val="150000"/>
              </a:lnSpc>
            </a:pPr>
            <a:r>
              <a:rPr lang="en-US" sz="6000" b="1" dirty="0"/>
              <a:t>WSDL</a:t>
            </a:r>
          </a:p>
        </p:txBody>
      </p:sp>
      <p:sp>
        <p:nvSpPr>
          <p:cNvPr id="2" name="Slide Number Placeholder 1">
            <a:extLst>
              <a:ext uri="{FF2B5EF4-FFF2-40B4-BE49-F238E27FC236}">
                <a16:creationId xmlns:a16="http://schemas.microsoft.com/office/drawing/2014/main" id="{C03C2288-572A-4A01-B945-C9CE855FA0B8}"/>
              </a:ext>
            </a:extLst>
          </p:cNvPr>
          <p:cNvSpPr>
            <a:spLocks noGrp="1"/>
          </p:cNvSpPr>
          <p:nvPr>
            <p:ph type="sldNum" sz="quarter" idx="12"/>
          </p:nvPr>
        </p:nvSpPr>
        <p:spPr/>
        <p:txBody>
          <a:bodyPr/>
          <a:lstStyle/>
          <a:p>
            <a:fld id="{44F581EA-39F8-462A-8A67-9FF2314B7FDD}" type="slidenum">
              <a:rPr lang="en-US" smtClean="0"/>
              <a:t>9</a:t>
            </a:fld>
            <a:endParaRPr lang="en-US"/>
          </a:p>
        </p:txBody>
      </p:sp>
      <p:sp>
        <p:nvSpPr>
          <p:cNvPr id="13" name="TextBox 12">
            <a:extLst>
              <a:ext uri="{FF2B5EF4-FFF2-40B4-BE49-F238E27FC236}">
                <a16:creationId xmlns:a16="http://schemas.microsoft.com/office/drawing/2014/main" id="{AD9F2D9C-2BFD-4148-BE31-9DB5D6B85AAE}"/>
              </a:ext>
            </a:extLst>
          </p:cNvPr>
          <p:cNvSpPr txBox="1"/>
          <p:nvPr/>
        </p:nvSpPr>
        <p:spPr>
          <a:xfrm>
            <a:off x="599969" y="1396849"/>
            <a:ext cx="8137981" cy="738664"/>
          </a:xfrm>
          <a:prstGeom prst="rect">
            <a:avLst/>
          </a:prstGeom>
          <a:noFill/>
        </p:spPr>
        <p:txBody>
          <a:bodyPr wrap="square">
            <a:spAutoFit/>
          </a:bodyPr>
          <a:lstStyle/>
          <a:p>
            <a:pPr marL="285750" indent="-285750">
              <a:buFont typeface="Wingdings" panose="05000000000000000000" pitchFamily="2" charset="2"/>
              <a:buChar char="ü"/>
            </a:pPr>
            <a:endParaRPr lang="en-US" sz="2400" dirty="0">
              <a:solidFill>
                <a:srgbClr val="FF0000"/>
              </a:solidFill>
            </a:endParaRPr>
          </a:p>
          <a:p>
            <a:endParaRPr lang="en-US" dirty="0"/>
          </a:p>
        </p:txBody>
      </p:sp>
      <p:sp>
        <p:nvSpPr>
          <p:cNvPr id="8" name="TextBox 7">
            <a:extLst>
              <a:ext uri="{FF2B5EF4-FFF2-40B4-BE49-F238E27FC236}">
                <a16:creationId xmlns:a16="http://schemas.microsoft.com/office/drawing/2014/main" id="{050FB201-7563-46CA-A5C7-AE4D15F8BAE5}"/>
              </a:ext>
            </a:extLst>
          </p:cNvPr>
          <p:cNvSpPr txBox="1"/>
          <p:nvPr/>
        </p:nvSpPr>
        <p:spPr>
          <a:xfrm>
            <a:off x="599969" y="1396849"/>
            <a:ext cx="8137981" cy="4062651"/>
          </a:xfrm>
          <a:prstGeom prst="rect">
            <a:avLst/>
          </a:prstGeom>
          <a:noFill/>
        </p:spPr>
        <p:txBody>
          <a:bodyPr wrap="square">
            <a:spAutoFit/>
          </a:bodyPr>
          <a:lstStyle/>
          <a:p>
            <a:pPr marL="285750" indent="-285750" algn="just">
              <a:buFont typeface="Wingdings" panose="05000000000000000000" pitchFamily="2" charset="2"/>
              <a:buChar char="ü"/>
            </a:pPr>
            <a:r>
              <a:rPr lang="en-US" sz="2400" dirty="0"/>
              <a:t>WSDL stands for Web Services Description Language</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WSDL is used to describe web services</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WSDL is written in XML</a:t>
            </a:r>
          </a:p>
          <a:p>
            <a:pPr marL="285750" indent="-285750" algn="just">
              <a:buFont typeface="Wingdings" panose="05000000000000000000" pitchFamily="2" charset="2"/>
              <a:buChar char="ü"/>
            </a:pPr>
            <a:endParaRPr lang="en-US" sz="2400" dirty="0"/>
          </a:p>
          <a:p>
            <a:pPr marL="285750" indent="-285750" algn="just">
              <a:buFont typeface="Wingdings" panose="05000000000000000000" pitchFamily="2" charset="2"/>
              <a:buChar char="ü"/>
            </a:pPr>
            <a:r>
              <a:rPr lang="en-US" sz="2400" dirty="0"/>
              <a:t>WSDL is an integral part of Universal Description, Discovery, and Integration (UDDI), an XML-based worldwide business registry</a:t>
            </a:r>
          </a:p>
          <a:p>
            <a:pPr marL="285750" indent="-285750">
              <a:buFont typeface="Wingdings" panose="05000000000000000000" pitchFamily="2" charset="2"/>
              <a:buChar char="ü"/>
            </a:pPr>
            <a:endParaRPr lang="en-US" sz="2400" dirty="0">
              <a:solidFill>
                <a:srgbClr val="FF0000"/>
              </a:solidFill>
            </a:endParaRPr>
          </a:p>
          <a:p>
            <a:endParaRPr lang="en-US" dirty="0"/>
          </a:p>
        </p:txBody>
      </p:sp>
    </p:spTree>
    <p:extLst>
      <p:ext uri="{BB962C8B-B14F-4D97-AF65-F5344CB8AC3E}">
        <p14:creationId xmlns:p14="http://schemas.microsoft.com/office/powerpoint/2010/main" val="57088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1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4405</TotalTime>
  <Words>1952</Words>
  <Application>Microsoft Office PowerPoint</Application>
  <PresentationFormat>On-screen Show (4:3)</PresentationFormat>
  <Paragraphs>276</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inter-bold</vt:lpstr>
      <vt:lpstr>inter-regular</vt:lpstr>
      <vt:lpstr>Myriad Pro</vt:lpstr>
      <vt:lpstr>times new roman</vt:lpstr>
      <vt:lpstr>times new roman</vt:lpstr>
      <vt:lpstr>Wingdings</vt:lpstr>
      <vt:lpstr>Office Theme</vt:lpstr>
      <vt:lpstr>EEI4346  Web Technology  Day School 04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Savithree Senanayake</cp:lastModifiedBy>
  <cp:revision>118</cp:revision>
  <dcterms:created xsi:type="dcterms:W3CDTF">2021-08-21T08:24:40Z</dcterms:created>
  <dcterms:modified xsi:type="dcterms:W3CDTF">2022-04-30T09:00:05Z</dcterms:modified>
</cp:coreProperties>
</file>