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8" r:id="rId2"/>
    <p:sldId id="257" r:id="rId3"/>
    <p:sldId id="313" r:id="rId4"/>
    <p:sldId id="314" r:id="rId5"/>
    <p:sldId id="278" r:id="rId6"/>
    <p:sldId id="260" r:id="rId7"/>
    <p:sldId id="304" r:id="rId8"/>
    <p:sldId id="305" r:id="rId9"/>
    <p:sldId id="298" r:id="rId10"/>
    <p:sldId id="315" r:id="rId11"/>
    <p:sldId id="299" r:id="rId12"/>
    <p:sldId id="283" r:id="rId13"/>
    <p:sldId id="316" r:id="rId14"/>
    <p:sldId id="317" r:id="rId15"/>
    <p:sldId id="318" r:id="rId16"/>
    <p:sldId id="319" r:id="rId17"/>
    <p:sldId id="284" r:id="rId18"/>
    <p:sldId id="307" r:id="rId19"/>
    <p:sldId id="320" r:id="rId20"/>
    <p:sldId id="306" r:id="rId21"/>
    <p:sldId id="308" r:id="rId22"/>
    <p:sldId id="321" r:id="rId23"/>
    <p:sldId id="309" r:id="rId24"/>
    <p:sldId id="285" r:id="rId25"/>
    <p:sldId id="322" r:id="rId26"/>
    <p:sldId id="323" r:id="rId27"/>
    <p:sldId id="324" r:id="rId28"/>
    <p:sldId id="325" r:id="rId29"/>
    <p:sldId id="326" r:id="rId30"/>
    <p:sldId id="327" r:id="rId31"/>
    <p:sldId id="310" r:id="rId32"/>
    <p:sldId id="328" r:id="rId33"/>
    <p:sldId id="25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82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698A2-7E25-42E7-9138-DF4C96E09853}" type="datetimeFigureOut">
              <a:rPr lang="en-US" smtClean="0"/>
              <a:t>8/19/2022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6AA2F-5037-4BA7-8DDB-E45509F1A863}" type="slidenum">
              <a:rPr lang="en-US" smtClean="0"/>
              <a:t>‹#›</a:t>
            </a:fld>
            <a:endParaRPr lang="en-US"/>
          </a:p>
        </p:txBody>
      </p:sp>
    </p:spTree>
    <p:extLst>
      <p:ext uri="{BB962C8B-B14F-4D97-AF65-F5344CB8AC3E}">
        <p14:creationId xmlns:p14="http://schemas.microsoft.com/office/powerpoint/2010/main" val="225816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6AA2F-5037-4BA7-8DDB-E45509F1A863}" type="slidenum">
              <a:rPr lang="en-US" smtClean="0"/>
              <a:t>21</a:t>
            </a:fld>
            <a:endParaRPr lang="en-US"/>
          </a:p>
        </p:txBody>
      </p:sp>
    </p:spTree>
    <p:extLst>
      <p:ext uri="{BB962C8B-B14F-4D97-AF65-F5344CB8AC3E}">
        <p14:creationId xmlns:p14="http://schemas.microsoft.com/office/powerpoint/2010/main" val="359354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0FFFC9-AA8E-4854-A47A-6BF4E4155C84}" type="datetime1">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5525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50CAD-21F9-4C7A-A49E-3E0B99F16644}" type="datetime1">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27421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41F1F-18D0-4046-94F8-5BA027BFB4B0}" type="datetime1">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48374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572AC-B70A-47B6-8B67-FCDE47661A33}" type="datetime1">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48831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BDFC0-4C95-4759-92F8-0712C214FE87}" type="datetime1">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12582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435F21-5A37-4883-8D2B-0C52761DCC7F}" type="datetime1">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53378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474D85-4B21-4B9C-AEAC-F800565DA29B}" type="datetime1">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6120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6783D6-2184-4C83-B284-9B9F8B74056C}" type="datetime1">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4700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AAD59-7A61-4DB8-AEC1-2346F56BA180}" type="datetime1">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94538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11812-7F4F-4343-B85D-D6E700803F13}" type="datetime1">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74249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6D192-EE16-434D-9191-0E3498C5A245}" type="datetime1">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23972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AE762-F367-4160-A01C-153EF37656F5}" type="datetime1">
              <a:rPr lang="en-US" smtClean="0"/>
              <a:t>8/19/2022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581EA-39F8-462A-8A67-9FF2314B7FDD}" type="slidenum">
              <a:rPr lang="en-US" smtClean="0"/>
              <a:t>‹#›</a:t>
            </a:fld>
            <a:endParaRPr lang="en-US"/>
          </a:p>
        </p:txBody>
      </p:sp>
    </p:spTree>
    <p:extLst>
      <p:ext uri="{BB962C8B-B14F-4D97-AF65-F5344CB8AC3E}">
        <p14:creationId xmlns:p14="http://schemas.microsoft.com/office/powerpoint/2010/main" val="43648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QZxI5jAbQQ"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7wmiS2mSXY"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p:spPr>
      </p:pic>
      <p:sp>
        <p:nvSpPr>
          <p:cNvPr id="2" name="Title 1"/>
          <p:cNvSpPr>
            <a:spLocks noGrp="1"/>
          </p:cNvSpPr>
          <p:nvPr>
            <p:ph type="title"/>
          </p:nvPr>
        </p:nvSpPr>
        <p:spPr>
          <a:xfrm>
            <a:off x="457200" y="2736045"/>
            <a:ext cx="8229600" cy="2010568"/>
          </a:xfrm>
        </p:spPr>
        <p:txBody>
          <a:bodyPr>
            <a:normAutofit fontScale="90000"/>
          </a:bodyPr>
          <a:lstStyle/>
          <a:p>
            <a:r>
              <a:rPr lang="en-US" altLang="en-US" dirty="0">
                <a:solidFill>
                  <a:schemeClr val="bg1"/>
                </a:solidFill>
                <a:latin typeface="Myriad Pro" pitchFamily="34" charset="0"/>
                <a:cs typeface="Times New Roman" pitchFamily="18" charset="0"/>
              </a:rPr>
              <a:t>EEI4346 </a:t>
            </a:r>
            <a:br>
              <a:rPr lang="en-US" altLang="en-US" dirty="0">
                <a:solidFill>
                  <a:schemeClr val="bg1"/>
                </a:solidFill>
                <a:latin typeface="Myriad Pro" pitchFamily="34" charset="0"/>
                <a:cs typeface="Times New Roman" pitchFamily="18" charset="0"/>
              </a:rPr>
            </a:br>
            <a:r>
              <a:rPr lang="en-US" altLang="en-US" dirty="0">
                <a:solidFill>
                  <a:schemeClr val="bg1"/>
                </a:solidFill>
                <a:latin typeface="Myriad Pro" pitchFamily="34" charset="0"/>
                <a:cs typeface="Times New Roman" pitchFamily="18" charset="0"/>
              </a:rPr>
              <a:t>Web Technology </a:t>
            </a:r>
            <a:br>
              <a:rPr lang="en-US" altLang="en-US" dirty="0">
                <a:solidFill>
                  <a:schemeClr val="bg1"/>
                </a:solidFill>
                <a:latin typeface="Myriad Pro" pitchFamily="34" charset="0"/>
                <a:cs typeface="Times New Roman" pitchFamily="18" charset="0"/>
              </a:rPr>
            </a:br>
            <a:r>
              <a:rPr lang="en-US" altLang="en-US" dirty="0">
                <a:solidFill>
                  <a:schemeClr val="bg1"/>
                </a:solidFill>
                <a:latin typeface="Myriad Pro" pitchFamily="34" charset="0"/>
                <a:cs typeface="Times New Roman" pitchFamily="18" charset="0"/>
              </a:rPr>
              <a:t>Day School 05 + </a:t>
            </a:r>
            <a:br>
              <a:rPr lang="en-US" altLang="en-US" dirty="0">
                <a:solidFill>
                  <a:schemeClr val="bg1"/>
                </a:solidFill>
                <a:latin typeface="Myriad Pro" pitchFamily="34" charset="0"/>
                <a:cs typeface="Times New Roman" pitchFamily="18" charset="0"/>
              </a:rPr>
            </a:br>
            <a:r>
              <a:rPr lang="en-US" altLang="en-US" dirty="0">
                <a:solidFill>
                  <a:schemeClr val="bg1"/>
                </a:solidFill>
                <a:latin typeface="Myriad Pro" pitchFamily="34" charset="0"/>
                <a:cs typeface="Times New Roman" pitchFamily="18" charset="0"/>
              </a:rPr>
              <a:t>Practical Session 04 </a:t>
            </a:r>
            <a:br>
              <a:rPr lang="en-US" altLang="en-US" dirty="0">
                <a:solidFill>
                  <a:schemeClr val="bg1"/>
                </a:solidFill>
                <a:latin typeface="Myriad Pro" pitchFamily="34" charset="0"/>
                <a:cs typeface="Times New Roman" pitchFamily="18" charset="0"/>
              </a:rPr>
            </a:br>
            <a:endParaRPr lang="en-US" dirty="0">
              <a:solidFill>
                <a:schemeClr val="bg1"/>
              </a:solidFill>
              <a:latin typeface="Myriad Pro" pitchFamily="34" charset="0"/>
            </a:endParaRPr>
          </a:p>
        </p:txBody>
      </p:sp>
      <p:sp>
        <p:nvSpPr>
          <p:cNvPr id="9" name="Rectangle 8"/>
          <p:cNvSpPr>
            <a:spLocks noGrp="1" noChangeArrowheads="1"/>
          </p:cNvSpPr>
          <p:nvPr/>
        </p:nvSpPr>
        <p:spPr bwMode="auto">
          <a:xfrm>
            <a:off x="1028700" y="5147444"/>
            <a:ext cx="7086600" cy="176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r>
              <a:rPr lang="en-US" altLang="en-US" sz="2000" dirty="0" err="1">
                <a:solidFill>
                  <a:schemeClr val="bg1"/>
                </a:solidFill>
                <a:latin typeface="Myriad Pro" pitchFamily="34" charset="0"/>
              </a:rPr>
              <a:t>H.R.S.Senanayake</a:t>
            </a:r>
            <a:endParaRPr lang="en-US" altLang="en-US" sz="2000" dirty="0">
              <a:solidFill>
                <a:schemeClr val="bg1"/>
              </a:solidFill>
              <a:latin typeface="Myriad Pro" pitchFamily="34" charset="0"/>
            </a:endParaRPr>
          </a:p>
          <a:p>
            <a:pPr eaLnBrk="1" hangingPunct="1">
              <a:lnSpc>
                <a:spcPct val="90000"/>
              </a:lnSpc>
            </a:pPr>
            <a:r>
              <a:rPr lang="en-US" altLang="en-US" sz="2000" dirty="0">
                <a:solidFill>
                  <a:schemeClr val="bg1"/>
                </a:solidFill>
                <a:latin typeface="Myriad Pro" pitchFamily="34" charset="0"/>
                <a:cs typeface="Myriad Arabic" pitchFamily="50" charset="-78"/>
              </a:rPr>
              <a:t>Email: hrsen@ou.ac.lk</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CITES</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Faculty of Engineering Technology  </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The Open University of Sri Lanka</a:t>
            </a:r>
          </a:p>
        </p:txBody>
      </p:sp>
      <p:sp>
        <p:nvSpPr>
          <p:cNvPr id="3" name="Slide Number Placeholder 2">
            <a:extLst>
              <a:ext uri="{FF2B5EF4-FFF2-40B4-BE49-F238E27FC236}">
                <a16:creationId xmlns:a16="http://schemas.microsoft.com/office/drawing/2014/main" id="{DF176B6D-BD6B-47A1-99DF-7B35B8B50FF3}"/>
              </a:ext>
            </a:extLst>
          </p:cNvPr>
          <p:cNvSpPr>
            <a:spLocks noGrp="1"/>
          </p:cNvSpPr>
          <p:nvPr>
            <p:ph type="sldNum" sz="quarter" idx="12"/>
          </p:nvPr>
        </p:nvSpPr>
        <p:spPr/>
        <p:txBody>
          <a:bodyPr/>
          <a:lstStyle/>
          <a:p>
            <a:fld id="{C817B73A-FCF9-4D55-95AA-E2CCC66CDAC6}" type="slidenum">
              <a:rPr lang="en-US" smtClean="0"/>
              <a:t>1</a:t>
            </a:fld>
            <a:endParaRPr lang="en-US" dirty="0"/>
          </a:p>
        </p:txBody>
      </p:sp>
    </p:spTree>
    <p:extLst>
      <p:ext uri="{BB962C8B-B14F-4D97-AF65-F5344CB8AC3E}">
        <p14:creationId xmlns:p14="http://schemas.microsoft.com/office/powerpoint/2010/main" val="343551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2514600" y="375696"/>
            <a:ext cx="5410200" cy="830997"/>
          </a:xfrm>
          <a:prstGeom prst="rect">
            <a:avLst/>
          </a:prstGeom>
          <a:noFill/>
        </p:spPr>
        <p:txBody>
          <a:bodyPr wrap="square" rtlCol="0">
            <a:spAutoFit/>
          </a:bodyPr>
          <a:lstStyle/>
          <a:p>
            <a:r>
              <a:rPr lang="en-US" sz="4800" b="1" dirty="0">
                <a:latin typeface="Arial" panose="020B0604020202020204" pitchFamily="34" charset="0"/>
              </a:rPr>
              <a:t>RESTful API</a:t>
            </a:r>
            <a:endParaRPr lang="en-US" sz="4800" b="1" dirty="0"/>
          </a:p>
        </p:txBody>
      </p:sp>
      <p:sp>
        <p:nvSpPr>
          <p:cNvPr id="5" name="Rectangle 4">
            <a:extLst>
              <a:ext uri="{FF2B5EF4-FFF2-40B4-BE49-F238E27FC236}">
                <a16:creationId xmlns:a16="http://schemas.microsoft.com/office/drawing/2014/main" id="{A5B616CB-F8B9-472D-89E5-CBA235385F3E}"/>
              </a:ext>
            </a:extLst>
          </p:cNvPr>
          <p:cNvSpPr/>
          <p:nvPr/>
        </p:nvSpPr>
        <p:spPr>
          <a:xfrm>
            <a:off x="571500" y="1158656"/>
            <a:ext cx="8001000" cy="461665"/>
          </a:xfrm>
          <a:prstGeom prst="rect">
            <a:avLst/>
          </a:prstGeom>
        </p:spPr>
        <p:txBody>
          <a:bodyPr wrap="square">
            <a:spAutoFit/>
          </a:bodyPr>
          <a:lstStyle/>
          <a:p>
            <a:pPr marL="342900" indent="-342900" algn="just">
              <a:buFont typeface="Wingdings" panose="05000000000000000000" pitchFamily="2" charset="2"/>
              <a:buChar char="ü"/>
            </a:pPr>
            <a:endParaRPr lang="en-US" sz="2400" dirty="0"/>
          </a:p>
        </p:txBody>
      </p:sp>
      <p:sp>
        <p:nvSpPr>
          <p:cNvPr id="10" name="Slide Number Placeholder 9">
            <a:extLst>
              <a:ext uri="{FF2B5EF4-FFF2-40B4-BE49-F238E27FC236}">
                <a16:creationId xmlns:a16="http://schemas.microsoft.com/office/drawing/2014/main" id="{73308CEA-7708-4708-A93F-5ED08C579D5D}"/>
              </a:ext>
            </a:extLst>
          </p:cNvPr>
          <p:cNvSpPr>
            <a:spLocks noGrp="1"/>
          </p:cNvSpPr>
          <p:nvPr>
            <p:ph type="sldNum" sz="quarter" idx="12"/>
          </p:nvPr>
        </p:nvSpPr>
        <p:spPr/>
        <p:txBody>
          <a:bodyPr/>
          <a:lstStyle/>
          <a:p>
            <a:fld id="{44F581EA-39F8-462A-8A67-9FF2314B7FDD}" type="slidenum">
              <a:rPr lang="en-US" smtClean="0"/>
              <a:t>10</a:t>
            </a:fld>
            <a:endParaRPr lang="en-US"/>
          </a:p>
        </p:txBody>
      </p:sp>
      <p:sp>
        <p:nvSpPr>
          <p:cNvPr id="8" name="Rectangle 7">
            <a:extLst>
              <a:ext uri="{FF2B5EF4-FFF2-40B4-BE49-F238E27FC236}">
                <a16:creationId xmlns:a16="http://schemas.microsoft.com/office/drawing/2014/main" id="{BA19CE68-4270-53F8-E590-DD6B5B977C43}"/>
              </a:ext>
            </a:extLst>
          </p:cNvPr>
          <p:cNvSpPr/>
          <p:nvPr/>
        </p:nvSpPr>
        <p:spPr>
          <a:xfrm>
            <a:off x="1092610" y="1855647"/>
            <a:ext cx="8001000" cy="461665"/>
          </a:xfrm>
          <a:prstGeom prst="rect">
            <a:avLst/>
          </a:prstGeom>
        </p:spPr>
        <p:txBody>
          <a:bodyPr wrap="square">
            <a:spAutoFit/>
          </a:bodyPr>
          <a:lstStyle/>
          <a:p>
            <a:pPr algn="just"/>
            <a:r>
              <a:rPr lang="en-US" sz="2400" dirty="0"/>
              <a:t>Let’s watch this video first </a:t>
            </a:r>
          </a:p>
        </p:txBody>
      </p:sp>
      <p:sp>
        <p:nvSpPr>
          <p:cNvPr id="4" name="Action Button: Video 3">
            <a:hlinkClick r:id="rId3" highlightClick="1"/>
            <a:extLst>
              <a:ext uri="{FF2B5EF4-FFF2-40B4-BE49-F238E27FC236}">
                <a16:creationId xmlns:a16="http://schemas.microsoft.com/office/drawing/2014/main" id="{D972D951-70CE-2C62-2FB1-A196D588B844}"/>
              </a:ext>
            </a:extLst>
          </p:cNvPr>
          <p:cNvSpPr/>
          <p:nvPr/>
        </p:nvSpPr>
        <p:spPr>
          <a:xfrm>
            <a:off x="2590800" y="2895600"/>
            <a:ext cx="3352800" cy="1905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88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341" fill="hold">
                                          <p:stCondLst>
                                            <p:cond delay="0"/>
                                          </p:stCondLst>
                                        </p:cTn>
                                        <p:tgtEl>
                                          <p:spTgt spid="2"/>
                                        </p:tgtEl>
                                        <p:attrNameLst>
                                          <p:attrName>style.rotation</p:attrName>
                                        </p:attrNameLst>
                                      </p:cBhvr>
                                      <p:to>
                                        <p:strVal val="-45.0"/>
                                      </p:to>
                                    </p:set>
                                    <p:anim calcmode="lin" valueType="num">
                                      <p:cBhvr>
                                        <p:cTn id="8" dur="341" fill="hold">
                                          <p:stCondLst>
                                            <p:cond delay="341"/>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567903" y="174523"/>
            <a:ext cx="8060540" cy="1015663"/>
          </a:xfrm>
          <a:prstGeom prst="rect">
            <a:avLst/>
          </a:prstGeom>
        </p:spPr>
        <p:txBody>
          <a:bodyPr wrap="none">
            <a:spAutoFit/>
          </a:bodyPr>
          <a:lstStyle/>
          <a:p>
            <a:pPr algn="ctr"/>
            <a:r>
              <a:rPr lang="en-US" sz="6000" b="1" dirty="0">
                <a:latin typeface="Arial" panose="020B0604020202020204" pitchFamily="34" charset="0"/>
              </a:rPr>
              <a:t>What is RESTful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11</a:t>
            </a:fld>
            <a:endParaRPr lang="en-US"/>
          </a:p>
        </p:txBody>
      </p:sp>
      <p:sp>
        <p:nvSpPr>
          <p:cNvPr id="12" name="TextBox 11">
            <a:extLst>
              <a:ext uri="{FF2B5EF4-FFF2-40B4-BE49-F238E27FC236}">
                <a16:creationId xmlns:a16="http://schemas.microsoft.com/office/drawing/2014/main" id="{352DA0B5-4FE3-442C-B24B-9D5B8D07BA87}"/>
              </a:ext>
            </a:extLst>
          </p:cNvPr>
          <p:cNvSpPr txBox="1"/>
          <p:nvPr/>
        </p:nvSpPr>
        <p:spPr>
          <a:xfrm>
            <a:off x="677787" y="1468119"/>
            <a:ext cx="7950656" cy="2308324"/>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a:t>The REST stands for </a:t>
            </a:r>
            <a:r>
              <a:rPr lang="en-US" sz="2400" dirty="0" err="1"/>
              <a:t>REpresentational</a:t>
            </a:r>
            <a:r>
              <a:rPr lang="en-US" sz="2400" dirty="0"/>
              <a:t> State Transfer</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It is an architectural style that defines a set of rules in order to create Web Services</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endParaRPr lang="en-US" sz="2400" dirty="0"/>
          </a:p>
        </p:txBody>
      </p:sp>
      <p:pic>
        <p:nvPicPr>
          <p:cNvPr id="5" name="Picture 4" descr="A crescent moon in a black sky&#10;&#10;Description automatically generated with medium confidence">
            <a:extLst>
              <a:ext uri="{FF2B5EF4-FFF2-40B4-BE49-F238E27FC236}">
                <a16:creationId xmlns:a16="http://schemas.microsoft.com/office/drawing/2014/main" id="{A9383C90-0A8B-AB49-F228-C9EF54AD69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5167" y="3074632"/>
            <a:ext cx="4936066" cy="3099390"/>
          </a:xfrm>
          <a:prstGeom prst="rect">
            <a:avLst/>
          </a:prstGeom>
        </p:spPr>
      </p:pic>
    </p:spTree>
    <p:extLst>
      <p:ext uri="{BB962C8B-B14F-4D97-AF65-F5344CB8AC3E}">
        <p14:creationId xmlns:p14="http://schemas.microsoft.com/office/powerpoint/2010/main" val="267604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428696"/>
            <a:ext cx="8229600" cy="483209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dirty="0"/>
              <a:t>Stateless:- Each request needs to include all the information necessary for processing it. </a:t>
            </a:r>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r>
              <a:rPr lang="en-US" sz="2800" dirty="0"/>
              <a:t>Client-Server:- The client-server architecture enables a uniform interface and separates clients from the servers.  This enhances the portability across multiple platforms as well as the scalability of the server components.</a:t>
            </a:r>
          </a:p>
          <a:p>
            <a:pPr marL="457200" indent="-457200" algn="just">
              <a:buFont typeface="Wingdings" panose="05000000000000000000" pitchFamily="2" charset="2"/>
              <a:buChar char="ü"/>
            </a:pPr>
            <a:endParaRPr lang="en-US" sz="2800" dirty="0"/>
          </a:p>
          <a:p>
            <a:pPr marL="914400" lvl="1" indent="-457200" algn="just">
              <a:buFont typeface="Wingdings" panose="05000000000000000000" pitchFamily="2" charset="2"/>
              <a:buChar char="ü"/>
            </a:pPr>
            <a:endParaRPr lang="en-US" sz="2800" dirty="0"/>
          </a:p>
          <a:p>
            <a:pPr marL="914400" lvl="1" indent="-457200" algn="just">
              <a:buFont typeface="Wingdings" panose="05000000000000000000" pitchFamily="2" charset="2"/>
              <a:buChar char="ü"/>
            </a:pPr>
            <a:endParaRPr lang="en-US" sz="2800" dirty="0"/>
          </a:p>
        </p:txBody>
      </p:sp>
      <p:sp>
        <p:nvSpPr>
          <p:cNvPr id="2" name="Rectangle 1"/>
          <p:cNvSpPr/>
          <p:nvPr/>
        </p:nvSpPr>
        <p:spPr>
          <a:xfrm>
            <a:off x="152400" y="107406"/>
            <a:ext cx="8839200" cy="1015663"/>
          </a:xfrm>
          <a:prstGeom prst="rect">
            <a:avLst/>
          </a:prstGeom>
        </p:spPr>
        <p:txBody>
          <a:bodyPr wrap="square">
            <a:spAutoFit/>
          </a:bodyPr>
          <a:lstStyle/>
          <a:p>
            <a:pPr algn="ctr"/>
            <a:r>
              <a:rPr lang="en-US" sz="6000" b="1" dirty="0">
                <a:latin typeface="Arial" panose="020B0604020202020204" pitchFamily="34" charset="0"/>
              </a:rPr>
              <a:t>Principles of REST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12</a:t>
            </a:fld>
            <a:endParaRPr lang="en-US"/>
          </a:p>
        </p:txBody>
      </p:sp>
    </p:spTree>
    <p:extLst>
      <p:ext uri="{BB962C8B-B14F-4D97-AF65-F5344CB8AC3E}">
        <p14:creationId xmlns:p14="http://schemas.microsoft.com/office/powerpoint/2010/main" val="8887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2284" y="1165724"/>
            <a:ext cx="8229600"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dirty="0"/>
              <a:t>Uniform Interface:- To obtain the uniformity throughout the application, REST has the following four interface constraints:</a:t>
            </a:r>
          </a:p>
          <a:p>
            <a:pPr marL="457200" indent="-457200" algn="just">
              <a:buFont typeface="Wingdings" panose="05000000000000000000" pitchFamily="2" charset="2"/>
              <a:buChar char="ü"/>
            </a:pPr>
            <a:endParaRPr lang="en-US" sz="2800" dirty="0"/>
          </a:p>
          <a:p>
            <a:pPr marL="914400" lvl="1" indent="-457200" algn="just">
              <a:buFontTx/>
              <a:buChar char="-"/>
            </a:pPr>
            <a:r>
              <a:rPr lang="en-US" sz="2800" dirty="0"/>
              <a:t>Resource identification</a:t>
            </a:r>
          </a:p>
          <a:p>
            <a:pPr marL="914400" lvl="1" indent="-457200" algn="just">
              <a:buFontTx/>
              <a:buChar char="-"/>
            </a:pPr>
            <a:endParaRPr lang="en-US" sz="2800" dirty="0"/>
          </a:p>
          <a:p>
            <a:pPr marL="914400" lvl="1" indent="-457200" algn="just">
              <a:buFontTx/>
              <a:buChar char="-"/>
            </a:pPr>
            <a:r>
              <a:rPr lang="en-US" sz="2800" dirty="0"/>
              <a:t>Resource Manipulation using representations</a:t>
            </a:r>
          </a:p>
          <a:p>
            <a:pPr marL="914400" lvl="1" indent="-457200" algn="just">
              <a:buFontTx/>
              <a:buChar char="-"/>
            </a:pPr>
            <a:endParaRPr lang="en-US" sz="2800" dirty="0"/>
          </a:p>
          <a:p>
            <a:pPr marL="914400" lvl="1" indent="-457200" algn="just">
              <a:buFontTx/>
              <a:buChar char="-"/>
            </a:pPr>
            <a:r>
              <a:rPr lang="en-US" sz="2800" dirty="0"/>
              <a:t>Self-descriptive messages</a:t>
            </a:r>
          </a:p>
          <a:p>
            <a:pPr marL="914400" lvl="1" indent="-457200" algn="just">
              <a:buFontTx/>
              <a:buChar char="-"/>
            </a:pPr>
            <a:endParaRPr lang="en-US" sz="2800" dirty="0"/>
          </a:p>
          <a:p>
            <a:pPr marL="914400" lvl="1" indent="-457200" algn="just">
              <a:buFontTx/>
              <a:buChar char="-"/>
            </a:pPr>
            <a:r>
              <a:rPr lang="en-US" sz="2800" dirty="0"/>
              <a:t>Hypermedia as the engine of application state</a:t>
            </a:r>
          </a:p>
          <a:p>
            <a:pPr marL="914400" lvl="1" indent="-457200" algn="just">
              <a:buFontTx/>
              <a:buChar char="-"/>
            </a:pPr>
            <a:endParaRPr lang="en-US" sz="2800" dirty="0"/>
          </a:p>
          <a:p>
            <a:pPr marL="914400" lvl="1" indent="-457200" algn="just">
              <a:buFont typeface="Wingdings" panose="05000000000000000000" pitchFamily="2" charset="2"/>
              <a:buChar char="ü"/>
            </a:pPr>
            <a:endParaRPr lang="en-US" sz="2800" dirty="0"/>
          </a:p>
          <a:p>
            <a:pPr marL="914400" lvl="1" indent="-457200" algn="just">
              <a:buFont typeface="Wingdings" panose="05000000000000000000" pitchFamily="2" charset="2"/>
              <a:buChar char="ü"/>
            </a:pPr>
            <a:endParaRPr lang="en-US" sz="2800" dirty="0"/>
          </a:p>
        </p:txBody>
      </p:sp>
      <p:sp>
        <p:nvSpPr>
          <p:cNvPr id="2" name="Rectangle 1"/>
          <p:cNvSpPr/>
          <p:nvPr/>
        </p:nvSpPr>
        <p:spPr>
          <a:xfrm>
            <a:off x="152400" y="107406"/>
            <a:ext cx="8839200" cy="1015663"/>
          </a:xfrm>
          <a:prstGeom prst="rect">
            <a:avLst/>
          </a:prstGeom>
        </p:spPr>
        <p:txBody>
          <a:bodyPr wrap="square">
            <a:spAutoFit/>
          </a:bodyPr>
          <a:lstStyle/>
          <a:p>
            <a:pPr algn="ctr"/>
            <a:r>
              <a:rPr lang="en-US" sz="6000" b="1" dirty="0">
                <a:latin typeface="Arial" panose="020B0604020202020204" pitchFamily="34" charset="0"/>
              </a:rPr>
              <a:t>Principles of REST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13</a:t>
            </a:fld>
            <a:endParaRPr lang="en-US"/>
          </a:p>
        </p:txBody>
      </p:sp>
    </p:spTree>
    <p:extLst>
      <p:ext uri="{BB962C8B-B14F-4D97-AF65-F5344CB8AC3E}">
        <p14:creationId xmlns:p14="http://schemas.microsoft.com/office/powerpoint/2010/main" val="222961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371600"/>
            <a:ext cx="8229600" cy="6555641"/>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dirty="0"/>
              <a:t>Cacheable:- In order to provide a better performance, the applications are often made cacheable. </a:t>
            </a:r>
          </a:p>
          <a:p>
            <a:pPr algn="just"/>
            <a:r>
              <a:rPr lang="en-US" sz="2800" dirty="0"/>
              <a:t>			This is done by labeling the response from the server as cacheable or non-cacheable either implicitly or explicitly.</a:t>
            </a:r>
          </a:p>
          <a:p>
            <a:pPr algn="just"/>
            <a:r>
              <a:rPr lang="en-US" sz="2800" dirty="0"/>
              <a:t>	</a:t>
            </a:r>
          </a:p>
          <a:p>
            <a:pPr algn="just"/>
            <a:r>
              <a:rPr lang="en-US" sz="2800" dirty="0"/>
              <a:t>		If the response is defined as cacheable, then the client cache can reuse the response data for equivalent responses in the future</a:t>
            </a:r>
          </a:p>
          <a:p>
            <a:pPr algn="just"/>
            <a:endParaRPr lang="en-US" sz="2800" dirty="0"/>
          </a:p>
          <a:p>
            <a:pPr algn="just"/>
            <a:endParaRPr lang="en-US" sz="2800" dirty="0"/>
          </a:p>
          <a:p>
            <a:pPr lvl="1" algn="just"/>
            <a:endParaRPr lang="en-US" sz="2800" dirty="0"/>
          </a:p>
          <a:p>
            <a:pPr marL="914400" lvl="1" indent="-457200" algn="just">
              <a:buFont typeface="Wingdings" panose="05000000000000000000" pitchFamily="2" charset="2"/>
              <a:buChar char="ü"/>
            </a:pPr>
            <a:endParaRPr lang="en-US" sz="2800" dirty="0"/>
          </a:p>
          <a:p>
            <a:pPr marL="914400" lvl="1" indent="-457200" algn="just">
              <a:buFont typeface="Wingdings" panose="05000000000000000000" pitchFamily="2" charset="2"/>
              <a:buChar char="ü"/>
            </a:pPr>
            <a:endParaRPr lang="en-US" sz="2800" dirty="0"/>
          </a:p>
        </p:txBody>
      </p:sp>
      <p:sp>
        <p:nvSpPr>
          <p:cNvPr id="2" name="Rectangle 1"/>
          <p:cNvSpPr/>
          <p:nvPr/>
        </p:nvSpPr>
        <p:spPr>
          <a:xfrm>
            <a:off x="152400" y="107406"/>
            <a:ext cx="8839200" cy="1015663"/>
          </a:xfrm>
          <a:prstGeom prst="rect">
            <a:avLst/>
          </a:prstGeom>
        </p:spPr>
        <p:txBody>
          <a:bodyPr wrap="square">
            <a:spAutoFit/>
          </a:bodyPr>
          <a:lstStyle/>
          <a:p>
            <a:pPr algn="ctr"/>
            <a:r>
              <a:rPr lang="en-US" sz="6000" b="1" dirty="0">
                <a:latin typeface="Arial" panose="020B0604020202020204" pitchFamily="34" charset="0"/>
              </a:rPr>
              <a:t>Principles of REST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14</a:t>
            </a:fld>
            <a:endParaRPr lang="en-US"/>
          </a:p>
        </p:txBody>
      </p:sp>
    </p:spTree>
    <p:extLst>
      <p:ext uri="{BB962C8B-B14F-4D97-AF65-F5344CB8AC3E}">
        <p14:creationId xmlns:p14="http://schemas.microsoft.com/office/powerpoint/2010/main" val="31493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371600"/>
            <a:ext cx="8229600"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dirty="0"/>
              <a:t>Layered system:- The layered system architecture allows an application to be more stable by limiting component behavior.</a:t>
            </a:r>
          </a:p>
          <a:p>
            <a:pPr marL="457200" indent="-457200" algn="just">
              <a:buFont typeface="Wingdings" panose="05000000000000000000" pitchFamily="2" charset="2"/>
              <a:buChar char="ü"/>
            </a:pPr>
            <a:endParaRPr lang="en-US" sz="2800" dirty="0"/>
          </a:p>
          <a:p>
            <a:pPr algn="just"/>
            <a:r>
              <a:rPr lang="en-US" sz="2800" dirty="0"/>
              <a:t>			This type of architecture helps in enhancing the application’s security as components in each layer cannot interact beyond the next immediate layer they are in		</a:t>
            </a:r>
          </a:p>
          <a:p>
            <a:pPr algn="just"/>
            <a:endParaRPr lang="en-US" sz="2800" dirty="0"/>
          </a:p>
          <a:p>
            <a:pPr lvl="1" algn="just"/>
            <a:endParaRPr lang="en-US" sz="2800" dirty="0"/>
          </a:p>
          <a:p>
            <a:pPr marL="914400" lvl="1" indent="-457200" algn="just">
              <a:buFont typeface="Wingdings" panose="05000000000000000000" pitchFamily="2" charset="2"/>
              <a:buChar char="ü"/>
            </a:pPr>
            <a:endParaRPr lang="en-US" sz="2800" dirty="0"/>
          </a:p>
          <a:p>
            <a:pPr marL="914400" lvl="1" indent="-457200" algn="just">
              <a:buFont typeface="Wingdings" panose="05000000000000000000" pitchFamily="2" charset="2"/>
              <a:buChar char="ü"/>
            </a:pPr>
            <a:endParaRPr lang="en-US" sz="2800" dirty="0"/>
          </a:p>
        </p:txBody>
      </p:sp>
      <p:sp>
        <p:nvSpPr>
          <p:cNvPr id="2" name="Rectangle 1"/>
          <p:cNvSpPr/>
          <p:nvPr/>
        </p:nvSpPr>
        <p:spPr>
          <a:xfrm>
            <a:off x="152400" y="107406"/>
            <a:ext cx="8839200" cy="1015663"/>
          </a:xfrm>
          <a:prstGeom prst="rect">
            <a:avLst/>
          </a:prstGeom>
        </p:spPr>
        <p:txBody>
          <a:bodyPr wrap="square">
            <a:spAutoFit/>
          </a:bodyPr>
          <a:lstStyle/>
          <a:p>
            <a:pPr algn="ctr"/>
            <a:r>
              <a:rPr lang="en-US" sz="6000" b="1" dirty="0">
                <a:latin typeface="Arial" panose="020B0604020202020204" pitchFamily="34" charset="0"/>
              </a:rPr>
              <a:t>Principles of REST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15</a:t>
            </a:fld>
            <a:endParaRPr lang="en-US"/>
          </a:p>
        </p:txBody>
      </p:sp>
    </p:spTree>
    <p:extLst>
      <p:ext uri="{BB962C8B-B14F-4D97-AF65-F5344CB8AC3E}">
        <p14:creationId xmlns:p14="http://schemas.microsoft.com/office/powerpoint/2010/main" val="143474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524000"/>
            <a:ext cx="8229600" cy="3108543"/>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dirty="0"/>
              <a:t>Code on demand:- REST APIs usually send static resources, but in certain cases, responses can also contain executable code (such as Java applets). In these cases, the code should only run on-demand.</a:t>
            </a:r>
          </a:p>
          <a:p>
            <a:pPr algn="just"/>
            <a:r>
              <a:rPr lang="en-US" sz="2800" dirty="0"/>
              <a:t>			</a:t>
            </a:r>
          </a:p>
          <a:p>
            <a:pPr marL="914400" lvl="1" indent="-457200" algn="just">
              <a:buFont typeface="Wingdings" panose="05000000000000000000" pitchFamily="2" charset="2"/>
              <a:buChar char="ü"/>
            </a:pPr>
            <a:endParaRPr lang="en-US" sz="2800" dirty="0"/>
          </a:p>
          <a:p>
            <a:pPr marL="914400" lvl="1" indent="-457200" algn="just">
              <a:buFont typeface="Wingdings" panose="05000000000000000000" pitchFamily="2" charset="2"/>
              <a:buChar char="ü"/>
            </a:pPr>
            <a:endParaRPr lang="en-US" sz="2800" dirty="0"/>
          </a:p>
        </p:txBody>
      </p:sp>
      <p:sp>
        <p:nvSpPr>
          <p:cNvPr id="2" name="Rectangle 1"/>
          <p:cNvSpPr/>
          <p:nvPr/>
        </p:nvSpPr>
        <p:spPr>
          <a:xfrm>
            <a:off x="152400" y="107406"/>
            <a:ext cx="8839200" cy="1015663"/>
          </a:xfrm>
          <a:prstGeom prst="rect">
            <a:avLst/>
          </a:prstGeom>
        </p:spPr>
        <p:txBody>
          <a:bodyPr wrap="square">
            <a:spAutoFit/>
          </a:bodyPr>
          <a:lstStyle/>
          <a:p>
            <a:pPr algn="ctr"/>
            <a:r>
              <a:rPr lang="en-US" sz="6000" b="1" dirty="0">
                <a:latin typeface="Arial" panose="020B0604020202020204" pitchFamily="34" charset="0"/>
              </a:rPr>
              <a:t>Principles of REST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16</a:t>
            </a:fld>
            <a:endParaRPr lang="en-US"/>
          </a:p>
        </p:txBody>
      </p:sp>
    </p:spTree>
    <p:extLst>
      <p:ext uri="{BB962C8B-B14F-4D97-AF65-F5344CB8AC3E}">
        <p14:creationId xmlns:p14="http://schemas.microsoft.com/office/powerpoint/2010/main" val="63086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330992" y="1337936"/>
            <a:ext cx="8229600" cy="4216539"/>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REST APIs communicate via HTTP requests to perform standard database functions</a:t>
            </a:r>
          </a:p>
          <a:p>
            <a:pPr marL="1200150" lvl="2" indent="-285750" algn="just">
              <a:buFontTx/>
              <a:buChar char="-"/>
            </a:pPr>
            <a:r>
              <a:rPr lang="en-US" sz="2000" dirty="0"/>
              <a:t>A GET request to retrieve a record</a:t>
            </a:r>
          </a:p>
          <a:p>
            <a:pPr marL="1200150" lvl="2" indent="-285750" algn="just">
              <a:buFontTx/>
              <a:buChar char="-"/>
            </a:pPr>
            <a:r>
              <a:rPr lang="en-US" sz="2000" dirty="0"/>
              <a:t>A POST request to create one</a:t>
            </a:r>
          </a:p>
          <a:p>
            <a:pPr marL="1200150" lvl="2" indent="-285750" algn="just">
              <a:buFontTx/>
              <a:buChar char="-"/>
            </a:pPr>
            <a:r>
              <a:rPr lang="en-US" sz="2000" dirty="0"/>
              <a:t>A PUT request to update a record</a:t>
            </a:r>
          </a:p>
          <a:p>
            <a:pPr marL="1200150" lvl="2" indent="-285750" algn="just">
              <a:buFontTx/>
              <a:buChar char="-"/>
            </a:pPr>
            <a:r>
              <a:rPr lang="en-US" sz="2000" dirty="0"/>
              <a:t>A DELETE request to delete one </a:t>
            </a:r>
          </a:p>
          <a:p>
            <a:pPr lvl="2" algn="just"/>
            <a:endParaRPr lang="en-US" sz="2000" dirty="0"/>
          </a:p>
          <a:p>
            <a:pPr marL="342900" indent="-342900" algn="just">
              <a:buFont typeface="Wingdings" panose="05000000000000000000" pitchFamily="2" charset="2"/>
              <a:buChar char="ü"/>
            </a:pPr>
            <a:r>
              <a:rPr lang="en-US" sz="2400" dirty="0"/>
              <a:t>A well-designed REST API is similar to a website running in a web browser with built-in HTTP functionality</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endParaRPr lang="en-US" sz="2400" dirty="0"/>
          </a:p>
        </p:txBody>
      </p:sp>
      <p:sp>
        <p:nvSpPr>
          <p:cNvPr id="2" name="Rectangle 1"/>
          <p:cNvSpPr/>
          <p:nvPr/>
        </p:nvSpPr>
        <p:spPr>
          <a:xfrm>
            <a:off x="583408" y="97039"/>
            <a:ext cx="7977184" cy="1015663"/>
          </a:xfrm>
          <a:prstGeom prst="rect">
            <a:avLst/>
          </a:prstGeom>
        </p:spPr>
        <p:txBody>
          <a:bodyPr wrap="none">
            <a:spAutoFit/>
          </a:bodyPr>
          <a:lstStyle/>
          <a:p>
            <a:pPr algn="ctr"/>
            <a:r>
              <a:rPr lang="en-US" sz="6000" b="1" dirty="0">
                <a:latin typeface="Arial" panose="020B0604020202020204" pitchFamily="34" charset="0"/>
              </a:rPr>
              <a:t>How REST APIs work</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17</a:t>
            </a:fld>
            <a:endParaRPr lang="en-US"/>
          </a:p>
        </p:txBody>
      </p:sp>
    </p:spTree>
    <p:extLst>
      <p:ext uri="{BB962C8B-B14F-4D97-AF65-F5344CB8AC3E}">
        <p14:creationId xmlns:p14="http://schemas.microsoft.com/office/powerpoint/2010/main" val="28511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562574" y="130277"/>
            <a:ext cx="8018863" cy="1015663"/>
          </a:xfrm>
          <a:prstGeom prst="rect">
            <a:avLst/>
          </a:prstGeom>
        </p:spPr>
        <p:txBody>
          <a:bodyPr wrap="none">
            <a:spAutoFit/>
          </a:bodyPr>
          <a:lstStyle/>
          <a:p>
            <a:pPr algn="ctr"/>
            <a:r>
              <a:rPr lang="en-US" sz="6000" b="1" dirty="0">
                <a:latin typeface="Arial" panose="020B0604020202020204" pitchFamily="34" charset="0"/>
              </a:rPr>
              <a:t>Methods of REST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18</a:t>
            </a:fld>
            <a:endParaRPr lang="en-US"/>
          </a:p>
        </p:txBody>
      </p:sp>
      <p:grpSp>
        <p:nvGrpSpPr>
          <p:cNvPr id="38" name="Group 37">
            <a:extLst>
              <a:ext uri="{FF2B5EF4-FFF2-40B4-BE49-F238E27FC236}">
                <a16:creationId xmlns:a16="http://schemas.microsoft.com/office/drawing/2014/main" id="{BE7EC48B-724C-534F-A3F6-D5BBD6AD9813}"/>
              </a:ext>
            </a:extLst>
          </p:cNvPr>
          <p:cNvGrpSpPr/>
          <p:nvPr/>
        </p:nvGrpSpPr>
        <p:grpSpPr>
          <a:xfrm>
            <a:off x="228600" y="990600"/>
            <a:ext cx="8831526" cy="5313970"/>
            <a:chOff x="309716" y="1010425"/>
            <a:chExt cx="8831526" cy="5313970"/>
          </a:xfrm>
        </p:grpSpPr>
        <p:sp>
          <p:nvSpPr>
            <p:cNvPr id="30" name="TextBox 29">
              <a:extLst>
                <a:ext uri="{FF2B5EF4-FFF2-40B4-BE49-F238E27FC236}">
                  <a16:creationId xmlns:a16="http://schemas.microsoft.com/office/drawing/2014/main" id="{DF691F9B-9F21-3665-43A3-CEA4F0F842E9}"/>
                </a:ext>
              </a:extLst>
            </p:cNvPr>
            <p:cNvSpPr txBox="1"/>
            <p:nvPr/>
          </p:nvSpPr>
          <p:spPr>
            <a:xfrm>
              <a:off x="6678561" y="1343817"/>
              <a:ext cx="2008239" cy="1015663"/>
            </a:xfrm>
            <a:prstGeom prst="rect">
              <a:avLst/>
            </a:prstGeom>
            <a:noFill/>
          </p:spPr>
          <p:txBody>
            <a:bodyPr wrap="square" rtlCol="0">
              <a:spAutoFit/>
            </a:bodyPr>
            <a:lstStyle/>
            <a:p>
              <a:r>
                <a:rPr lang="en-US" sz="6000" b="1" dirty="0">
                  <a:ln w="9525">
                    <a:solidFill>
                      <a:schemeClr val="bg1"/>
                    </a:solidFill>
                    <a:prstDash val="solid"/>
                  </a:ln>
                  <a:solidFill>
                    <a:schemeClr val="accent3">
                      <a:lumMod val="75000"/>
                    </a:schemeClr>
                  </a:solidFill>
                  <a:effectLst>
                    <a:outerShdw blurRad="12700" dist="38100" dir="2700000" algn="tl" rotWithShape="0">
                      <a:schemeClr val="accent5">
                        <a:lumMod val="60000"/>
                        <a:lumOff val="40000"/>
                      </a:schemeClr>
                    </a:outerShdw>
                  </a:effectLst>
                </a:rPr>
                <a:t>POST</a:t>
              </a:r>
            </a:p>
          </p:txBody>
        </p:sp>
        <p:grpSp>
          <p:nvGrpSpPr>
            <p:cNvPr id="37" name="Group 36">
              <a:extLst>
                <a:ext uri="{FF2B5EF4-FFF2-40B4-BE49-F238E27FC236}">
                  <a16:creationId xmlns:a16="http://schemas.microsoft.com/office/drawing/2014/main" id="{BEC47F42-3D65-8C0E-5E3C-182F552D8898}"/>
                </a:ext>
              </a:extLst>
            </p:cNvPr>
            <p:cNvGrpSpPr/>
            <p:nvPr/>
          </p:nvGrpSpPr>
          <p:grpSpPr>
            <a:xfrm>
              <a:off x="309716" y="1010425"/>
              <a:ext cx="8831526" cy="5313970"/>
              <a:chOff x="309716" y="1010425"/>
              <a:chExt cx="8831526" cy="5313970"/>
            </a:xfrm>
          </p:grpSpPr>
          <p:grpSp>
            <p:nvGrpSpPr>
              <p:cNvPr id="29" name="Group 28">
                <a:extLst>
                  <a:ext uri="{FF2B5EF4-FFF2-40B4-BE49-F238E27FC236}">
                    <a16:creationId xmlns:a16="http://schemas.microsoft.com/office/drawing/2014/main" id="{927F82F0-5D8B-8676-BC99-DA8827FB6698}"/>
                  </a:ext>
                </a:extLst>
              </p:cNvPr>
              <p:cNvGrpSpPr/>
              <p:nvPr/>
            </p:nvGrpSpPr>
            <p:grpSpPr>
              <a:xfrm>
                <a:off x="309716" y="1010425"/>
                <a:ext cx="6299888" cy="5313970"/>
                <a:chOff x="491279" y="1042380"/>
                <a:chExt cx="6299888" cy="5313970"/>
              </a:xfrm>
            </p:grpSpPr>
            <p:grpSp>
              <p:nvGrpSpPr>
                <p:cNvPr id="24" name="Group 23">
                  <a:extLst>
                    <a:ext uri="{FF2B5EF4-FFF2-40B4-BE49-F238E27FC236}">
                      <a16:creationId xmlns:a16="http://schemas.microsoft.com/office/drawing/2014/main" id="{1716D8C0-DF73-F389-CD54-DBE3B6439E89}"/>
                    </a:ext>
                  </a:extLst>
                </p:cNvPr>
                <p:cNvGrpSpPr/>
                <p:nvPr/>
              </p:nvGrpSpPr>
              <p:grpSpPr>
                <a:xfrm>
                  <a:off x="491279" y="1042380"/>
                  <a:ext cx="4879990" cy="5313970"/>
                  <a:chOff x="843116" y="1042380"/>
                  <a:chExt cx="4879990" cy="5313970"/>
                </a:xfrm>
              </p:grpSpPr>
              <p:grpSp>
                <p:nvGrpSpPr>
                  <p:cNvPr id="18" name="Group 17">
                    <a:extLst>
                      <a:ext uri="{FF2B5EF4-FFF2-40B4-BE49-F238E27FC236}">
                        <a16:creationId xmlns:a16="http://schemas.microsoft.com/office/drawing/2014/main" id="{D198A7BB-738B-C3CE-F04F-668790B885E5}"/>
                      </a:ext>
                    </a:extLst>
                  </p:cNvPr>
                  <p:cNvGrpSpPr/>
                  <p:nvPr/>
                </p:nvGrpSpPr>
                <p:grpSpPr>
                  <a:xfrm>
                    <a:off x="843116" y="1042380"/>
                    <a:ext cx="2433484" cy="5313970"/>
                    <a:chOff x="843116" y="1042380"/>
                    <a:chExt cx="2433484" cy="5313970"/>
                  </a:xfrm>
                </p:grpSpPr>
                <p:grpSp>
                  <p:nvGrpSpPr>
                    <p:cNvPr id="13" name="Group 12">
                      <a:extLst>
                        <a:ext uri="{FF2B5EF4-FFF2-40B4-BE49-F238E27FC236}">
                          <a16:creationId xmlns:a16="http://schemas.microsoft.com/office/drawing/2014/main" id="{D8DAEE19-9C5E-AE16-BA15-BB68E0AC10C2}"/>
                        </a:ext>
                      </a:extLst>
                    </p:cNvPr>
                    <p:cNvGrpSpPr/>
                    <p:nvPr/>
                  </p:nvGrpSpPr>
                  <p:grpSpPr>
                    <a:xfrm>
                      <a:off x="843116" y="1042380"/>
                      <a:ext cx="1066800" cy="5313970"/>
                      <a:chOff x="838200" y="1097335"/>
                      <a:chExt cx="1066800" cy="5313970"/>
                    </a:xfrm>
                  </p:grpSpPr>
                  <p:sp>
                    <p:nvSpPr>
                      <p:cNvPr id="9" name="TextBox 8">
                        <a:extLst>
                          <a:ext uri="{FF2B5EF4-FFF2-40B4-BE49-F238E27FC236}">
                            <a16:creationId xmlns:a16="http://schemas.microsoft.com/office/drawing/2014/main" id="{65A4D8E2-F357-3BD0-C10E-8C074F6595B5}"/>
                          </a:ext>
                        </a:extLst>
                      </p:cNvPr>
                      <p:cNvSpPr txBox="1"/>
                      <p:nvPr/>
                    </p:nvSpPr>
                    <p:spPr>
                      <a:xfrm>
                        <a:off x="914400" y="2409043"/>
                        <a:ext cx="990600" cy="1569660"/>
                      </a:xfrm>
                      <a:prstGeom prst="rect">
                        <a:avLst/>
                      </a:prstGeom>
                      <a:noFill/>
                    </p:spPr>
                    <p:txBody>
                      <a:bodyPr wrap="square" rtlCol="0">
                        <a:spAutoFit/>
                      </a:bodyPr>
                      <a:lstStyle/>
                      <a:p>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a:t>
                        </a:r>
                      </a:p>
                    </p:txBody>
                  </p:sp>
                  <p:grpSp>
                    <p:nvGrpSpPr>
                      <p:cNvPr id="12" name="Group 11">
                        <a:extLst>
                          <a:ext uri="{FF2B5EF4-FFF2-40B4-BE49-F238E27FC236}">
                            <a16:creationId xmlns:a16="http://schemas.microsoft.com/office/drawing/2014/main" id="{48288100-4BEF-83AC-8956-2838CF539842}"/>
                          </a:ext>
                        </a:extLst>
                      </p:cNvPr>
                      <p:cNvGrpSpPr/>
                      <p:nvPr/>
                    </p:nvGrpSpPr>
                    <p:grpSpPr>
                      <a:xfrm>
                        <a:off x="838200" y="1097335"/>
                        <a:ext cx="1066800" cy="5313970"/>
                        <a:chOff x="838200" y="1097335"/>
                        <a:chExt cx="1066800" cy="5313970"/>
                      </a:xfrm>
                    </p:grpSpPr>
                    <p:sp>
                      <p:nvSpPr>
                        <p:cNvPr id="5" name="TextBox 4">
                          <a:extLst>
                            <a:ext uri="{FF2B5EF4-FFF2-40B4-BE49-F238E27FC236}">
                              <a16:creationId xmlns:a16="http://schemas.microsoft.com/office/drawing/2014/main" id="{83ACEFF1-7449-6610-5A44-1E2816671C33}"/>
                            </a:ext>
                          </a:extLst>
                        </p:cNvPr>
                        <p:cNvSpPr txBox="1"/>
                        <p:nvPr/>
                      </p:nvSpPr>
                      <p:spPr>
                        <a:xfrm>
                          <a:off x="914400" y="1097335"/>
                          <a:ext cx="990600" cy="1569660"/>
                        </a:xfrm>
                        <a:prstGeom prst="rect">
                          <a:avLst/>
                        </a:prstGeom>
                        <a:noFill/>
                      </p:spPr>
                      <p:txBody>
                        <a:bodyPr wrap="square" rtlCol="0">
                          <a:spAutoFit/>
                        </a:bodyPr>
                        <a:lstStyle/>
                        <a:p>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t>
                          </a:r>
                        </a:p>
                      </p:txBody>
                    </p:sp>
                    <p:sp>
                      <p:nvSpPr>
                        <p:cNvPr id="10" name="TextBox 9">
                          <a:extLst>
                            <a:ext uri="{FF2B5EF4-FFF2-40B4-BE49-F238E27FC236}">
                              <a16:creationId xmlns:a16="http://schemas.microsoft.com/office/drawing/2014/main" id="{6B6B7724-FB29-C02C-5381-BE98D4F5F3CC}"/>
                            </a:ext>
                          </a:extLst>
                        </p:cNvPr>
                        <p:cNvSpPr txBox="1"/>
                        <p:nvPr/>
                      </p:nvSpPr>
                      <p:spPr>
                        <a:xfrm>
                          <a:off x="838200" y="3576739"/>
                          <a:ext cx="990600" cy="1569660"/>
                        </a:xfrm>
                        <a:prstGeom prst="rect">
                          <a:avLst/>
                        </a:prstGeom>
                        <a:noFill/>
                      </p:spPr>
                      <p:txBody>
                        <a:bodyPr wrap="square" rtlCol="0">
                          <a:spAutoFit/>
                        </a:bodyPr>
                        <a:lstStyle/>
                        <a:p>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a:t>
                          </a:r>
                        </a:p>
                      </p:txBody>
                    </p:sp>
                    <p:sp>
                      <p:nvSpPr>
                        <p:cNvPr id="11" name="TextBox 10">
                          <a:extLst>
                            <a:ext uri="{FF2B5EF4-FFF2-40B4-BE49-F238E27FC236}">
                              <a16:creationId xmlns:a16="http://schemas.microsoft.com/office/drawing/2014/main" id="{8D9197DF-CF4D-17F3-5989-F8D1DFFB6E8C}"/>
                            </a:ext>
                          </a:extLst>
                        </p:cNvPr>
                        <p:cNvSpPr txBox="1"/>
                        <p:nvPr/>
                      </p:nvSpPr>
                      <p:spPr>
                        <a:xfrm>
                          <a:off x="914400" y="4841645"/>
                          <a:ext cx="990600" cy="1569660"/>
                        </a:xfrm>
                        <a:prstGeom prst="rect">
                          <a:avLst/>
                        </a:prstGeom>
                        <a:noFill/>
                      </p:spPr>
                      <p:txBody>
                        <a:bodyPr wrap="square" rtlCol="0">
                          <a:spAutoFit/>
                        </a:bodyPr>
                        <a:lstStyle/>
                        <a:p>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
                          </a:r>
                        </a:p>
                      </p:txBody>
                    </p:sp>
                  </p:grpSp>
                </p:grpSp>
                <p:sp>
                  <p:nvSpPr>
                    <p:cNvPr id="14" name="Arrow: Right 13">
                      <a:extLst>
                        <a:ext uri="{FF2B5EF4-FFF2-40B4-BE49-F238E27FC236}">
                          <a16:creationId xmlns:a16="http://schemas.microsoft.com/office/drawing/2014/main" id="{9FE285C9-387A-F376-AFEF-AAA368CFF1CC}"/>
                        </a:ext>
                      </a:extLst>
                    </p:cNvPr>
                    <p:cNvSpPr/>
                    <p:nvPr/>
                  </p:nvSpPr>
                  <p:spPr>
                    <a:xfrm>
                      <a:off x="1905000" y="1752600"/>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Arrow: Right 14">
                      <a:extLst>
                        <a:ext uri="{FF2B5EF4-FFF2-40B4-BE49-F238E27FC236}">
                          <a16:creationId xmlns:a16="http://schemas.microsoft.com/office/drawing/2014/main" id="{AD10DFA9-369E-E135-5ADA-DF22943AC27C}"/>
                        </a:ext>
                      </a:extLst>
                    </p:cNvPr>
                    <p:cNvSpPr/>
                    <p:nvPr/>
                  </p:nvSpPr>
                  <p:spPr>
                    <a:xfrm>
                      <a:off x="1905000" y="3077315"/>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5CADB8B4-4C51-2759-FBC3-BBF59135D6DB}"/>
                        </a:ext>
                      </a:extLst>
                    </p:cNvPr>
                    <p:cNvSpPr/>
                    <p:nvPr/>
                  </p:nvSpPr>
                  <p:spPr>
                    <a:xfrm>
                      <a:off x="1905000" y="4164099"/>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E638BACA-5F64-68E5-4667-C12D978354CB}"/>
                        </a:ext>
                      </a:extLst>
                    </p:cNvPr>
                    <p:cNvSpPr/>
                    <p:nvPr/>
                  </p:nvSpPr>
                  <p:spPr>
                    <a:xfrm>
                      <a:off x="1905000" y="5574672"/>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DC29DED1-EC35-2544-B63C-6D5D1F5C246C}"/>
                      </a:ext>
                    </a:extLst>
                  </p:cNvPr>
                  <p:cNvGrpSpPr/>
                  <p:nvPr/>
                </p:nvGrpSpPr>
                <p:grpSpPr>
                  <a:xfrm>
                    <a:off x="3581400" y="1524000"/>
                    <a:ext cx="2141706" cy="4427041"/>
                    <a:chOff x="3581400" y="1524000"/>
                    <a:chExt cx="2141706" cy="4427041"/>
                  </a:xfrm>
                </p:grpSpPr>
                <p:sp>
                  <p:nvSpPr>
                    <p:cNvPr id="19" name="TextBox 18">
                      <a:extLst>
                        <a:ext uri="{FF2B5EF4-FFF2-40B4-BE49-F238E27FC236}">
                          <a16:creationId xmlns:a16="http://schemas.microsoft.com/office/drawing/2014/main" id="{E93AB3DC-68EB-540E-1C14-30554B0D8795}"/>
                        </a:ext>
                      </a:extLst>
                    </p:cNvPr>
                    <p:cNvSpPr txBox="1"/>
                    <p:nvPr/>
                  </p:nvSpPr>
                  <p:spPr>
                    <a:xfrm>
                      <a:off x="3581400" y="1524000"/>
                      <a:ext cx="1836906" cy="769441"/>
                    </a:xfrm>
                    <a:prstGeom prst="rect">
                      <a:avLst/>
                    </a:prstGeom>
                    <a:noFill/>
                  </p:spPr>
                  <p:txBody>
                    <a:bodyPr wrap="square" rtlCol="0">
                      <a:spAutoFit/>
                    </a:bodyPr>
                    <a:lstStyle/>
                    <a:p>
                      <a:r>
                        <a:rPr lang="en-US" sz="4400" dirty="0"/>
                        <a:t>Create</a:t>
                      </a:r>
                    </a:p>
                  </p:txBody>
                </p:sp>
                <p:sp>
                  <p:nvSpPr>
                    <p:cNvPr id="20" name="TextBox 19">
                      <a:extLst>
                        <a:ext uri="{FF2B5EF4-FFF2-40B4-BE49-F238E27FC236}">
                          <a16:creationId xmlns:a16="http://schemas.microsoft.com/office/drawing/2014/main" id="{116E8660-64F4-92D8-029C-8B22A2E12AA5}"/>
                        </a:ext>
                      </a:extLst>
                    </p:cNvPr>
                    <p:cNvSpPr txBox="1"/>
                    <p:nvPr/>
                  </p:nvSpPr>
                  <p:spPr>
                    <a:xfrm>
                      <a:off x="3581400" y="2730064"/>
                      <a:ext cx="2133600" cy="769441"/>
                    </a:xfrm>
                    <a:prstGeom prst="rect">
                      <a:avLst/>
                    </a:prstGeom>
                    <a:noFill/>
                  </p:spPr>
                  <p:txBody>
                    <a:bodyPr wrap="square" rtlCol="0">
                      <a:spAutoFit/>
                    </a:bodyPr>
                    <a:lstStyle/>
                    <a:p>
                      <a:r>
                        <a:rPr lang="en-US" sz="4400" dirty="0"/>
                        <a:t>Read</a:t>
                      </a:r>
                    </a:p>
                  </p:txBody>
                </p:sp>
                <p:sp>
                  <p:nvSpPr>
                    <p:cNvPr id="21" name="TextBox 20">
                      <a:extLst>
                        <a:ext uri="{FF2B5EF4-FFF2-40B4-BE49-F238E27FC236}">
                          <a16:creationId xmlns:a16="http://schemas.microsoft.com/office/drawing/2014/main" id="{CB4E9244-BCD5-2E91-1E3E-2B0130804B9C}"/>
                        </a:ext>
                      </a:extLst>
                    </p:cNvPr>
                    <p:cNvSpPr txBox="1"/>
                    <p:nvPr/>
                  </p:nvSpPr>
                  <p:spPr>
                    <a:xfrm>
                      <a:off x="3685136" y="3834514"/>
                      <a:ext cx="2037970" cy="769441"/>
                    </a:xfrm>
                    <a:prstGeom prst="rect">
                      <a:avLst/>
                    </a:prstGeom>
                    <a:noFill/>
                  </p:spPr>
                  <p:txBody>
                    <a:bodyPr wrap="square" rtlCol="0">
                      <a:spAutoFit/>
                    </a:bodyPr>
                    <a:lstStyle/>
                    <a:p>
                      <a:r>
                        <a:rPr lang="en-US" sz="4400" dirty="0"/>
                        <a:t>Update</a:t>
                      </a:r>
                    </a:p>
                  </p:txBody>
                </p:sp>
                <p:sp>
                  <p:nvSpPr>
                    <p:cNvPr id="22" name="TextBox 21">
                      <a:extLst>
                        <a:ext uri="{FF2B5EF4-FFF2-40B4-BE49-F238E27FC236}">
                          <a16:creationId xmlns:a16="http://schemas.microsoft.com/office/drawing/2014/main" id="{5E018426-9DED-0AA2-2963-4CF4E643BBB7}"/>
                        </a:ext>
                      </a:extLst>
                    </p:cNvPr>
                    <p:cNvSpPr txBox="1"/>
                    <p:nvPr/>
                  </p:nvSpPr>
                  <p:spPr>
                    <a:xfrm>
                      <a:off x="3581400" y="5181600"/>
                      <a:ext cx="1836906" cy="769441"/>
                    </a:xfrm>
                    <a:prstGeom prst="rect">
                      <a:avLst/>
                    </a:prstGeom>
                    <a:noFill/>
                  </p:spPr>
                  <p:txBody>
                    <a:bodyPr wrap="square" rtlCol="0">
                      <a:spAutoFit/>
                    </a:bodyPr>
                    <a:lstStyle/>
                    <a:p>
                      <a:r>
                        <a:rPr lang="en-US" sz="4400" dirty="0"/>
                        <a:t>Delete</a:t>
                      </a:r>
                    </a:p>
                  </p:txBody>
                </p:sp>
              </p:grpSp>
            </p:grpSp>
            <p:sp>
              <p:nvSpPr>
                <p:cNvPr id="25" name="Arrow: Right 24">
                  <a:extLst>
                    <a:ext uri="{FF2B5EF4-FFF2-40B4-BE49-F238E27FC236}">
                      <a16:creationId xmlns:a16="http://schemas.microsoft.com/office/drawing/2014/main" id="{F592D553-5F86-5763-E61B-CE0E417D2EB0}"/>
                    </a:ext>
                  </a:extLst>
                </p:cNvPr>
                <p:cNvSpPr/>
                <p:nvPr/>
              </p:nvSpPr>
              <p:spPr>
                <a:xfrm>
                  <a:off x="5419567" y="5500203"/>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Arrow: Right 25">
                  <a:extLst>
                    <a:ext uri="{FF2B5EF4-FFF2-40B4-BE49-F238E27FC236}">
                      <a16:creationId xmlns:a16="http://schemas.microsoft.com/office/drawing/2014/main" id="{1EF67067-6F52-7279-88CD-5CF3C24D167F}"/>
                    </a:ext>
                  </a:extLst>
                </p:cNvPr>
                <p:cNvSpPr/>
                <p:nvPr/>
              </p:nvSpPr>
              <p:spPr>
                <a:xfrm>
                  <a:off x="5363163" y="4179839"/>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Arrow: Right 26">
                  <a:extLst>
                    <a:ext uri="{FF2B5EF4-FFF2-40B4-BE49-F238E27FC236}">
                      <a16:creationId xmlns:a16="http://schemas.microsoft.com/office/drawing/2014/main" id="{2D6B07CB-D8C8-A6CF-2B7E-D8764F1554E2}"/>
                    </a:ext>
                  </a:extLst>
                </p:cNvPr>
                <p:cNvSpPr/>
                <p:nvPr/>
              </p:nvSpPr>
              <p:spPr>
                <a:xfrm>
                  <a:off x="5419567" y="3077315"/>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Arrow: Right 27">
                  <a:extLst>
                    <a:ext uri="{FF2B5EF4-FFF2-40B4-BE49-F238E27FC236}">
                      <a16:creationId xmlns:a16="http://schemas.microsoft.com/office/drawing/2014/main" id="{79B4A2DE-0219-E4F5-AF3D-C8604CAB8A46}"/>
                    </a:ext>
                  </a:extLst>
                </p:cNvPr>
                <p:cNvSpPr/>
                <p:nvPr/>
              </p:nvSpPr>
              <p:spPr>
                <a:xfrm>
                  <a:off x="5363163" y="1825615"/>
                  <a:ext cx="1371600" cy="152400"/>
                </a:xfrm>
                <a:prstGeom prst="rightArrow">
                  <a:avLst/>
                </a:prstGeom>
                <a:solidFill>
                  <a:srgbClr val="DE582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 name="TextBox 30">
                <a:extLst>
                  <a:ext uri="{FF2B5EF4-FFF2-40B4-BE49-F238E27FC236}">
                    <a16:creationId xmlns:a16="http://schemas.microsoft.com/office/drawing/2014/main" id="{543C95C3-5F69-99A2-C86B-8CDB21B6DC70}"/>
                  </a:ext>
                </a:extLst>
              </p:cNvPr>
              <p:cNvSpPr txBox="1"/>
              <p:nvPr/>
            </p:nvSpPr>
            <p:spPr>
              <a:xfrm>
                <a:off x="6601329" y="5026533"/>
                <a:ext cx="2539913" cy="1015663"/>
              </a:xfrm>
              <a:prstGeom prst="rect">
                <a:avLst/>
              </a:prstGeom>
              <a:noFill/>
            </p:spPr>
            <p:txBody>
              <a:bodyPr wrap="square" rtlCol="0">
                <a:spAutoFit/>
              </a:bodyPr>
              <a:lstStyle/>
              <a:p>
                <a:r>
                  <a:rPr lang="en-US" sz="6000" b="1" dirty="0">
                    <a:ln w="9525">
                      <a:solidFill>
                        <a:schemeClr val="bg1"/>
                      </a:solidFill>
                      <a:prstDash val="solid"/>
                    </a:ln>
                    <a:solidFill>
                      <a:schemeClr val="accent3">
                        <a:lumMod val="75000"/>
                      </a:schemeClr>
                    </a:solidFill>
                    <a:effectLst>
                      <a:outerShdw blurRad="12700" dist="38100" dir="2700000" algn="tl" rotWithShape="0">
                        <a:schemeClr val="accent5">
                          <a:lumMod val="60000"/>
                          <a:lumOff val="40000"/>
                        </a:schemeClr>
                      </a:outerShdw>
                    </a:effectLst>
                  </a:rPr>
                  <a:t>DELETE</a:t>
                </a:r>
              </a:p>
            </p:txBody>
          </p:sp>
          <p:sp>
            <p:nvSpPr>
              <p:cNvPr id="32" name="TextBox 31">
                <a:extLst>
                  <a:ext uri="{FF2B5EF4-FFF2-40B4-BE49-F238E27FC236}">
                    <a16:creationId xmlns:a16="http://schemas.microsoft.com/office/drawing/2014/main" id="{939EAE09-756D-7E77-1893-40F93F8504C0}"/>
                  </a:ext>
                </a:extLst>
              </p:cNvPr>
              <p:cNvSpPr txBox="1"/>
              <p:nvPr/>
            </p:nvSpPr>
            <p:spPr>
              <a:xfrm>
                <a:off x="6738250" y="3716252"/>
                <a:ext cx="1888859" cy="1015663"/>
              </a:xfrm>
              <a:prstGeom prst="rect">
                <a:avLst/>
              </a:prstGeom>
              <a:noFill/>
            </p:spPr>
            <p:txBody>
              <a:bodyPr wrap="square" rtlCol="0">
                <a:spAutoFit/>
              </a:bodyPr>
              <a:lstStyle/>
              <a:p>
                <a:r>
                  <a:rPr lang="en-US" sz="6000" b="1" dirty="0">
                    <a:ln w="9525">
                      <a:solidFill>
                        <a:schemeClr val="bg1"/>
                      </a:solidFill>
                      <a:prstDash val="solid"/>
                    </a:ln>
                    <a:solidFill>
                      <a:schemeClr val="accent3">
                        <a:lumMod val="75000"/>
                      </a:schemeClr>
                    </a:solidFill>
                    <a:effectLst>
                      <a:outerShdw blurRad="12700" dist="38100" dir="2700000" algn="tl" rotWithShape="0">
                        <a:schemeClr val="accent5">
                          <a:lumMod val="60000"/>
                          <a:lumOff val="40000"/>
                        </a:schemeClr>
                      </a:outerShdw>
                    </a:effectLst>
                  </a:rPr>
                  <a:t>PUT</a:t>
                </a:r>
              </a:p>
            </p:txBody>
          </p:sp>
          <p:sp>
            <p:nvSpPr>
              <p:cNvPr id="33" name="TextBox 32">
                <a:extLst>
                  <a:ext uri="{FF2B5EF4-FFF2-40B4-BE49-F238E27FC236}">
                    <a16:creationId xmlns:a16="http://schemas.microsoft.com/office/drawing/2014/main" id="{231C0D2E-96D2-AFAB-8B13-0F799DE672AC}"/>
                  </a:ext>
                </a:extLst>
              </p:cNvPr>
              <p:cNvSpPr txBox="1"/>
              <p:nvPr/>
            </p:nvSpPr>
            <p:spPr>
              <a:xfrm>
                <a:off x="6708058" y="2537528"/>
                <a:ext cx="2392429" cy="1015663"/>
              </a:xfrm>
              <a:prstGeom prst="rect">
                <a:avLst/>
              </a:prstGeom>
              <a:noFill/>
            </p:spPr>
            <p:txBody>
              <a:bodyPr wrap="square" rtlCol="0">
                <a:spAutoFit/>
              </a:bodyPr>
              <a:lstStyle/>
              <a:p>
                <a:r>
                  <a:rPr lang="en-US" sz="6000" b="1" dirty="0">
                    <a:ln w="9525">
                      <a:solidFill>
                        <a:schemeClr val="bg1"/>
                      </a:solidFill>
                      <a:prstDash val="solid"/>
                    </a:ln>
                    <a:solidFill>
                      <a:schemeClr val="accent3">
                        <a:lumMod val="75000"/>
                      </a:schemeClr>
                    </a:solidFill>
                    <a:effectLst>
                      <a:outerShdw blurRad="12700" dist="38100" dir="2700000" algn="tl" rotWithShape="0">
                        <a:schemeClr val="accent5">
                          <a:lumMod val="60000"/>
                          <a:lumOff val="40000"/>
                        </a:schemeClr>
                      </a:outerShdw>
                    </a:effectLst>
                  </a:rPr>
                  <a:t>GET</a:t>
                </a:r>
              </a:p>
            </p:txBody>
          </p:sp>
        </p:grpSp>
      </p:grpSp>
    </p:spTree>
    <p:extLst>
      <p:ext uri="{BB962C8B-B14F-4D97-AF65-F5344CB8AC3E}">
        <p14:creationId xmlns:p14="http://schemas.microsoft.com/office/powerpoint/2010/main" val="197517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2000" fill="hold"/>
                                        <p:tgtEl>
                                          <p:spTgt spid="38"/>
                                        </p:tgtEl>
                                        <p:attrNameLst>
                                          <p:attrName>ppt_w</p:attrName>
                                        </p:attrNameLst>
                                      </p:cBhvr>
                                      <p:tavLst>
                                        <p:tav tm="0">
                                          <p:val>
                                            <p:fltVal val="0"/>
                                          </p:val>
                                        </p:tav>
                                        <p:tav tm="100000">
                                          <p:val>
                                            <p:strVal val="#ppt_w"/>
                                          </p:val>
                                        </p:tav>
                                      </p:tavLst>
                                    </p:anim>
                                    <p:anim calcmode="lin" valueType="num">
                                      <p:cBhvr>
                                        <p:cTn id="13" dur="2000" fill="hold"/>
                                        <p:tgtEl>
                                          <p:spTgt spid="38"/>
                                        </p:tgtEl>
                                        <p:attrNameLst>
                                          <p:attrName>ppt_h</p:attrName>
                                        </p:attrNameLst>
                                      </p:cBhvr>
                                      <p:tavLst>
                                        <p:tav tm="0">
                                          <p:val>
                                            <p:fltVal val="0"/>
                                          </p:val>
                                        </p:tav>
                                        <p:tav tm="100000">
                                          <p:val>
                                            <p:strVal val="#ppt_h"/>
                                          </p:val>
                                        </p:tav>
                                      </p:tavLst>
                                    </p:anim>
                                    <p:animEffect transition="in" filter="fade">
                                      <p:cBhvr>
                                        <p:cTn id="14"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822534" y="2396131"/>
            <a:ext cx="5498941" cy="1015663"/>
          </a:xfrm>
          <a:prstGeom prst="rect">
            <a:avLst/>
          </a:prstGeom>
        </p:spPr>
        <p:txBody>
          <a:bodyPr wrap="none">
            <a:spAutoFit/>
          </a:bodyPr>
          <a:lstStyle/>
          <a:p>
            <a:pPr algn="ctr"/>
            <a:r>
              <a:rPr lang="en-US" sz="6000" b="1" dirty="0">
                <a:latin typeface="Arial" panose="020B0604020202020204" pitchFamily="34" charset="0"/>
              </a:rPr>
              <a:t>POSTMAN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19</a:t>
            </a:fld>
            <a:endParaRPr lang="en-US"/>
          </a:p>
        </p:txBody>
      </p:sp>
    </p:spTree>
    <p:extLst>
      <p:ext uri="{BB962C8B-B14F-4D97-AF65-F5344CB8AC3E}">
        <p14:creationId xmlns:p14="http://schemas.microsoft.com/office/powerpoint/2010/main" val="49500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727953" y="718055"/>
            <a:ext cx="510540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Content </a:t>
            </a:r>
          </a:p>
        </p:txBody>
      </p:sp>
      <p:sp>
        <p:nvSpPr>
          <p:cNvPr id="3" name="TextBox 2"/>
          <p:cNvSpPr txBox="1"/>
          <p:nvPr/>
        </p:nvSpPr>
        <p:spPr>
          <a:xfrm>
            <a:off x="914400" y="1928442"/>
            <a:ext cx="7620000" cy="2499467"/>
          </a:xfrm>
          <a:prstGeom prst="rect">
            <a:avLst/>
          </a:prstGeom>
          <a:noFill/>
        </p:spPr>
        <p:txBody>
          <a:bodyPr wrap="square" rtlCol="0">
            <a:spAutoFit/>
          </a:bodyPr>
          <a:lstStyle/>
          <a:p>
            <a:pPr marL="571500" indent="-571500">
              <a:lnSpc>
                <a:spcPct val="150000"/>
              </a:lnSpc>
              <a:buFont typeface="Wingdings" panose="05000000000000000000" pitchFamily="2" charset="2"/>
              <a:buChar char="v"/>
            </a:pPr>
            <a:r>
              <a:rPr lang="en-US" sz="3600" dirty="0"/>
              <a:t>Web API</a:t>
            </a:r>
          </a:p>
          <a:p>
            <a:pPr marL="571500" indent="-571500">
              <a:lnSpc>
                <a:spcPct val="150000"/>
              </a:lnSpc>
              <a:buFont typeface="Wingdings" panose="05000000000000000000" pitchFamily="2" charset="2"/>
              <a:buChar char="v"/>
            </a:pPr>
            <a:r>
              <a:rPr lang="en-US" sz="3600" dirty="0"/>
              <a:t>Restful API</a:t>
            </a:r>
          </a:p>
          <a:p>
            <a:pPr marL="571500" indent="-571500">
              <a:lnSpc>
                <a:spcPct val="150000"/>
              </a:lnSpc>
              <a:buFont typeface="Wingdings" panose="05000000000000000000" pitchFamily="2" charset="2"/>
              <a:buChar char="v"/>
            </a:pPr>
            <a:r>
              <a:rPr lang="en-US" sz="3600" dirty="0"/>
              <a:t>Postman API</a:t>
            </a:r>
          </a:p>
        </p:txBody>
      </p:sp>
      <p:sp>
        <p:nvSpPr>
          <p:cNvPr id="4" name="Slide Number Placeholder 3">
            <a:extLst>
              <a:ext uri="{FF2B5EF4-FFF2-40B4-BE49-F238E27FC236}">
                <a16:creationId xmlns:a16="http://schemas.microsoft.com/office/drawing/2014/main" id="{415E442A-7296-4A05-9A52-FE0B68F89D8A}"/>
              </a:ext>
            </a:extLst>
          </p:cNvPr>
          <p:cNvSpPr>
            <a:spLocks noGrp="1"/>
          </p:cNvSpPr>
          <p:nvPr>
            <p:ph type="sldNum" sz="quarter" idx="12"/>
          </p:nvPr>
        </p:nvSpPr>
        <p:spPr/>
        <p:txBody>
          <a:bodyPr/>
          <a:lstStyle/>
          <a:p>
            <a:fld id="{44F581EA-39F8-462A-8A67-9FF2314B7FDD}" type="slidenum">
              <a:rPr lang="en-US" smtClean="0"/>
              <a:t>2</a:t>
            </a:fld>
            <a:endParaRPr lang="en-US"/>
          </a:p>
        </p:txBody>
      </p:sp>
    </p:spTree>
    <p:extLst>
      <p:ext uri="{BB962C8B-B14F-4D97-AF65-F5344CB8AC3E}">
        <p14:creationId xmlns:p14="http://schemas.microsoft.com/office/powerpoint/2010/main" val="391433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553380"/>
            <a:ext cx="8229600" cy="3785652"/>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Postman is a standalone software testing API (Application Programming Interface) platform to build, test, design, modify, and document APIs. </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It is a simple Graphic User Interface for sending and viewing HTTP requests and responses.</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The ability to make various types of HTTP requests like GET, POST, PUT, PATCH, and convert the API to code for languages like JavaScript and Python.</a:t>
            </a:r>
          </a:p>
        </p:txBody>
      </p:sp>
      <p:sp>
        <p:nvSpPr>
          <p:cNvPr id="2" name="Rectangle 1"/>
          <p:cNvSpPr/>
          <p:nvPr/>
        </p:nvSpPr>
        <p:spPr>
          <a:xfrm>
            <a:off x="36142" y="360737"/>
            <a:ext cx="9071715" cy="1015663"/>
          </a:xfrm>
          <a:prstGeom prst="rect">
            <a:avLst/>
          </a:prstGeom>
        </p:spPr>
        <p:txBody>
          <a:bodyPr wrap="none">
            <a:spAutoFit/>
          </a:bodyPr>
          <a:lstStyle/>
          <a:p>
            <a:pPr algn="ctr"/>
            <a:r>
              <a:rPr lang="en-US" sz="6000" b="1" dirty="0">
                <a:latin typeface="Arial" panose="020B0604020202020204" pitchFamily="34" charset="0"/>
              </a:rPr>
              <a:t>Introduction to Postman</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20</a:t>
            </a:fld>
            <a:endParaRPr lang="en-US"/>
          </a:p>
        </p:txBody>
      </p:sp>
    </p:spTree>
    <p:extLst>
      <p:ext uri="{BB962C8B-B14F-4D97-AF65-F5344CB8AC3E}">
        <p14:creationId xmlns:p14="http://schemas.microsoft.com/office/powerpoint/2010/main" val="150319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936252"/>
            <a:ext cx="8229600"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Accessibility - One can use it anywhere after installing Postman into the device by simply logging in to the account.</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Use Collections - Postman allows users to build collections for their API calls. Every set can create multiple requests and subfolders. It will help to organize the test suites.</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Test Development - To test checkpoints, verification of successful HTTP response status shall be added to every API- call.</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Automation Testing - Tests can be performed in several repetitions or iterations by using the Collection Runner or Newman, which saves time for repeated tests.</a:t>
            </a:r>
          </a:p>
          <a:p>
            <a:pPr marL="342900" indent="-342900" algn="just">
              <a:buFont typeface="Wingdings" panose="05000000000000000000" pitchFamily="2" charset="2"/>
              <a:buChar char="ü"/>
            </a:pPr>
            <a:endParaRPr lang="en-US" sz="2400" dirty="0"/>
          </a:p>
        </p:txBody>
      </p:sp>
      <p:sp>
        <p:nvSpPr>
          <p:cNvPr id="2" name="Rectangle 1"/>
          <p:cNvSpPr/>
          <p:nvPr/>
        </p:nvSpPr>
        <p:spPr>
          <a:xfrm>
            <a:off x="932221" y="50733"/>
            <a:ext cx="7279557" cy="1015663"/>
          </a:xfrm>
          <a:prstGeom prst="rect">
            <a:avLst/>
          </a:prstGeom>
        </p:spPr>
        <p:txBody>
          <a:bodyPr wrap="none">
            <a:spAutoFit/>
          </a:bodyPr>
          <a:lstStyle/>
          <a:p>
            <a:pPr algn="ctr"/>
            <a:r>
              <a:rPr lang="en-US" sz="6000" b="1" dirty="0">
                <a:latin typeface="Arial" panose="020B0604020202020204" pitchFamily="34" charset="0"/>
              </a:rPr>
              <a:t>Why use Postman?</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21</a:t>
            </a:fld>
            <a:endParaRPr lang="en-US"/>
          </a:p>
        </p:txBody>
      </p:sp>
    </p:spTree>
    <p:extLst>
      <p:ext uri="{BB962C8B-B14F-4D97-AF65-F5344CB8AC3E}">
        <p14:creationId xmlns:p14="http://schemas.microsoft.com/office/powerpoint/2010/main" val="349545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325771"/>
            <a:ext cx="8229600"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Creating Environments - The design of multiple environments results in less replication of tests as one can use the same collection but for a different setting.</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Debugging - To effectively debug the tests, the postman console helps to track what data is being retrieved.</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Collaboration - You can import or export collections and environments to enhance the sharing of files. You may also use a direct connection to share the collections.</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Continuous Integration - It can support continuous integration.</a:t>
            </a:r>
          </a:p>
          <a:p>
            <a:pPr algn="just"/>
            <a:r>
              <a:rPr lang="en-US" sz="2400" dirty="0"/>
              <a:t>	</a:t>
            </a:r>
          </a:p>
          <a:p>
            <a:pPr marL="342900" indent="-342900" algn="just">
              <a:buFont typeface="Wingdings" panose="05000000000000000000" pitchFamily="2" charset="2"/>
              <a:buChar char="ü"/>
            </a:pPr>
            <a:endParaRPr lang="en-US" sz="2400" dirty="0"/>
          </a:p>
        </p:txBody>
      </p:sp>
      <p:sp>
        <p:nvSpPr>
          <p:cNvPr id="2" name="Rectangle 1"/>
          <p:cNvSpPr/>
          <p:nvPr/>
        </p:nvSpPr>
        <p:spPr>
          <a:xfrm>
            <a:off x="932221" y="203767"/>
            <a:ext cx="7279557" cy="1015663"/>
          </a:xfrm>
          <a:prstGeom prst="rect">
            <a:avLst/>
          </a:prstGeom>
        </p:spPr>
        <p:txBody>
          <a:bodyPr wrap="none">
            <a:spAutoFit/>
          </a:bodyPr>
          <a:lstStyle/>
          <a:p>
            <a:pPr algn="ctr"/>
            <a:r>
              <a:rPr lang="en-US" sz="6000" b="1" dirty="0">
                <a:latin typeface="Arial" panose="020B0604020202020204" pitchFamily="34" charset="0"/>
              </a:rPr>
              <a:t>Why use Postman?</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22</a:t>
            </a:fld>
            <a:endParaRPr lang="en-US"/>
          </a:p>
        </p:txBody>
      </p:sp>
    </p:spTree>
    <p:extLst>
      <p:ext uri="{BB962C8B-B14F-4D97-AF65-F5344CB8AC3E}">
        <p14:creationId xmlns:p14="http://schemas.microsoft.com/office/powerpoint/2010/main" val="90187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801713" y="159774"/>
            <a:ext cx="7388177" cy="830997"/>
          </a:xfrm>
          <a:prstGeom prst="rect">
            <a:avLst/>
          </a:prstGeom>
        </p:spPr>
        <p:txBody>
          <a:bodyPr wrap="none">
            <a:spAutoFit/>
          </a:bodyPr>
          <a:lstStyle/>
          <a:p>
            <a:pPr algn="ctr"/>
            <a:r>
              <a:rPr lang="en-US" sz="4800" b="1" dirty="0">
                <a:latin typeface="Arial" panose="020B0604020202020204" pitchFamily="34" charset="0"/>
              </a:rPr>
              <a:t>Postman API Installation</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23</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0998" y="1133339"/>
            <a:ext cx="8229600" cy="4401205"/>
          </a:xfrm>
          <a:prstGeom prst="rect">
            <a:avLst/>
          </a:prstGeom>
          <a:noFill/>
        </p:spPr>
        <p:txBody>
          <a:bodyPr wrap="square">
            <a:spAutoFit/>
          </a:bodyPr>
          <a:lstStyle/>
          <a:p>
            <a:pPr marL="285750" indent="-285750" algn="just">
              <a:buFont typeface="Wingdings" panose="05000000000000000000" pitchFamily="2" charset="2"/>
              <a:buChar char="ü"/>
            </a:pPr>
            <a:r>
              <a:rPr lang="en-US" sz="2800" dirty="0">
                <a:solidFill>
                  <a:srgbClr val="000000"/>
                </a:solidFill>
              </a:rPr>
              <a:t>Postman can be downloaded for all major operating systems, including Mac, Linux, and Windows, as a native app (standalone application). </a:t>
            </a:r>
          </a:p>
          <a:p>
            <a:pPr marL="285750" indent="-285750" algn="just">
              <a:buFont typeface="Wingdings" panose="05000000000000000000" pitchFamily="2" charset="2"/>
              <a:buChar char="ü"/>
            </a:pPr>
            <a:endParaRPr lang="en-US" sz="2800" dirty="0">
              <a:solidFill>
                <a:srgbClr val="000000"/>
              </a:solidFill>
            </a:endParaRPr>
          </a:p>
          <a:p>
            <a:pPr marL="285750" indent="-285750" algn="just">
              <a:buFont typeface="Wingdings" panose="05000000000000000000" pitchFamily="2" charset="2"/>
              <a:buChar char="ü"/>
            </a:pPr>
            <a:r>
              <a:rPr lang="en-US" sz="2800" dirty="0">
                <a:solidFill>
                  <a:srgbClr val="000000"/>
                </a:solidFill>
              </a:rPr>
              <a:t>Postman is also available as a chrome extension application, but it is better to install and use the native app because the Postman chrome extension does not support all the features that the native app has.</a:t>
            </a:r>
          </a:p>
          <a:p>
            <a:pPr algn="just"/>
            <a:r>
              <a:rPr lang="en-US" sz="2800" dirty="0">
                <a:solidFill>
                  <a:srgbClr val="000000"/>
                </a:solidFill>
              </a:rPr>
              <a:t>	</a:t>
            </a:r>
          </a:p>
        </p:txBody>
      </p:sp>
    </p:spTree>
    <p:extLst>
      <p:ext uri="{BB962C8B-B14F-4D97-AF65-F5344CB8AC3E}">
        <p14:creationId xmlns:p14="http://schemas.microsoft.com/office/powerpoint/2010/main" val="303101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28315" y="179439"/>
            <a:ext cx="8887369" cy="830997"/>
          </a:xfrm>
          <a:prstGeom prst="rect">
            <a:avLst/>
          </a:prstGeom>
        </p:spPr>
        <p:txBody>
          <a:bodyPr wrap="none">
            <a:spAutoFit/>
          </a:bodyPr>
          <a:lstStyle/>
          <a:p>
            <a:pPr algn="ctr"/>
            <a:r>
              <a:rPr lang="en-US" sz="4800" b="1" dirty="0">
                <a:latin typeface="Arial" panose="020B0604020202020204" pitchFamily="34" charset="0"/>
              </a:rPr>
              <a:t>Steps to download and install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24</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800219"/>
          </a:xfrm>
          <a:prstGeom prst="rect">
            <a:avLst/>
          </a:prstGeom>
          <a:noFill/>
        </p:spPr>
        <p:txBody>
          <a:bodyPr wrap="square">
            <a:spAutoFit/>
          </a:bodyPr>
          <a:lstStyle/>
          <a:p>
            <a:pPr marL="285750" indent="-285750" algn="just">
              <a:buFont typeface="Wingdings" panose="05000000000000000000" pitchFamily="2" charset="2"/>
              <a:buChar char="ü"/>
            </a:pPr>
            <a:r>
              <a:rPr lang="en-US" sz="2800" b="1" dirty="0"/>
              <a:t>Step-1:</a:t>
            </a:r>
            <a:r>
              <a:rPr lang="en-US" sz="2800" dirty="0"/>
              <a:t> </a:t>
            </a:r>
            <a:r>
              <a:rPr lang="en-US" dirty="0"/>
              <a:t>Go to the link </a:t>
            </a:r>
            <a:r>
              <a:rPr lang="en-US" dirty="0">
                <a:hlinkClick r:id="rId3"/>
              </a:rPr>
              <a:t>https://www.postman.com/downloads/</a:t>
            </a:r>
            <a:r>
              <a:rPr lang="en-US" dirty="0"/>
              <a:t> and click download for Mac or Windows or Linux based on your operating system.</a:t>
            </a:r>
            <a:endParaRPr lang="en-US" sz="2800" dirty="0">
              <a:solidFill>
                <a:srgbClr val="000000"/>
              </a:solidFill>
            </a:endParaRPr>
          </a:p>
        </p:txBody>
      </p:sp>
      <p:pic>
        <p:nvPicPr>
          <p:cNvPr id="8" name="Picture 7" descr="Graphical user interface, website&#10;&#10;Description automatically generated">
            <a:extLst>
              <a:ext uri="{FF2B5EF4-FFF2-40B4-BE49-F238E27FC236}">
                <a16:creationId xmlns:a16="http://schemas.microsoft.com/office/drawing/2014/main" id="{A5A0AE3A-EC34-750A-C617-6ACF587A2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499" y="1957234"/>
            <a:ext cx="6477000" cy="3902347"/>
          </a:xfrm>
          <a:prstGeom prst="rect">
            <a:avLst/>
          </a:prstGeom>
          <a:ln>
            <a:solidFill>
              <a:schemeClr val="tx1"/>
            </a:solidFill>
          </a:ln>
        </p:spPr>
      </p:pic>
    </p:spTree>
    <p:extLst>
      <p:ext uri="{BB962C8B-B14F-4D97-AF65-F5344CB8AC3E}">
        <p14:creationId xmlns:p14="http://schemas.microsoft.com/office/powerpoint/2010/main" val="186163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28315" y="179439"/>
            <a:ext cx="8887369" cy="830997"/>
          </a:xfrm>
          <a:prstGeom prst="rect">
            <a:avLst/>
          </a:prstGeom>
        </p:spPr>
        <p:txBody>
          <a:bodyPr wrap="none">
            <a:spAutoFit/>
          </a:bodyPr>
          <a:lstStyle/>
          <a:p>
            <a:pPr algn="ctr"/>
            <a:r>
              <a:rPr lang="en-US" sz="4800" b="1" dirty="0">
                <a:latin typeface="Arial" panose="020B0604020202020204" pitchFamily="34" charset="0"/>
              </a:rPr>
              <a:t>Steps to download and install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25</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800219"/>
          </a:xfrm>
          <a:prstGeom prst="rect">
            <a:avLst/>
          </a:prstGeom>
          <a:noFill/>
        </p:spPr>
        <p:txBody>
          <a:bodyPr wrap="square">
            <a:spAutoFit/>
          </a:bodyPr>
          <a:lstStyle/>
          <a:p>
            <a:pPr marL="285750" indent="-285750" algn="just">
              <a:buFont typeface="Wingdings" panose="05000000000000000000" pitchFamily="2" charset="2"/>
              <a:buChar char="ü"/>
            </a:pPr>
            <a:r>
              <a:rPr lang="en-US" sz="2800" b="1" dirty="0"/>
              <a:t>Step-2:</a:t>
            </a:r>
            <a:r>
              <a:rPr lang="en-US" sz="2800" dirty="0"/>
              <a:t> </a:t>
            </a:r>
            <a:r>
              <a:rPr lang="en-US" dirty="0"/>
              <a:t>Once the .exe file is downloaded, you need to install the application, as shown in the below image. Click on the Create free account button. </a:t>
            </a:r>
            <a:endParaRPr lang="en-US" sz="2800" dirty="0">
              <a:solidFill>
                <a:srgbClr val="000000"/>
              </a:solidFill>
            </a:endParaRPr>
          </a:p>
        </p:txBody>
      </p:sp>
      <p:pic>
        <p:nvPicPr>
          <p:cNvPr id="5" name="Picture 4" descr="Graphical user interface, application&#10;&#10;Description automatically generated">
            <a:extLst>
              <a:ext uri="{FF2B5EF4-FFF2-40B4-BE49-F238E27FC236}">
                <a16:creationId xmlns:a16="http://schemas.microsoft.com/office/drawing/2014/main" id="{CD3F70D9-C58B-A5D3-F629-F1EBDFE1BE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2742" y="1960448"/>
            <a:ext cx="6398513" cy="4004076"/>
          </a:xfrm>
          <a:prstGeom prst="rect">
            <a:avLst/>
          </a:prstGeom>
        </p:spPr>
      </p:pic>
    </p:spTree>
    <p:extLst>
      <p:ext uri="{BB962C8B-B14F-4D97-AF65-F5344CB8AC3E}">
        <p14:creationId xmlns:p14="http://schemas.microsoft.com/office/powerpoint/2010/main" val="119944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28315" y="179439"/>
            <a:ext cx="8887369" cy="830997"/>
          </a:xfrm>
          <a:prstGeom prst="rect">
            <a:avLst/>
          </a:prstGeom>
        </p:spPr>
        <p:txBody>
          <a:bodyPr wrap="none">
            <a:spAutoFit/>
          </a:bodyPr>
          <a:lstStyle/>
          <a:p>
            <a:pPr algn="ctr"/>
            <a:r>
              <a:rPr lang="en-US" sz="4800" b="1" dirty="0">
                <a:latin typeface="Arial" panose="020B0604020202020204" pitchFamily="34" charset="0"/>
              </a:rPr>
              <a:t>Steps to download and install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26</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1077218"/>
          </a:xfrm>
          <a:prstGeom prst="rect">
            <a:avLst/>
          </a:prstGeom>
          <a:noFill/>
        </p:spPr>
        <p:txBody>
          <a:bodyPr wrap="square">
            <a:spAutoFit/>
          </a:bodyPr>
          <a:lstStyle/>
          <a:p>
            <a:pPr marL="285750" indent="-285750" algn="just">
              <a:buFont typeface="Wingdings" panose="05000000000000000000" pitchFamily="2" charset="2"/>
              <a:buChar char="ü"/>
            </a:pPr>
            <a:r>
              <a:rPr lang="en-US" sz="2800" b="1" dirty="0"/>
              <a:t>Step-3:</a:t>
            </a:r>
            <a:r>
              <a:rPr lang="en-US" sz="2800" dirty="0"/>
              <a:t> </a:t>
            </a:r>
            <a:r>
              <a:rPr lang="en-US" dirty="0"/>
              <a:t>It is better to create an account as this will help you to save the work you do within the Postman, and with this, you won't lose any work. Then you will direct to the below interface</a:t>
            </a:r>
            <a:endParaRPr lang="en-US" sz="2800" dirty="0">
              <a:solidFill>
                <a:srgbClr val="000000"/>
              </a:solidFill>
            </a:endParaRPr>
          </a:p>
        </p:txBody>
      </p:sp>
      <p:pic>
        <p:nvPicPr>
          <p:cNvPr id="8" name="Picture 7" descr="Graphical user interface, text, application&#10;&#10;Description automatically generated">
            <a:extLst>
              <a:ext uri="{FF2B5EF4-FFF2-40B4-BE49-F238E27FC236}">
                <a16:creationId xmlns:a16="http://schemas.microsoft.com/office/drawing/2014/main" id="{60E095B6-3B9F-2AC4-2D9C-BFCA7BD07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983" y="2140158"/>
            <a:ext cx="4543633" cy="3852603"/>
          </a:xfrm>
          <a:prstGeom prst="rect">
            <a:avLst/>
          </a:prstGeom>
        </p:spPr>
      </p:pic>
    </p:spTree>
    <p:extLst>
      <p:ext uri="{BB962C8B-B14F-4D97-AF65-F5344CB8AC3E}">
        <p14:creationId xmlns:p14="http://schemas.microsoft.com/office/powerpoint/2010/main" val="225906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28315" y="179439"/>
            <a:ext cx="8887369" cy="830997"/>
          </a:xfrm>
          <a:prstGeom prst="rect">
            <a:avLst/>
          </a:prstGeom>
        </p:spPr>
        <p:txBody>
          <a:bodyPr wrap="none">
            <a:spAutoFit/>
          </a:bodyPr>
          <a:lstStyle/>
          <a:p>
            <a:pPr algn="ctr"/>
            <a:r>
              <a:rPr lang="en-US" sz="4800" b="1" dirty="0">
                <a:latin typeface="Arial" panose="020B0604020202020204" pitchFamily="34" charset="0"/>
              </a:rPr>
              <a:t>Steps to download and install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27</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800219"/>
          </a:xfrm>
          <a:prstGeom prst="rect">
            <a:avLst/>
          </a:prstGeom>
          <a:noFill/>
        </p:spPr>
        <p:txBody>
          <a:bodyPr wrap="square">
            <a:spAutoFit/>
          </a:bodyPr>
          <a:lstStyle/>
          <a:p>
            <a:pPr marL="285750" indent="-285750" algn="just">
              <a:buFont typeface="Wingdings" panose="05000000000000000000" pitchFamily="2" charset="2"/>
              <a:buChar char="ü"/>
            </a:pPr>
            <a:r>
              <a:rPr lang="en-US" sz="2800" b="1" dirty="0"/>
              <a:t>Step-4:</a:t>
            </a:r>
            <a:r>
              <a:rPr lang="en-US" sz="2800" dirty="0"/>
              <a:t> </a:t>
            </a:r>
            <a:r>
              <a:rPr lang="en-US" dirty="0"/>
              <a:t>Create your account with all the required details, or you can also signup with Google, as shown in the image.</a:t>
            </a:r>
            <a:endParaRPr lang="en-US" sz="2800" dirty="0">
              <a:solidFill>
                <a:srgbClr val="000000"/>
              </a:solidFill>
            </a:endParaRPr>
          </a:p>
        </p:txBody>
      </p:sp>
      <p:pic>
        <p:nvPicPr>
          <p:cNvPr id="5" name="Picture 4" descr="Graphical user interface, application&#10;&#10;Description automatically generated">
            <a:extLst>
              <a:ext uri="{FF2B5EF4-FFF2-40B4-BE49-F238E27FC236}">
                <a16:creationId xmlns:a16="http://schemas.microsoft.com/office/drawing/2014/main" id="{9AC4BAC3-3752-D846-0D40-15AB991CA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1978698"/>
            <a:ext cx="4648200" cy="4325753"/>
          </a:xfrm>
          <a:prstGeom prst="rect">
            <a:avLst/>
          </a:prstGeom>
        </p:spPr>
      </p:pic>
    </p:spTree>
    <p:extLst>
      <p:ext uri="{BB962C8B-B14F-4D97-AF65-F5344CB8AC3E}">
        <p14:creationId xmlns:p14="http://schemas.microsoft.com/office/powerpoint/2010/main" val="16570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28315" y="179439"/>
            <a:ext cx="8887369" cy="830997"/>
          </a:xfrm>
          <a:prstGeom prst="rect">
            <a:avLst/>
          </a:prstGeom>
        </p:spPr>
        <p:txBody>
          <a:bodyPr wrap="none">
            <a:spAutoFit/>
          </a:bodyPr>
          <a:lstStyle/>
          <a:p>
            <a:pPr algn="ctr"/>
            <a:r>
              <a:rPr lang="en-US" sz="4800" b="1" dirty="0">
                <a:latin typeface="Arial" panose="020B0604020202020204" pitchFamily="34" charset="0"/>
              </a:rPr>
              <a:t>Steps to download and install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28</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800219"/>
          </a:xfrm>
          <a:prstGeom prst="rect">
            <a:avLst/>
          </a:prstGeom>
          <a:noFill/>
        </p:spPr>
        <p:txBody>
          <a:bodyPr wrap="square">
            <a:spAutoFit/>
          </a:bodyPr>
          <a:lstStyle/>
          <a:p>
            <a:pPr marL="285750" indent="-285750" algn="just">
              <a:buFont typeface="Wingdings" panose="05000000000000000000" pitchFamily="2" charset="2"/>
              <a:buChar char="ü"/>
            </a:pPr>
            <a:r>
              <a:rPr lang="en-US" sz="2800" b="1" dirty="0"/>
              <a:t>Step-5:</a:t>
            </a:r>
            <a:r>
              <a:rPr lang="en-US" sz="2800" dirty="0"/>
              <a:t> </a:t>
            </a:r>
            <a:r>
              <a:rPr lang="en-US" dirty="0"/>
              <a:t>After signing in, select the workspace tools as per your requirement, and then click on, continue to get the startup screen.</a:t>
            </a:r>
            <a:endParaRPr lang="en-US" sz="2800" dirty="0">
              <a:solidFill>
                <a:srgbClr val="000000"/>
              </a:solidFill>
            </a:endParaRPr>
          </a:p>
        </p:txBody>
      </p:sp>
      <p:pic>
        <p:nvPicPr>
          <p:cNvPr id="8" name="Picture 7" descr="A picture containing graphical user interface&#10;&#10;Description automatically generated">
            <a:extLst>
              <a:ext uri="{FF2B5EF4-FFF2-40B4-BE49-F238E27FC236}">
                <a16:creationId xmlns:a16="http://schemas.microsoft.com/office/drawing/2014/main" id="{4FADFFAD-EC94-82EB-FE9B-E04D52C0E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15" y="2133600"/>
            <a:ext cx="8891541" cy="3953107"/>
          </a:xfrm>
          <a:prstGeom prst="rect">
            <a:avLst/>
          </a:prstGeom>
          <a:ln>
            <a:solidFill>
              <a:schemeClr val="tx1"/>
            </a:solidFill>
          </a:ln>
        </p:spPr>
      </p:pic>
    </p:spTree>
    <p:extLst>
      <p:ext uri="{BB962C8B-B14F-4D97-AF65-F5344CB8AC3E}">
        <p14:creationId xmlns:p14="http://schemas.microsoft.com/office/powerpoint/2010/main" val="15118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28315" y="179439"/>
            <a:ext cx="8887369" cy="830997"/>
          </a:xfrm>
          <a:prstGeom prst="rect">
            <a:avLst/>
          </a:prstGeom>
        </p:spPr>
        <p:txBody>
          <a:bodyPr wrap="none">
            <a:spAutoFit/>
          </a:bodyPr>
          <a:lstStyle/>
          <a:p>
            <a:pPr algn="ctr"/>
            <a:r>
              <a:rPr lang="en-US" sz="4800" b="1" dirty="0">
                <a:latin typeface="Arial" panose="020B0604020202020204" pitchFamily="34" charset="0"/>
              </a:rPr>
              <a:t>Steps to download and install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29</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523220"/>
          </a:xfrm>
          <a:prstGeom prst="rect">
            <a:avLst/>
          </a:prstGeom>
          <a:noFill/>
        </p:spPr>
        <p:txBody>
          <a:bodyPr wrap="square">
            <a:spAutoFit/>
          </a:bodyPr>
          <a:lstStyle/>
          <a:p>
            <a:pPr marL="285750" indent="-285750" algn="just">
              <a:buFont typeface="Wingdings" panose="05000000000000000000" pitchFamily="2" charset="2"/>
              <a:buChar char="ü"/>
            </a:pPr>
            <a:r>
              <a:rPr lang="en-US" sz="2800" b="1" dirty="0"/>
              <a:t>Step-6:</a:t>
            </a:r>
            <a:r>
              <a:rPr lang="en-US" sz="2800" dirty="0"/>
              <a:t> </a:t>
            </a:r>
            <a:r>
              <a:rPr lang="en-US" dirty="0"/>
              <a:t>Select continue without team.</a:t>
            </a:r>
            <a:endParaRPr lang="en-US" sz="2800" dirty="0">
              <a:solidFill>
                <a:srgbClr val="000000"/>
              </a:solidFill>
            </a:endParaRPr>
          </a:p>
        </p:txBody>
      </p:sp>
      <p:pic>
        <p:nvPicPr>
          <p:cNvPr id="5" name="Picture 4" descr="A picture containing diagram&#10;&#10;Description automatically generated">
            <a:extLst>
              <a:ext uri="{FF2B5EF4-FFF2-40B4-BE49-F238E27FC236}">
                <a16:creationId xmlns:a16="http://schemas.microsoft.com/office/drawing/2014/main" id="{83EAE4A6-22E7-A769-FB2B-18B2F3ADF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04" y="2104102"/>
            <a:ext cx="8037590" cy="3534697"/>
          </a:xfrm>
          <a:prstGeom prst="rect">
            <a:avLst/>
          </a:prstGeom>
          <a:ln>
            <a:solidFill>
              <a:schemeClr val="tx1"/>
            </a:solidFill>
          </a:ln>
        </p:spPr>
      </p:pic>
    </p:spTree>
    <p:extLst>
      <p:ext uri="{BB962C8B-B14F-4D97-AF65-F5344CB8AC3E}">
        <p14:creationId xmlns:p14="http://schemas.microsoft.com/office/powerpoint/2010/main" val="315660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2941168" y="2396131"/>
            <a:ext cx="3261663" cy="1015663"/>
          </a:xfrm>
          <a:prstGeom prst="rect">
            <a:avLst/>
          </a:prstGeom>
        </p:spPr>
        <p:txBody>
          <a:bodyPr wrap="none">
            <a:spAutoFit/>
          </a:bodyPr>
          <a:lstStyle/>
          <a:p>
            <a:pPr algn="ctr"/>
            <a:r>
              <a:rPr lang="en-US" sz="6000" b="1" dirty="0">
                <a:latin typeface="Arial" panose="020B0604020202020204" pitchFamily="34" charset="0"/>
              </a:rPr>
              <a:t>Web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a:t>
            </a:fld>
            <a:endParaRPr lang="en-US"/>
          </a:p>
        </p:txBody>
      </p:sp>
    </p:spTree>
    <p:extLst>
      <p:ext uri="{BB962C8B-B14F-4D97-AF65-F5344CB8AC3E}">
        <p14:creationId xmlns:p14="http://schemas.microsoft.com/office/powerpoint/2010/main" val="249612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28315" y="179439"/>
            <a:ext cx="8887369" cy="830997"/>
          </a:xfrm>
          <a:prstGeom prst="rect">
            <a:avLst/>
          </a:prstGeom>
        </p:spPr>
        <p:txBody>
          <a:bodyPr wrap="none">
            <a:spAutoFit/>
          </a:bodyPr>
          <a:lstStyle/>
          <a:p>
            <a:pPr algn="ctr"/>
            <a:r>
              <a:rPr lang="en-US" sz="4800" b="1" dirty="0">
                <a:latin typeface="Arial" panose="020B0604020202020204" pitchFamily="34" charset="0"/>
              </a:rPr>
              <a:t>Steps to download and install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30</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523220"/>
          </a:xfrm>
          <a:prstGeom prst="rect">
            <a:avLst/>
          </a:prstGeom>
          <a:noFill/>
        </p:spPr>
        <p:txBody>
          <a:bodyPr wrap="square">
            <a:spAutoFit/>
          </a:bodyPr>
          <a:lstStyle/>
          <a:p>
            <a:r>
              <a:rPr lang="en-US" sz="2800" b="1" dirty="0"/>
              <a:t>Step-6:</a:t>
            </a:r>
            <a:r>
              <a:rPr lang="en-US" sz="2800" dirty="0"/>
              <a:t> </a:t>
            </a:r>
            <a:r>
              <a:rPr lang="en-US" dirty="0"/>
              <a:t>You will see the following page, and then you are ready to use Postman.</a:t>
            </a:r>
            <a:endParaRPr lang="en-US" sz="2800" dirty="0">
              <a:solidFill>
                <a:srgbClr val="000000"/>
              </a:solidFill>
            </a:endParaRPr>
          </a:p>
        </p:txBody>
      </p:sp>
      <p:pic>
        <p:nvPicPr>
          <p:cNvPr id="8" name="Picture 7" descr="Graphical user interface, application&#10;&#10;Description automatically generated">
            <a:extLst>
              <a:ext uri="{FF2B5EF4-FFF2-40B4-BE49-F238E27FC236}">
                <a16:creationId xmlns:a16="http://schemas.microsoft.com/office/drawing/2014/main" id="{C1EB013C-245A-BE7B-894B-CEB4C090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1579"/>
            <a:ext cx="7315200" cy="4569130"/>
          </a:xfrm>
          <a:prstGeom prst="rect">
            <a:avLst/>
          </a:prstGeom>
          <a:ln>
            <a:solidFill>
              <a:schemeClr val="tx1"/>
            </a:solidFill>
          </a:ln>
        </p:spPr>
      </p:pic>
    </p:spTree>
    <p:extLst>
      <p:ext uri="{BB962C8B-B14F-4D97-AF65-F5344CB8AC3E}">
        <p14:creationId xmlns:p14="http://schemas.microsoft.com/office/powerpoint/2010/main" val="214806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796984" y="130277"/>
            <a:ext cx="5550045" cy="830997"/>
          </a:xfrm>
          <a:prstGeom prst="rect">
            <a:avLst/>
          </a:prstGeom>
        </p:spPr>
        <p:txBody>
          <a:bodyPr wrap="none">
            <a:spAutoFit/>
          </a:bodyPr>
          <a:lstStyle/>
          <a:p>
            <a:pPr algn="ctr"/>
            <a:r>
              <a:rPr lang="en-US" sz="4800" b="1" dirty="0">
                <a:latin typeface="Arial" panose="020B0604020202020204" pitchFamily="34" charset="0"/>
              </a:rPr>
              <a:t>Create Workspace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31</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1077218"/>
          </a:xfrm>
          <a:prstGeom prst="rect">
            <a:avLst/>
          </a:prstGeom>
          <a:noFill/>
        </p:spPr>
        <p:txBody>
          <a:bodyPr wrap="square">
            <a:spAutoFit/>
          </a:bodyPr>
          <a:lstStyle/>
          <a:p>
            <a:r>
              <a:rPr lang="en-US" b="1" dirty="0"/>
              <a:t>In the toolbar select Workspace --</a:t>
            </a:r>
            <a:r>
              <a:rPr lang="en-US" b="1" dirty="0">
                <a:sym typeface="Wingdings" panose="05000000000000000000" pitchFamily="2" charset="2"/>
              </a:rPr>
              <a:t> </a:t>
            </a:r>
            <a:r>
              <a:rPr lang="en-US" b="1" dirty="0"/>
              <a:t>Create workspace</a:t>
            </a:r>
          </a:p>
          <a:p>
            <a:r>
              <a:rPr lang="en-US" b="1" dirty="0"/>
              <a:t>Then you will see below interface</a:t>
            </a:r>
          </a:p>
          <a:p>
            <a:pPr algn="just"/>
            <a:r>
              <a:rPr lang="en-US" sz="2800" dirty="0">
                <a:solidFill>
                  <a:srgbClr val="000000"/>
                </a:solidFill>
              </a:rPr>
              <a:t>	</a:t>
            </a:r>
          </a:p>
        </p:txBody>
      </p:sp>
      <p:pic>
        <p:nvPicPr>
          <p:cNvPr id="8" name="Picture 7" descr="Graphical user interface, application, email&#10;&#10;Description automatically generated">
            <a:extLst>
              <a:ext uri="{FF2B5EF4-FFF2-40B4-BE49-F238E27FC236}">
                <a16:creationId xmlns:a16="http://schemas.microsoft.com/office/drawing/2014/main" id="{4DF8AC65-4060-D869-4EB1-9D57E16B5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89779"/>
            <a:ext cx="6781800" cy="4374842"/>
          </a:xfrm>
          <a:prstGeom prst="rect">
            <a:avLst/>
          </a:prstGeom>
          <a:ln>
            <a:solidFill>
              <a:schemeClr val="tx1"/>
            </a:solidFill>
          </a:ln>
        </p:spPr>
      </p:pic>
    </p:spTree>
    <p:extLst>
      <p:ext uri="{BB962C8B-B14F-4D97-AF65-F5344CB8AC3E}">
        <p14:creationId xmlns:p14="http://schemas.microsoft.com/office/powerpoint/2010/main" val="17171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608631" y="130277"/>
            <a:ext cx="5926751" cy="830997"/>
          </a:xfrm>
          <a:prstGeom prst="rect">
            <a:avLst/>
          </a:prstGeom>
        </p:spPr>
        <p:txBody>
          <a:bodyPr wrap="none">
            <a:spAutoFit/>
          </a:bodyPr>
          <a:lstStyle/>
          <a:p>
            <a:pPr algn="ctr"/>
            <a:r>
              <a:rPr lang="en-US" sz="4800" b="1" dirty="0">
                <a:latin typeface="Arial" panose="020B0604020202020204" pitchFamily="34" charset="0"/>
              </a:rPr>
              <a:t>Created Workspace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32</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523220"/>
          </a:xfrm>
          <a:prstGeom prst="rect">
            <a:avLst/>
          </a:prstGeom>
          <a:noFill/>
        </p:spPr>
        <p:txBody>
          <a:bodyPr wrap="square">
            <a:spAutoFit/>
          </a:bodyPr>
          <a:lstStyle/>
          <a:p>
            <a:pPr algn="just"/>
            <a:r>
              <a:rPr lang="en-US" sz="2800" dirty="0">
                <a:solidFill>
                  <a:srgbClr val="000000"/>
                </a:solidFill>
              </a:rPr>
              <a:t>	</a:t>
            </a:r>
          </a:p>
        </p:txBody>
      </p:sp>
      <p:pic>
        <p:nvPicPr>
          <p:cNvPr id="5" name="Picture 4" descr="Graphical user interface, application&#10;&#10;Description automatically generated">
            <a:extLst>
              <a:ext uri="{FF2B5EF4-FFF2-40B4-BE49-F238E27FC236}">
                <a16:creationId xmlns:a16="http://schemas.microsoft.com/office/drawing/2014/main" id="{9FF373D1-2924-4B2C-D454-37C86BABF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05032"/>
            <a:ext cx="8461915" cy="2983706"/>
          </a:xfrm>
          <a:prstGeom prst="rect">
            <a:avLst/>
          </a:prstGeom>
          <a:ln>
            <a:solidFill>
              <a:schemeClr val="tx1"/>
            </a:solidFill>
          </a:ln>
        </p:spPr>
      </p:pic>
    </p:spTree>
    <p:extLst>
      <p:ext uri="{BB962C8B-B14F-4D97-AF65-F5344CB8AC3E}">
        <p14:creationId xmlns:p14="http://schemas.microsoft.com/office/powerpoint/2010/main" val="1333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295400" y="914400"/>
            <a:ext cx="6400800" cy="1752600"/>
          </a:xfrm>
        </p:spPr>
        <p:txBody>
          <a:bodyPr>
            <a:normAutofit/>
          </a:bodyPr>
          <a:lstStyle/>
          <a:p>
            <a:r>
              <a:rPr lang="en-US" sz="4000" dirty="0">
                <a:solidFill>
                  <a:srgbClr val="DE5822"/>
                </a:solidFill>
                <a:latin typeface="Myriad Pro" pitchFamily="34" charset="0"/>
              </a:rPr>
              <a:t>Thank you</a:t>
            </a:r>
          </a:p>
        </p:txBody>
      </p:sp>
      <p:sp>
        <p:nvSpPr>
          <p:cNvPr id="5" name="Rectangle 4"/>
          <p:cNvSpPr>
            <a:spLocks noGrp="1" noChangeArrowheads="1"/>
          </p:cNvSpPr>
          <p:nvPr/>
        </p:nvSpPr>
        <p:spPr bwMode="auto">
          <a:xfrm>
            <a:off x="1981200" y="5638800"/>
            <a:ext cx="5334000" cy="101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r>
              <a:rPr lang="en-US" altLang="en-US" sz="1200" dirty="0">
                <a:solidFill>
                  <a:schemeClr val="bg1"/>
                </a:solidFill>
                <a:latin typeface="Myriad Pro" pitchFamily="34" charset="0"/>
                <a:cs typeface="Myriad Arabic" pitchFamily="50" charset="-78"/>
              </a:rPr>
              <a:t>PO Box 21,  </a:t>
            </a:r>
            <a:r>
              <a:rPr lang="en-US" altLang="en-US" sz="1200" dirty="0" err="1">
                <a:solidFill>
                  <a:schemeClr val="bg1"/>
                </a:solidFill>
                <a:latin typeface="Myriad Pro" pitchFamily="34" charset="0"/>
                <a:cs typeface="Myriad Arabic" pitchFamily="50" charset="-78"/>
              </a:rPr>
              <a:t>Nawala</a:t>
            </a:r>
            <a:r>
              <a:rPr lang="en-US" altLang="en-US" sz="1200" dirty="0">
                <a:solidFill>
                  <a:schemeClr val="bg1"/>
                </a:solidFill>
                <a:latin typeface="Myriad Pro" pitchFamily="34" charset="0"/>
                <a:cs typeface="Myriad Arabic" pitchFamily="50" charset="-78"/>
              </a:rPr>
              <a:t>, </a:t>
            </a:r>
            <a:r>
              <a:rPr lang="en-US" altLang="en-US" sz="1200" dirty="0" err="1">
                <a:solidFill>
                  <a:schemeClr val="bg1"/>
                </a:solidFill>
                <a:latin typeface="Myriad Pro" pitchFamily="34" charset="0"/>
                <a:cs typeface="Myriad Arabic" pitchFamily="50" charset="-78"/>
              </a:rPr>
              <a:t>Nugegoda</a:t>
            </a:r>
            <a:r>
              <a:rPr lang="en-US" altLang="en-US" sz="1200" dirty="0">
                <a:solidFill>
                  <a:schemeClr val="bg1"/>
                </a:solidFill>
                <a:latin typeface="Myriad Pro" pitchFamily="34" charset="0"/>
                <a:cs typeface="Myriad Arabic" pitchFamily="50" charset="-78"/>
              </a:rPr>
              <a:t>, Sri Lanka</a:t>
            </a:r>
          </a:p>
          <a:p>
            <a:pPr eaLnBrk="1" hangingPunct="1">
              <a:lnSpc>
                <a:spcPct val="90000"/>
              </a:lnSpc>
            </a:pPr>
            <a:r>
              <a:rPr lang="en-US" altLang="en-US" sz="1200" dirty="0">
                <a:solidFill>
                  <a:schemeClr val="bg1"/>
                </a:solidFill>
                <a:latin typeface="Myriad Pro" pitchFamily="34" charset="0"/>
                <a:cs typeface="Myriad Arabic" pitchFamily="50" charset="-78"/>
              </a:rPr>
              <a:t>Phone: +94 11 288 100</a:t>
            </a:r>
          </a:p>
          <a:p>
            <a:pPr eaLnBrk="1" hangingPunct="1">
              <a:lnSpc>
                <a:spcPct val="90000"/>
              </a:lnSpc>
            </a:pPr>
            <a:r>
              <a:rPr lang="en-US" altLang="en-US" sz="1200" dirty="0">
                <a:solidFill>
                  <a:schemeClr val="bg1"/>
                </a:solidFill>
                <a:latin typeface="Myriad Pro" pitchFamily="34" charset="0"/>
                <a:cs typeface="Myriad Arabic" pitchFamily="50" charset="-78"/>
              </a:rPr>
              <a:t>www.ou.ac.lk</a:t>
            </a:r>
          </a:p>
        </p:txBody>
      </p:sp>
    </p:spTree>
    <p:extLst>
      <p:ext uri="{BB962C8B-B14F-4D97-AF65-F5344CB8AC3E}">
        <p14:creationId xmlns:p14="http://schemas.microsoft.com/office/powerpoint/2010/main" val="41861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1853252" y="327659"/>
            <a:ext cx="5410200" cy="830997"/>
          </a:xfrm>
          <a:prstGeom prst="rect">
            <a:avLst/>
          </a:prstGeom>
          <a:noFill/>
        </p:spPr>
        <p:txBody>
          <a:bodyPr wrap="square" rtlCol="0">
            <a:spAutoFit/>
          </a:bodyPr>
          <a:lstStyle/>
          <a:p>
            <a:r>
              <a:rPr lang="en-US" sz="4800" b="1" dirty="0"/>
              <a:t>What is Web API</a:t>
            </a:r>
          </a:p>
        </p:txBody>
      </p:sp>
      <p:sp>
        <p:nvSpPr>
          <p:cNvPr id="5" name="Rectangle 4">
            <a:extLst>
              <a:ext uri="{FF2B5EF4-FFF2-40B4-BE49-F238E27FC236}">
                <a16:creationId xmlns:a16="http://schemas.microsoft.com/office/drawing/2014/main" id="{A5B616CB-F8B9-472D-89E5-CBA235385F3E}"/>
              </a:ext>
            </a:extLst>
          </p:cNvPr>
          <p:cNvSpPr/>
          <p:nvPr/>
        </p:nvSpPr>
        <p:spPr>
          <a:xfrm>
            <a:off x="571500" y="1158656"/>
            <a:ext cx="8001000" cy="461665"/>
          </a:xfrm>
          <a:prstGeom prst="rect">
            <a:avLst/>
          </a:prstGeom>
        </p:spPr>
        <p:txBody>
          <a:bodyPr wrap="square">
            <a:spAutoFit/>
          </a:bodyPr>
          <a:lstStyle/>
          <a:p>
            <a:pPr marL="342900" indent="-342900" algn="just">
              <a:buFont typeface="Wingdings" panose="05000000000000000000" pitchFamily="2" charset="2"/>
              <a:buChar char="ü"/>
            </a:pPr>
            <a:endParaRPr lang="en-US" sz="2400" dirty="0"/>
          </a:p>
        </p:txBody>
      </p:sp>
      <p:sp>
        <p:nvSpPr>
          <p:cNvPr id="10" name="Slide Number Placeholder 9">
            <a:extLst>
              <a:ext uri="{FF2B5EF4-FFF2-40B4-BE49-F238E27FC236}">
                <a16:creationId xmlns:a16="http://schemas.microsoft.com/office/drawing/2014/main" id="{73308CEA-7708-4708-A93F-5ED08C579D5D}"/>
              </a:ext>
            </a:extLst>
          </p:cNvPr>
          <p:cNvSpPr>
            <a:spLocks noGrp="1"/>
          </p:cNvSpPr>
          <p:nvPr>
            <p:ph type="sldNum" sz="quarter" idx="12"/>
          </p:nvPr>
        </p:nvSpPr>
        <p:spPr/>
        <p:txBody>
          <a:bodyPr/>
          <a:lstStyle/>
          <a:p>
            <a:fld id="{44F581EA-39F8-462A-8A67-9FF2314B7FDD}" type="slidenum">
              <a:rPr lang="en-US" smtClean="0"/>
              <a:t>4</a:t>
            </a:fld>
            <a:endParaRPr lang="en-US"/>
          </a:p>
        </p:txBody>
      </p:sp>
      <p:sp>
        <p:nvSpPr>
          <p:cNvPr id="3" name="Action Button: Video 2">
            <a:hlinkClick r:id="rId3" highlightClick="1"/>
            <a:extLst>
              <a:ext uri="{FF2B5EF4-FFF2-40B4-BE49-F238E27FC236}">
                <a16:creationId xmlns:a16="http://schemas.microsoft.com/office/drawing/2014/main" id="{1362F1A5-0051-C995-7367-221533F56953}"/>
              </a:ext>
            </a:extLst>
          </p:cNvPr>
          <p:cNvSpPr/>
          <p:nvPr/>
        </p:nvSpPr>
        <p:spPr>
          <a:xfrm>
            <a:off x="2514600" y="3112035"/>
            <a:ext cx="3276600" cy="17526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19CE68-4270-53F8-E590-DD6B5B977C43}"/>
              </a:ext>
            </a:extLst>
          </p:cNvPr>
          <p:cNvSpPr/>
          <p:nvPr/>
        </p:nvSpPr>
        <p:spPr>
          <a:xfrm>
            <a:off x="1092610" y="1855647"/>
            <a:ext cx="8001000" cy="461665"/>
          </a:xfrm>
          <a:prstGeom prst="rect">
            <a:avLst/>
          </a:prstGeom>
        </p:spPr>
        <p:txBody>
          <a:bodyPr wrap="square">
            <a:spAutoFit/>
          </a:bodyPr>
          <a:lstStyle/>
          <a:p>
            <a:pPr algn="just"/>
            <a:r>
              <a:rPr lang="en-US" sz="2400" dirty="0"/>
              <a:t>Let’s watch this video first </a:t>
            </a:r>
          </a:p>
        </p:txBody>
      </p:sp>
    </p:spTree>
    <p:extLst>
      <p:ext uri="{BB962C8B-B14F-4D97-AF65-F5344CB8AC3E}">
        <p14:creationId xmlns:p14="http://schemas.microsoft.com/office/powerpoint/2010/main" val="10831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341" fill="hold">
                                          <p:stCondLst>
                                            <p:cond delay="0"/>
                                          </p:stCondLst>
                                        </p:cTn>
                                        <p:tgtEl>
                                          <p:spTgt spid="2"/>
                                        </p:tgtEl>
                                        <p:attrNameLst>
                                          <p:attrName>style.rotation</p:attrName>
                                        </p:attrNameLst>
                                      </p:cBhvr>
                                      <p:to>
                                        <p:strVal val="-45.0"/>
                                      </p:to>
                                    </p:set>
                                    <p:anim calcmode="lin" valueType="num">
                                      <p:cBhvr>
                                        <p:cTn id="8" dur="341" fill="hold">
                                          <p:stCondLst>
                                            <p:cond delay="341"/>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1853252" y="327659"/>
            <a:ext cx="5410200" cy="830997"/>
          </a:xfrm>
          <a:prstGeom prst="rect">
            <a:avLst/>
          </a:prstGeom>
          <a:noFill/>
        </p:spPr>
        <p:txBody>
          <a:bodyPr wrap="square" rtlCol="0">
            <a:spAutoFit/>
          </a:bodyPr>
          <a:lstStyle/>
          <a:p>
            <a:r>
              <a:rPr lang="en-US" sz="4800" b="1" dirty="0"/>
              <a:t>What is Web API</a:t>
            </a:r>
          </a:p>
        </p:txBody>
      </p:sp>
      <p:sp>
        <p:nvSpPr>
          <p:cNvPr id="5" name="Rectangle 4">
            <a:extLst>
              <a:ext uri="{FF2B5EF4-FFF2-40B4-BE49-F238E27FC236}">
                <a16:creationId xmlns:a16="http://schemas.microsoft.com/office/drawing/2014/main" id="{A5B616CB-F8B9-472D-89E5-CBA235385F3E}"/>
              </a:ext>
            </a:extLst>
          </p:cNvPr>
          <p:cNvSpPr/>
          <p:nvPr/>
        </p:nvSpPr>
        <p:spPr>
          <a:xfrm>
            <a:off x="571500" y="1158656"/>
            <a:ext cx="8001000" cy="4893647"/>
          </a:xfrm>
          <a:prstGeom prst="rect">
            <a:avLst/>
          </a:prstGeom>
        </p:spPr>
        <p:txBody>
          <a:bodyPr wrap="square">
            <a:spAutoFit/>
          </a:bodyPr>
          <a:lstStyle/>
          <a:p>
            <a:pPr marL="342900" indent="-342900" algn="just">
              <a:buFont typeface="Wingdings" panose="05000000000000000000" pitchFamily="2" charset="2"/>
              <a:buChar char="ü"/>
            </a:pPr>
            <a:r>
              <a:rPr lang="en-US" sz="2400" dirty="0"/>
              <a:t>API stands for Application Programming Interface.</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A Web API is an application programming interface for the Web</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The web API can be developed by using different technologies such as java, ASP.NET, etc. </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Web API is used in either a web server or a web browser</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If an application is to be used on a distributed system and to provide services on different devices like laptops, mobiles, etc. then web API services are used</a:t>
            </a:r>
          </a:p>
        </p:txBody>
      </p:sp>
      <p:sp>
        <p:nvSpPr>
          <p:cNvPr id="10" name="Slide Number Placeholder 9">
            <a:extLst>
              <a:ext uri="{FF2B5EF4-FFF2-40B4-BE49-F238E27FC236}">
                <a16:creationId xmlns:a16="http://schemas.microsoft.com/office/drawing/2014/main" id="{73308CEA-7708-4708-A93F-5ED08C579D5D}"/>
              </a:ext>
            </a:extLst>
          </p:cNvPr>
          <p:cNvSpPr>
            <a:spLocks noGrp="1"/>
          </p:cNvSpPr>
          <p:nvPr>
            <p:ph type="sldNum" sz="quarter" idx="12"/>
          </p:nvPr>
        </p:nvSpPr>
        <p:spPr/>
        <p:txBody>
          <a:bodyPr/>
          <a:lstStyle/>
          <a:p>
            <a:fld id="{44F581EA-39F8-462A-8A67-9FF2314B7FDD}" type="slidenum">
              <a:rPr lang="en-US" smtClean="0"/>
              <a:t>5</a:t>
            </a:fld>
            <a:endParaRPr lang="en-US"/>
          </a:p>
        </p:txBody>
      </p:sp>
    </p:spTree>
    <p:extLst>
      <p:ext uri="{BB962C8B-B14F-4D97-AF65-F5344CB8AC3E}">
        <p14:creationId xmlns:p14="http://schemas.microsoft.com/office/powerpoint/2010/main" val="121017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341" fill="hold">
                                          <p:stCondLst>
                                            <p:cond delay="0"/>
                                          </p:stCondLst>
                                        </p:cTn>
                                        <p:tgtEl>
                                          <p:spTgt spid="2"/>
                                        </p:tgtEl>
                                        <p:attrNameLst>
                                          <p:attrName>style.rotation</p:attrName>
                                        </p:attrNameLst>
                                      </p:cBhvr>
                                      <p:to>
                                        <p:strVal val="-45.0"/>
                                      </p:to>
                                    </p:set>
                                    <p:anim calcmode="lin" valueType="num">
                                      <p:cBhvr>
                                        <p:cTn id="8" dur="341" fill="hold">
                                          <p:stCondLst>
                                            <p:cond delay="341"/>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649163" y="-22936"/>
            <a:ext cx="7419339" cy="1334211"/>
          </a:xfrm>
          <a:prstGeom prst="rect">
            <a:avLst/>
          </a:prstGeom>
        </p:spPr>
        <p:txBody>
          <a:bodyPr wrap="none">
            <a:spAutoFit/>
          </a:bodyPr>
          <a:lstStyle/>
          <a:p>
            <a:pPr>
              <a:lnSpc>
                <a:spcPct val="150000"/>
              </a:lnSpc>
            </a:pPr>
            <a:r>
              <a:rPr lang="en-US" sz="6000" b="1" dirty="0"/>
              <a:t>Why Choose Web API?</a:t>
            </a:r>
          </a:p>
        </p:txBody>
      </p:sp>
      <p:sp>
        <p:nvSpPr>
          <p:cNvPr id="3" name="Slide Number Placeholder 2">
            <a:extLst>
              <a:ext uri="{FF2B5EF4-FFF2-40B4-BE49-F238E27FC236}">
                <a16:creationId xmlns:a16="http://schemas.microsoft.com/office/drawing/2014/main" id="{35B5ABFF-849F-4EB4-8C40-3EE5BC28AEA0}"/>
              </a:ext>
            </a:extLst>
          </p:cNvPr>
          <p:cNvSpPr>
            <a:spLocks noGrp="1"/>
          </p:cNvSpPr>
          <p:nvPr>
            <p:ph type="sldNum" sz="quarter" idx="12"/>
          </p:nvPr>
        </p:nvSpPr>
        <p:spPr/>
        <p:txBody>
          <a:bodyPr/>
          <a:lstStyle/>
          <a:p>
            <a:fld id="{44F581EA-39F8-462A-8A67-9FF2314B7FDD}" type="slidenum">
              <a:rPr lang="en-US" smtClean="0"/>
              <a:t>6</a:t>
            </a:fld>
            <a:endParaRPr lang="en-US"/>
          </a:p>
        </p:txBody>
      </p:sp>
      <p:sp>
        <p:nvSpPr>
          <p:cNvPr id="9" name="TextBox 8">
            <a:extLst>
              <a:ext uri="{FF2B5EF4-FFF2-40B4-BE49-F238E27FC236}">
                <a16:creationId xmlns:a16="http://schemas.microsoft.com/office/drawing/2014/main" id="{F55670C5-82D2-4339-9F3D-A5324A3C7BEB}"/>
              </a:ext>
            </a:extLst>
          </p:cNvPr>
          <p:cNvSpPr txBox="1"/>
          <p:nvPr/>
        </p:nvSpPr>
        <p:spPr>
          <a:xfrm>
            <a:off x="381000" y="1358792"/>
            <a:ext cx="8382000" cy="4401205"/>
          </a:xfrm>
          <a:prstGeom prst="rect">
            <a:avLst/>
          </a:prstGeom>
          <a:noFill/>
        </p:spPr>
        <p:txBody>
          <a:bodyPr wrap="square">
            <a:spAutoFit/>
          </a:bodyPr>
          <a:lstStyle/>
          <a:p>
            <a:pPr marL="742950" lvl="1" indent="-285750" algn="just">
              <a:buFont typeface="Wingdings" panose="05000000000000000000" pitchFamily="2" charset="2"/>
              <a:buChar char="ü"/>
            </a:pPr>
            <a:r>
              <a:rPr lang="en-US" sz="2000" dirty="0"/>
              <a:t>Web API services are preferable over other services to use with a native application that does not support SOAP but requires web services.</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dirty="0"/>
              <a:t>For creating resource-oriented services, the web API services are the best to choose. </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dirty="0"/>
              <a:t>Good performance and fast development of services</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dirty="0"/>
              <a:t>For developing light weighted and maintainable web services, web API services are really helpful to develop that service. It supports any text pattern like JSON, XML, etc.</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dirty="0"/>
              <a:t>Web API services are the best for the devices that have tight bandwidth or have a limitation in bandwidth</a:t>
            </a:r>
          </a:p>
        </p:txBody>
      </p:sp>
    </p:spTree>
    <p:extLst>
      <p:ext uri="{BB962C8B-B14F-4D97-AF65-F5344CB8AC3E}">
        <p14:creationId xmlns:p14="http://schemas.microsoft.com/office/powerpoint/2010/main" val="64005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802683" y="-116294"/>
            <a:ext cx="7723268" cy="1334211"/>
          </a:xfrm>
          <a:prstGeom prst="rect">
            <a:avLst/>
          </a:prstGeom>
        </p:spPr>
        <p:txBody>
          <a:bodyPr wrap="none">
            <a:spAutoFit/>
          </a:bodyPr>
          <a:lstStyle/>
          <a:p>
            <a:pPr>
              <a:lnSpc>
                <a:spcPct val="150000"/>
              </a:lnSpc>
            </a:pPr>
            <a:r>
              <a:rPr lang="en-US" sz="6000" b="1" dirty="0"/>
              <a:t>Where to use Web API?</a:t>
            </a:r>
          </a:p>
        </p:txBody>
      </p:sp>
      <p:sp>
        <p:nvSpPr>
          <p:cNvPr id="3" name="Slide Number Placeholder 2">
            <a:extLst>
              <a:ext uri="{FF2B5EF4-FFF2-40B4-BE49-F238E27FC236}">
                <a16:creationId xmlns:a16="http://schemas.microsoft.com/office/drawing/2014/main" id="{35B5ABFF-849F-4EB4-8C40-3EE5BC28AEA0}"/>
              </a:ext>
            </a:extLst>
          </p:cNvPr>
          <p:cNvSpPr>
            <a:spLocks noGrp="1"/>
          </p:cNvSpPr>
          <p:nvPr>
            <p:ph type="sldNum" sz="quarter" idx="12"/>
          </p:nvPr>
        </p:nvSpPr>
        <p:spPr/>
        <p:txBody>
          <a:bodyPr/>
          <a:lstStyle/>
          <a:p>
            <a:fld id="{44F581EA-39F8-462A-8A67-9FF2314B7FDD}" type="slidenum">
              <a:rPr lang="en-US" smtClean="0"/>
              <a:t>7</a:t>
            </a:fld>
            <a:endParaRPr lang="en-US"/>
          </a:p>
        </p:txBody>
      </p:sp>
      <p:sp>
        <p:nvSpPr>
          <p:cNvPr id="9" name="TextBox 8">
            <a:extLst>
              <a:ext uri="{FF2B5EF4-FFF2-40B4-BE49-F238E27FC236}">
                <a16:creationId xmlns:a16="http://schemas.microsoft.com/office/drawing/2014/main" id="{F55670C5-82D2-4339-9F3D-A5324A3C7BEB}"/>
              </a:ext>
            </a:extLst>
          </p:cNvPr>
          <p:cNvSpPr txBox="1"/>
          <p:nvPr/>
        </p:nvSpPr>
        <p:spPr>
          <a:xfrm>
            <a:off x="143951" y="990600"/>
            <a:ext cx="8382000" cy="5109091"/>
          </a:xfrm>
          <a:prstGeom prst="rect">
            <a:avLst/>
          </a:prstGeom>
          <a:noFill/>
        </p:spPr>
        <p:txBody>
          <a:bodyPr wrap="square">
            <a:spAutoFit/>
          </a:bodyPr>
          <a:lstStyle/>
          <a:p>
            <a:endParaRPr lang="en-US" b="1" dirty="0"/>
          </a:p>
          <a:p>
            <a:pPr marL="742950" lvl="1" indent="-285750" algn="just">
              <a:buFont typeface="Wingdings" panose="05000000000000000000" pitchFamily="2" charset="2"/>
              <a:buChar char="ü"/>
            </a:pPr>
            <a:r>
              <a:rPr lang="en-US" sz="2200" dirty="0"/>
              <a:t>Web APIs are very useful in the implementation of RESTFUL web services using the .NET framework.</a:t>
            </a:r>
          </a:p>
          <a:p>
            <a:pPr marL="742950" lvl="1" indent="-285750" algn="just">
              <a:buFont typeface="Wingdings" panose="05000000000000000000" pitchFamily="2" charset="2"/>
              <a:buChar char="ü"/>
            </a:pPr>
            <a:endParaRPr lang="en-US" sz="2200" dirty="0"/>
          </a:p>
          <a:p>
            <a:pPr marL="742950" lvl="1" indent="-285750" algn="just">
              <a:buFont typeface="Wingdings" panose="05000000000000000000" pitchFamily="2" charset="2"/>
              <a:buChar char="ü"/>
            </a:pPr>
            <a:r>
              <a:rPr lang="en-US" sz="2200" dirty="0"/>
              <a:t>Web API helps in enabling the development of HTTP services to reach out to client entities like browsers, devices, or tablets.</a:t>
            </a:r>
          </a:p>
          <a:p>
            <a:pPr marL="742950" lvl="1" indent="-285750" algn="just">
              <a:buFont typeface="Wingdings" panose="05000000000000000000" pitchFamily="2" charset="2"/>
              <a:buChar char="ü"/>
            </a:pPr>
            <a:endParaRPr lang="en-US" sz="2200" dirty="0"/>
          </a:p>
          <a:p>
            <a:pPr marL="742950" lvl="1" indent="-285750" algn="just">
              <a:buFont typeface="Wingdings" panose="05000000000000000000" pitchFamily="2" charset="2"/>
              <a:buChar char="ü"/>
            </a:pPr>
            <a:r>
              <a:rPr lang="en-US" sz="2200" dirty="0"/>
              <a:t>ASP.NET Web API can be used with MVC for any type of application.</a:t>
            </a:r>
          </a:p>
          <a:p>
            <a:pPr marL="742950" lvl="1" indent="-285750" algn="just">
              <a:buFont typeface="Wingdings" panose="05000000000000000000" pitchFamily="2" charset="2"/>
              <a:buChar char="ü"/>
            </a:pPr>
            <a:endParaRPr lang="en-US" sz="2200" dirty="0"/>
          </a:p>
          <a:p>
            <a:pPr marL="742950" lvl="1" indent="-285750" algn="just">
              <a:buFont typeface="Wingdings" panose="05000000000000000000" pitchFamily="2" charset="2"/>
              <a:buChar char="ü"/>
            </a:pPr>
            <a:r>
              <a:rPr lang="en-US" sz="2200" dirty="0"/>
              <a:t>A web API can help you develop an ASP.NET application via AJAX.</a:t>
            </a:r>
          </a:p>
          <a:p>
            <a:pPr marL="742950" lvl="1" indent="-285750" algn="just">
              <a:buFont typeface="Wingdings" panose="05000000000000000000" pitchFamily="2" charset="2"/>
              <a:buChar char="ü"/>
            </a:pPr>
            <a:endParaRPr lang="en-US" sz="2200" dirty="0"/>
          </a:p>
          <a:p>
            <a:pPr marL="742950" lvl="1" indent="-285750" algn="just">
              <a:buFont typeface="Wingdings" panose="05000000000000000000" pitchFamily="2" charset="2"/>
              <a:buChar char="ü"/>
            </a:pPr>
            <a:r>
              <a:rPr lang="en-US" sz="2200" dirty="0"/>
              <a:t>Web API makes it easier for the developers to build an ASP.NET application that is compatible with any browser and almost any device</a:t>
            </a:r>
            <a:r>
              <a:rPr lang="en-US" dirty="0"/>
              <a:t>.</a:t>
            </a:r>
          </a:p>
        </p:txBody>
      </p:sp>
    </p:spTree>
    <p:extLst>
      <p:ext uri="{BB962C8B-B14F-4D97-AF65-F5344CB8AC3E}">
        <p14:creationId xmlns:p14="http://schemas.microsoft.com/office/powerpoint/2010/main" val="239588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5" name="Rectangle 4">
            <a:extLst>
              <a:ext uri="{FF2B5EF4-FFF2-40B4-BE49-F238E27FC236}">
                <a16:creationId xmlns:a16="http://schemas.microsoft.com/office/drawing/2014/main" id="{0E1F764F-04B2-4431-BA6E-56FB20ACB26F}"/>
              </a:ext>
            </a:extLst>
          </p:cNvPr>
          <p:cNvSpPr/>
          <p:nvPr/>
        </p:nvSpPr>
        <p:spPr>
          <a:xfrm>
            <a:off x="2007974" y="-1651"/>
            <a:ext cx="5321970" cy="1334211"/>
          </a:xfrm>
          <a:prstGeom prst="rect">
            <a:avLst/>
          </a:prstGeom>
        </p:spPr>
        <p:txBody>
          <a:bodyPr wrap="none">
            <a:spAutoFit/>
          </a:bodyPr>
          <a:lstStyle/>
          <a:p>
            <a:pPr>
              <a:lnSpc>
                <a:spcPct val="150000"/>
              </a:lnSpc>
            </a:pPr>
            <a:r>
              <a:rPr lang="en-US" sz="6000" b="1" dirty="0"/>
              <a:t>Third-Party APIs</a:t>
            </a:r>
            <a:endParaRPr lang="en-US" dirty="0"/>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8</a:t>
            </a:fld>
            <a:endParaRPr lang="en-US"/>
          </a:p>
        </p:txBody>
      </p:sp>
      <p:sp>
        <p:nvSpPr>
          <p:cNvPr id="13" name="TextBox 12">
            <a:extLst>
              <a:ext uri="{FF2B5EF4-FFF2-40B4-BE49-F238E27FC236}">
                <a16:creationId xmlns:a16="http://schemas.microsoft.com/office/drawing/2014/main" id="{AD9F2D9C-2BFD-4148-BE31-9DB5D6B85AAE}"/>
              </a:ext>
            </a:extLst>
          </p:cNvPr>
          <p:cNvSpPr txBox="1"/>
          <p:nvPr/>
        </p:nvSpPr>
        <p:spPr>
          <a:xfrm>
            <a:off x="599969" y="1396849"/>
            <a:ext cx="8137981" cy="738664"/>
          </a:xfrm>
          <a:prstGeom prst="rect">
            <a:avLst/>
          </a:prstGeom>
          <a:noFill/>
        </p:spPr>
        <p:txBody>
          <a:bodyPr wrap="square">
            <a:spAutoFit/>
          </a:bodyPr>
          <a:lstStyle/>
          <a:p>
            <a:pPr marL="285750" indent="-285750">
              <a:buFont typeface="Wingdings" panose="05000000000000000000" pitchFamily="2" charset="2"/>
              <a:buChar char="ü"/>
            </a:pPr>
            <a:endParaRPr lang="en-US" sz="2400" dirty="0">
              <a:solidFill>
                <a:srgbClr val="FF0000"/>
              </a:solidFill>
            </a:endParaRPr>
          </a:p>
          <a:p>
            <a:endParaRPr lang="en-US" dirty="0"/>
          </a:p>
        </p:txBody>
      </p:sp>
      <p:sp>
        <p:nvSpPr>
          <p:cNvPr id="8" name="TextBox 7">
            <a:extLst>
              <a:ext uri="{FF2B5EF4-FFF2-40B4-BE49-F238E27FC236}">
                <a16:creationId xmlns:a16="http://schemas.microsoft.com/office/drawing/2014/main" id="{050FB201-7563-46CA-A5C7-AE4D15F8BAE5}"/>
              </a:ext>
            </a:extLst>
          </p:cNvPr>
          <p:cNvSpPr txBox="1"/>
          <p:nvPr/>
        </p:nvSpPr>
        <p:spPr>
          <a:xfrm>
            <a:off x="599969" y="1396849"/>
            <a:ext cx="8137981" cy="4431983"/>
          </a:xfrm>
          <a:prstGeom prst="rect">
            <a:avLst/>
          </a:prstGeom>
          <a:noFill/>
        </p:spPr>
        <p:txBody>
          <a:bodyPr wrap="square">
            <a:spAutoFit/>
          </a:bodyPr>
          <a:lstStyle/>
          <a:p>
            <a:pPr marL="285750" indent="-285750" algn="just">
              <a:buFont typeface="Wingdings" panose="05000000000000000000" pitchFamily="2" charset="2"/>
              <a:buChar char="ü"/>
            </a:pPr>
            <a:r>
              <a:rPr lang="en-US" sz="2400" dirty="0"/>
              <a:t> Third-party APIs are not built into your browser.</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To use these APIs, will have to download the code from the Web.</a:t>
            </a:r>
          </a:p>
          <a:p>
            <a:pPr algn="just"/>
            <a:r>
              <a:rPr lang="en-US" sz="2400" dirty="0"/>
              <a:t> 	- YouTube API allows you to display videos on a website.</a:t>
            </a:r>
          </a:p>
          <a:p>
            <a:pPr algn="just"/>
            <a:endParaRPr lang="en-US" sz="2400" dirty="0"/>
          </a:p>
          <a:p>
            <a:pPr algn="just"/>
            <a:r>
              <a:rPr lang="en-US" sz="2400" dirty="0"/>
              <a:t>	- Twitter API allows you to display Tweets on a website.</a:t>
            </a:r>
          </a:p>
          <a:p>
            <a:pPr algn="just"/>
            <a:endParaRPr lang="en-US" sz="2400" dirty="0"/>
          </a:p>
          <a:p>
            <a:pPr algn="just"/>
            <a:r>
              <a:rPr lang="en-US" sz="2400" dirty="0"/>
              <a:t>	- Facebook API allows you to display Facebook info on a website.</a:t>
            </a:r>
          </a:p>
          <a:p>
            <a:pPr marL="285750" indent="-285750">
              <a:buFont typeface="Wingdings" panose="05000000000000000000" pitchFamily="2" charset="2"/>
              <a:buChar char="ü"/>
            </a:pPr>
            <a:endParaRPr lang="en-US" sz="2400" dirty="0">
              <a:solidFill>
                <a:srgbClr val="FF0000"/>
              </a:solidFill>
            </a:endParaRPr>
          </a:p>
          <a:p>
            <a:endParaRPr lang="en-US" dirty="0"/>
          </a:p>
        </p:txBody>
      </p:sp>
    </p:spTree>
    <p:extLst>
      <p:ext uri="{BB962C8B-B14F-4D97-AF65-F5344CB8AC3E}">
        <p14:creationId xmlns:p14="http://schemas.microsoft.com/office/powerpoint/2010/main" val="5708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1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2250533" y="2396131"/>
            <a:ext cx="4642939" cy="1015663"/>
          </a:xfrm>
          <a:prstGeom prst="rect">
            <a:avLst/>
          </a:prstGeom>
        </p:spPr>
        <p:txBody>
          <a:bodyPr wrap="none">
            <a:spAutoFit/>
          </a:bodyPr>
          <a:lstStyle/>
          <a:p>
            <a:pPr algn="ctr"/>
            <a:r>
              <a:rPr lang="en-US" sz="6000" b="1" dirty="0">
                <a:latin typeface="Arial" panose="020B0604020202020204" pitchFamily="34" charset="0"/>
              </a:rPr>
              <a:t>RESTful API</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9</a:t>
            </a:fld>
            <a:endParaRPr lang="en-US"/>
          </a:p>
        </p:txBody>
      </p:sp>
    </p:spTree>
    <p:extLst>
      <p:ext uri="{BB962C8B-B14F-4D97-AF65-F5344CB8AC3E}">
        <p14:creationId xmlns:p14="http://schemas.microsoft.com/office/powerpoint/2010/main" val="11417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1525</Words>
  <Application>Microsoft Office PowerPoint</Application>
  <PresentationFormat>On-screen Show (4:3)</PresentationFormat>
  <Paragraphs>229</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Myriad Pro</vt:lpstr>
      <vt:lpstr>Wingdings</vt:lpstr>
      <vt:lpstr>Office Theme</vt:lpstr>
      <vt:lpstr>EEI4346  Web Technology  Day School 05 +  Practical Session 04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Savithree Senanayake</cp:lastModifiedBy>
  <cp:revision>126</cp:revision>
  <dcterms:created xsi:type="dcterms:W3CDTF">2021-08-21T08:24:40Z</dcterms:created>
  <dcterms:modified xsi:type="dcterms:W3CDTF">2022-08-19T08:46:52Z</dcterms:modified>
</cp:coreProperties>
</file>