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895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pPr marL="89535">
                <a:lnSpc>
                  <a:spcPct val="100000"/>
                </a:lnSpc>
                <a:spcBef>
                  <a:spcPts val="1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895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pPr marL="89535">
                <a:lnSpc>
                  <a:spcPct val="100000"/>
                </a:lnSpc>
                <a:spcBef>
                  <a:spcPts val="1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895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pPr marL="89535">
                <a:lnSpc>
                  <a:spcPct val="100000"/>
                </a:lnSpc>
                <a:spcBef>
                  <a:spcPts val="1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895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pPr marL="89535">
                <a:lnSpc>
                  <a:spcPct val="100000"/>
                </a:lnSpc>
                <a:spcBef>
                  <a:spcPts val="1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6712" y="108013"/>
            <a:ext cx="382905" cy="474980"/>
          </a:xfrm>
          <a:custGeom>
            <a:avLst/>
            <a:gdLst/>
            <a:ahLst/>
            <a:cxnLst/>
            <a:rect l="l" t="t" r="r" b="b"/>
            <a:pathLst>
              <a:path w="382905" h="474980">
                <a:moveTo>
                  <a:pt x="0" y="474662"/>
                </a:moveTo>
                <a:lnTo>
                  <a:pt x="382587" y="474662"/>
                </a:lnTo>
                <a:lnTo>
                  <a:pt x="38258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00" y="108013"/>
            <a:ext cx="328612" cy="47466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90537" y="530288"/>
            <a:ext cx="370205" cy="474980"/>
          </a:xfrm>
          <a:custGeom>
            <a:avLst/>
            <a:gdLst/>
            <a:ahLst/>
            <a:cxnLst/>
            <a:rect l="l" t="t" r="r" b="b"/>
            <a:pathLst>
              <a:path w="370205" h="474980">
                <a:moveTo>
                  <a:pt x="0" y="474662"/>
                </a:moveTo>
                <a:lnTo>
                  <a:pt x="369887" y="474662"/>
                </a:lnTo>
                <a:lnTo>
                  <a:pt x="36988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425" y="530288"/>
            <a:ext cx="368300" cy="47466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200" y="457199"/>
            <a:ext cx="560387" cy="422275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711200" y="63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565086"/>
                </a:moveTo>
                <a:lnTo>
                  <a:pt x="0" y="565086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565086"/>
                </a:lnTo>
                <a:close/>
              </a:path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533336"/>
                </a:lnTo>
                <a:lnTo>
                  <a:pt x="31750" y="533336"/>
                </a:lnTo>
                <a:lnTo>
                  <a:pt x="31750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2912" y="533399"/>
            <a:ext cx="8226425" cy="31750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457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895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pPr marL="89535">
                <a:lnSpc>
                  <a:spcPct val="100000"/>
                </a:lnSpc>
                <a:spcBef>
                  <a:spcPts val="1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700" y="356361"/>
            <a:ext cx="8788400" cy="726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1232661"/>
            <a:ext cx="8608060" cy="368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3628" y="6487000"/>
            <a:ext cx="193040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895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pPr marL="89535">
                <a:lnSpc>
                  <a:spcPct val="100000"/>
                </a:lnSpc>
                <a:spcBef>
                  <a:spcPts val="15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1397" y="378917"/>
            <a:ext cx="5894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C00000"/>
                </a:solidFill>
                <a:latin typeface="Georgia"/>
                <a:cs typeface="Georgia"/>
              </a:rPr>
              <a:t>COMPUTER</a:t>
            </a:r>
            <a:r>
              <a:rPr sz="3600" spc="-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3600" spc="-75" dirty="0">
                <a:solidFill>
                  <a:srgbClr val="C00000"/>
                </a:solidFill>
                <a:latin typeface="Georgia"/>
                <a:cs typeface="Georgia"/>
              </a:rPr>
              <a:t>NETWORKS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A820F38-C97A-4D2B-8A78-A3CFA67A167A}"/>
              </a:ext>
            </a:extLst>
          </p:cNvPr>
          <p:cNvSpPr/>
          <p:nvPr/>
        </p:nvSpPr>
        <p:spPr>
          <a:xfrm>
            <a:off x="1066800" y="2828836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UNIT– III: Medium Access Control Sub Layer </a:t>
            </a:r>
          </a:p>
          <a:p>
            <a:endParaRPr lang="en-US" b="1" u="sng" dirty="0"/>
          </a:p>
          <a:p>
            <a:pPr algn="ctr"/>
            <a:r>
              <a:rPr lang="en-US" dirty="0"/>
              <a:t>Channel Allocation Problems, Multiple Access Protocols, IEEE standards for Local Area Networks, WLAN, Bluetooth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3459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Static</a:t>
            </a:r>
            <a:r>
              <a:rPr sz="3600" spc="-5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Channel</a:t>
            </a:r>
            <a:r>
              <a:rPr sz="3600" spc="-5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C00000"/>
                </a:solidFill>
                <a:latin typeface="Verdana"/>
                <a:cs typeface="Verdana"/>
              </a:rPr>
              <a:t>Allocation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10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6739890" y="1232661"/>
            <a:ext cx="880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among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5607" y="1232661"/>
            <a:ext cx="1052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multiple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1232661"/>
            <a:ext cx="61899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40690" algn="l"/>
                <a:tab pos="1083945" algn="l"/>
                <a:tab pos="2252980" algn="l"/>
                <a:tab pos="2591435" algn="l"/>
                <a:tab pos="3500120" algn="l"/>
                <a:tab pos="4669155" algn="l"/>
                <a:tab pos="5050155" algn="l"/>
              </a:tabLst>
            </a:pPr>
            <a:r>
              <a:rPr sz="2400" spc="-2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method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single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channel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allocated </a:t>
            </a:r>
            <a:r>
              <a:rPr sz="2400" dirty="0">
                <a:latin typeface="Calibri"/>
                <a:cs typeface="Calibri"/>
              </a:rPr>
              <a:t>competing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2330322"/>
            <a:ext cx="8453755" cy="337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4965" algn="l"/>
              </a:tabLst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Frequency</a:t>
            </a:r>
            <a:r>
              <a:rPr sz="2400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Division</a:t>
            </a:r>
            <a:r>
              <a:rPr sz="2400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Multiplexing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(FDM)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users,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bandwidth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divided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equal-sized </a:t>
            </a:r>
            <a:r>
              <a:rPr sz="2400" dirty="0">
                <a:latin typeface="Calibri"/>
                <a:cs typeface="Calibri"/>
              </a:rPr>
              <a:t>portions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portion.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0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u="sng" spc="-10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Pros: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private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frequency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band,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interference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840" y="1229613"/>
            <a:ext cx="8073390" cy="521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sng" spc="-10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Cons:</a:t>
            </a:r>
            <a:endParaRPr sz="2800">
              <a:latin typeface="Calibri"/>
              <a:cs typeface="Calibri"/>
            </a:endParaRPr>
          </a:p>
          <a:p>
            <a:pPr marL="354330" marR="5715" indent="-342265" algn="just">
              <a:lnSpc>
                <a:spcPct val="100000"/>
              </a:lnSpc>
              <a:spcBef>
                <a:spcPts val="3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However,</a:t>
            </a:r>
            <a:r>
              <a:rPr sz="2400" spc="3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3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3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senders</a:t>
            </a:r>
            <a:r>
              <a:rPr sz="2400" spc="3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large</a:t>
            </a:r>
            <a:r>
              <a:rPr sz="2400" spc="370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dirty="0">
                <a:latin typeface="Calibri"/>
                <a:cs typeface="Calibri"/>
              </a:rPr>
              <a:t>continuously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varying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traffic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bursty,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FDM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presents 	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problems.</a:t>
            </a:r>
            <a:endParaRPr sz="2400">
              <a:latin typeface="Calibri"/>
              <a:cs typeface="Calibri"/>
            </a:endParaRPr>
          </a:p>
          <a:p>
            <a:pPr marL="354330" marR="6350" indent="-342265" algn="just">
              <a:lnSpc>
                <a:spcPct val="100000"/>
              </a:lnSpc>
              <a:spcBef>
                <a:spcPts val="288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spectrum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cut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(&lt;N)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 	</a:t>
            </a:r>
            <a:r>
              <a:rPr sz="2400" dirty="0">
                <a:latin typeface="Calibri"/>
                <a:cs typeface="Calibri"/>
              </a:rPr>
              <a:t>currently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wasted.</a:t>
            </a:r>
            <a:endParaRPr sz="2400">
              <a:latin typeface="Calibri"/>
              <a:cs typeface="Calibri"/>
            </a:endParaRPr>
          </a:p>
          <a:p>
            <a:pPr marL="354330" marR="5080" indent="-342265" algn="just">
              <a:lnSpc>
                <a:spcPct val="100000"/>
              </a:lnSpc>
              <a:spcBef>
                <a:spcPts val="288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want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communicate,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do 	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communicate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due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lack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bandwidth.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hard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	</a:t>
            </a:r>
            <a:r>
              <a:rPr sz="2400" dirty="0">
                <a:latin typeface="Calibri"/>
                <a:cs typeface="Calibri"/>
              </a:rPr>
              <a:t>remaining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transmit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receive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885"/>
              </a:spcBef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constant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users,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FDM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simple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efficient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allocation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mechanism.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188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C00000"/>
                </a:solidFill>
                <a:latin typeface="Verdana"/>
                <a:cs typeface="Verdana"/>
              </a:rPr>
              <a:t>Cntd…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188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C00000"/>
                </a:solidFill>
                <a:latin typeface="Verdana"/>
                <a:cs typeface="Verdana"/>
              </a:rPr>
              <a:t>Cntd…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7340" y="1308861"/>
            <a:ext cx="8223884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 indent="-34226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31165" algn="l"/>
              </a:tabLst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Time</a:t>
            </a:r>
            <a:r>
              <a:rPr sz="24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Division</a:t>
            </a:r>
            <a:r>
              <a:rPr sz="24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Multiplexing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(TDM)</a:t>
            </a:r>
            <a:endParaRPr sz="2400">
              <a:latin typeface="Calibri"/>
              <a:cs typeface="Calibri"/>
            </a:endParaRPr>
          </a:p>
          <a:p>
            <a:pPr marL="88900" marR="8128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statically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allocated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baseline="24305" dirty="0">
                <a:latin typeface="Calibri"/>
                <a:cs typeface="Calibri"/>
              </a:rPr>
              <a:t>th</a:t>
            </a:r>
            <a:r>
              <a:rPr sz="2400" spc="292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slot.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does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allocated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slot,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fallow.</a:t>
            </a:r>
            <a:endParaRPr sz="2400">
              <a:latin typeface="Calibri"/>
              <a:cs typeface="Calibri"/>
            </a:endParaRPr>
          </a:p>
          <a:p>
            <a:pPr marL="88900" marR="7874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</a:t>
            </a:r>
            <a:r>
              <a:rPr sz="2400" spc="5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delay</a:t>
            </a:r>
            <a:r>
              <a:rPr sz="2400" spc="5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TDM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5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times</a:t>
            </a:r>
            <a:r>
              <a:rPr sz="2400" spc="5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worse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frames</a:t>
            </a:r>
            <a:r>
              <a:rPr sz="2400" spc="1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were</a:t>
            </a:r>
            <a:r>
              <a:rPr sz="2400" spc="1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somehow</a:t>
            </a:r>
            <a:r>
              <a:rPr sz="2400" spc="1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magically</a:t>
            </a:r>
            <a:r>
              <a:rPr sz="2400" spc="1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arranged</a:t>
            </a:r>
            <a:r>
              <a:rPr sz="2400" spc="1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orderly</a:t>
            </a:r>
            <a:r>
              <a:rPr sz="2400" spc="1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30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big </a:t>
            </a:r>
            <a:r>
              <a:rPr sz="2400" dirty="0">
                <a:latin typeface="Calibri"/>
                <a:cs typeface="Calibri"/>
              </a:rPr>
              <a:t>central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queue.</a:t>
            </a:r>
            <a:endParaRPr sz="24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2885"/>
              </a:spcBef>
            </a:pP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Conclusion:</a:t>
            </a:r>
            <a:endParaRPr sz="2400">
              <a:latin typeface="Calibri"/>
              <a:cs typeface="Calibri"/>
            </a:endParaRPr>
          </a:p>
          <a:p>
            <a:pPr marL="88900" marR="78105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Since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none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traditional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static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allocation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methods </a:t>
            </a:r>
            <a:r>
              <a:rPr sz="2400" dirty="0">
                <a:latin typeface="Calibri"/>
                <a:cs typeface="Calibri"/>
              </a:rPr>
              <a:t>work</a:t>
            </a:r>
            <a:r>
              <a:rPr sz="2400" spc="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well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bursty</a:t>
            </a:r>
            <a:r>
              <a:rPr sz="2400" spc="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traffic,</a:t>
            </a:r>
            <a:r>
              <a:rPr sz="2400" spc="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now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explore</a:t>
            </a:r>
            <a:r>
              <a:rPr sz="2400" spc="7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dynamic methods.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188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Dynamic</a:t>
            </a:r>
            <a:r>
              <a:rPr sz="3600" spc="-5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Channel</a:t>
            </a:r>
            <a:r>
              <a:rPr sz="3600" spc="-4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C00000"/>
                </a:solidFill>
                <a:latin typeface="Verdana"/>
                <a:cs typeface="Verdana"/>
              </a:rPr>
              <a:t>Allocation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943" y="1315288"/>
            <a:ext cx="8352155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Multi-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3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protocols</a:t>
            </a:r>
            <a:r>
              <a:rPr sz="2400" spc="3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3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3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3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Dynamic</a:t>
            </a:r>
            <a:r>
              <a:rPr sz="2400" spc="36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Channel </a:t>
            </a:r>
            <a:r>
              <a:rPr sz="2400" dirty="0">
                <a:latin typeface="Calibri"/>
                <a:cs typeface="Calibri"/>
              </a:rPr>
              <a:t>Allocation.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basic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assumptions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needed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allocation </a:t>
            </a:r>
            <a:r>
              <a:rPr sz="2400" spc="-25" dirty="0"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2885"/>
              </a:spcBef>
              <a:buAutoNum type="arabicPeriod"/>
              <a:tabLst>
                <a:tab pos="527685" algn="l"/>
              </a:tabLst>
            </a:pPr>
            <a:r>
              <a:rPr sz="2400" spc="-10" dirty="0">
                <a:latin typeface="Calibri"/>
                <a:cs typeface="Calibri"/>
              </a:rPr>
              <a:t>Independent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Traffic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2880"/>
              </a:spcBef>
              <a:buAutoNum type="arabicPeriod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Channel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2880"/>
              </a:spcBef>
              <a:buAutoNum type="arabicPeriod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Observable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Collisions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2880"/>
              </a:spcBef>
              <a:buAutoNum type="arabicPeriod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Continuous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Slotted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2885"/>
              </a:spcBef>
              <a:buAutoNum type="arabicPeriod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Carrier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Carrier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039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800080"/>
                </a:solidFill>
                <a:latin typeface="Times New Roman"/>
                <a:cs typeface="Times New Roman"/>
              </a:rPr>
              <a:t>Figure:</a:t>
            </a:r>
            <a:r>
              <a:rPr i="1" spc="-40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pc="-20" dirty="0"/>
              <a:t>Taxonomy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multiple-access</a:t>
            </a:r>
            <a:r>
              <a:rPr spc="-55" dirty="0"/>
              <a:t> </a:t>
            </a:r>
            <a:r>
              <a:rPr spc="-10" dirty="0"/>
              <a:t>protocols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262" y="1600200"/>
            <a:ext cx="8364474" cy="4191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555" y="320040"/>
            <a:ext cx="5384292" cy="11186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119" rIns="0" bIns="0" rtlCol="0">
            <a:spAutoFit/>
          </a:bodyPr>
          <a:lstStyle/>
          <a:p>
            <a:pPr marL="195453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0000"/>
                </a:solidFill>
                <a:latin typeface="Palatino Linotype"/>
                <a:cs typeface="Palatino Linotype"/>
              </a:rPr>
              <a:t>RANDOM</a:t>
            </a:r>
            <a:r>
              <a:rPr sz="4000" spc="-9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40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ACCESS</a:t>
            </a:r>
            <a:endParaRPr sz="4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1132459"/>
            <a:ext cx="860806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contention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methods,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superior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none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assigned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another.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No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permits,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permit,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send.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each </a:t>
            </a:r>
            <a:r>
              <a:rPr sz="2400" dirty="0">
                <a:latin typeface="Calibri"/>
                <a:cs typeface="Calibri"/>
              </a:rPr>
              <a:t>instance,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 data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send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uses a procedure defined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protocol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decision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whether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send.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885"/>
              </a:spcBef>
            </a:pP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name: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First,</a:t>
            </a:r>
            <a:r>
              <a:rPr sz="2400" spc="1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1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1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scheduled</a:t>
            </a:r>
            <a:r>
              <a:rPr sz="2400" spc="1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1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1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1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7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transmit. </a:t>
            </a:r>
            <a:r>
              <a:rPr sz="2400" dirty="0">
                <a:latin typeface="Calibri"/>
                <a:cs typeface="Calibri"/>
              </a:rPr>
              <a:t>Transmission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among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stations.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why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these </a:t>
            </a:r>
            <a:r>
              <a:rPr sz="2400" dirty="0">
                <a:latin typeface="Calibri"/>
                <a:cs typeface="Calibri"/>
              </a:rPr>
              <a:t>methods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random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access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288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Second,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rules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specify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send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next.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Stations </a:t>
            </a:r>
            <a:r>
              <a:rPr sz="2400" dirty="0">
                <a:latin typeface="Calibri"/>
                <a:cs typeface="Calibri"/>
              </a:rPr>
              <a:t>compete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medium.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why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contention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methods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2400" y="266700"/>
            <a:ext cx="8763000" cy="885825"/>
            <a:chOff x="152400" y="266700"/>
            <a:chExt cx="8763000" cy="885825"/>
          </a:xfrm>
        </p:grpSpPr>
        <p:sp>
          <p:nvSpPr>
            <p:cNvPr id="6" name="object 6"/>
            <p:cNvSpPr/>
            <p:nvPr/>
          </p:nvSpPr>
          <p:spPr>
            <a:xfrm>
              <a:off x="152400" y="304800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762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143000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254633"/>
            <a:ext cx="8137525" cy="331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indent="-914400">
              <a:lnSpc>
                <a:spcPts val="3060"/>
              </a:lnSpc>
              <a:buClr>
                <a:srgbClr val="000000"/>
              </a:buClr>
              <a:buSzPct val="116666"/>
              <a:buAutoNum type="arabicPeriod"/>
              <a:tabLst>
                <a:tab pos="927100" algn="l"/>
              </a:tabLst>
            </a:pP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ALOHA</a:t>
            </a:r>
            <a:endParaRPr sz="2400">
              <a:latin typeface="Times New Roman"/>
              <a:cs typeface="Times New Roman"/>
            </a:endParaRPr>
          </a:p>
          <a:p>
            <a:pPr marL="927100" indent="-914400">
              <a:lnSpc>
                <a:spcPct val="100000"/>
              </a:lnSpc>
              <a:spcBef>
                <a:spcPts val="2400"/>
              </a:spcBef>
              <a:buClr>
                <a:srgbClr val="000000"/>
              </a:buClr>
              <a:buSzPct val="116666"/>
              <a:buAutoNum type="arabicPeriod"/>
              <a:tabLst>
                <a:tab pos="927100" algn="l"/>
              </a:tabLst>
            </a:pP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Carrier</a:t>
            </a:r>
            <a:r>
              <a:rPr sz="2400" b="1" spc="-114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Sense</a:t>
            </a:r>
            <a:r>
              <a:rPr sz="2400" b="1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Multiple</a:t>
            </a:r>
            <a:r>
              <a:rPr sz="2400" b="1" spc="-16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Access</a:t>
            </a:r>
            <a:r>
              <a:rPr sz="2400" b="1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(CSMA)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Font typeface="Times New Roman"/>
              <a:buAutoNum type="arabicPeriod"/>
            </a:pPr>
            <a:endParaRPr sz="2400">
              <a:latin typeface="Times New Roman"/>
              <a:cs typeface="Times New Roman"/>
            </a:endParaRPr>
          </a:p>
          <a:p>
            <a:pPr marL="927100" marR="100330" indent="-915035">
              <a:lnSpc>
                <a:spcPts val="2880"/>
              </a:lnSpc>
              <a:spcBef>
                <a:spcPts val="5"/>
              </a:spcBef>
              <a:buClr>
                <a:srgbClr val="000000"/>
              </a:buClr>
              <a:buSzPct val="116666"/>
              <a:buAutoNum type="arabicPeriod"/>
              <a:tabLst>
                <a:tab pos="927100" algn="l"/>
              </a:tabLst>
            </a:pP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Carrier</a:t>
            </a:r>
            <a:r>
              <a:rPr sz="2400" b="1" spc="-1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Sense</a:t>
            </a:r>
            <a:r>
              <a:rPr sz="2400" b="1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Multiple</a:t>
            </a:r>
            <a:r>
              <a:rPr sz="2400" b="1" spc="-16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Access</a:t>
            </a:r>
            <a:r>
              <a:rPr sz="2400" b="1" spc="-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with</a:t>
            </a:r>
            <a:r>
              <a:rPr sz="24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Collision</a:t>
            </a:r>
            <a:r>
              <a:rPr sz="24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Detection (CSMA/CD)</a:t>
            </a:r>
            <a:endParaRPr sz="2400">
              <a:latin typeface="Times New Roman"/>
              <a:cs typeface="Times New Roman"/>
            </a:endParaRPr>
          </a:p>
          <a:p>
            <a:pPr marL="927100" indent="-914400">
              <a:lnSpc>
                <a:spcPts val="3320"/>
              </a:lnSpc>
              <a:spcBef>
                <a:spcPts val="2385"/>
              </a:spcBef>
              <a:buClr>
                <a:srgbClr val="000000"/>
              </a:buClr>
              <a:buSzPct val="116666"/>
              <a:buAutoNum type="arabicPeriod"/>
              <a:tabLst>
                <a:tab pos="927100" algn="l"/>
              </a:tabLst>
            </a:pP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Carrier</a:t>
            </a:r>
            <a:r>
              <a:rPr sz="2400" b="1" spc="-6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Sense</a:t>
            </a:r>
            <a:r>
              <a:rPr sz="24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Multiple</a:t>
            </a:r>
            <a:r>
              <a:rPr sz="2400" b="1" spc="-16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Access with</a:t>
            </a:r>
            <a:r>
              <a:rPr sz="2400" b="1" spc="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Collision</a:t>
            </a:r>
            <a:r>
              <a:rPr sz="2400" b="1" spc="-17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Avoidance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ts val="2840"/>
              </a:lnSpc>
            </a:pP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(CSMA/CA)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4215" y="539495"/>
            <a:ext cx="5116195" cy="789940"/>
            <a:chOff x="204215" y="539495"/>
            <a:chExt cx="5116195" cy="789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215" y="539495"/>
              <a:ext cx="5116068" cy="789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575" y="1028700"/>
              <a:ext cx="4689348" cy="762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8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95"/>
              </a:spcBef>
            </a:pPr>
            <a:r>
              <a:rPr sz="2800" i="1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i="1" u="sng" spc="-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i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i="1" u="sng" spc="-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i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i="1" u="sng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i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i="1" u="sng" spc="-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i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3459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1.</a:t>
            </a:r>
            <a:r>
              <a:rPr sz="3600" spc="-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C00000"/>
                </a:solidFill>
                <a:latin typeface="Verdana"/>
                <a:cs typeface="Verdana"/>
              </a:rPr>
              <a:t>ALOHA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17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232661"/>
            <a:ext cx="75977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Aloha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protocol.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derived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compound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Hawaiian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words: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8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b="1" i="1" dirty="0">
                <a:latin typeface="Calibri"/>
                <a:cs typeface="Calibri"/>
              </a:rPr>
              <a:t>ALO</a:t>
            </a:r>
            <a:r>
              <a:rPr sz="2400" b="1" i="1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“share”.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  <a:tab pos="1841500" algn="l"/>
              </a:tabLst>
            </a:pPr>
            <a:r>
              <a:rPr sz="2400" b="1" i="1" dirty="0">
                <a:latin typeface="Calibri"/>
                <a:cs typeface="Calibri"/>
              </a:rPr>
              <a:t>HA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means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“essence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life”.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3459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History</a:t>
            </a:r>
            <a:r>
              <a:rPr sz="3600" spc="-5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of</a:t>
            </a:r>
            <a:r>
              <a:rPr sz="3600" spc="-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C00000"/>
                </a:solidFill>
                <a:latin typeface="Verdana"/>
                <a:cs typeface="Verdana"/>
              </a:rPr>
              <a:t>ALOHA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18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231140" y="1232661"/>
            <a:ext cx="860742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Development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ALOHA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begun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1968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University</a:t>
            </a:r>
            <a:r>
              <a:rPr sz="2400" spc="4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Hawaii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under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leadership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Norman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Abramson.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extended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researchers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then.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low-</a:t>
            </a:r>
            <a:r>
              <a:rPr sz="2400" dirty="0">
                <a:latin typeface="Calibri"/>
                <a:cs typeface="Calibri"/>
              </a:rPr>
              <a:t>cost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commercial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radio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equipment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 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Oahu(an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island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Hawaii)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Hawaiian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islands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central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time-</a:t>
            </a:r>
            <a:r>
              <a:rPr sz="2400" dirty="0">
                <a:latin typeface="Calibri"/>
                <a:cs typeface="Calibri"/>
              </a:rPr>
              <a:t>sharing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Oahu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campus.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885"/>
              </a:spcBef>
            </a:pPr>
            <a:r>
              <a:rPr sz="2400" dirty="0">
                <a:latin typeface="Calibri"/>
                <a:cs typeface="Calibri"/>
              </a:rPr>
              <a:t>ALOHAnet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became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operational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June,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1971,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providing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first </a:t>
            </a: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demonstration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wireless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packet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network.</a:t>
            </a:r>
            <a:endParaRPr sz="240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Although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ALOHAnet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designed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wireless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communication,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were</a:t>
            </a:r>
            <a:r>
              <a:rPr sz="2400" spc="4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media</a:t>
            </a:r>
            <a:r>
              <a:rPr sz="2400" spc="4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available</a:t>
            </a:r>
            <a:r>
              <a:rPr sz="2400" spc="4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application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ALOHA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4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cables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satellites.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188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C00000"/>
                </a:solidFill>
                <a:latin typeface="Verdana"/>
                <a:cs typeface="Verdana"/>
              </a:rPr>
              <a:t>Cntd…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6743" y="1385061"/>
            <a:ext cx="858202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1970s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ALOHA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employed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widely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Ethernet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cable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satellite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network.</a:t>
            </a:r>
            <a:endParaRPr sz="2400">
              <a:latin typeface="Calibri"/>
              <a:cs typeface="Calibri"/>
            </a:endParaRPr>
          </a:p>
          <a:p>
            <a:pPr marL="12700" marR="762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this,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stations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transmit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hence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collision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garbled.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885"/>
              </a:spcBef>
            </a:pP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versions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ALOHA:</a:t>
            </a:r>
            <a:endParaRPr sz="2400">
              <a:latin typeface="Calibri"/>
              <a:cs typeface="Calibri"/>
            </a:endParaRPr>
          </a:p>
          <a:p>
            <a:pPr marL="1438275" indent="-511175" algn="just">
              <a:lnSpc>
                <a:spcPct val="100000"/>
              </a:lnSpc>
              <a:buAutoNum type="romanLcPeriod"/>
              <a:tabLst>
                <a:tab pos="1438275" algn="l"/>
              </a:tabLst>
            </a:pPr>
            <a:r>
              <a:rPr sz="2400" b="1" i="1" dirty="0">
                <a:latin typeface="Calibri"/>
                <a:cs typeface="Calibri"/>
              </a:rPr>
              <a:t>Pure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Aloha</a:t>
            </a:r>
            <a:endParaRPr sz="2400">
              <a:latin typeface="Calibri"/>
              <a:cs typeface="Calibri"/>
            </a:endParaRPr>
          </a:p>
          <a:p>
            <a:pPr marL="1381125" indent="-454025" algn="just">
              <a:lnSpc>
                <a:spcPct val="100000"/>
              </a:lnSpc>
              <a:buAutoNum type="romanLcPeriod"/>
              <a:tabLst>
                <a:tab pos="1381125" algn="l"/>
              </a:tabLst>
            </a:pPr>
            <a:r>
              <a:rPr sz="2400" b="1" i="1" dirty="0">
                <a:latin typeface="Calibri"/>
                <a:cs typeface="Calibri"/>
              </a:rPr>
              <a:t>Slotted</a:t>
            </a:r>
            <a:r>
              <a:rPr sz="2400" b="1" i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Aloha</a:t>
            </a:r>
            <a:endParaRPr sz="24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respect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whether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discrete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slots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frames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fit.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Pure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ALOHA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global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synchronization;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slotted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ALOHA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066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812925" y="1219200"/>
            <a:ext cx="6657975" cy="5257800"/>
            <a:chOff x="1812925" y="1219200"/>
            <a:chExt cx="6657975" cy="52578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2925" y="1219200"/>
              <a:ext cx="5121275" cy="5257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934200" y="5181600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1333500" y="0"/>
                  </a:moveTo>
                  <a:lnTo>
                    <a:pt x="13335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1333500" y="285750"/>
                  </a:lnTo>
                  <a:lnTo>
                    <a:pt x="1333500" y="381000"/>
                  </a:lnTo>
                  <a:lnTo>
                    <a:pt x="1524000" y="190500"/>
                  </a:lnTo>
                  <a:lnTo>
                    <a:pt x="13335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34200" y="5181600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0" y="285750"/>
                  </a:moveTo>
                  <a:lnTo>
                    <a:pt x="1333500" y="285750"/>
                  </a:lnTo>
                  <a:lnTo>
                    <a:pt x="1333500" y="381000"/>
                  </a:lnTo>
                  <a:lnTo>
                    <a:pt x="1524000" y="190500"/>
                  </a:lnTo>
                  <a:lnTo>
                    <a:pt x="1333500" y="0"/>
                  </a:lnTo>
                  <a:lnTo>
                    <a:pt x="1333500" y="95250"/>
                  </a:lnTo>
                  <a:lnTo>
                    <a:pt x="0" y="95250"/>
                  </a:lnTo>
                  <a:lnTo>
                    <a:pt x="0" y="2857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839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800080"/>
                </a:solidFill>
                <a:latin typeface="Times New Roman"/>
                <a:cs typeface="Times New Roman"/>
              </a:rPr>
              <a:t>Figure:</a:t>
            </a:r>
            <a:r>
              <a:rPr i="1" spc="-1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Seven layers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OSI </a:t>
            </a:r>
            <a:r>
              <a:rPr spc="-10" dirty="0"/>
              <a:t>Model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pPr marL="89535">
                <a:lnSpc>
                  <a:spcPct val="100000"/>
                </a:lnSpc>
                <a:spcBef>
                  <a:spcPts val="15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217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95"/>
              </a:spcBef>
            </a:pPr>
            <a:r>
              <a:rPr sz="3400" dirty="0">
                <a:solidFill>
                  <a:srgbClr val="00AF50"/>
                </a:solidFill>
                <a:latin typeface="Georgia"/>
                <a:cs typeface="Georgia"/>
              </a:rPr>
              <a:t>i).</a:t>
            </a:r>
            <a:r>
              <a:rPr sz="3400" spc="130" dirty="0">
                <a:solidFill>
                  <a:srgbClr val="00AF50"/>
                </a:solidFill>
                <a:latin typeface="Georgia"/>
                <a:cs typeface="Georgia"/>
              </a:rPr>
              <a:t> </a:t>
            </a:r>
            <a:r>
              <a:rPr sz="3400" dirty="0">
                <a:solidFill>
                  <a:srgbClr val="00AF50"/>
                </a:solidFill>
                <a:latin typeface="Georgia"/>
                <a:cs typeface="Georgia"/>
              </a:rPr>
              <a:t>Pure</a:t>
            </a:r>
            <a:r>
              <a:rPr sz="3400" spc="155" dirty="0">
                <a:solidFill>
                  <a:srgbClr val="00AF50"/>
                </a:solidFill>
                <a:latin typeface="Georgia"/>
                <a:cs typeface="Georgia"/>
              </a:rPr>
              <a:t> </a:t>
            </a:r>
            <a:r>
              <a:rPr sz="3400" spc="-10" dirty="0">
                <a:solidFill>
                  <a:srgbClr val="00AF50"/>
                </a:solidFill>
                <a:latin typeface="Georgia"/>
                <a:cs typeface="Georgia"/>
              </a:rPr>
              <a:t>Aloha</a:t>
            </a:r>
            <a:endParaRPr sz="3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0339" y="1232661"/>
            <a:ext cx="870648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stations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transmit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whenever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sent.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sends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waits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acknowledgement.</a:t>
            </a:r>
            <a:endParaRPr sz="2400">
              <a:latin typeface="Calibri"/>
              <a:cs typeface="Calibri"/>
            </a:endParaRPr>
          </a:p>
          <a:p>
            <a:pPr marL="63500" marR="5588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acknowledgement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doesn’t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allotted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then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waits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amount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back-</a:t>
            </a:r>
            <a:r>
              <a:rPr sz="2400" dirty="0">
                <a:latin typeface="Calibri"/>
                <a:cs typeface="Calibri"/>
              </a:rPr>
              <a:t>off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time </a:t>
            </a:r>
            <a:r>
              <a:rPr sz="2400" dirty="0">
                <a:latin typeface="Calibri"/>
                <a:cs typeface="Calibri"/>
              </a:rPr>
              <a:t>(T</a:t>
            </a:r>
            <a:r>
              <a:rPr sz="2400" baseline="-20833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resends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63500" marR="55244" algn="just">
              <a:lnSpc>
                <a:spcPct val="100000"/>
              </a:lnSpc>
              <a:spcBef>
                <a:spcPts val="2885"/>
              </a:spcBef>
            </a:pPr>
            <a:r>
              <a:rPr sz="2400" dirty="0">
                <a:latin typeface="Calibri"/>
                <a:cs typeface="Calibri"/>
              </a:rPr>
              <a:t>Since</a:t>
            </a:r>
            <a:r>
              <a:rPr sz="2400" spc="1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1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stations</a:t>
            </a:r>
            <a:r>
              <a:rPr sz="2400" spc="1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wait</a:t>
            </a:r>
            <a:r>
              <a:rPr sz="2400" spc="1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1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1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amount</a:t>
            </a:r>
            <a:r>
              <a:rPr sz="2400" spc="1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time,</a:t>
            </a:r>
            <a:r>
              <a:rPr sz="2400" spc="13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further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collision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decreases.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039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800080"/>
                </a:solidFill>
                <a:latin typeface="Times New Roman"/>
                <a:cs typeface="Times New Roman"/>
              </a:rPr>
              <a:t>Figure:</a:t>
            </a:r>
            <a:r>
              <a:rPr i="1" spc="-20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Frames</a:t>
            </a:r>
            <a:r>
              <a:rPr spc="-10" dirty="0"/>
              <a:t> </a:t>
            </a:r>
            <a:r>
              <a:rPr dirty="0"/>
              <a:t>in a </a:t>
            </a:r>
            <a:r>
              <a:rPr spc="-25" dirty="0"/>
              <a:t>pure</a:t>
            </a:r>
            <a:r>
              <a:rPr spc="-135" dirty="0"/>
              <a:t> </a:t>
            </a:r>
            <a:r>
              <a:rPr dirty="0"/>
              <a:t>ALOHA</a:t>
            </a:r>
            <a:r>
              <a:rPr spc="-135" dirty="0"/>
              <a:t> </a:t>
            </a:r>
            <a:r>
              <a:rPr spc="-10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075" y="1600200"/>
            <a:ext cx="8620125" cy="40608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039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800080"/>
                </a:solidFill>
                <a:latin typeface="Times New Roman"/>
                <a:cs typeface="Times New Roman"/>
              </a:rPr>
              <a:t>Figure:</a:t>
            </a:r>
            <a:r>
              <a:rPr i="1" spc="-70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Procedure</a:t>
            </a:r>
            <a:r>
              <a:rPr spc="-25" dirty="0"/>
              <a:t> </a:t>
            </a:r>
            <a:r>
              <a:rPr dirty="0"/>
              <a:t>for</a:t>
            </a:r>
            <a:r>
              <a:rPr spc="-85" dirty="0"/>
              <a:t> </a:t>
            </a:r>
            <a:r>
              <a:rPr spc="-20" dirty="0"/>
              <a:t>pure</a:t>
            </a:r>
            <a:r>
              <a:rPr spc="-130" dirty="0"/>
              <a:t> </a:t>
            </a:r>
            <a:r>
              <a:rPr dirty="0"/>
              <a:t>ALOHA</a:t>
            </a:r>
            <a:r>
              <a:rPr spc="-150" dirty="0"/>
              <a:t> </a:t>
            </a:r>
            <a:r>
              <a:rPr spc="-10" dirty="0"/>
              <a:t>protocol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1295400"/>
            <a:ext cx="6480175" cy="50419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0" y="474662"/>
                  </a:moveTo>
                  <a:lnTo>
                    <a:pt x="382587" y="474662"/>
                  </a:lnTo>
                  <a:lnTo>
                    <a:pt x="3825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0" y="474662"/>
                  </a:moveTo>
                  <a:lnTo>
                    <a:pt x="369887" y="474662"/>
                  </a:lnTo>
                  <a:lnTo>
                    <a:pt x="3698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56540" y="1164081"/>
            <a:ext cx="8631555" cy="4719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 marR="55244" algn="just">
              <a:lnSpc>
                <a:spcPct val="100200"/>
              </a:lnSpc>
              <a:spcBef>
                <a:spcPts val="90"/>
              </a:spcBef>
            </a:pP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28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stations</a:t>
            </a:r>
            <a:r>
              <a:rPr sz="2800" b="1" i="1" spc="29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on</a:t>
            </a:r>
            <a:r>
              <a:rPr sz="2800" b="1" i="1" spc="28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29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wireless</a:t>
            </a:r>
            <a:r>
              <a:rPr sz="2800" b="1" i="1" spc="29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ALOHA</a:t>
            </a:r>
            <a:r>
              <a:rPr sz="2800" b="1" i="1" spc="21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network</a:t>
            </a:r>
            <a:r>
              <a:rPr sz="2800" b="1" i="1" spc="29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are</a:t>
            </a:r>
            <a:r>
              <a:rPr sz="2800" b="1" i="1" spc="275" dirty="0">
                <a:latin typeface="Times New Roman"/>
                <a:cs typeface="Times New Roman"/>
              </a:rPr>
              <a:t>  </a:t>
            </a:r>
            <a:r>
              <a:rPr sz="2800" b="1" i="1" spc="-50" dirty="0">
                <a:latin typeface="Times New Roman"/>
                <a:cs typeface="Times New Roman"/>
              </a:rPr>
              <a:t>a </a:t>
            </a:r>
            <a:r>
              <a:rPr sz="2800" b="1" i="1" dirty="0">
                <a:latin typeface="Times New Roman"/>
                <a:cs typeface="Times New Roman"/>
              </a:rPr>
              <a:t>maximum</a:t>
            </a:r>
            <a:r>
              <a:rPr sz="2800" b="1" i="1" spc="6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6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600</a:t>
            </a:r>
            <a:r>
              <a:rPr sz="2800" b="1" i="1" spc="6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km</a:t>
            </a:r>
            <a:r>
              <a:rPr sz="2800" b="1" i="1" spc="6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apart.</a:t>
            </a:r>
            <a:r>
              <a:rPr sz="2800" b="1" i="1" spc="60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If</a:t>
            </a:r>
            <a:r>
              <a:rPr sz="2800" b="1" i="1" spc="6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we</a:t>
            </a:r>
            <a:r>
              <a:rPr sz="2800" b="1" i="1" spc="6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assume</a:t>
            </a:r>
            <a:r>
              <a:rPr sz="2800" b="1" i="1" spc="6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61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signals </a:t>
            </a:r>
            <a:r>
              <a:rPr sz="2800" b="1" i="1" dirty="0">
                <a:latin typeface="Times New Roman"/>
                <a:cs typeface="Times New Roman"/>
              </a:rPr>
              <a:t>propagate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at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Arial"/>
                <a:cs typeface="Arial"/>
              </a:rPr>
              <a:t>×</a:t>
            </a:r>
            <a:r>
              <a:rPr sz="2800" b="1" i="1" spc="-90" dirty="0">
                <a:latin typeface="Arial"/>
                <a:cs typeface="Arial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</a:t>
            </a:r>
            <a:r>
              <a:rPr sz="2775" b="1" i="1" baseline="16516" dirty="0">
                <a:latin typeface="Times New Roman"/>
                <a:cs typeface="Times New Roman"/>
              </a:rPr>
              <a:t>8</a:t>
            </a:r>
            <a:r>
              <a:rPr sz="2775" b="1" i="1" spc="315" baseline="16516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m/s,</a:t>
            </a:r>
            <a:r>
              <a:rPr sz="2800" b="1" i="1" spc="6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find</a:t>
            </a:r>
            <a:endParaRPr sz="2800">
              <a:latin typeface="Times New Roman"/>
              <a:cs typeface="Times New Roman"/>
            </a:endParaRPr>
          </a:p>
          <a:p>
            <a:pPr marL="2285365" algn="just">
              <a:lnSpc>
                <a:spcPts val="3354"/>
              </a:lnSpc>
            </a:pPr>
            <a:r>
              <a:rPr sz="2800" b="1" i="1" dirty="0">
                <a:solidFill>
                  <a:srgbClr val="800080"/>
                </a:solidFill>
                <a:latin typeface="Times New Roman"/>
                <a:cs typeface="Times New Roman"/>
              </a:rPr>
              <a:t>T</a:t>
            </a:r>
            <a:r>
              <a:rPr sz="2775" b="1" i="1" baseline="-7507" dirty="0">
                <a:solidFill>
                  <a:srgbClr val="800080"/>
                </a:solidFill>
                <a:latin typeface="Times New Roman"/>
                <a:cs typeface="Times New Roman"/>
              </a:rPr>
              <a:t>p </a:t>
            </a:r>
            <a:r>
              <a:rPr sz="2800" b="1" i="1" dirty="0">
                <a:solidFill>
                  <a:srgbClr val="800080"/>
                </a:solidFill>
                <a:latin typeface="Times New Roman"/>
                <a:cs typeface="Times New Roman"/>
              </a:rPr>
              <a:t>=</a:t>
            </a:r>
            <a:r>
              <a:rPr sz="2800" b="1" i="1" spc="-20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800080"/>
                </a:solidFill>
                <a:latin typeface="Times New Roman"/>
                <a:cs typeface="Times New Roman"/>
              </a:rPr>
              <a:t>(600</a:t>
            </a:r>
            <a:r>
              <a:rPr sz="2800" b="1" i="1" spc="-1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800080"/>
                </a:solidFill>
                <a:latin typeface="Arial"/>
                <a:cs typeface="Arial"/>
              </a:rPr>
              <a:t>×</a:t>
            </a:r>
            <a:r>
              <a:rPr sz="2800" b="1" i="1" spc="-9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800080"/>
                </a:solidFill>
                <a:latin typeface="Times New Roman"/>
                <a:cs typeface="Times New Roman"/>
              </a:rPr>
              <a:t>10</a:t>
            </a:r>
            <a:r>
              <a:rPr sz="2775" b="1" i="1" baseline="25525" dirty="0">
                <a:solidFill>
                  <a:srgbClr val="800080"/>
                </a:solidFill>
                <a:latin typeface="Times New Roman"/>
                <a:cs typeface="Times New Roman"/>
              </a:rPr>
              <a:t>3</a:t>
            </a:r>
            <a:r>
              <a:rPr sz="2775" b="1" i="1" spc="307" baseline="2552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800080"/>
                </a:solidFill>
                <a:latin typeface="Times New Roman"/>
                <a:cs typeface="Times New Roman"/>
              </a:rPr>
              <a:t>)</a:t>
            </a:r>
            <a:r>
              <a:rPr sz="2800" b="1" i="1" spc="-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800080"/>
                </a:solidFill>
                <a:latin typeface="Times New Roman"/>
                <a:cs typeface="Times New Roman"/>
              </a:rPr>
              <a:t>/</a:t>
            </a:r>
            <a:r>
              <a:rPr sz="2800" b="1" i="1" spc="-20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800080"/>
                </a:solidFill>
                <a:latin typeface="Times New Roman"/>
                <a:cs typeface="Times New Roman"/>
              </a:rPr>
              <a:t>(3</a:t>
            </a:r>
            <a:r>
              <a:rPr sz="2800" b="1" i="1" spc="-1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800080"/>
                </a:solidFill>
                <a:latin typeface="Arial"/>
                <a:cs typeface="Arial"/>
              </a:rPr>
              <a:t>×</a:t>
            </a:r>
            <a:r>
              <a:rPr sz="2800" b="1" i="1" spc="-9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800080"/>
                </a:solidFill>
                <a:latin typeface="Times New Roman"/>
                <a:cs typeface="Times New Roman"/>
              </a:rPr>
              <a:t>10</a:t>
            </a:r>
            <a:r>
              <a:rPr sz="2775" b="1" i="1" baseline="25525" dirty="0">
                <a:solidFill>
                  <a:srgbClr val="800080"/>
                </a:solidFill>
                <a:latin typeface="Times New Roman"/>
                <a:cs typeface="Times New Roman"/>
              </a:rPr>
              <a:t>8</a:t>
            </a:r>
            <a:r>
              <a:rPr sz="2775" b="1" i="1" spc="322" baseline="2552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800080"/>
                </a:solidFill>
                <a:latin typeface="Times New Roman"/>
                <a:cs typeface="Times New Roman"/>
              </a:rPr>
              <a:t>)</a:t>
            </a:r>
            <a:r>
              <a:rPr sz="2800" b="1" i="1" spc="-1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800080"/>
                </a:solidFill>
                <a:latin typeface="Times New Roman"/>
                <a:cs typeface="Times New Roman"/>
              </a:rPr>
              <a:t>=</a:t>
            </a:r>
            <a:r>
              <a:rPr sz="2800" b="1" i="1" spc="-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800080"/>
                </a:solidFill>
                <a:latin typeface="Times New Roman"/>
                <a:cs typeface="Times New Roman"/>
              </a:rPr>
              <a:t>2</a:t>
            </a:r>
            <a:r>
              <a:rPr sz="2800" b="1" i="1" spc="-1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z="2800" b="1" i="1" spc="-25" dirty="0">
                <a:solidFill>
                  <a:srgbClr val="800080"/>
                </a:solidFill>
                <a:latin typeface="Times New Roman"/>
                <a:cs typeface="Times New Roman"/>
              </a:rPr>
              <a:t>ms.</a:t>
            </a:r>
            <a:endParaRPr sz="2800">
              <a:latin typeface="Times New Roman"/>
              <a:cs typeface="Times New Roman"/>
            </a:endParaRPr>
          </a:p>
          <a:p>
            <a:pPr marL="63500" marR="55880" algn="just">
              <a:lnSpc>
                <a:spcPts val="3360"/>
              </a:lnSpc>
              <a:spcBef>
                <a:spcPts val="105"/>
              </a:spcBef>
            </a:pPr>
            <a:r>
              <a:rPr sz="2800" b="1" i="1" dirty="0">
                <a:latin typeface="Times New Roman"/>
                <a:cs typeface="Times New Roman"/>
              </a:rPr>
              <a:t>Now</a:t>
            </a:r>
            <a:r>
              <a:rPr sz="2800" b="1" i="1" spc="3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we</a:t>
            </a:r>
            <a:r>
              <a:rPr sz="2800" b="1" i="1" spc="3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can</a:t>
            </a:r>
            <a:r>
              <a:rPr sz="2800" b="1" i="1" spc="3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find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3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value</a:t>
            </a:r>
            <a:r>
              <a:rPr sz="2800" b="1" i="1" spc="3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</a:t>
            </a:r>
            <a:r>
              <a:rPr sz="2775" b="1" i="1" baseline="-9009" dirty="0">
                <a:latin typeface="Times New Roman"/>
                <a:cs typeface="Times New Roman"/>
              </a:rPr>
              <a:t>B</a:t>
            </a:r>
            <a:r>
              <a:rPr sz="2775" b="1" i="1" spc="60" baseline="-9009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for</a:t>
            </a:r>
            <a:r>
              <a:rPr sz="2800" b="1" i="1" spc="3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different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values</a:t>
            </a:r>
            <a:r>
              <a:rPr sz="2800" b="1" i="1" spc="32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of </a:t>
            </a:r>
            <a:r>
              <a:rPr sz="2800" b="1" i="1" dirty="0">
                <a:latin typeface="Times New Roman"/>
                <a:cs typeface="Times New Roman"/>
              </a:rPr>
              <a:t>K </a:t>
            </a:r>
            <a:r>
              <a:rPr sz="2800" b="1" i="1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Times New Roman"/>
              <a:cs typeface="Times New Roman"/>
            </a:endParaRPr>
          </a:p>
          <a:p>
            <a:pPr marL="506730" marR="55244" indent="-443865" algn="just">
              <a:lnSpc>
                <a:spcPct val="100000"/>
              </a:lnSpc>
            </a:pP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.</a:t>
            </a:r>
            <a:r>
              <a:rPr sz="2800" b="1" i="1" spc="4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For</a:t>
            </a:r>
            <a:r>
              <a:rPr sz="2800" b="1" i="1" spc="48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K</a:t>
            </a:r>
            <a:r>
              <a:rPr sz="2800" b="1" i="1" spc="4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4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1,</a:t>
            </a:r>
            <a:r>
              <a:rPr sz="2800" b="1" i="1" spc="4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4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range</a:t>
            </a:r>
            <a:r>
              <a:rPr sz="2800" b="1" i="1" spc="4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48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{0,</a:t>
            </a:r>
            <a:r>
              <a:rPr sz="2800" b="1" i="1" spc="4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1}.</a:t>
            </a:r>
            <a:r>
              <a:rPr sz="2800" b="1" i="1" spc="4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4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station</a:t>
            </a:r>
            <a:r>
              <a:rPr sz="2800" b="1" i="1" spc="48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needs</a:t>
            </a:r>
            <a:r>
              <a:rPr sz="2800" b="1" i="1" spc="484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to </a:t>
            </a:r>
            <a:r>
              <a:rPr sz="2800" b="1" i="1" dirty="0">
                <a:latin typeface="Times New Roman"/>
                <a:cs typeface="Times New Roman"/>
              </a:rPr>
              <a:t>generate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random number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with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value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1.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This </a:t>
            </a:r>
            <a:r>
              <a:rPr sz="2800" b="1" i="1" dirty="0">
                <a:latin typeface="Times New Roman"/>
                <a:cs typeface="Times New Roman"/>
              </a:rPr>
              <a:t>means</a:t>
            </a:r>
            <a:r>
              <a:rPr sz="2800" b="1" i="1" spc="2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2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</a:t>
            </a:r>
            <a:r>
              <a:rPr sz="2775" b="1" i="1" baseline="-9009" dirty="0">
                <a:latin typeface="Times New Roman"/>
                <a:cs typeface="Times New Roman"/>
              </a:rPr>
              <a:t>B</a:t>
            </a:r>
            <a:r>
              <a:rPr sz="2775" b="1" i="1" spc="22" baseline="-9009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2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either</a:t>
            </a:r>
            <a:r>
              <a:rPr sz="2800" b="1" i="1" spc="2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</a:t>
            </a:r>
            <a:r>
              <a:rPr sz="2800" b="1" i="1" spc="2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ms</a:t>
            </a:r>
            <a:r>
              <a:rPr sz="2800" b="1" i="1" spc="2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(0</a:t>
            </a:r>
            <a:r>
              <a:rPr sz="2800" b="1" i="1" spc="2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Arial"/>
                <a:cs typeface="Arial"/>
              </a:rPr>
              <a:t>×</a:t>
            </a:r>
            <a:r>
              <a:rPr sz="2800" b="1" i="1" spc="200" dirty="0">
                <a:latin typeface="Arial"/>
                <a:cs typeface="Arial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2)</a:t>
            </a:r>
            <a:r>
              <a:rPr sz="2800" b="1" i="1" spc="2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2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</a:t>
            </a:r>
            <a:r>
              <a:rPr sz="2800" b="1" i="1" spc="2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ms</a:t>
            </a:r>
            <a:r>
              <a:rPr sz="2800" b="1" i="1" spc="2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(1</a:t>
            </a:r>
            <a:r>
              <a:rPr sz="2800" b="1" i="1" spc="2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Arial"/>
                <a:cs typeface="Arial"/>
              </a:rPr>
              <a:t>×</a:t>
            </a:r>
            <a:r>
              <a:rPr sz="2800" b="1" i="1" spc="200" dirty="0">
                <a:latin typeface="Arial"/>
                <a:cs typeface="Arial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2), </a:t>
            </a:r>
            <a:r>
              <a:rPr sz="2800" b="1" i="1" dirty="0">
                <a:latin typeface="Times New Roman"/>
                <a:cs typeface="Times New Roman"/>
              </a:rPr>
              <a:t>based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outcome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random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variable.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23</a:t>
            </a:fld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2125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00FF"/>
                </a:solidFill>
                <a:latin typeface="Times New Roman"/>
                <a:cs typeface="Times New Roman"/>
              </a:rPr>
              <a:t>Example</a:t>
            </a:r>
            <a:r>
              <a:rPr sz="32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4.1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0" y="474662"/>
                  </a:moveTo>
                  <a:lnTo>
                    <a:pt x="382587" y="474662"/>
                  </a:lnTo>
                  <a:lnTo>
                    <a:pt x="3825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0" y="474662"/>
                  </a:moveTo>
                  <a:lnTo>
                    <a:pt x="369887" y="474662"/>
                  </a:lnTo>
                  <a:lnTo>
                    <a:pt x="3698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56540" y="1164081"/>
            <a:ext cx="863092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6559" marR="55880" indent="-353695" algn="just">
              <a:lnSpc>
                <a:spcPct val="100000"/>
              </a:lnSpc>
              <a:spcBef>
                <a:spcPts val="95"/>
              </a:spcBef>
              <a:buAutoNum type="alphaLcPeriod" startAt="2"/>
              <a:tabLst>
                <a:tab pos="416559" algn="l"/>
                <a:tab pos="432434" algn="l"/>
              </a:tabLst>
            </a:pP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800" b="1" i="1" dirty="0">
                <a:latin typeface="Times New Roman"/>
                <a:cs typeface="Times New Roman"/>
              </a:rPr>
              <a:t>For</a:t>
            </a:r>
            <a:r>
              <a:rPr sz="2800" b="1" i="1" spc="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K</a:t>
            </a:r>
            <a:r>
              <a:rPr sz="2800" b="1" i="1" spc="11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2,</a:t>
            </a:r>
            <a:r>
              <a:rPr sz="2800" b="1" i="1" spc="10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1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range</a:t>
            </a:r>
            <a:r>
              <a:rPr sz="2800" b="1" i="1" spc="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1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{0,</a:t>
            </a:r>
            <a:r>
              <a:rPr sz="2800" b="1" i="1" spc="11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1,</a:t>
            </a:r>
            <a:r>
              <a:rPr sz="2800" b="1" i="1" spc="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2,</a:t>
            </a:r>
            <a:r>
              <a:rPr sz="2800" b="1" i="1" spc="10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3}.</a:t>
            </a:r>
            <a:r>
              <a:rPr sz="2800" b="1" i="1" spc="10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10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means</a:t>
            </a:r>
            <a:r>
              <a:rPr sz="2800" b="1" i="1" spc="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10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T</a:t>
            </a:r>
            <a:r>
              <a:rPr sz="2775" b="1" i="1" spc="-37" baseline="-9009" dirty="0">
                <a:latin typeface="Times New Roman"/>
                <a:cs typeface="Times New Roman"/>
              </a:rPr>
              <a:t>B </a:t>
            </a:r>
            <a:r>
              <a:rPr sz="2800" b="1" i="1" dirty="0">
                <a:latin typeface="Times New Roman"/>
                <a:cs typeface="Times New Roman"/>
              </a:rPr>
              <a:t>can</a:t>
            </a:r>
            <a:r>
              <a:rPr sz="2800" b="1" i="1" spc="3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be</a:t>
            </a:r>
            <a:r>
              <a:rPr sz="2800" b="1" i="1" spc="3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0,</a:t>
            </a:r>
            <a:r>
              <a:rPr sz="2800" b="1" i="1" spc="3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2,</a:t>
            </a:r>
            <a:r>
              <a:rPr sz="2800" b="1" i="1" spc="3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4,</a:t>
            </a:r>
            <a:r>
              <a:rPr sz="2800" b="1" i="1" spc="3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3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6</a:t>
            </a:r>
            <a:r>
              <a:rPr sz="2800" b="1" i="1" spc="3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ms,</a:t>
            </a:r>
            <a:r>
              <a:rPr sz="2800" b="1" i="1" spc="3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based</a:t>
            </a:r>
            <a:r>
              <a:rPr sz="2800" b="1" i="1" spc="3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</a:t>
            </a:r>
            <a:r>
              <a:rPr sz="2800" b="1" i="1" spc="3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3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outcome</a:t>
            </a:r>
            <a:r>
              <a:rPr sz="2800" b="1" i="1" spc="3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385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random</a:t>
            </a:r>
            <a:r>
              <a:rPr sz="2800" b="1" i="1" spc="-7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variable.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Clr>
                <a:srgbClr val="0000FF"/>
              </a:buClr>
              <a:buFont typeface="Times New Roman"/>
              <a:buAutoNum type="alphaLcPeriod" startAt="2"/>
            </a:pPr>
            <a:endParaRPr sz="2800">
              <a:latin typeface="Times New Roman"/>
              <a:cs typeface="Times New Roman"/>
            </a:endParaRPr>
          </a:p>
          <a:p>
            <a:pPr marL="459105" marR="55880" indent="-396240" algn="just"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AutoNum type="alphaLcPeriod" startAt="2"/>
              <a:tabLst>
                <a:tab pos="50673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For</a:t>
            </a:r>
            <a:r>
              <a:rPr sz="2800" b="1" i="1" spc="4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K</a:t>
            </a:r>
            <a:r>
              <a:rPr sz="2800" b="1" i="1" spc="4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4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3,</a:t>
            </a:r>
            <a:r>
              <a:rPr sz="2800" b="1" i="1" spc="4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4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range</a:t>
            </a:r>
            <a:r>
              <a:rPr sz="2800" b="1" i="1" spc="4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4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{0,</a:t>
            </a:r>
            <a:r>
              <a:rPr sz="2800" b="1" i="1" spc="4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1,</a:t>
            </a:r>
            <a:r>
              <a:rPr sz="2800" b="1" i="1" spc="4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2,</a:t>
            </a:r>
            <a:r>
              <a:rPr sz="2800" b="1" i="1" spc="4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3,</a:t>
            </a:r>
            <a:r>
              <a:rPr sz="2800" b="1" i="1" spc="4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4,</a:t>
            </a:r>
            <a:r>
              <a:rPr sz="2800" b="1" i="1" spc="4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5,</a:t>
            </a:r>
            <a:r>
              <a:rPr sz="2800" b="1" i="1" spc="4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6,</a:t>
            </a:r>
            <a:r>
              <a:rPr sz="2800" b="1" i="1" spc="4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7}.</a:t>
            </a:r>
            <a:r>
              <a:rPr sz="2800" b="1" i="1" spc="470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This 	</a:t>
            </a:r>
            <a:r>
              <a:rPr sz="2800" b="1" i="1" dirty="0">
                <a:latin typeface="Times New Roman"/>
                <a:cs typeface="Times New Roman"/>
              </a:rPr>
              <a:t>means</a:t>
            </a:r>
            <a:r>
              <a:rPr sz="2800" b="1" i="1" spc="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</a:t>
            </a:r>
            <a:r>
              <a:rPr sz="2775" b="1" i="1" baseline="-9009" dirty="0">
                <a:latin typeface="Times New Roman"/>
                <a:cs typeface="Times New Roman"/>
              </a:rPr>
              <a:t>B</a:t>
            </a:r>
            <a:r>
              <a:rPr sz="2775" b="1" i="1" spc="457" baseline="-9009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can</a:t>
            </a:r>
            <a:r>
              <a:rPr sz="2800" b="1" i="1" spc="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be</a:t>
            </a:r>
            <a:r>
              <a:rPr sz="2800" b="1" i="1" spc="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0,</a:t>
            </a:r>
            <a:r>
              <a:rPr sz="2800" b="1" i="1" spc="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2,</a:t>
            </a:r>
            <a:r>
              <a:rPr sz="2800" b="1" i="1" spc="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4,</a:t>
            </a:r>
            <a:r>
              <a:rPr sz="2800" b="1" i="1" spc="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.</a:t>
            </a:r>
            <a:r>
              <a:rPr sz="2800" b="1" i="1" spc="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.</a:t>
            </a:r>
            <a:r>
              <a:rPr sz="2800" b="1" i="1" spc="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.</a:t>
            </a:r>
            <a:r>
              <a:rPr sz="2800" b="1" i="1" spc="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,</a:t>
            </a:r>
            <a:r>
              <a:rPr sz="2800" b="1" i="1" spc="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14</a:t>
            </a:r>
            <a:r>
              <a:rPr sz="2800" b="1" i="1" spc="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ms,</a:t>
            </a:r>
            <a:r>
              <a:rPr sz="2800" b="1" i="1" spc="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based</a:t>
            </a:r>
            <a:r>
              <a:rPr sz="2800" b="1" i="1" spc="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</a:t>
            </a:r>
            <a:r>
              <a:rPr sz="2800" b="1" i="1" spc="75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the 	</a:t>
            </a:r>
            <a:r>
              <a:rPr sz="2800" b="1" i="1" dirty="0">
                <a:latin typeface="Times New Roman"/>
                <a:cs typeface="Times New Roman"/>
              </a:rPr>
              <a:t>outcome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random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variable.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Clr>
                <a:srgbClr val="0000FF"/>
              </a:buClr>
              <a:buFont typeface="Times New Roman"/>
              <a:buAutoNum type="alphaLcPeriod" startAt="2"/>
            </a:pPr>
            <a:endParaRPr sz="2800">
              <a:latin typeface="Times New Roman"/>
              <a:cs typeface="Times New Roman"/>
            </a:endParaRPr>
          </a:p>
          <a:p>
            <a:pPr marL="436880" marR="55880" indent="-374015" algn="just">
              <a:lnSpc>
                <a:spcPct val="100000"/>
              </a:lnSpc>
              <a:buClr>
                <a:srgbClr val="0000FF"/>
              </a:buClr>
              <a:buAutoNum type="alphaLcPeriod" startAt="2"/>
              <a:tabLst>
                <a:tab pos="50800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We</a:t>
            </a:r>
            <a:r>
              <a:rPr sz="2800" b="1" i="1" spc="10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need</a:t>
            </a:r>
            <a:r>
              <a:rPr sz="2800" b="1" i="1" spc="1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1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mention</a:t>
            </a:r>
            <a:r>
              <a:rPr sz="2800" b="1" i="1" spc="1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1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if</a:t>
            </a:r>
            <a:r>
              <a:rPr sz="2800" b="1" i="1" spc="1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K</a:t>
            </a:r>
            <a:r>
              <a:rPr sz="2800" b="1" i="1" spc="1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&gt;</a:t>
            </a:r>
            <a:r>
              <a:rPr sz="2800" b="1" i="1" spc="11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10,</a:t>
            </a:r>
            <a:r>
              <a:rPr sz="2800" b="1" i="1" spc="1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it</a:t>
            </a:r>
            <a:r>
              <a:rPr sz="2800" b="1" i="1" spc="1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1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normally</a:t>
            </a:r>
            <a:r>
              <a:rPr sz="2800" b="1" i="1" spc="11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set</a:t>
            </a:r>
            <a:r>
              <a:rPr sz="2800" b="1" i="1" spc="11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to 	10.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24</a:t>
            </a:fld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41706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00FF"/>
                </a:solidFill>
                <a:latin typeface="Times New Roman"/>
                <a:cs typeface="Times New Roman"/>
              </a:rPr>
              <a:t>Example</a:t>
            </a:r>
            <a:r>
              <a:rPr sz="32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00FF"/>
                </a:solidFill>
                <a:latin typeface="Times New Roman"/>
                <a:cs typeface="Times New Roman"/>
              </a:rPr>
              <a:t>4.1</a:t>
            </a:r>
            <a:r>
              <a:rPr sz="32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(continued)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039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800080"/>
                </a:solidFill>
                <a:latin typeface="Times New Roman"/>
                <a:cs typeface="Times New Roman"/>
              </a:rPr>
              <a:t>Figure:</a:t>
            </a:r>
            <a:r>
              <a:rPr i="1" spc="-30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pc="-20" dirty="0"/>
              <a:t>Vulnerable</a:t>
            </a:r>
            <a:r>
              <a:rPr spc="-25" dirty="0"/>
              <a:t> </a:t>
            </a:r>
            <a:r>
              <a:rPr dirty="0"/>
              <a:t>time</a:t>
            </a:r>
            <a:r>
              <a:rPr spc="-35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spc="-25" dirty="0"/>
              <a:t>pure</a:t>
            </a:r>
            <a:r>
              <a:rPr spc="-135" dirty="0"/>
              <a:t> </a:t>
            </a:r>
            <a:r>
              <a:rPr dirty="0"/>
              <a:t>ALOHA</a:t>
            </a:r>
            <a:r>
              <a:rPr spc="-140" dirty="0"/>
              <a:t> </a:t>
            </a:r>
            <a:r>
              <a:rPr spc="-10" dirty="0"/>
              <a:t>protocol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062" y="1376425"/>
            <a:ext cx="7704074" cy="49481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0" y="474662"/>
                  </a:moveTo>
                  <a:lnTo>
                    <a:pt x="382587" y="474662"/>
                  </a:lnTo>
                  <a:lnTo>
                    <a:pt x="3825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0" y="474662"/>
                  </a:moveTo>
                  <a:lnTo>
                    <a:pt x="369887" y="474662"/>
                  </a:lnTo>
                  <a:lnTo>
                    <a:pt x="3698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2125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00FF"/>
                </a:solidFill>
                <a:latin typeface="Times New Roman"/>
                <a:cs typeface="Times New Roman"/>
              </a:rPr>
              <a:t>Example</a:t>
            </a:r>
            <a:r>
              <a:rPr sz="32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4.2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26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167639" y="1164081"/>
            <a:ext cx="8795385" cy="4262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130810" algn="just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3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pure</a:t>
            </a:r>
            <a:r>
              <a:rPr sz="2800" b="1" i="1" spc="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ALOHA</a:t>
            </a:r>
            <a:r>
              <a:rPr sz="2800" b="1" i="1" spc="3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network</a:t>
            </a:r>
            <a:r>
              <a:rPr sz="2800" b="1" i="1" spc="5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transmits</a:t>
            </a:r>
            <a:r>
              <a:rPr sz="2800" b="1" i="1" spc="530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200-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frames</a:t>
            </a:r>
            <a:r>
              <a:rPr sz="2800" b="1" i="1" spc="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</a:t>
            </a:r>
            <a:r>
              <a:rPr sz="2800" b="1" i="1" spc="525" dirty="0">
                <a:latin typeface="Times New Roman"/>
                <a:cs typeface="Times New Roman"/>
              </a:rPr>
              <a:t> </a:t>
            </a:r>
            <a:r>
              <a:rPr sz="2800" b="1" i="1" spc="-50" dirty="0">
                <a:latin typeface="Times New Roman"/>
                <a:cs typeface="Times New Roman"/>
              </a:rPr>
              <a:t>a </a:t>
            </a:r>
            <a:r>
              <a:rPr sz="2800" b="1" i="1" dirty="0">
                <a:latin typeface="Times New Roman"/>
                <a:cs typeface="Times New Roman"/>
              </a:rPr>
              <a:t>shared</a:t>
            </a:r>
            <a:r>
              <a:rPr sz="2800" b="1" i="1" spc="2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channel</a:t>
            </a:r>
            <a:r>
              <a:rPr sz="2800" b="1" i="1" spc="3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2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200</a:t>
            </a:r>
            <a:r>
              <a:rPr sz="2800" b="1" i="1" spc="2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kbps.</a:t>
            </a:r>
            <a:r>
              <a:rPr sz="2800" b="1" i="1" spc="2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What</a:t>
            </a:r>
            <a:r>
              <a:rPr sz="2800" b="1" i="1" spc="2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2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2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requirement</a:t>
            </a:r>
            <a:r>
              <a:rPr sz="2800" b="1" i="1" spc="29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to </a:t>
            </a:r>
            <a:r>
              <a:rPr sz="2800" b="1" i="1" dirty="0">
                <a:latin typeface="Times New Roman"/>
                <a:cs typeface="Times New Roman"/>
              </a:rPr>
              <a:t>make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collision-free?</a:t>
            </a:r>
            <a:endParaRPr sz="2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3120"/>
              </a:spcBef>
            </a:pPr>
            <a:r>
              <a:rPr sz="28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76200" marR="53340" algn="just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4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</a:t>
            </a:r>
            <a:r>
              <a:rPr sz="2800" b="1" i="1" spc="50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transmission</a:t>
            </a:r>
            <a:r>
              <a:rPr sz="2800" b="1" i="1" spc="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time</a:t>
            </a:r>
            <a:r>
              <a:rPr sz="2800" b="1" i="1" spc="4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</a:t>
            </a:r>
            <a:r>
              <a:rPr sz="2775" b="1" i="1" baseline="-10510" dirty="0">
                <a:latin typeface="Times New Roman"/>
                <a:cs typeface="Times New Roman"/>
              </a:rPr>
              <a:t>fr</a:t>
            </a:r>
            <a:r>
              <a:rPr sz="2775" b="1" i="1" spc="209" baseline="-1051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5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200</a:t>
            </a:r>
            <a:r>
              <a:rPr sz="2800" b="1" i="1" spc="5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bits/200</a:t>
            </a:r>
            <a:r>
              <a:rPr sz="2800" b="1" i="1" spc="5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kbps</a:t>
            </a:r>
            <a:r>
              <a:rPr sz="2800" b="1" i="1" spc="505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or </a:t>
            </a:r>
            <a:r>
              <a:rPr sz="2800" b="1" i="1" dirty="0">
                <a:latin typeface="Times New Roman"/>
                <a:cs typeface="Times New Roman"/>
              </a:rPr>
              <a:t>1</a:t>
            </a:r>
            <a:r>
              <a:rPr sz="2800" b="1" i="1" spc="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ms.</a:t>
            </a:r>
            <a:r>
              <a:rPr sz="2800" b="1" i="1" spc="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vulnerable</a:t>
            </a:r>
            <a:r>
              <a:rPr sz="2800" b="1" i="1" spc="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time</a:t>
            </a:r>
            <a:r>
              <a:rPr sz="2800" b="1" i="1" spc="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7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2</a:t>
            </a:r>
            <a:r>
              <a:rPr sz="2800" b="1" i="1" spc="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Arial"/>
                <a:cs typeface="Arial"/>
              </a:rPr>
              <a:t>×</a:t>
            </a:r>
            <a:r>
              <a:rPr sz="2800" b="1" i="1" spc="-10" dirty="0">
                <a:latin typeface="Arial"/>
                <a:cs typeface="Arial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</a:t>
            </a:r>
            <a:r>
              <a:rPr sz="2800" b="1" i="1" spc="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ms</a:t>
            </a:r>
            <a:r>
              <a:rPr sz="2800" b="1" i="1" spc="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</a:t>
            </a:r>
            <a:r>
              <a:rPr sz="2800" b="1" i="1" spc="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ms.</a:t>
            </a:r>
            <a:r>
              <a:rPr sz="2800" b="1" i="1" spc="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8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means </a:t>
            </a:r>
            <a:r>
              <a:rPr sz="2800" b="1" i="1" dirty="0">
                <a:latin typeface="Times New Roman"/>
                <a:cs typeface="Times New Roman"/>
              </a:rPr>
              <a:t>no</a:t>
            </a:r>
            <a:r>
              <a:rPr sz="2800" b="1" i="1" spc="2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station</a:t>
            </a:r>
            <a:r>
              <a:rPr sz="2800" b="1" i="1" spc="2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should</a:t>
            </a:r>
            <a:r>
              <a:rPr sz="2800" b="1" i="1" spc="2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send</a:t>
            </a:r>
            <a:r>
              <a:rPr sz="2800" b="1" i="1" spc="25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later</a:t>
            </a:r>
            <a:r>
              <a:rPr sz="2800" b="1" i="1" spc="25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than</a:t>
            </a:r>
            <a:r>
              <a:rPr sz="2800" b="1" i="1" spc="2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</a:t>
            </a:r>
            <a:r>
              <a:rPr sz="2800" b="1" i="1" spc="2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ms</a:t>
            </a:r>
            <a:r>
              <a:rPr sz="2800" b="1" i="1" spc="2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before</a:t>
            </a:r>
            <a:r>
              <a:rPr sz="2800" b="1" i="1" spc="2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25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station </a:t>
            </a:r>
            <a:r>
              <a:rPr sz="2800" b="1" i="1" dirty="0">
                <a:latin typeface="Times New Roman"/>
                <a:cs typeface="Times New Roman"/>
              </a:rPr>
              <a:t>starts  transmission  and  no</a:t>
            </a:r>
            <a:r>
              <a:rPr sz="2800" b="1" i="1" spc="1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station</a:t>
            </a:r>
            <a:r>
              <a:rPr sz="2800" b="1" i="1" spc="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should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start</a:t>
            </a:r>
            <a:r>
              <a:rPr sz="2800" b="1" i="1" spc="69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sending </a:t>
            </a:r>
            <a:r>
              <a:rPr sz="2800" b="1" i="1" dirty="0">
                <a:latin typeface="Times New Roman"/>
                <a:cs typeface="Times New Roman"/>
              </a:rPr>
              <a:t>during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one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1-</a:t>
            </a:r>
            <a:r>
              <a:rPr sz="2800" b="1" i="1" dirty="0">
                <a:latin typeface="Times New Roman"/>
                <a:cs typeface="Times New Roman"/>
              </a:rPr>
              <a:t>ms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period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station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sending.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43" y="1308861"/>
            <a:ext cx="867029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assumptions:</a:t>
            </a:r>
            <a:endParaRPr sz="2400">
              <a:latin typeface="Calibri"/>
              <a:cs typeface="Calibri"/>
            </a:endParaRPr>
          </a:p>
          <a:p>
            <a:pPr marL="520065" indent="-456565">
              <a:lnSpc>
                <a:spcPct val="100000"/>
              </a:lnSpc>
              <a:buFont typeface="Wingdings"/>
              <a:buChar char=""/>
              <a:tabLst>
                <a:tab pos="520065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constant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length.</a:t>
            </a:r>
            <a:endParaRPr sz="2400">
              <a:latin typeface="Calibri"/>
              <a:cs typeface="Calibri"/>
            </a:endParaRPr>
          </a:p>
          <a:p>
            <a:pPr marL="520065" indent="-456565">
              <a:lnSpc>
                <a:spcPct val="100000"/>
              </a:lnSpc>
              <a:buFont typeface="Wingdings"/>
              <a:buChar char=""/>
              <a:tabLst>
                <a:tab pos="520065" algn="l"/>
                <a:tab pos="705485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noise-</a:t>
            </a:r>
            <a:r>
              <a:rPr sz="2400" dirty="0">
                <a:latin typeface="Calibri"/>
                <a:cs typeface="Calibri"/>
              </a:rPr>
              <a:t>free;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errors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collisions.</a:t>
            </a:r>
            <a:endParaRPr sz="2400">
              <a:latin typeface="Calibri"/>
              <a:cs typeface="Calibri"/>
            </a:endParaRPr>
          </a:p>
          <a:p>
            <a:pPr marL="520065" indent="-456565">
              <a:lnSpc>
                <a:spcPct val="100000"/>
              </a:lnSpc>
              <a:buFont typeface="Wingdings"/>
              <a:buChar char=""/>
              <a:tabLst>
                <a:tab pos="520065" algn="l"/>
              </a:tabLst>
            </a:pPr>
            <a:r>
              <a:rPr sz="2400" dirty="0">
                <a:latin typeface="Calibri"/>
                <a:cs typeface="Calibri"/>
              </a:rPr>
              <a:t>Frames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stations.</a:t>
            </a:r>
            <a:endParaRPr sz="2400">
              <a:latin typeface="Calibri"/>
              <a:cs typeface="Calibri"/>
            </a:endParaRPr>
          </a:p>
          <a:p>
            <a:pPr marL="520065" indent="-456565">
              <a:lnSpc>
                <a:spcPct val="100000"/>
              </a:lnSpc>
              <a:buFont typeface="Wingdings"/>
              <a:buChar char=""/>
              <a:tabLst>
                <a:tab pos="52006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Poisson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63500" marR="43180" algn="just">
              <a:lnSpc>
                <a:spcPct val="100000"/>
              </a:lnSpc>
              <a:spcBef>
                <a:spcPts val="2885"/>
              </a:spcBef>
            </a:pPr>
            <a:r>
              <a:rPr sz="2400" dirty="0">
                <a:latin typeface="Calibri"/>
                <a:cs typeface="Calibri"/>
              </a:rPr>
              <a:t>Since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represents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“good”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“succeed”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transmissions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time,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represents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total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2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attempted </a:t>
            </a:r>
            <a:r>
              <a:rPr sz="2400" dirty="0">
                <a:latin typeface="Calibri"/>
                <a:cs typeface="Calibri"/>
              </a:rPr>
              <a:t>transmissions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have:</a:t>
            </a:r>
            <a:endParaRPr sz="2400">
              <a:latin typeface="Calibri"/>
              <a:cs typeface="Calibri"/>
            </a:endParaRPr>
          </a:p>
          <a:p>
            <a:pPr marL="168783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5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(Probability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good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transmission)</a:t>
            </a:r>
            <a:endParaRPr sz="2400">
              <a:latin typeface="Calibri"/>
              <a:cs typeface="Calibri"/>
            </a:endParaRPr>
          </a:p>
          <a:p>
            <a:pPr marL="6350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ALOHA,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successful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transmission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baseline="24305" dirty="0">
                <a:latin typeface="Calibri"/>
                <a:cs typeface="Calibri"/>
              </a:rPr>
              <a:t>-</a:t>
            </a:r>
            <a:r>
              <a:rPr sz="2400" b="1" baseline="24305" dirty="0">
                <a:latin typeface="Calibri"/>
                <a:cs typeface="Calibri"/>
              </a:rPr>
              <a:t>2G</a:t>
            </a:r>
            <a:r>
              <a:rPr sz="2400" b="1" spc="187" baseline="2430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391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5"/>
              </a:spcBef>
            </a:pPr>
            <a:r>
              <a:rPr sz="3200" spc="60" dirty="0">
                <a:solidFill>
                  <a:srgbClr val="00AFEF"/>
                </a:solidFill>
                <a:latin typeface="Calibri"/>
                <a:cs typeface="Calibri"/>
              </a:rPr>
              <a:t>Throughput</a:t>
            </a:r>
            <a:r>
              <a:rPr sz="3200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AFEF"/>
                </a:solidFill>
                <a:latin typeface="Calibri"/>
                <a:cs typeface="Calibri"/>
              </a:rPr>
              <a:t>or</a:t>
            </a:r>
            <a:r>
              <a:rPr sz="3200" spc="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spc="90" dirty="0">
                <a:solidFill>
                  <a:srgbClr val="00AFEF"/>
                </a:solidFill>
                <a:latin typeface="Calibri"/>
                <a:cs typeface="Calibri"/>
              </a:rPr>
              <a:t>Efficiency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391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5"/>
              </a:spcBef>
            </a:pPr>
            <a:r>
              <a:rPr sz="3200" spc="150" dirty="0">
                <a:solidFill>
                  <a:srgbClr val="00AFEF"/>
                </a:solidFill>
                <a:latin typeface="Calibri"/>
                <a:cs typeface="Calibri"/>
              </a:rPr>
              <a:t>Cntd…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3243" y="1385061"/>
            <a:ext cx="869442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offered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traffic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throughput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shown</a:t>
            </a:r>
            <a:endParaRPr sz="240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G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baseline="24305" dirty="0">
                <a:latin typeface="Calibri"/>
                <a:cs typeface="Calibri"/>
              </a:rPr>
              <a:t>-</a:t>
            </a:r>
            <a:r>
              <a:rPr sz="2400" b="1" spc="-37" baseline="24305" dirty="0">
                <a:latin typeface="Calibri"/>
                <a:cs typeface="Calibri"/>
              </a:rPr>
              <a:t>2G</a:t>
            </a:r>
            <a:endParaRPr sz="2400" baseline="24305">
              <a:latin typeface="Calibri"/>
              <a:cs typeface="Calibri"/>
            </a:endParaRPr>
          </a:p>
          <a:p>
            <a:pPr marL="76200" marR="54610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Which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increase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load,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 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can </a:t>
            </a:r>
            <a:r>
              <a:rPr sz="2400" spc="-10" dirty="0">
                <a:latin typeface="Calibri"/>
                <a:cs typeface="Calibri"/>
              </a:rPr>
              <a:t>drastically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reduce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performance.</a:t>
            </a:r>
            <a:endParaRPr sz="2400">
              <a:latin typeface="Calibri"/>
              <a:cs typeface="Calibri"/>
            </a:endParaRPr>
          </a:p>
          <a:p>
            <a:pPr marL="76200" marR="53975">
              <a:lnSpc>
                <a:spcPct val="100000"/>
              </a:lnSpc>
              <a:spcBef>
                <a:spcPts val="2885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maximum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throughput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occurs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0.5,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1/2e,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10" dirty="0">
                <a:latin typeface="Calibri"/>
                <a:cs typeface="Calibri"/>
              </a:rPr>
              <a:t> 0.184.</a:t>
            </a:r>
            <a:endParaRPr sz="2400">
              <a:latin typeface="Calibri"/>
              <a:cs typeface="Calibri"/>
            </a:endParaRPr>
          </a:p>
          <a:p>
            <a:pPr marL="76200" marR="54610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words,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best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hope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utilization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18.4%.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encouraging.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87" y="49530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727710" marR="720725" algn="ctr">
              <a:lnSpc>
                <a:spcPct val="100000"/>
              </a:lnSpc>
              <a:spcBef>
                <a:spcPts val="270"/>
              </a:spcBef>
              <a:tabLst>
                <a:tab pos="3249930" algn="l"/>
              </a:tabLst>
            </a:pP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throughput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for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pure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ALOHA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is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32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32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32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×</a:t>
            </a:r>
            <a:r>
              <a:rPr sz="32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150" b="1" spc="-37" baseline="25132" dirty="0">
                <a:solidFill>
                  <a:srgbClr val="0000FF"/>
                </a:solidFill>
                <a:latin typeface="Arial"/>
                <a:cs typeface="Arial"/>
              </a:rPr>
              <a:t>−2G</a:t>
            </a:r>
            <a:r>
              <a:rPr sz="3150" b="1" baseline="25132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3200" b="1" spc="-5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1452880" marR="1445895" indent="1905" algn="ctr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maximum</a:t>
            </a:r>
            <a:r>
              <a:rPr sz="3200" b="1" spc="-10" dirty="0">
                <a:latin typeface="Arial"/>
                <a:cs typeface="Arial"/>
              </a:rPr>
              <a:t> throughput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3150" b="1" baseline="-1455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3150" b="1" spc="457" baseline="-145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32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0.184</a:t>
            </a:r>
            <a:r>
              <a:rPr sz="32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when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G=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(1/2).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81136"/>
            <a:ext cx="1143000" cy="5667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9442" y="2002358"/>
            <a:ext cx="71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4912" y="1447800"/>
            <a:ext cx="6732524" cy="44196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039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800080"/>
                </a:solidFill>
                <a:latin typeface="Times New Roman"/>
                <a:cs typeface="Times New Roman"/>
              </a:rPr>
              <a:t>Figure:</a:t>
            </a:r>
            <a:r>
              <a:rPr i="1" spc="-3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Data</a:t>
            </a:r>
            <a:r>
              <a:rPr spc="-10" dirty="0"/>
              <a:t> </a:t>
            </a:r>
            <a:r>
              <a:rPr dirty="0"/>
              <a:t>link</a:t>
            </a:r>
            <a:r>
              <a:rPr spc="-35" dirty="0"/>
              <a:t> </a:t>
            </a:r>
            <a:r>
              <a:rPr dirty="0"/>
              <a:t>layer</a:t>
            </a:r>
            <a:r>
              <a:rPr spc="-75" dirty="0"/>
              <a:t> </a:t>
            </a:r>
            <a:r>
              <a:rPr dirty="0"/>
              <a:t>divided</a:t>
            </a:r>
            <a:r>
              <a:rPr spc="-30" dirty="0"/>
              <a:t> </a:t>
            </a:r>
            <a:r>
              <a:rPr dirty="0"/>
              <a:t>into</a:t>
            </a:r>
            <a:r>
              <a:rPr spc="-30" dirty="0"/>
              <a:t> </a:t>
            </a:r>
            <a:r>
              <a:rPr dirty="0"/>
              <a:t>two sub</a:t>
            </a:r>
            <a:r>
              <a:rPr spc="-20" dirty="0"/>
              <a:t> </a:t>
            </a:r>
            <a:r>
              <a:rPr spc="-10" dirty="0"/>
              <a:t>layers</a:t>
            </a:r>
          </a:p>
        </p:txBody>
      </p:sp>
      <p:sp>
        <p:nvSpPr>
          <p:cNvPr id="6" name="object 6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60775" y="3264535"/>
            <a:ext cx="256667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i="1" dirty="0">
                <a:latin typeface="Times New Roman"/>
                <a:cs typeface="Times New Roman"/>
              </a:rPr>
              <a:t>(Logical</a:t>
            </a:r>
            <a:r>
              <a:rPr sz="2100" b="1" i="1" spc="35" dirty="0">
                <a:latin typeface="Times New Roman"/>
                <a:cs typeface="Times New Roman"/>
              </a:rPr>
              <a:t> </a:t>
            </a:r>
            <a:r>
              <a:rPr sz="2100" b="1" i="1" dirty="0">
                <a:latin typeface="Times New Roman"/>
                <a:cs typeface="Times New Roman"/>
              </a:rPr>
              <a:t>Link</a:t>
            </a:r>
            <a:r>
              <a:rPr sz="2100" b="1" i="1" spc="50" dirty="0">
                <a:latin typeface="Times New Roman"/>
                <a:cs typeface="Times New Roman"/>
              </a:rPr>
              <a:t> </a:t>
            </a:r>
            <a:r>
              <a:rPr sz="2100" b="1" i="1" spc="-10" dirty="0">
                <a:latin typeface="Times New Roman"/>
                <a:cs typeface="Times New Roman"/>
              </a:rPr>
              <a:t>Control)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pPr marL="89535">
                <a:lnSpc>
                  <a:spcPct val="100000"/>
                </a:lnSpc>
                <a:spcBef>
                  <a:spcPts val="15"/>
                </a:spcBef>
              </a:pPr>
              <a:t>3</a:t>
            </a:fld>
            <a:endParaRPr spc="-50" dirty="0"/>
          </a:p>
        </p:txBody>
      </p:sp>
      <p:sp>
        <p:nvSpPr>
          <p:cNvPr id="8" name="object 8"/>
          <p:cNvSpPr txBox="1"/>
          <p:nvPr/>
        </p:nvSpPr>
        <p:spPr>
          <a:xfrm>
            <a:off x="3660775" y="4407789"/>
            <a:ext cx="265049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i="1" dirty="0">
                <a:latin typeface="Times New Roman"/>
                <a:cs typeface="Times New Roman"/>
              </a:rPr>
              <a:t>(Media</a:t>
            </a:r>
            <a:r>
              <a:rPr sz="2100" b="1" i="1" spc="-25" dirty="0">
                <a:latin typeface="Times New Roman"/>
                <a:cs typeface="Times New Roman"/>
              </a:rPr>
              <a:t> </a:t>
            </a:r>
            <a:r>
              <a:rPr sz="2100" b="1" i="1" dirty="0">
                <a:latin typeface="Times New Roman"/>
                <a:cs typeface="Times New Roman"/>
              </a:rPr>
              <a:t>Access</a:t>
            </a:r>
            <a:r>
              <a:rPr sz="2100" b="1" i="1" spc="65" dirty="0">
                <a:latin typeface="Times New Roman"/>
                <a:cs typeface="Times New Roman"/>
              </a:rPr>
              <a:t> </a:t>
            </a:r>
            <a:r>
              <a:rPr sz="2100" b="1" i="1" spc="-10" dirty="0">
                <a:latin typeface="Times New Roman"/>
                <a:cs typeface="Times New Roman"/>
              </a:rPr>
              <a:t>Control)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839200" cy="3065780"/>
            <a:chOff x="76200" y="63"/>
            <a:chExt cx="8839200" cy="306578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0" y="474662"/>
                  </a:moveTo>
                  <a:lnTo>
                    <a:pt x="382587" y="474662"/>
                  </a:lnTo>
                  <a:lnTo>
                    <a:pt x="3825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0" y="474662"/>
                  </a:moveTo>
                  <a:lnTo>
                    <a:pt x="369887" y="474662"/>
                  </a:lnTo>
                  <a:lnTo>
                    <a:pt x="3698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838200"/>
            </a:xfrm>
            <a:custGeom>
              <a:avLst/>
              <a:gdLst/>
              <a:ahLst/>
              <a:cxnLst/>
              <a:rect l="l" t="t" r="r" b="b"/>
              <a:pathLst>
                <a:path w="31750" h="838200">
                  <a:moveTo>
                    <a:pt x="31750" y="565086"/>
                  </a:moveTo>
                  <a:lnTo>
                    <a:pt x="0" y="565086"/>
                  </a:lnTo>
                  <a:lnTo>
                    <a:pt x="0" y="838136"/>
                  </a:lnTo>
                  <a:lnTo>
                    <a:pt x="31750" y="838136"/>
                  </a:lnTo>
                  <a:lnTo>
                    <a:pt x="31750" y="565086"/>
                  </a:lnTo>
                  <a:close/>
                </a:path>
                <a:path w="31750" h="83820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8600" y="838200"/>
              <a:ext cx="8686800" cy="2227580"/>
            </a:xfrm>
            <a:custGeom>
              <a:avLst/>
              <a:gdLst/>
              <a:ahLst/>
              <a:cxnLst/>
              <a:rect l="l" t="t" r="r" b="b"/>
              <a:pathLst>
                <a:path w="8686800" h="2227580">
                  <a:moveTo>
                    <a:pt x="8686800" y="0"/>
                  </a:moveTo>
                  <a:lnTo>
                    <a:pt x="0" y="0"/>
                  </a:lnTo>
                  <a:lnTo>
                    <a:pt x="0" y="2227326"/>
                  </a:lnTo>
                  <a:lnTo>
                    <a:pt x="8686800" y="2227326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2125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00FF"/>
                </a:solidFill>
                <a:latin typeface="Times New Roman"/>
                <a:cs typeface="Times New Roman"/>
              </a:rPr>
              <a:t>Example</a:t>
            </a:r>
            <a:r>
              <a:rPr sz="32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4.3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30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269240" y="859281"/>
            <a:ext cx="8607425" cy="5375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5085" algn="just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3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pure</a:t>
            </a:r>
            <a:r>
              <a:rPr sz="2800" b="1" i="1" spc="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ALOHA</a:t>
            </a:r>
            <a:r>
              <a:rPr sz="2800" b="1" i="1" spc="3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network</a:t>
            </a:r>
            <a:r>
              <a:rPr sz="2800" b="1" i="1" spc="5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transmits</a:t>
            </a:r>
            <a:r>
              <a:rPr sz="2800" b="1" i="1" spc="530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200-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frames</a:t>
            </a:r>
            <a:r>
              <a:rPr sz="2800" b="1" i="1" spc="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</a:t>
            </a:r>
            <a:r>
              <a:rPr sz="2800" b="1" i="1" spc="525" dirty="0">
                <a:latin typeface="Times New Roman"/>
                <a:cs typeface="Times New Roman"/>
              </a:rPr>
              <a:t> </a:t>
            </a:r>
            <a:r>
              <a:rPr sz="2800" b="1" i="1" spc="-50" dirty="0">
                <a:latin typeface="Times New Roman"/>
                <a:cs typeface="Times New Roman"/>
              </a:rPr>
              <a:t>a </a:t>
            </a:r>
            <a:r>
              <a:rPr sz="2800" b="1" i="1" dirty="0">
                <a:latin typeface="Times New Roman"/>
                <a:cs typeface="Times New Roman"/>
              </a:rPr>
              <a:t>shared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channel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200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kbps.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What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throughput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if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system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(all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stations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together)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produces</a:t>
            </a:r>
            <a:endParaRPr sz="28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a.</a:t>
            </a:r>
            <a:r>
              <a:rPr sz="2800" b="1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1000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second</a:t>
            </a:r>
            <a:r>
              <a:rPr sz="2800" b="1" i="1" spc="66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b.</a:t>
            </a:r>
            <a:r>
              <a:rPr sz="2800" b="1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500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second</a:t>
            </a:r>
            <a:endParaRPr sz="28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</a:pP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c.</a:t>
            </a:r>
            <a:r>
              <a:rPr sz="28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250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second.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795"/>
              </a:spcBef>
            </a:pPr>
            <a:r>
              <a:rPr sz="28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transmission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time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200/200</a:t>
            </a:r>
            <a:r>
              <a:rPr sz="2800" b="1" i="1" spc="-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kbps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</a:t>
            </a:r>
            <a:r>
              <a:rPr sz="2800" b="1" i="1" spc="-25" dirty="0">
                <a:latin typeface="Times New Roman"/>
                <a:cs typeface="Times New Roman"/>
              </a:rPr>
              <a:t> ms.</a:t>
            </a:r>
            <a:endParaRPr sz="2800">
              <a:latin typeface="Times New Roman"/>
              <a:cs typeface="Times New Roman"/>
            </a:endParaRPr>
          </a:p>
          <a:p>
            <a:pPr marL="403860" marR="43180" indent="-353695" algn="just">
              <a:lnSpc>
                <a:spcPct val="100000"/>
              </a:lnSpc>
            </a:pP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a.</a:t>
            </a:r>
            <a:r>
              <a:rPr sz="2800" b="1" i="1" spc="1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If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system</a:t>
            </a:r>
            <a:r>
              <a:rPr sz="2800" b="1" i="1" spc="20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creates</a:t>
            </a:r>
            <a:r>
              <a:rPr sz="2800" b="1" i="1" spc="2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1000</a:t>
            </a:r>
            <a:r>
              <a:rPr sz="2800" b="1" i="1" spc="20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frames</a:t>
            </a:r>
            <a:r>
              <a:rPr sz="2800" b="1" i="1" spc="2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second,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200" dirty="0">
                <a:latin typeface="Times New Roman"/>
                <a:cs typeface="Times New Roman"/>
              </a:rPr>
              <a:t> </a:t>
            </a:r>
            <a:r>
              <a:rPr sz="2800" b="1" i="1" spc="-50" dirty="0">
                <a:latin typeface="Times New Roman"/>
                <a:cs typeface="Times New Roman"/>
              </a:rPr>
              <a:t>1 </a:t>
            </a:r>
            <a:r>
              <a:rPr sz="2800" b="1" i="1" dirty="0">
                <a:latin typeface="Times New Roman"/>
                <a:cs typeface="Times New Roman"/>
              </a:rPr>
              <a:t>frame</a:t>
            </a:r>
            <a:r>
              <a:rPr sz="2800" b="1" i="1" spc="9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per</a:t>
            </a:r>
            <a:r>
              <a:rPr sz="2800" b="1" i="1" spc="9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millisecond.</a:t>
            </a:r>
            <a:r>
              <a:rPr sz="2800" b="1" i="1" spc="9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8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load</a:t>
            </a:r>
            <a:r>
              <a:rPr sz="2800" b="1" i="1" spc="9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9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1.</a:t>
            </a:r>
            <a:r>
              <a:rPr sz="2800" b="1" i="1" spc="8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In</a:t>
            </a:r>
            <a:r>
              <a:rPr sz="2800" b="1" i="1" spc="9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95" dirty="0">
                <a:latin typeface="Times New Roman"/>
                <a:cs typeface="Times New Roman"/>
              </a:rPr>
              <a:t>  </a:t>
            </a:r>
            <a:r>
              <a:rPr sz="2800" b="1" i="1" spc="-20" dirty="0">
                <a:latin typeface="Times New Roman"/>
                <a:cs typeface="Times New Roman"/>
              </a:rPr>
              <a:t>case</a:t>
            </a:r>
            <a:endParaRPr sz="2800">
              <a:latin typeface="Times New Roman"/>
              <a:cs typeface="Times New Roman"/>
            </a:endParaRPr>
          </a:p>
          <a:p>
            <a:pPr marL="403860" marR="44450" indent="1270" algn="just">
              <a:lnSpc>
                <a:spcPct val="99800"/>
              </a:lnSpc>
              <a:spcBef>
                <a:spcPts val="20"/>
              </a:spcBef>
            </a:pP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800" b="1" i="1" spc="3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3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G</a:t>
            </a:r>
            <a:r>
              <a:rPr sz="2800" b="1" i="1" dirty="0">
                <a:latin typeface="Arial"/>
                <a:cs typeface="Arial"/>
              </a:rPr>
              <a:t>×</a:t>
            </a:r>
            <a:r>
              <a:rPr sz="2800" b="1" i="1" spc="245" dirty="0">
                <a:latin typeface="Arial"/>
                <a:cs typeface="Arial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</a:t>
            </a:r>
            <a:r>
              <a:rPr sz="2775" b="1" i="1" baseline="25525" dirty="0">
                <a:latin typeface="Times New Roman"/>
                <a:cs typeface="Times New Roman"/>
              </a:rPr>
              <a:t>−2</a:t>
            </a:r>
            <a:r>
              <a:rPr sz="2775" b="1" i="1" spc="142" baseline="25525" dirty="0">
                <a:latin typeface="Times New Roman"/>
                <a:cs typeface="Times New Roman"/>
              </a:rPr>
              <a:t> </a:t>
            </a:r>
            <a:r>
              <a:rPr sz="2775" b="1" i="1" baseline="25525" dirty="0">
                <a:latin typeface="Times New Roman"/>
                <a:cs typeface="Times New Roman"/>
              </a:rPr>
              <a:t>G</a:t>
            </a:r>
            <a:r>
              <a:rPr sz="2775" b="1" i="1" spc="67" baseline="2552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3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800" b="1" i="1" spc="3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3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0.135</a:t>
            </a:r>
            <a:r>
              <a:rPr sz="2800" b="1" i="1" spc="3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(13.5</a:t>
            </a:r>
            <a:r>
              <a:rPr sz="2800" b="1" i="1" spc="3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percent).</a:t>
            </a:r>
            <a:r>
              <a:rPr sz="2800" b="1" i="1" spc="3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32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means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throughput</a:t>
            </a:r>
            <a:r>
              <a:rPr sz="2800" b="1" i="1" spc="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1000 </a:t>
            </a:r>
            <a:r>
              <a:rPr sz="2800" b="1" i="1" dirty="0">
                <a:latin typeface="Arial"/>
                <a:cs typeface="Arial"/>
              </a:rPr>
              <a:t>×</a:t>
            </a:r>
            <a:r>
              <a:rPr sz="2800" b="1" i="1" spc="-65" dirty="0">
                <a:latin typeface="Arial"/>
                <a:cs typeface="Arial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0.135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135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frames.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Only </a:t>
            </a:r>
            <a:r>
              <a:rPr sz="2800" b="1" i="1" dirty="0">
                <a:latin typeface="Times New Roman"/>
                <a:cs typeface="Times New Roman"/>
              </a:rPr>
              <a:t>135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frames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out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1000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will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probably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survive.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05205"/>
            <a:chOff x="76200" y="63"/>
            <a:chExt cx="8593455" cy="1005205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0" y="474662"/>
                  </a:moveTo>
                  <a:lnTo>
                    <a:pt x="382587" y="474662"/>
                  </a:lnTo>
                  <a:lnTo>
                    <a:pt x="3825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0" y="474662"/>
                  </a:moveTo>
                  <a:lnTo>
                    <a:pt x="369887" y="474662"/>
                  </a:lnTo>
                  <a:lnTo>
                    <a:pt x="3698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838200"/>
            </a:xfrm>
            <a:custGeom>
              <a:avLst/>
              <a:gdLst/>
              <a:ahLst/>
              <a:cxnLst/>
              <a:rect l="l" t="t" r="r" b="b"/>
              <a:pathLst>
                <a:path w="31750" h="838200">
                  <a:moveTo>
                    <a:pt x="31750" y="565086"/>
                  </a:moveTo>
                  <a:lnTo>
                    <a:pt x="0" y="565086"/>
                  </a:lnTo>
                  <a:lnTo>
                    <a:pt x="0" y="838073"/>
                  </a:lnTo>
                  <a:lnTo>
                    <a:pt x="31750" y="838073"/>
                  </a:lnTo>
                  <a:lnTo>
                    <a:pt x="31750" y="565086"/>
                  </a:lnTo>
                  <a:close/>
                </a:path>
                <a:path w="31750" h="83820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41706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00FF"/>
                </a:solidFill>
                <a:latin typeface="Times New Roman"/>
                <a:cs typeface="Times New Roman"/>
              </a:rPr>
              <a:t>Example</a:t>
            </a:r>
            <a:r>
              <a:rPr sz="32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00FF"/>
                </a:solidFill>
                <a:latin typeface="Times New Roman"/>
                <a:cs typeface="Times New Roman"/>
              </a:rPr>
              <a:t>4.3</a:t>
            </a:r>
            <a:r>
              <a:rPr sz="32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(continued)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600" y="838136"/>
            <a:ext cx="8686800" cy="5643880"/>
          </a:xfrm>
          <a:custGeom>
            <a:avLst/>
            <a:gdLst/>
            <a:ahLst/>
            <a:cxnLst/>
            <a:rect l="l" t="t" r="r" b="b"/>
            <a:pathLst>
              <a:path w="8686800" h="5643880">
                <a:moveTo>
                  <a:pt x="8686800" y="0"/>
                </a:moveTo>
                <a:lnTo>
                  <a:pt x="0" y="0"/>
                </a:lnTo>
                <a:lnTo>
                  <a:pt x="0" y="5643626"/>
                </a:lnTo>
                <a:lnTo>
                  <a:pt x="8686800" y="5643626"/>
                </a:lnTo>
                <a:lnTo>
                  <a:pt x="868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9240" y="859281"/>
            <a:ext cx="8632190" cy="5573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3860" marR="67310" indent="-353695" algn="just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b.</a:t>
            </a:r>
            <a:r>
              <a:rPr sz="2800" b="1" i="1" spc="5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If</a:t>
            </a:r>
            <a:r>
              <a:rPr sz="2800" b="1" i="1" spc="5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6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system</a:t>
            </a:r>
            <a:r>
              <a:rPr sz="2800" b="1" i="1" spc="5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creates</a:t>
            </a:r>
            <a:r>
              <a:rPr sz="2800" b="1" i="1" spc="5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500</a:t>
            </a:r>
            <a:r>
              <a:rPr sz="2800" b="1" i="1" spc="5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frames</a:t>
            </a:r>
            <a:r>
              <a:rPr sz="2800" b="1" i="1" spc="5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</a:t>
            </a:r>
            <a:r>
              <a:rPr sz="2800" b="1" i="1" spc="5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second,</a:t>
            </a:r>
            <a:r>
              <a:rPr sz="2800" b="1" i="1" spc="5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575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is </a:t>
            </a:r>
            <a:r>
              <a:rPr sz="2800" b="1" i="1" dirty="0">
                <a:latin typeface="Times New Roman"/>
                <a:cs typeface="Times New Roman"/>
              </a:rPr>
              <a:t>(1/2)</a:t>
            </a:r>
            <a:r>
              <a:rPr sz="2800" b="1" i="1" spc="3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</a:t>
            </a:r>
            <a:r>
              <a:rPr sz="2800" b="1" i="1" spc="3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</a:t>
            </a:r>
            <a:r>
              <a:rPr sz="2800" b="1" i="1" spc="3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millisecond.</a:t>
            </a:r>
            <a:r>
              <a:rPr sz="2800" b="1" i="1" spc="3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3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load</a:t>
            </a:r>
            <a:r>
              <a:rPr sz="2800" b="1" i="1" spc="3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3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(1/2).</a:t>
            </a:r>
            <a:r>
              <a:rPr sz="2800" b="1" i="1" spc="3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</a:t>
            </a:r>
            <a:r>
              <a:rPr sz="2800" b="1" i="1" spc="370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this </a:t>
            </a:r>
            <a:r>
              <a:rPr sz="2800" b="1" i="1" dirty="0">
                <a:latin typeface="Times New Roman"/>
                <a:cs typeface="Times New Roman"/>
              </a:rPr>
              <a:t>case</a:t>
            </a:r>
            <a:r>
              <a:rPr sz="2800" b="1" i="1" spc="4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800" b="1" i="1" spc="409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40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G</a:t>
            </a:r>
            <a:r>
              <a:rPr sz="2800" b="1" i="1" spc="4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Arial"/>
                <a:cs typeface="Arial"/>
              </a:rPr>
              <a:t>×</a:t>
            </a:r>
            <a:r>
              <a:rPr sz="2800" b="1" i="1" spc="325" dirty="0">
                <a:latin typeface="Arial"/>
                <a:cs typeface="Arial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</a:t>
            </a:r>
            <a:r>
              <a:rPr sz="2800" b="1" i="1" spc="390" dirty="0">
                <a:latin typeface="Times New Roman"/>
                <a:cs typeface="Times New Roman"/>
              </a:rPr>
              <a:t> </a:t>
            </a:r>
            <a:r>
              <a:rPr sz="2775" b="1" i="1" baseline="25525" dirty="0">
                <a:latin typeface="Times New Roman"/>
                <a:cs typeface="Times New Roman"/>
              </a:rPr>
              <a:t>−2G</a:t>
            </a:r>
            <a:r>
              <a:rPr sz="2775" b="1" i="1" spc="127" baseline="2552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3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800" b="1" i="1" spc="4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40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0.184</a:t>
            </a:r>
            <a:r>
              <a:rPr sz="2800" b="1" i="1" spc="4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(18.4</a:t>
            </a:r>
            <a:r>
              <a:rPr sz="2800" b="1" i="1" spc="3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percent).</a:t>
            </a:r>
            <a:r>
              <a:rPr sz="2800" b="1" i="1" spc="405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This </a:t>
            </a:r>
            <a:r>
              <a:rPr sz="2800" b="1" i="1" dirty="0">
                <a:latin typeface="Times New Roman"/>
                <a:cs typeface="Times New Roman"/>
              </a:rPr>
              <a:t>means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throughput</a:t>
            </a:r>
            <a:r>
              <a:rPr sz="2800" b="1" i="1" spc="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 500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Arial"/>
                <a:cs typeface="Arial"/>
              </a:rPr>
              <a:t>×</a:t>
            </a:r>
            <a:r>
              <a:rPr sz="2800" b="1" i="1" spc="-70" dirty="0">
                <a:latin typeface="Arial"/>
                <a:cs typeface="Arial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0.184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92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that </a:t>
            </a:r>
            <a:r>
              <a:rPr sz="2800" b="1" i="1" dirty="0">
                <a:latin typeface="Times New Roman"/>
                <a:cs typeface="Times New Roman"/>
              </a:rPr>
              <a:t>only</a:t>
            </a:r>
            <a:r>
              <a:rPr sz="2800" b="1" i="1" spc="3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92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frames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out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500</a:t>
            </a:r>
            <a:r>
              <a:rPr sz="2800" b="1" i="1" spc="3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will</a:t>
            </a:r>
            <a:r>
              <a:rPr sz="2800" b="1" i="1" spc="3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probably</a:t>
            </a:r>
            <a:r>
              <a:rPr sz="2800" b="1" i="1" spc="3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survive.</a:t>
            </a:r>
            <a:r>
              <a:rPr sz="2800" b="1" i="1" spc="315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Note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370" dirty="0">
                <a:latin typeface="Times New Roman"/>
                <a:cs typeface="Times New Roman"/>
              </a:rPr>
              <a:t>  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370" dirty="0">
                <a:latin typeface="Times New Roman"/>
                <a:cs typeface="Times New Roman"/>
              </a:rPr>
              <a:t>  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370" dirty="0">
                <a:latin typeface="Times New Roman"/>
                <a:cs typeface="Times New Roman"/>
              </a:rPr>
              <a:t>  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370" dirty="0">
                <a:latin typeface="Times New Roman"/>
                <a:cs typeface="Times New Roman"/>
              </a:rPr>
              <a:t>   </a:t>
            </a:r>
            <a:r>
              <a:rPr sz="2800" b="1" i="1" dirty="0">
                <a:latin typeface="Times New Roman"/>
                <a:cs typeface="Times New Roman"/>
              </a:rPr>
              <a:t>maximum</a:t>
            </a:r>
            <a:r>
              <a:rPr sz="2800" b="1" i="1" spc="375" dirty="0">
                <a:latin typeface="Times New Roman"/>
                <a:cs typeface="Times New Roman"/>
              </a:rPr>
              <a:t>   </a:t>
            </a:r>
            <a:r>
              <a:rPr sz="2800" b="1" i="1" dirty="0">
                <a:latin typeface="Times New Roman"/>
                <a:cs typeface="Times New Roman"/>
              </a:rPr>
              <a:t>throughput</a:t>
            </a:r>
            <a:r>
              <a:rPr sz="2800" b="1" i="1" spc="375" dirty="0">
                <a:latin typeface="Times New Roman"/>
                <a:cs typeface="Times New Roman"/>
              </a:rPr>
              <a:t>   </a:t>
            </a:r>
            <a:r>
              <a:rPr sz="2800" b="1" i="1" spc="-10" dirty="0">
                <a:latin typeface="Times New Roman"/>
                <a:cs typeface="Times New Roman"/>
              </a:rPr>
              <a:t>case, percentagewise.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/>
              <a:cs typeface="Times New Roman"/>
            </a:endParaRPr>
          </a:p>
          <a:p>
            <a:pPr marL="403860" marR="67310" indent="-353695" algn="just">
              <a:lnSpc>
                <a:spcPct val="100000"/>
              </a:lnSpc>
            </a:pP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c.</a:t>
            </a:r>
            <a:r>
              <a:rPr sz="2800" b="1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If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system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creates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250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second,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(1/4) </a:t>
            </a:r>
            <a:r>
              <a:rPr sz="2800" b="1" i="1" dirty="0">
                <a:latin typeface="Times New Roman"/>
                <a:cs typeface="Times New Roman"/>
              </a:rPr>
              <a:t>frame</a:t>
            </a:r>
            <a:r>
              <a:rPr sz="2800" b="1" i="1" spc="4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</a:t>
            </a:r>
            <a:r>
              <a:rPr sz="2800" b="1" i="1" spc="4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millisecond.</a:t>
            </a:r>
            <a:r>
              <a:rPr sz="2800" b="1" i="1" spc="4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4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load</a:t>
            </a:r>
            <a:r>
              <a:rPr sz="2800" b="1" i="1" spc="4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4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(1/4).</a:t>
            </a:r>
            <a:r>
              <a:rPr sz="2800" b="1" i="1" spc="4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</a:t>
            </a:r>
            <a:r>
              <a:rPr sz="2800" b="1" i="1" spc="4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434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case 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800" b="1" i="1" spc="1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1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G</a:t>
            </a:r>
            <a:r>
              <a:rPr sz="2800" b="1" i="1" spc="1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Arial"/>
                <a:cs typeface="Arial"/>
              </a:rPr>
              <a:t>×</a:t>
            </a:r>
            <a:r>
              <a:rPr sz="2800" b="1" i="1" spc="80" dirty="0">
                <a:latin typeface="Arial"/>
                <a:cs typeface="Arial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</a:t>
            </a:r>
            <a:r>
              <a:rPr sz="2800" b="1" i="1" spc="1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−</a:t>
            </a:r>
            <a:r>
              <a:rPr sz="2775" b="1" i="1" baseline="25525" dirty="0">
                <a:latin typeface="Times New Roman"/>
                <a:cs typeface="Times New Roman"/>
              </a:rPr>
              <a:t>2G</a:t>
            </a:r>
            <a:r>
              <a:rPr sz="2775" b="1" i="1" spc="607" baseline="25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1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800" b="1" i="1" spc="1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1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0.152</a:t>
            </a:r>
            <a:r>
              <a:rPr sz="2800" b="1" i="1" spc="1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(15.2</a:t>
            </a:r>
            <a:r>
              <a:rPr sz="2800" b="1" i="1" spc="1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percent).</a:t>
            </a:r>
            <a:r>
              <a:rPr sz="2800" b="1" i="1" spc="1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17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means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5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5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throughput</a:t>
            </a:r>
            <a:r>
              <a:rPr sz="2800" b="1" i="1" spc="6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5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250</a:t>
            </a:r>
            <a:r>
              <a:rPr sz="2800" b="1" i="1" spc="6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Arial"/>
                <a:cs typeface="Arial"/>
              </a:rPr>
              <a:t>×</a:t>
            </a:r>
            <a:r>
              <a:rPr sz="2800" b="1" i="1" spc="-25" dirty="0">
                <a:latin typeface="Arial"/>
                <a:cs typeface="Arial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0.152</a:t>
            </a:r>
            <a:r>
              <a:rPr sz="2800" b="1" i="1" spc="5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5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38.</a:t>
            </a:r>
            <a:r>
              <a:rPr sz="2800" b="1" i="1" spc="5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Only</a:t>
            </a:r>
            <a:r>
              <a:rPr sz="2800" b="1" i="1" spc="55" dirty="0">
                <a:latin typeface="Times New Roman"/>
                <a:cs typeface="Times New Roman"/>
              </a:rPr>
              <a:t>  </a:t>
            </a:r>
            <a:r>
              <a:rPr sz="2800" b="1" i="1" spc="-25" dirty="0">
                <a:latin typeface="Times New Roman"/>
                <a:cs typeface="Times New Roman"/>
              </a:rPr>
              <a:t>38 </a:t>
            </a:r>
            <a:r>
              <a:rPr sz="2800" b="1" i="1" dirty="0">
                <a:latin typeface="Times New Roman"/>
                <a:cs typeface="Times New Roman"/>
              </a:rPr>
              <a:t>frames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out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250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will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probably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survive.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268475"/>
            <a:ext cx="8077200" cy="37607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1892" y="5223713"/>
            <a:ext cx="6299200" cy="127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Max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0.5,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1/2e,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0.184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(18.4%)!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400" spc="-50" dirty="0">
                <a:latin typeface="Calibri"/>
                <a:cs typeface="Calibri"/>
              </a:rPr>
              <a:t>–</a:t>
            </a:r>
            <a:r>
              <a:rPr sz="2400" dirty="0">
                <a:latin typeface="Calibri"/>
                <a:cs typeface="Calibri"/>
              </a:rPr>
              <a:t>	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better?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318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800080"/>
                </a:solidFill>
                <a:latin typeface="Times New Roman"/>
                <a:cs typeface="Times New Roman"/>
              </a:rPr>
              <a:t>Figure:</a:t>
            </a:r>
            <a:r>
              <a:rPr i="1" spc="-3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pc="-20" dirty="0"/>
              <a:t>Pure</a:t>
            </a:r>
            <a:r>
              <a:rPr spc="-130" dirty="0"/>
              <a:t> </a:t>
            </a:r>
            <a:r>
              <a:rPr spc="-20" dirty="0"/>
              <a:t>ALOHA</a:t>
            </a:r>
            <a:r>
              <a:rPr spc="-140" dirty="0"/>
              <a:t> </a:t>
            </a:r>
            <a:r>
              <a:rPr dirty="0"/>
              <a:t>Offered</a:t>
            </a:r>
            <a:r>
              <a:rPr spc="-35" dirty="0"/>
              <a:t> </a:t>
            </a:r>
            <a:r>
              <a:rPr dirty="0"/>
              <a:t>Load</a:t>
            </a:r>
            <a:r>
              <a:rPr spc="-10" dirty="0"/>
              <a:t> </a:t>
            </a:r>
            <a:r>
              <a:rPr dirty="0"/>
              <a:t>vs.</a:t>
            </a:r>
            <a:r>
              <a:rPr spc="-45" dirty="0"/>
              <a:t> </a:t>
            </a:r>
            <a:r>
              <a:rPr spc="-10" dirty="0"/>
              <a:t>Throughput</a:t>
            </a:r>
          </a:p>
        </p:txBody>
      </p:sp>
      <p:sp>
        <p:nvSpPr>
          <p:cNvPr id="7" name="object 7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217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95"/>
              </a:spcBef>
            </a:pPr>
            <a:r>
              <a:rPr sz="3400" dirty="0">
                <a:solidFill>
                  <a:srgbClr val="00AF50"/>
                </a:solidFill>
                <a:latin typeface="Georgia"/>
                <a:cs typeface="Georgia"/>
              </a:rPr>
              <a:t>ii).</a:t>
            </a:r>
            <a:r>
              <a:rPr sz="3400" spc="-105" dirty="0">
                <a:solidFill>
                  <a:srgbClr val="00AF50"/>
                </a:solidFill>
                <a:latin typeface="Georgia"/>
                <a:cs typeface="Georgia"/>
              </a:rPr>
              <a:t> </a:t>
            </a:r>
            <a:r>
              <a:rPr sz="3400" spc="-30" dirty="0">
                <a:solidFill>
                  <a:srgbClr val="00AF50"/>
                </a:solidFill>
                <a:latin typeface="Georgia"/>
                <a:cs typeface="Georgia"/>
              </a:rPr>
              <a:t>Slotted</a:t>
            </a:r>
            <a:r>
              <a:rPr sz="3400" spc="-105" dirty="0">
                <a:solidFill>
                  <a:srgbClr val="00AF50"/>
                </a:solidFill>
                <a:latin typeface="Georgia"/>
                <a:cs typeface="Georgia"/>
              </a:rPr>
              <a:t> </a:t>
            </a:r>
            <a:r>
              <a:rPr sz="3400" spc="-10" dirty="0">
                <a:solidFill>
                  <a:srgbClr val="00AF50"/>
                </a:solidFill>
                <a:latin typeface="Georgia"/>
                <a:cs typeface="Georgia"/>
              </a:rPr>
              <a:t>Aloha</a:t>
            </a:r>
            <a:endParaRPr sz="3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140" y="1232661"/>
            <a:ext cx="860806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1972,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Roberts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published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doubling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capacity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Abramson's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ALOHA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(Robert,1972).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880"/>
              </a:spcBef>
              <a:tabLst>
                <a:tab pos="536575" algn="l"/>
                <a:tab pos="1760855" algn="l"/>
                <a:tab pos="2385695" algn="l"/>
                <a:tab pos="2945130" algn="l"/>
                <a:tab pos="3656965" algn="l"/>
                <a:tab pos="4054475" algn="l"/>
                <a:tab pos="5040630" algn="l"/>
                <a:tab pos="6164580" algn="l"/>
                <a:tab pos="6497955" algn="l"/>
                <a:tab pos="7392670" algn="l"/>
                <a:tab pos="8107680" algn="l"/>
              </a:tabLst>
            </a:pPr>
            <a:r>
              <a:rPr sz="2400" spc="-25" dirty="0">
                <a:latin typeface="Calibri"/>
                <a:cs typeface="Calibri"/>
              </a:rPr>
              <a:t>His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proposal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was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time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shared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channel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divide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time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discrete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intervals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slots.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5"/>
              </a:spcBef>
              <a:tabLst>
                <a:tab pos="1049020" algn="l"/>
                <a:tab pos="2071370" algn="l"/>
                <a:tab pos="2708910" algn="l"/>
                <a:tab pos="3944620" algn="l"/>
                <a:tab pos="4361180" algn="l"/>
                <a:tab pos="5539105" algn="l"/>
                <a:tab pos="6111240" algn="l"/>
                <a:tab pos="7449184" algn="l"/>
                <a:tab pos="8016240" algn="l"/>
              </a:tabLst>
            </a:pPr>
            <a:r>
              <a:rPr sz="2400" spc="-10" dirty="0">
                <a:latin typeface="Calibri"/>
                <a:cs typeface="Calibri"/>
              </a:rPr>
              <a:t>Slotted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ALOHA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was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invented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improve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efficiency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pure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6757034" algn="l"/>
              </a:tabLst>
            </a:pPr>
            <a:r>
              <a:rPr sz="2400" dirty="0">
                <a:latin typeface="Calibri"/>
                <a:cs typeface="Calibri"/>
              </a:rPr>
              <a:t>ALOHA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chances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collision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ALOHA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very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high.</a:t>
            </a:r>
            <a:endParaRPr sz="2400">
              <a:latin typeface="Calibri"/>
              <a:cs typeface="Calibri"/>
            </a:endParaRPr>
          </a:p>
          <a:p>
            <a:pPr marL="12700" marR="5715">
              <a:lnSpc>
                <a:spcPct val="100000"/>
              </a:lnSpc>
              <a:spcBef>
                <a:spcPts val="2880"/>
              </a:spcBef>
              <a:tabLst>
                <a:tab pos="5737225" algn="l"/>
                <a:tab pos="7069455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slotted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ALOHA,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still 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possibility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collision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	two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stations </a:t>
            </a:r>
            <a:r>
              <a:rPr sz="2400" dirty="0">
                <a:latin typeface="Calibri"/>
                <a:cs typeface="Calibri"/>
              </a:rPr>
              <a:t>try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beginning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time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slot.</a:t>
            </a:r>
            <a:endParaRPr sz="2400">
              <a:latin typeface="Calibri"/>
              <a:cs typeface="Calibri"/>
            </a:endParaRPr>
          </a:p>
          <a:p>
            <a:pPr marL="12700" marR="6985">
              <a:lnSpc>
                <a:spcPct val="100000"/>
              </a:lnSpc>
              <a:spcBef>
                <a:spcPts val="2880"/>
              </a:spcBef>
              <a:tabLst>
                <a:tab pos="1021715" algn="l"/>
                <a:tab pos="2018030" algn="l"/>
                <a:tab pos="2574925" algn="l"/>
                <a:tab pos="3129280" algn="l"/>
                <a:tab pos="3566795" algn="l"/>
                <a:tab pos="4301490" algn="l"/>
                <a:tab pos="4984750" algn="l"/>
                <a:tab pos="5690235" algn="l"/>
                <a:tab pos="6687184" algn="l"/>
                <a:tab pos="7211695" algn="l"/>
                <a:tab pos="8339455" algn="l"/>
              </a:tabLst>
            </a:pPr>
            <a:r>
              <a:rPr sz="2400" spc="-10" dirty="0">
                <a:latin typeface="Calibri"/>
                <a:cs typeface="Calibri"/>
              </a:rPr>
              <a:t>Slotted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ALOHA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still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has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edge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over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pure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ALOHA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chances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collision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reduced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one-</a:t>
            </a:r>
            <a:r>
              <a:rPr sz="2400" spc="-10" dirty="0">
                <a:latin typeface="Calibri"/>
                <a:cs typeface="Calibri"/>
              </a:rPr>
              <a:t>half.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242186"/>
            <a:ext cx="860742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Assumptions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made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Slotted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ALOHA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exactly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bits.</a:t>
            </a:r>
            <a:endParaRPr sz="2400">
              <a:latin typeface="Calibri"/>
              <a:cs typeface="Calibri"/>
            </a:endParaRPr>
          </a:p>
          <a:p>
            <a:pPr marL="355600" marR="6350" indent="-342900">
              <a:lnSpc>
                <a:spcPct val="100000"/>
              </a:lnSpc>
              <a:spcBef>
                <a:spcPts val="288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Time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slots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L/R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seconds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(i.e.,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slot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transmit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frame).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85"/>
              </a:spcBef>
              <a:buFont typeface="Wingdings"/>
              <a:buChar char=""/>
              <a:tabLst>
                <a:tab pos="354965" algn="l"/>
                <a:tab pos="7399020" algn="l"/>
              </a:tabLst>
            </a:pP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transmit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beginnings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slots.</a:t>
            </a:r>
            <a:endParaRPr sz="2400">
              <a:latin typeface="Calibri"/>
              <a:cs typeface="Calibri"/>
            </a:endParaRPr>
          </a:p>
          <a:p>
            <a:pPr marL="355600" marR="6350" indent="-342900">
              <a:lnSpc>
                <a:spcPct val="100000"/>
              </a:lnSpc>
              <a:spcBef>
                <a:spcPts val="288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synchronized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knows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slots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begin.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288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frames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collide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slot,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detect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collision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before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slot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ends.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429513"/>
            <a:ext cx="14808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>
                <a:solidFill>
                  <a:srgbClr val="00AF50"/>
                </a:solidFill>
                <a:latin typeface="Georgia"/>
                <a:cs typeface="Georgia"/>
              </a:rPr>
              <a:t>Cntd…</a:t>
            </a:r>
            <a:endParaRPr sz="34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331" y="1208913"/>
            <a:ext cx="8592820" cy="495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do</a:t>
            </a:r>
            <a:endParaRPr sz="2400">
              <a:latin typeface="Calibri"/>
              <a:cs typeface="Calibri"/>
            </a:endParaRPr>
          </a:p>
          <a:p>
            <a:pPr marL="241935" indent="-233679">
              <a:lnSpc>
                <a:spcPct val="100000"/>
              </a:lnSpc>
              <a:spcBef>
                <a:spcPts val="1905"/>
              </a:spcBef>
              <a:buSzPct val="95833"/>
              <a:buAutoNum type="arabicPeriod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Send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slot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boundary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ACK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Calibri"/>
              <a:buAutoNum type="arabicPeriod"/>
            </a:pPr>
            <a:endParaRPr sz="2400">
              <a:latin typeface="Calibri"/>
              <a:cs typeface="Calibri"/>
            </a:endParaRPr>
          </a:p>
          <a:p>
            <a:pPr marL="12700" marR="6350" indent="-4445">
              <a:lnSpc>
                <a:spcPct val="76700"/>
              </a:lnSpc>
              <a:buSzPct val="95833"/>
              <a:buAutoNum type="arabicPeriod"/>
              <a:tabLst>
                <a:tab pos="241935" algn="l"/>
                <a:tab pos="545465" algn="l"/>
                <a:tab pos="1274445" algn="l"/>
                <a:tab pos="2330450" algn="l"/>
                <a:tab pos="3028950" algn="l"/>
                <a:tab pos="3658235" algn="l"/>
                <a:tab pos="3980179" algn="l"/>
                <a:tab pos="5241925" algn="l"/>
                <a:tab pos="6624955" algn="l"/>
                <a:tab pos="8325484" algn="l"/>
              </a:tabLst>
            </a:pPr>
            <a:r>
              <a:rPr sz="2400" spc="-25" dirty="0">
                <a:latin typeface="Calibri"/>
                <a:cs typeface="Calibri"/>
              </a:rPr>
              <a:t>	If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after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“some”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time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ACK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received,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successful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transmission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frame.</a:t>
            </a:r>
            <a:endParaRPr sz="2400">
              <a:latin typeface="Calibri"/>
              <a:cs typeface="Calibri"/>
            </a:endParaRPr>
          </a:p>
          <a:p>
            <a:pPr marL="241935" indent="-233045">
              <a:lnSpc>
                <a:spcPts val="2595"/>
              </a:lnSpc>
              <a:spcBef>
                <a:spcPts val="2485"/>
              </a:spcBef>
              <a:buSzPct val="95833"/>
              <a:buAutoNum type="arabicPeriod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collision,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detects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collision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before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end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5"/>
              </a:lnSpc>
            </a:pP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slot.</a:t>
            </a:r>
            <a:endParaRPr sz="2400">
              <a:latin typeface="Calibri"/>
              <a:cs typeface="Calibri"/>
            </a:endParaRPr>
          </a:p>
          <a:p>
            <a:pPr marL="12700" marR="3061335" indent="-4445">
              <a:lnSpc>
                <a:spcPct val="129200"/>
              </a:lnSpc>
              <a:spcBef>
                <a:spcPts val="1885"/>
              </a:spcBef>
              <a:buSzPct val="95833"/>
              <a:buAutoNum type="arabicPeriod" startAt="4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	Wait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amount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1 </a:t>
            </a:r>
            <a:r>
              <a:rPr sz="2400" spc="-25" dirty="0">
                <a:latin typeface="Calibri"/>
                <a:cs typeface="Calibri"/>
              </a:rPr>
              <a:t>End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76200"/>
              </a:lnSpc>
              <a:spcBef>
                <a:spcPts val="2295"/>
              </a:spcBef>
              <a:tabLst>
                <a:tab pos="671195" algn="l"/>
                <a:tab pos="1501775" algn="l"/>
                <a:tab pos="3112770" algn="l"/>
                <a:tab pos="3600450" algn="l"/>
                <a:tab pos="4531995" algn="l"/>
                <a:tab pos="4958715" algn="l"/>
                <a:tab pos="5743575" algn="l"/>
                <a:tab pos="7381875" algn="l"/>
                <a:tab pos="8030209" algn="l"/>
              </a:tabLst>
            </a:pP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node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retransmits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its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frame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each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subsequent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slot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until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transmitted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collision.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391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00AFEF"/>
                </a:solidFill>
                <a:latin typeface="Calibri"/>
                <a:cs typeface="Calibri"/>
              </a:rPr>
              <a:t>Procedure</a:t>
            </a:r>
            <a:r>
              <a:rPr sz="3200" spc="-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AFEF"/>
                </a:solidFill>
                <a:latin typeface="Calibri"/>
                <a:cs typeface="Calibri"/>
              </a:rPr>
              <a:t>for</a:t>
            </a:r>
            <a:r>
              <a:rPr sz="3200" spc="-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00AFEF"/>
                </a:solidFill>
                <a:latin typeface="Calibri"/>
                <a:cs typeface="Calibri"/>
              </a:rPr>
              <a:t>slotted</a:t>
            </a:r>
            <a:r>
              <a:rPr sz="3200" spc="-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spc="520" dirty="0">
                <a:solidFill>
                  <a:srgbClr val="00AFEF"/>
                </a:solidFill>
                <a:latin typeface="Calibri"/>
                <a:cs typeface="Calibri"/>
              </a:rPr>
              <a:t>ALOHA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039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800080"/>
                </a:solidFill>
                <a:latin typeface="Times New Roman"/>
                <a:cs typeface="Times New Roman"/>
              </a:rPr>
              <a:t>Figure:</a:t>
            </a:r>
            <a:r>
              <a:rPr i="1" spc="-20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Frames in</a:t>
            </a:r>
            <a:r>
              <a:rPr i="1" spc="-1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a slotted</a:t>
            </a:r>
            <a:r>
              <a:rPr i="1" spc="-12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ALOHA</a:t>
            </a:r>
            <a:r>
              <a:rPr i="1" spc="-135" dirty="0">
                <a:latin typeface="Times New Roman"/>
                <a:cs typeface="Times New Roman"/>
              </a:rPr>
              <a:t> </a:t>
            </a:r>
            <a:r>
              <a:rPr i="1" spc="-10" dirty="0">
                <a:latin typeface="Times New Roman"/>
                <a:cs typeface="Times New Roman"/>
              </a:rPr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937" y="1433575"/>
            <a:ext cx="8500999" cy="39766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039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800080"/>
                </a:solidFill>
                <a:latin typeface="Times New Roman"/>
                <a:cs typeface="Times New Roman"/>
              </a:rPr>
              <a:t>Figure:</a:t>
            </a:r>
            <a:r>
              <a:rPr i="1" spc="-60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Vulnerable</a:t>
            </a:r>
            <a:r>
              <a:rPr i="1" spc="-4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time</a:t>
            </a:r>
            <a:r>
              <a:rPr i="1" spc="-6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for</a:t>
            </a:r>
            <a:r>
              <a:rPr i="1" spc="-3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slotted</a:t>
            </a:r>
            <a:r>
              <a:rPr i="1" spc="-15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ALOHA</a:t>
            </a:r>
            <a:r>
              <a:rPr i="1" spc="-150" dirty="0">
                <a:latin typeface="Times New Roman"/>
                <a:cs typeface="Times New Roman"/>
              </a:rPr>
              <a:t> </a:t>
            </a:r>
            <a:r>
              <a:rPr i="1" spc="-10" dirty="0">
                <a:latin typeface="Times New Roman"/>
                <a:cs typeface="Times New Roman"/>
              </a:rPr>
              <a:t>protocol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800" y="1506600"/>
            <a:ext cx="7899400" cy="45131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87" y="48768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503555" marR="485775" algn="ctr">
              <a:lnSpc>
                <a:spcPct val="100000"/>
              </a:lnSpc>
              <a:spcBef>
                <a:spcPts val="270"/>
              </a:spcBef>
            </a:pP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throughput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for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slotted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ALOHA</a:t>
            </a:r>
            <a:r>
              <a:rPr sz="3200" b="1" spc="-130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is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32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32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32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×</a:t>
            </a:r>
            <a:r>
              <a:rPr sz="32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150" b="1" baseline="25132" dirty="0">
                <a:solidFill>
                  <a:srgbClr val="0000FF"/>
                </a:solidFill>
                <a:latin typeface="Arial"/>
                <a:cs typeface="Arial"/>
              </a:rPr>
              <a:t>−G</a:t>
            </a:r>
            <a:r>
              <a:rPr sz="3150" b="1" spc="442" baseline="2513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spc="-5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1533525" marR="1518920" algn="ctr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maximum </a:t>
            </a:r>
            <a:r>
              <a:rPr sz="3200" b="1" spc="-10" dirty="0">
                <a:latin typeface="Arial"/>
                <a:cs typeface="Arial"/>
              </a:rPr>
              <a:t>throughput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3150" b="1" baseline="-1455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3150" b="1" spc="450" baseline="-145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3200" b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0.368</a:t>
            </a:r>
            <a:r>
              <a:rPr sz="32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when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= </a:t>
            </a:r>
            <a:r>
              <a:rPr sz="3200" b="1" spc="-25" dirty="0">
                <a:latin typeface="Arial"/>
                <a:cs typeface="Arial"/>
              </a:rPr>
              <a:t>1.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81136"/>
            <a:ext cx="1143000" cy="5667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9442" y="2002358"/>
            <a:ext cx="71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38</a:t>
            </a:fld>
            <a:endParaRPr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839200" cy="3065780"/>
            <a:chOff x="76200" y="63"/>
            <a:chExt cx="8839200" cy="306578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0" y="474662"/>
                  </a:moveTo>
                  <a:lnTo>
                    <a:pt x="382587" y="474662"/>
                  </a:lnTo>
                  <a:lnTo>
                    <a:pt x="3825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0" y="474662"/>
                  </a:moveTo>
                  <a:lnTo>
                    <a:pt x="369887" y="474662"/>
                  </a:lnTo>
                  <a:lnTo>
                    <a:pt x="3698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838200"/>
            </a:xfrm>
            <a:custGeom>
              <a:avLst/>
              <a:gdLst/>
              <a:ahLst/>
              <a:cxnLst/>
              <a:rect l="l" t="t" r="r" b="b"/>
              <a:pathLst>
                <a:path w="31750" h="838200">
                  <a:moveTo>
                    <a:pt x="31750" y="565086"/>
                  </a:moveTo>
                  <a:lnTo>
                    <a:pt x="0" y="565086"/>
                  </a:lnTo>
                  <a:lnTo>
                    <a:pt x="0" y="838136"/>
                  </a:lnTo>
                  <a:lnTo>
                    <a:pt x="31750" y="838136"/>
                  </a:lnTo>
                  <a:lnTo>
                    <a:pt x="31750" y="565086"/>
                  </a:lnTo>
                  <a:close/>
                </a:path>
                <a:path w="31750" h="83820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8600" y="838200"/>
              <a:ext cx="8686800" cy="2227580"/>
            </a:xfrm>
            <a:custGeom>
              <a:avLst/>
              <a:gdLst/>
              <a:ahLst/>
              <a:cxnLst/>
              <a:rect l="l" t="t" r="r" b="b"/>
              <a:pathLst>
                <a:path w="8686800" h="2227580">
                  <a:moveTo>
                    <a:pt x="8686800" y="0"/>
                  </a:moveTo>
                  <a:lnTo>
                    <a:pt x="0" y="0"/>
                  </a:lnTo>
                  <a:lnTo>
                    <a:pt x="0" y="2227326"/>
                  </a:lnTo>
                  <a:lnTo>
                    <a:pt x="8686800" y="2227326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2125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00FF"/>
                </a:solidFill>
                <a:latin typeface="Times New Roman"/>
                <a:cs typeface="Times New Roman"/>
              </a:rPr>
              <a:t>Example</a:t>
            </a:r>
            <a:r>
              <a:rPr sz="32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4.4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39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269240" y="859281"/>
            <a:ext cx="8607425" cy="5375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5085" algn="just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slotted</a:t>
            </a:r>
            <a:r>
              <a:rPr sz="2800" b="1" i="1" spc="1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ALOHA</a:t>
            </a:r>
            <a:r>
              <a:rPr sz="2800" b="1" i="1" spc="6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network</a:t>
            </a:r>
            <a:r>
              <a:rPr sz="2800" b="1" i="1" spc="1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transmits</a:t>
            </a:r>
            <a:r>
              <a:rPr sz="2800" b="1" i="1" spc="130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200-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1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frames</a:t>
            </a:r>
            <a:r>
              <a:rPr sz="2800" b="1" i="1" spc="1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</a:t>
            </a:r>
            <a:r>
              <a:rPr sz="2800" b="1" i="1" spc="140" dirty="0">
                <a:latin typeface="Times New Roman"/>
                <a:cs typeface="Times New Roman"/>
              </a:rPr>
              <a:t> </a:t>
            </a:r>
            <a:r>
              <a:rPr sz="2800" b="1" i="1" spc="-50" dirty="0">
                <a:latin typeface="Times New Roman"/>
                <a:cs typeface="Times New Roman"/>
              </a:rPr>
              <a:t>a </a:t>
            </a:r>
            <a:r>
              <a:rPr sz="2800" b="1" i="1" dirty="0">
                <a:latin typeface="Times New Roman"/>
                <a:cs typeface="Times New Roman"/>
              </a:rPr>
              <a:t>shared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channel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200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kbps.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What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throughput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if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system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(all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stations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together)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produces</a:t>
            </a:r>
            <a:endParaRPr sz="28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a.</a:t>
            </a:r>
            <a:r>
              <a:rPr sz="2800" b="1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1000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second</a:t>
            </a:r>
            <a:r>
              <a:rPr sz="2800" b="1" i="1" spc="66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b.</a:t>
            </a:r>
            <a:r>
              <a:rPr sz="2800" b="1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500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second</a:t>
            </a:r>
            <a:endParaRPr sz="28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</a:pP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c.</a:t>
            </a:r>
            <a:r>
              <a:rPr sz="28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250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second.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795"/>
              </a:spcBef>
            </a:pPr>
            <a:r>
              <a:rPr sz="28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transmission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time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200/200</a:t>
            </a:r>
            <a:r>
              <a:rPr sz="2800" b="1" i="1" spc="-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kbps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</a:t>
            </a:r>
            <a:r>
              <a:rPr sz="2800" b="1" i="1" spc="-25" dirty="0">
                <a:latin typeface="Times New Roman"/>
                <a:cs typeface="Times New Roman"/>
              </a:rPr>
              <a:t> ms.</a:t>
            </a:r>
            <a:endParaRPr sz="2800">
              <a:latin typeface="Times New Roman"/>
              <a:cs typeface="Times New Roman"/>
            </a:endParaRPr>
          </a:p>
          <a:p>
            <a:pPr marL="403860" marR="43180" indent="-353695" algn="just">
              <a:lnSpc>
                <a:spcPct val="100000"/>
              </a:lnSpc>
            </a:pP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a.</a:t>
            </a:r>
            <a:r>
              <a:rPr sz="2800" b="1" i="1" spc="1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If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system</a:t>
            </a:r>
            <a:r>
              <a:rPr sz="2800" b="1" i="1" spc="20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creates</a:t>
            </a:r>
            <a:r>
              <a:rPr sz="2800" b="1" i="1" spc="2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1000</a:t>
            </a:r>
            <a:r>
              <a:rPr sz="2800" b="1" i="1" spc="20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frames</a:t>
            </a:r>
            <a:r>
              <a:rPr sz="2800" b="1" i="1" spc="2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second,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200" dirty="0">
                <a:latin typeface="Times New Roman"/>
                <a:cs typeface="Times New Roman"/>
              </a:rPr>
              <a:t> </a:t>
            </a:r>
            <a:r>
              <a:rPr sz="2800" b="1" i="1" spc="-50" dirty="0">
                <a:latin typeface="Times New Roman"/>
                <a:cs typeface="Times New Roman"/>
              </a:rPr>
              <a:t>1 </a:t>
            </a:r>
            <a:r>
              <a:rPr sz="2800" b="1" i="1" dirty="0">
                <a:latin typeface="Times New Roman"/>
                <a:cs typeface="Times New Roman"/>
              </a:rPr>
              <a:t>frame</a:t>
            </a:r>
            <a:r>
              <a:rPr sz="2800" b="1" i="1" spc="9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per</a:t>
            </a:r>
            <a:r>
              <a:rPr sz="2800" b="1" i="1" spc="9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millisecond.</a:t>
            </a:r>
            <a:r>
              <a:rPr sz="2800" b="1" i="1" spc="9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8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load</a:t>
            </a:r>
            <a:r>
              <a:rPr sz="2800" b="1" i="1" spc="9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9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1.</a:t>
            </a:r>
            <a:r>
              <a:rPr sz="2800" b="1" i="1" spc="8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In</a:t>
            </a:r>
            <a:r>
              <a:rPr sz="2800" b="1" i="1" spc="9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95" dirty="0">
                <a:latin typeface="Times New Roman"/>
                <a:cs typeface="Times New Roman"/>
              </a:rPr>
              <a:t>  </a:t>
            </a:r>
            <a:r>
              <a:rPr sz="2800" b="1" i="1" spc="-20" dirty="0">
                <a:latin typeface="Times New Roman"/>
                <a:cs typeface="Times New Roman"/>
              </a:rPr>
              <a:t>case</a:t>
            </a:r>
            <a:endParaRPr sz="2800">
              <a:latin typeface="Times New Roman"/>
              <a:cs typeface="Times New Roman"/>
            </a:endParaRPr>
          </a:p>
          <a:p>
            <a:pPr marL="403860" marR="43180" indent="1270" algn="just">
              <a:lnSpc>
                <a:spcPct val="99800"/>
              </a:lnSpc>
              <a:spcBef>
                <a:spcPts val="20"/>
              </a:spcBef>
            </a:pP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800" b="1" i="1" spc="4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4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G</a:t>
            </a:r>
            <a:r>
              <a:rPr sz="2800" b="1" i="1" dirty="0">
                <a:latin typeface="Arial"/>
                <a:cs typeface="Arial"/>
              </a:rPr>
              <a:t>×</a:t>
            </a:r>
            <a:r>
              <a:rPr sz="2800" b="1" i="1" spc="370" dirty="0">
                <a:latin typeface="Arial"/>
                <a:cs typeface="Arial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</a:t>
            </a:r>
            <a:r>
              <a:rPr sz="2775" b="1" i="1" baseline="25525" dirty="0">
                <a:latin typeface="Times New Roman"/>
                <a:cs typeface="Times New Roman"/>
              </a:rPr>
              <a:t>−G</a:t>
            </a:r>
            <a:r>
              <a:rPr sz="2775" b="1" i="1" spc="172" baseline="2552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4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800" b="1" i="1" spc="4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4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0.368</a:t>
            </a:r>
            <a:r>
              <a:rPr sz="2800" b="1" i="1" spc="4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(36.8</a:t>
            </a:r>
            <a:r>
              <a:rPr sz="2800" b="1" i="1" spc="4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percent).</a:t>
            </a:r>
            <a:r>
              <a:rPr sz="2800" b="1" i="1" spc="4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459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means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5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5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throughput</a:t>
            </a:r>
            <a:r>
              <a:rPr sz="2800" b="1" i="1" spc="5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5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1000</a:t>
            </a:r>
            <a:r>
              <a:rPr sz="2800" b="1" i="1" spc="5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Arial"/>
                <a:cs typeface="Arial"/>
              </a:rPr>
              <a:t>×</a:t>
            </a:r>
            <a:r>
              <a:rPr sz="2800" b="1" i="1" spc="490" dirty="0">
                <a:latin typeface="Arial"/>
                <a:cs typeface="Arial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0.0368</a:t>
            </a:r>
            <a:r>
              <a:rPr sz="2800" b="1" i="1" spc="5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5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368</a:t>
            </a:r>
            <a:r>
              <a:rPr sz="2800" b="1" i="1" spc="56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frames. </a:t>
            </a:r>
            <a:r>
              <a:rPr sz="2800" b="1" i="1" dirty="0">
                <a:latin typeface="Times New Roman"/>
                <a:cs typeface="Times New Roman"/>
              </a:rPr>
              <a:t>Only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386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frames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out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1000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will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probably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survive.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87830" algn="l"/>
                <a:tab pos="8775065" algn="l"/>
              </a:tabLst>
            </a:pPr>
            <a:r>
              <a:rPr sz="4000" u="sng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</a:rPr>
              <a:t>	Data</a:t>
            </a:r>
            <a:r>
              <a:rPr sz="4000" u="sng" spc="-25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4000" u="sng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</a:rPr>
              <a:t>Link</a:t>
            </a:r>
            <a:r>
              <a:rPr sz="4000" u="sng" spc="-5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4000" u="sng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</a:rPr>
              <a:t>Layer</a:t>
            </a:r>
            <a:r>
              <a:rPr sz="4000" u="sng" spc="-25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4000" u="sng" spc="-1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</a:rPr>
              <a:t>(DLL)</a:t>
            </a:r>
            <a:r>
              <a:rPr sz="4000" u="sng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</a:rPr>
              <a:t>	</a:t>
            </a:r>
            <a:endParaRPr sz="4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461261"/>
            <a:ext cx="206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Functions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DLL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193163"/>
            <a:ext cx="53232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</a:tabLst>
            </a:pPr>
            <a:r>
              <a:rPr sz="2400" spc="-10" dirty="0">
                <a:latin typeface="Calibri"/>
                <a:cs typeface="Calibri"/>
              </a:rPr>
              <a:t>Framing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dirty="0">
                <a:latin typeface="Calibri"/>
                <a:cs typeface="Calibri"/>
              </a:rPr>
              <a:t>Physical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Addressing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dirty="0">
                <a:latin typeface="Calibri"/>
                <a:cs typeface="Calibri"/>
              </a:rPr>
              <a:t>Error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Control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Control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4022217"/>
            <a:ext cx="2052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Calibri"/>
                <a:cs typeface="Calibri"/>
              </a:rPr>
              <a:t>5.</a:t>
            </a:r>
            <a:r>
              <a:rPr sz="2400" dirty="0">
                <a:latin typeface="Calibri"/>
                <a:cs typeface="Calibri"/>
              </a:rPr>
              <a:t>	Flow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Control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34037" y="2205037"/>
            <a:ext cx="2966085" cy="1533525"/>
            <a:chOff x="5634037" y="2205037"/>
            <a:chExt cx="2966085" cy="1533525"/>
          </a:xfrm>
        </p:grpSpPr>
        <p:sp>
          <p:nvSpPr>
            <p:cNvPr id="9" name="object 9"/>
            <p:cNvSpPr/>
            <p:nvPr/>
          </p:nvSpPr>
          <p:spPr>
            <a:xfrm>
              <a:off x="5638800" y="2209800"/>
              <a:ext cx="533400" cy="1524000"/>
            </a:xfrm>
            <a:custGeom>
              <a:avLst/>
              <a:gdLst/>
              <a:ahLst/>
              <a:cxnLst/>
              <a:rect l="l" t="t" r="r" b="b"/>
              <a:pathLst>
                <a:path w="533400" h="1524000">
                  <a:moveTo>
                    <a:pt x="0" y="0"/>
                  </a:moveTo>
                  <a:lnTo>
                    <a:pt x="70908" y="1590"/>
                  </a:lnTo>
                  <a:lnTo>
                    <a:pt x="134619" y="6077"/>
                  </a:lnTo>
                  <a:lnTo>
                    <a:pt x="188594" y="13033"/>
                  </a:lnTo>
                  <a:lnTo>
                    <a:pt x="230293" y="22032"/>
                  </a:lnTo>
                  <a:lnTo>
                    <a:pt x="266700" y="44450"/>
                  </a:lnTo>
                  <a:lnTo>
                    <a:pt x="266700" y="717550"/>
                  </a:lnTo>
                  <a:lnTo>
                    <a:pt x="276225" y="729353"/>
                  </a:lnTo>
                  <a:lnTo>
                    <a:pt x="344804" y="748966"/>
                  </a:lnTo>
                  <a:lnTo>
                    <a:pt x="398779" y="755922"/>
                  </a:lnTo>
                  <a:lnTo>
                    <a:pt x="462491" y="760409"/>
                  </a:lnTo>
                  <a:lnTo>
                    <a:pt x="533400" y="762000"/>
                  </a:lnTo>
                  <a:lnTo>
                    <a:pt x="462491" y="763590"/>
                  </a:lnTo>
                  <a:lnTo>
                    <a:pt x="398780" y="768077"/>
                  </a:lnTo>
                  <a:lnTo>
                    <a:pt x="344805" y="775033"/>
                  </a:lnTo>
                  <a:lnTo>
                    <a:pt x="303106" y="784032"/>
                  </a:lnTo>
                  <a:lnTo>
                    <a:pt x="266700" y="806450"/>
                  </a:lnTo>
                  <a:lnTo>
                    <a:pt x="266700" y="1479550"/>
                  </a:lnTo>
                  <a:lnTo>
                    <a:pt x="257175" y="1491353"/>
                  </a:lnTo>
                  <a:lnTo>
                    <a:pt x="230293" y="1501967"/>
                  </a:lnTo>
                  <a:lnTo>
                    <a:pt x="188595" y="1510966"/>
                  </a:lnTo>
                  <a:lnTo>
                    <a:pt x="134620" y="1517922"/>
                  </a:lnTo>
                  <a:lnTo>
                    <a:pt x="70908" y="1522409"/>
                  </a:lnTo>
                  <a:lnTo>
                    <a:pt x="0" y="15240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0487" y="2639568"/>
              <a:ext cx="2314956" cy="618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3140" y="2583179"/>
              <a:ext cx="2526791" cy="8321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7351" y="2667000"/>
              <a:ext cx="2220849" cy="523875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810000" y="3963923"/>
            <a:ext cx="4714240" cy="832485"/>
            <a:chOff x="3810000" y="3963923"/>
            <a:chExt cx="4714240" cy="832485"/>
          </a:xfrm>
        </p:grpSpPr>
        <p:sp>
          <p:nvSpPr>
            <p:cNvPr id="14" name="object 14"/>
            <p:cNvSpPr/>
            <p:nvPr/>
          </p:nvSpPr>
          <p:spPr>
            <a:xfrm>
              <a:off x="3810000" y="4253610"/>
              <a:ext cx="2514600" cy="103505"/>
            </a:xfrm>
            <a:custGeom>
              <a:avLst/>
              <a:gdLst/>
              <a:ahLst/>
              <a:cxnLst/>
              <a:rect l="l" t="t" r="r" b="b"/>
              <a:pathLst>
                <a:path w="2514600" h="103504">
                  <a:moveTo>
                    <a:pt x="2489490" y="51688"/>
                  </a:moveTo>
                  <a:lnTo>
                    <a:pt x="2419604" y="92456"/>
                  </a:lnTo>
                  <a:lnTo>
                    <a:pt x="2418588" y="96265"/>
                  </a:lnTo>
                  <a:lnTo>
                    <a:pt x="2422144" y="102362"/>
                  </a:lnTo>
                  <a:lnTo>
                    <a:pt x="2425954" y="103377"/>
                  </a:lnTo>
                  <a:lnTo>
                    <a:pt x="2503709" y="58038"/>
                  </a:lnTo>
                  <a:lnTo>
                    <a:pt x="2502027" y="58038"/>
                  </a:lnTo>
                  <a:lnTo>
                    <a:pt x="2502027" y="57150"/>
                  </a:lnTo>
                  <a:lnTo>
                    <a:pt x="2498852" y="57150"/>
                  </a:lnTo>
                  <a:lnTo>
                    <a:pt x="2489490" y="51688"/>
                  </a:lnTo>
                  <a:close/>
                </a:path>
                <a:path w="2514600" h="103504">
                  <a:moveTo>
                    <a:pt x="2478604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2478604" y="58038"/>
                  </a:lnTo>
                  <a:lnTo>
                    <a:pt x="2489490" y="51688"/>
                  </a:lnTo>
                  <a:lnTo>
                    <a:pt x="2478604" y="45338"/>
                  </a:lnTo>
                  <a:close/>
                </a:path>
                <a:path w="2514600" h="103504">
                  <a:moveTo>
                    <a:pt x="2503709" y="45338"/>
                  </a:moveTo>
                  <a:lnTo>
                    <a:pt x="2502027" y="45338"/>
                  </a:lnTo>
                  <a:lnTo>
                    <a:pt x="2502027" y="58038"/>
                  </a:lnTo>
                  <a:lnTo>
                    <a:pt x="2503709" y="58038"/>
                  </a:lnTo>
                  <a:lnTo>
                    <a:pt x="2514600" y="51688"/>
                  </a:lnTo>
                  <a:lnTo>
                    <a:pt x="2503709" y="45338"/>
                  </a:lnTo>
                  <a:close/>
                </a:path>
                <a:path w="2514600" h="103504">
                  <a:moveTo>
                    <a:pt x="2498852" y="46227"/>
                  </a:moveTo>
                  <a:lnTo>
                    <a:pt x="2489490" y="51688"/>
                  </a:lnTo>
                  <a:lnTo>
                    <a:pt x="2498852" y="57150"/>
                  </a:lnTo>
                  <a:lnTo>
                    <a:pt x="2498852" y="46227"/>
                  </a:lnTo>
                  <a:close/>
                </a:path>
                <a:path w="2514600" h="103504">
                  <a:moveTo>
                    <a:pt x="2502027" y="46227"/>
                  </a:moveTo>
                  <a:lnTo>
                    <a:pt x="2498852" y="46227"/>
                  </a:lnTo>
                  <a:lnTo>
                    <a:pt x="2498852" y="57150"/>
                  </a:lnTo>
                  <a:lnTo>
                    <a:pt x="2502027" y="57150"/>
                  </a:lnTo>
                  <a:lnTo>
                    <a:pt x="2502027" y="46227"/>
                  </a:lnTo>
                  <a:close/>
                </a:path>
                <a:path w="2514600" h="103504">
                  <a:moveTo>
                    <a:pt x="2425954" y="0"/>
                  </a:moveTo>
                  <a:lnTo>
                    <a:pt x="2422144" y="1015"/>
                  </a:lnTo>
                  <a:lnTo>
                    <a:pt x="2418588" y="7112"/>
                  </a:lnTo>
                  <a:lnTo>
                    <a:pt x="2419604" y="10921"/>
                  </a:lnTo>
                  <a:lnTo>
                    <a:pt x="2489490" y="51688"/>
                  </a:lnTo>
                  <a:lnTo>
                    <a:pt x="2498852" y="46227"/>
                  </a:lnTo>
                  <a:lnTo>
                    <a:pt x="2502027" y="46227"/>
                  </a:lnTo>
                  <a:lnTo>
                    <a:pt x="2502027" y="45338"/>
                  </a:lnTo>
                  <a:lnTo>
                    <a:pt x="2503709" y="45338"/>
                  </a:lnTo>
                  <a:lnTo>
                    <a:pt x="2425954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29172" y="4020311"/>
              <a:ext cx="2100072" cy="6187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1823" y="3963923"/>
              <a:ext cx="2311907" cy="8321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7051" y="4048124"/>
              <a:ext cx="2004949" cy="52387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237351" y="2667000"/>
            <a:ext cx="2221230" cy="523875"/>
          </a:xfrm>
          <a:prstGeom prst="rect">
            <a:avLst/>
          </a:prstGeom>
          <a:ln w="9525">
            <a:solidFill>
              <a:srgbClr val="BD4A47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80"/>
              </a:spcBef>
            </a:pPr>
            <a:r>
              <a:rPr sz="2800" dirty="0">
                <a:latin typeface="Calibri"/>
                <a:cs typeface="Calibri"/>
              </a:rPr>
              <a:t>MAC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Sublayer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pPr marL="89535">
                <a:lnSpc>
                  <a:spcPct val="100000"/>
                </a:lnSpc>
                <a:spcBef>
                  <a:spcPts val="15"/>
                </a:spcBef>
              </a:pPr>
              <a:t>4</a:t>
            </a:fld>
            <a:endParaRPr spc="-50" dirty="0"/>
          </a:p>
        </p:txBody>
      </p:sp>
      <p:sp>
        <p:nvSpPr>
          <p:cNvPr id="19" name="object 19"/>
          <p:cNvSpPr txBox="1"/>
          <p:nvPr/>
        </p:nvSpPr>
        <p:spPr>
          <a:xfrm>
            <a:off x="6377051" y="4048125"/>
            <a:ext cx="2005330" cy="523875"/>
          </a:xfrm>
          <a:prstGeom prst="rect">
            <a:avLst/>
          </a:prstGeom>
          <a:ln w="9525">
            <a:solidFill>
              <a:srgbClr val="97B85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80"/>
              </a:spcBef>
            </a:pPr>
            <a:r>
              <a:rPr sz="2800" dirty="0">
                <a:latin typeface="Calibri"/>
                <a:cs typeface="Calibri"/>
              </a:rPr>
              <a:t>LLC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Sublayer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05205"/>
            <a:chOff x="76200" y="63"/>
            <a:chExt cx="8593455" cy="1005205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0" y="474662"/>
                  </a:moveTo>
                  <a:lnTo>
                    <a:pt x="382587" y="474662"/>
                  </a:lnTo>
                  <a:lnTo>
                    <a:pt x="3825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0" y="474662"/>
                  </a:moveTo>
                  <a:lnTo>
                    <a:pt x="369887" y="474662"/>
                  </a:lnTo>
                  <a:lnTo>
                    <a:pt x="3698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838200"/>
            </a:xfrm>
            <a:custGeom>
              <a:avLst/>
              <a:gdLst/>
              <a:ahLst/>
              <a:cxnLst/>
              <a:rect l="l" t="t" r="r" b="b"/>
              <a:pathLst>
                <a:path w="31750" h="838200">
                  <a:moveTo>
                    <a:pt x="31750" y="565086"/>
                  </a:moveTo>
                  <a:lnTo>
                    <a:pt x="0" y="565086"/>
                  </a:lnTo>
                  <a:lnTo>
                    <a:pt x="0" y="838073"/>
                  </a:lnTo>
                  <a:lnTo>
                    <a:pt x="31750" y="838073"/>
                  </a:lnTo>
                  <a:lnTo>
                    <a:pt x="31750" y="565086"/>
                  </a:lnTo>
                  <a:close/>
                </a:path>
                <a:path w="31750" h="83820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41706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00FF"/>
                </a:solidFill>
                <a:latin typeface="Times New Roman"/>
                <a:cs typeface="Times New Roman"/>
              </a:rPr>
              <a:t>Example</a:t>
            </a:r>
            <a:r>
              <a:rPr sz="32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00FF"/>
                </a:solidFill>
                <a:latin typeface="Times New Roman"/>
                <a:cs typeface="Times New Roman"/>
              </a:rPr>
              <a:t>4.4</a:t>
            </a:r>
            <a:r>
              <a:rPr sz="32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(continued)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600" y="838136"/>
            <a:ext cx="8686800" cy="4789805"/>
          </a:xfrm>
          <a:custGeom>
            <a:avLst/>
            <a:gdLst/>
            <a:ahLst/>
            <a:cxnLst/>
            <a:rect l="l" t="t" r="r" b="b"/>
            <a:pathLst>
              <a:path w="8686800" h="4789805">
                <a:moveTo>
                  <a:pt x="8686800" y="0"/>
                </a:moveTo>
                <a:lnTo>
                  <a:pt x="0" y="0"/>
                </a:lnTo>
                <a:lnTo>
                  <a:pt x="0" y="4789551"/>
                </a:lnTo>
                <a:lnTo>
                  <a:pt x="8686800" y="4789551"/>
                </a:lnTo>
                <a:lnTo>
                  <a:pt x="8686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9240" y="859281"/>
            <a:ext cx="864108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3860" marR="76835" indent="-353695" algn="just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b.</a:t>
            </a:r>
            <a:r>
              <a:rPr sz="2800" b="1" i="1" spc="5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If</a:t>
            </a:r>
            <a:r>
              <a:rPr sz="2800" b="1" i="1" spc="5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6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system</a:t>
            </a:r>
            <a:r>
              <a:rPr sz="2800" b="1" i="1" spc="5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creates</a:t>
            </a:r>
            <a:r>
              <a:rPr sz="2800" b="1" i="1" spc="5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500</a:t>
            </a:r>
            <a:r>
              <a:rPr sz="2800" b="1" i="1" spc="5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frames</a:t>
            </a:r>
            <a:r>
              <a:rPr sz="2800" b="1" i="1" spc="5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</a:t>
            </a:r>
            <a:r>
              <a:rPr sz="2800" b="1" i="1" spc="5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second,</a:t>
            </a:r>
            <a:r>
              <a:rPr sz="2800" b="1" i="1" spc="5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575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is </a:t>
            </a:r>
            <a:r>
              <a:rPr sz="2800" b="1" i="1" dirty="0">
                <a:latin typeface="Times New Roman"/>
                <a:cs typeface="Times New Roman"/>
              </a:rPr>
              <a:t>(1/2)</a:t>
            </a:r>
            <a:r>
              <a:rPr sz="2800" b="1" i="1" spc="3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</a:t>
            </a:r>
            <a:r>
              <a:rPr sz="2800" b="1" i="1" spc="3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</a:t>
            </a:r>
            <a:r>
              <a:rPr sz="2800" b="1" i="1" spc="3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millisecond.</a:t>
            </a:r>
            <a:r>
              <a:rPr sz="2800" b="1" i="1" spc="3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3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load</a:t>
            </a:r>
            <a:r>
              <a:rPr sz="2800" b="1" i="1" spc="3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3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(1/2).</a:t>
            </a:r>
            <a:r>
              <a:rPr sz="2800" b="1" i="1" spc="3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</a:t>
            </a:r>
            <a:r>
              <a:rPr sz="2800" b="1" i="1" spc="370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this </a:t>
            </a:r>
            <a:r>
              <a:rPr sz="2800" b="1" i="1" dirty="0">
                <a:latin typeface="Times New Roman"/>
                <a:cs typeface="Times New Roman"/>
              </a:rPr>
              <a:t>case</a:t>
            </a:r>
            <a:r>
              <a:rPr sz="2800" b="1" i="1" spc="5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800" b="1" i="1" spc="5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5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G</a:t>
            </a:r>
            <a:r>
              <a:rPr sz="2800" b="1" i="1" spc="5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Arial"/>
                <a:cs typeface="Arial"/>
              </a:rPr>
              <a:t>×</a:t>
            </a:r>
            <a:r>
              <a:rPr sz="2800" b="1" i="1" spc="480" dirty="0">
                <a:latin typeface="Arial"/>
                <a:cs typeface="Arial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</a:t>
            </a:r>
            <a:r>
              <a:rPr sz="2775" b="1" i="1" baseline="25525" dirty="0">
                <a:latin typeface="Times New Roman"/>
                <a:cs typeface="Times New Roman"/>
              </a:rPr>
              <a:t>−G</a:t>
            </a:r>
            <a:r>
              <a:rPr sz="2775" b="1" i="1" spc="254" baseline="2552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5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800" b="1" i="1" spc="5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5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0.303</a:t>
            </a:r>
            <a:r>
              <a:rPr sz="2800" b="1" i="1" spc="5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(30.3</a:t>
            </a:r>
            <a:r>
              <a:rPr sz="2800" b="1" i="1" spc="5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percent).</a:t>
            </a:r>
            <a:r>
              <a:rPr sz="2800" b="1" i="1" spc="560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This </a:t>
            </a:r>
            <a:r>
              <a:rPr sz="2800" b="1" i="1" dirty="0">
                <a:latin typeface="Times New Roman"/>
                <a:cs typeface="Times New Roman"/>
              </a:rPr>
              <a:t>means</a:t>
            </a:r>
            <a:r>
              <a:rPr sz="2800" b="1" i="1" spc="4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3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4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throughput</a:t>
            </a:r>
            <a:r>
              <a:rPr sz="2800" b="1" i="1" spc="4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3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500</a:t>
            </a:r>
            <a:r>
              <a:rPr sz="2800" b="1" i="1" spc="3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Arial"/>
                <a:cs typeface="Arial"/>
              </a:rPr>
              <a:t>×</a:t>
            </a:r>
            <a:r>
              <a:rPr sz="2800" b="1" i="1" spc="695" dirty="0">
                <a:latin typeface="Arial"/>
                <a:cs typeface="Arial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0.0303</a:t>
            </a:r>
            <a:r>
              <a:rPr sz="2800" b="1" i="1" spc="3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35" dirty="0">
                <a:latin typeface="Times New Roman"/>
                <a:cs typeface="Times New Roman"/>
              </a:rPr>
              <a:t>  </a:t>
            </a:r>
            <a:r>
              <a:rPr sz="2800" b="1" i="1" spc="-20" dirty="0">
                <a:latin typeface="Times New Roman"/>
                <a:cs typeface="Times New Roman"/>
              </a:rPr>
              <a:t>151. </a:t>
            </a:r>
            <a:r>
              <a:rPr sz="2800" b="1" i="1" dirty="0">
                <a:latin typeface="Times New Roman"/>
                <a:cs typeface="Times New Roman"/>
              </a:rPr>
              <a:t>Only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151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frames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out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500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will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probably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survive.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/>
              <a:cs typeface="Times New Roman"/>
            </a:endParaRPr>
          </a:p>
          <a:p>
            <a:pPr marL="403860" marR="76835" indent="-353695" algn="just">
              <a:lnSpc>
                <a:spcPct val="100000"/>
              </a:lnSpc>
            </a:pPr>
            <a:r>
              <a:rPr sz="2800" b="1" i="1" dirty="0">
                <a:solidFill>
                  <a:srgbClr val="0000FF"/>
                </a:solidFill>
                <a:latin typeface="Times New Roman"/>
                <a:cs typeface="Times New Roman"/>
              </a:rPr>
              <a:t>c.</a:t>
            </a:r>
            <a:r>
              <a:rPr sz="2800" b="1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If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system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creates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250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second,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 is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(1/4) </a:t>
            </a:r>
            <a:r>
              <a:rPr sz="2800" b="1" i="1" dirty="0">
                <a:latin typeface="Times New Roman"/>
                <a:cs typeface="Times New Roman"/>
              </a:rPr>
              <a:t>frame</a:t>
            </a:r>
            <a:r>
              <a:rPr sz="2800" b="1" i="1" spc="4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</a:t>
            </a:r>
            <a:r>
              <a:rPr sz="2800" b="1" i="1" spc="4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millisecond.</a:t>
            </a:r>
            <a:r>
              <a:rPr sz="2800" b="1" i="1" spc="4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4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load</a:t>
            </a:r>
            <a:r>
              <a:rPr sz="2800" b="1" i="1" spc="4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4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(1/4).</a:t>
            </a:r>
            <a:r>
              <a:rPr sz="2800" b="1" i="1" spc="4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</a:t>
            </a:r>
            <a:r>
              <a:rPr sz="2800" b="1" i="1" spc="4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434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case 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800" b="1" i="1" spc="2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2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G</a:t>
            </a:r>
            <a:r>
              <a:rPr sz="2800" b="1" i="1" spc="2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Arial"/>
                <a:cs typeface="Arial"/>
              </a:rPr>
              <a:t>×</a:t>
            </a:r>
            <a:r>
              <a:rPr sz="2800" b="1" i="1" spc="185" dirty="0">
                <a:latin typeface="Arial"/>
                <a:cs typeface="Arial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</a:t>
            </a:r>
            <a:r>
              <a:rPr sz="2800" b="1" i="1" spc="275" dirty="0">
                <a:latin typeface="Times New Roman"/>
                <a:cs typeface="Times New Roman"/>
              </a:rPr>
              <a:t> </a:t>
            </a:r>
            <a:r>
              <a:rPr sz="2775" b="1" i="1" baseline="25525" dirty="0">
                <a:latin typeface="Times New Roman"/>
                <a:cs typeface="Times New Roman"/>
              </a:rPr>
              <a:t>−G</a:t>
            </a:r>
            <a:r>
              <a:rPr sz="2775" b="1" i="1" spc="30" baseline="2552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2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800" b="1" i="1" spc="2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2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0.195</a:t>
            </a:r>
            <a:r>
              <a:rPr sz="2800" b="1" i="1" spc="2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(19.5</a:t>
            </a:r>
            <a:r>
              <a:rPr sz="2800" b="1" i="1" spc="2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percent).</a:t>
            </a:r>
            <a:r>
              <a:rPr sz="2800" b="1" i="1" spc="2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27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means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5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5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throughput</a:t>
            </a:r>
            <a:r>
              <a:rPr sz="2800" b="1" i="1" spc="6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5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250</a:t>
            </a:r>
            <a:r>
              <a:rPr sz="2800" b="1" i="1" spc="6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Arial"/>
                <a:cs typeface="Arial"/>
              </a:rPr>
              <a:t>×</a:t>
            </a:r>
            <a:r>
              <a:rPr sz="2800" b="1" i="1" spc="-25" dirty="0">
                <a:latin typeface="Arial"/>
                <a:cs typeface="Arial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0.195</a:t>
            </a:r>
            <a:r>
              <a:rPr sz="2800" b="1" i="1" spc="5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5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49.</a:t>
            </a:r>
            <a:r>
              <a:rPr sz="2800" b="1" i="1" spc="5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Only</a:t>
            </a:r>
            <a:r>
              <a:rPr sz="2800" b="1" i="1" spc="55" dirty="0">
                <a:latin typeface="Times New Roman"/>
                <a:cs typeface="Times New Roman"/>
              </a:rPr>
              <a:t>  </a:t>
            </a:r>
            <a:r>
              <a:rPr sz="2800" b="1" i="1" spc="-25" dirty="0">
                <a:latin typeface="Times New Roman"/>
                <a:cs typeface="Times New Roman"/>
              </a:rPr>
              <a:t>49 </a:t>
            </a:r>
            <a:r>
              <a:rPr sz="2800" b="1" i="1" dirty="0">
                <a:latin typeface="Times New Roman"/>
                <a:cs typeface="Times New Roman"/>
              </a:rPr>
              <a:t>frames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out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250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will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probably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survive.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1676336"/>
            <a:ext cx="8435975" cy="397992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318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800080"/>
                </a:solidFill>
                <a:latin typeface="Times New Roman"/>
                <a:cs typeface="Times New Roman"/>
              </a:rPr>
              <a:t>Figure:</a:t>
            </a:r>
            <a:r>
              <a:rPr i="1" spc="-114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Throughput</a:t>
            </a:r>
            <a:r>
              <a:rPr spc="-15" dirty="0"/>
              <a:t> </a:t>
            </a:r>
            <a:r>
              <a:rPr dirty="0"/>
              <a:t>vs.</a:t>
            </a:r>
            <a:r>
              <a:rPr spc="-50" dirty="0"/>
              <a:t> </a:t>
            </a:r>
            <a:r>
              <a:rPr dirty="0"/>
              <a:t>offered</a:t>
            </a:r>
            <a:r>
              <a:rPr spc="-70" dirty="0"/>
              <a:t> </a:t>
            </a:r>
            <a:r>
              <a:rPr dirty="0"/>
              <a:t>traffic</a:t>
            </a:r>
            <a:r>
              <a:rPr spc="-70" dirty="0"/>
              <a:t> </a:t>
            </a:r>
            <a:r>
              <a:rPr dirty="0"/>
              <a:t>for</a:t>
            </a:r>
            <a:r>
              <a:rPr spc="-185" dirty="0"/>
              <a:t> </a:t>
            </a:r>
            <a:r>
              <a:rPr spc="-10" dirty="0"/>
              <a:t>ALOHA</a:t>
            </a:r>
            <a:r>
              <a:rPr spc="-14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7" name="object 7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318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i="1" spc="-25" dirty="0">
                <a:solidFill>
                  <a:srgbClr val="800080"/>
                </a:solidFill>
                <a:latin typeface="Times New Roman"/>
                <a:cs typeface="Times New Roman"/>
              </a:rPr>
              <a:t>Table:</a:t>
            </a:r>
            <a:r>
              <a:rPr i="1" spc="-120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Comparison</a:t>
            </a:r>
            <a:r>
              <a:rPr spc="-55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spc="-20" dirty="0"/>
              <a:t>ALOHA</a:t>
            </a:r>
            <a:r>
              <a:rPr spc="-14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5" name="object 5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6050" y="1136650"/>
          <a:ext cx="8763000" cy="5332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7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b="1" spc="-20" dirty="0">
                          <a:solidFill>
                            <a:srgbClr val="403052"/>
                          </a:solidFill>
                          <a:latin typeface="Calibri"/>
                          <a:cs typeface="Calibri"/>
                        </a:rPr>
                        <a:t>S.No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74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b="1" dirty="0">
                          <a:solidFill>
                            <a:srgbClr val="403052"/>
                          </a:solidFill>
                          <a:latin typeface="Calibri"/>
                          <a:cs typeface="Calibri"/>
                        </a:rPr>
                        <a:t>Pure</a:t>
                      </a:r>
                      <a:r>
                        <a:rPr sz="2600" b="1" spc="-90" dirty="0">
                          <a:solidFill>
                            <a:srgbClr val="40305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00" b="1" spc="-10" dirty="0">
                          <a:solidFill>
                            <a:srgbClr val="403052"/>
                          </a:solidFill>
                          <a:latin typeface="Calibri"/>
                          <a:cs typeface="Calibri"/>
                        </a:rPr>
                        <a:t>ALOHA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331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b="1" dirty="0">
                          <a:solidFill>
                            <a:srgbClr val="403052"/>
                          </a:solidFill>
                          <a:latin typeface="Calibri"/>
                          <a:cs typeface="Calibri"/>
                        </a:rPr>
                        <a:t>Slotted</a:t>
                      </a:r>
                      <a:r>
                        <a:rPr sz="2600" b="1" spc="-110" dirty="0">
                          <a:solidFill>
                            <a:srgbClr val="40305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00" b="1" spc="-10" dirty="0">
                          <a:solidFill>
                            <a:srgbClr val="403052"/>
                          </a:solidFill>
                          <a:latin typeface="Calibri"/>
                          <a:cs typeface="Calibri"/>
                        </a:rPr>
                        <a:t>ALOHA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31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2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station</a:t>
                      </a:r>
                      <a:r>
                        <a:rPr sz="24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2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transmit</a:t>
                      </a:r>
                      <a:r>
                        <a:rPr sz="24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time.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1915" algn="just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2400" spc="2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station</a:t>
                      </a:r>
                      <a:r>
                        <a:rPr sz="2400" spc="19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2400" spc="19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transmit</a:t>
                      </a:r>
                      <a:r>
                        <a:rPr sz="2400" spc="19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2400" spc="14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spc="14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14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beginning</a:t>
                      </a:r>
                      <a:r>
                        <a:rPr sz="2400" spc="13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spc="14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any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slot.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31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3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2400" spc="3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4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continuous</a:t>
                      </a:r>
                      <a:r>
                        <a:rPr sz="2400" spc="3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globally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synchronized.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19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2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discrete</a:t>
                      </a:r>
                      <a:r>
                        <a:rPr sz="2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globally synchronized.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972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Vulnerable</a:t>
                      </a:r>
                      <a:r>
                        <a:rPr sz="24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time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37" baseline="-20833" dirty="0">
                          <a:latin typeface="Calibri"/>
                          <a:cs typeface="Calibri"/>
                        </a:rPr>
                        <a:t>fr</a:t>
                      </a:r>
                      <a:endParaRPr sz="2400" baseline="-20833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25014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Vulnerable</a:t>
                      </a:r>
                      <a:r>
                        <a:rPr sz="24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time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400" spc="-37" baseline="-20833" dirty="0">
                          <a:latin typeface="Calibri"/>
                          <a:cs typeface="Calibri"/>
                        </a:rPr>
                        <a:t>fr</a:t>
                      </a:r>
                      <a:endParaRPr sz="2400" baseline="-20833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5725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1783080" algn="l"/>
                          <a:tab pos="2392680" algn="l"/>
                        </a:tabLst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Probability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successful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transmission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pack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30302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G x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15" baseline="2430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37" baseline="24305" dirty="0">
                          <a:latin typeface="Calibri"/>
                          <a:cs typeface="Calibri"/>
                        </a:rPr>
                        <a:t>2G</a:t>
                      </a:r>
                      <a:endParaRPr sz="2400" baseline="24305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3820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2012314" algn="l"/>
                          <a:tab pos="2850515" algn="l"/>
                        </a:tabLst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Probability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successful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transmission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packet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G x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15" baseline="2430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75" baseline="24305" dirty="0">
                          <a:latin typeface="Calibri"/>
                          <a:cs typeface="Calibri"/>
                        </a:rPr>
                        <a:t>G</a:t>
                      </a:r>
                      <a:endParaRPr sz="2400" baseline="24305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407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efficiency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18.4%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877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efficiency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R="159829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36.8%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311" y="1500885"/>
            <a:ext cx="7992745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" indent="-343535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ALOHAis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protocol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implemented</a:t>
            </a:r>
            <a:r>
              <a:rPr sz="2400" spc="5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MAC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Sublayer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layer.</a:t>
            </a:r>
            <a:endParaRPr sz="24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Chances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collisions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pure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ALOHA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compared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Slotted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ALOHA , but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still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efficient 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compared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protocol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CSMA(CD/CA).</a:t>
            </a:r>
            <a:endParaRPr sz="2400">
              <a:latin typeface="Calibri"/>
              <a:cs typeface="Calibri"/>
            </a:endParaRPr>
          </a:p>
          <a:p>
            <a:pPr marL="354330" marR="279400" indent="-342265">
              <a:lnSpc>
                <a:spcPct val="100000"/>
              </a:lnSpc>
              <a:spcBef>
                <a:spcPts val="2405"/>
              </a:spcBef>
              <a:buFont typeface="Wingdings"/>
              <a:buChar char=""/>
              <a:tabLst>
                <a:tab pos="354330" algn="l"/>
              </a:tabLst>
            </a:pP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protocols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efficiently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active nodes.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Modified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versions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ALOHA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being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services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such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Mobile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Slotted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ALOHA.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3459" rIns="0" bIns="0" rtlCol="0">
            <a:spAutoFit/>
          </a:bodyPr>
          <a:lstStyle/>
          <a:p>
            <a:pPr marL="368427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43</a:t>
            </a:fld>
            <a:endParaRPr spc="-2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066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410921"/>
            <a:ext cx="21151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2.</a:t>
            </a:r>
            <a:r>
              <a:rPr sz="3600" spc="-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3600" spc="-20" dirty="0">
                <a:solidFill>
                  <a:srgbClr val="C00000"/>
                </a:solidFill>
                <a:latin typeface="Verdana"/>
                <a:cs typeface="Verdana"/>
              </a:rPr>
              <a:t>CSMA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1080261"/>
            <a:ext cx="8607425" cy="4078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To</a:t>
            </a:r>
            <a:r>
              <a:rPr sz="2400" spc="5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minimize</a:t>
            </a:r>
            <a:r>
              <a:rPr sz="2400" spc="5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chance</a:t>
            </a:r>
            <a:r>
              <a:rPr sz="2400" spc="5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collision</a:t>
            </a:r>
            <a:r>
              <a:rPr sz="2400" spc="5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and,</a:t>
            </a:r>
            <a:r>
              <a:rPr sz="2400" spc="5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therefore,</a:t>
            </a:r>
            <a:r>
              <a:rPr sz="2400" spc="5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increase</a:t>
            </a:r>
            <a:r>
              <a:rPr sz="2400" spc="5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performance,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developed.</a:t>
            </a:r>
            <a:endParaRPr sz="2400">
              <a:latin typeface="Calibri"/>
              <a:cs typeface="Calibri"/>
            </a:endParaRPr>
          </a:p>
          <a:p>
            <a:pPr marL="12700" marR="477520" algn="just">
              <a:lnSpc>
                <a:spcPct val="200000"/>
              </a:lnSpc>
            </a:pPr>
            <a:r>
              <a:rPr sz="2400" dirty="0">
                <a:latin typeface="Calibri"/>
                <a:cs typeface="Calibri"/>
              </a:rPr>
              <a:t>Principle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CSMA: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“Sense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before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transmit”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“listen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before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 spc="-10" smtClean="0">
                <a:latin typeface="Calibri"/>
                <a:cs typeface="Calibri"/>
              </a:rPr>
              <a:t>talk</a:t>
            </a:r>
            <a:r>
              <a:rPr lang="en-US" sz="2400" spc="-10" smtClean="0">
                <a:latin typeface="Calibri"/>
                <a:cs typeface="Calibri"/>
              </a:rPr>
              <a:t>“.</a:t>
            </a:r>
            <a:endParaRPr lang="en-US" sz="2400" spc="-10" smtClean="0">
              <a:latin typeface="Calibri"/>
              <a:cs typeface="Calibri"/>
            </a:endParaRPr>
          </a:p>
          <a:p>
            <a:pPr marL="12700" marR="477520" algn="just">
              <a:lnSpc>
                <a:spcPct val="200000"/>
              </a:lnSpc>
            </a:pPr>
            <a:r>
              <a:rPr sz="2400" smtClean="0">
                <a:latin typeface="Calibri"/>
                <a:cs typeface="Calibri"/>
              </a:rPr>
              <a:t>Carrier</a:t>
            </a:r>
            <a:r>
              <a:rPr sz="2400" spc="-6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busy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Transmission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taking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place.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Carrier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transmission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currently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taking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place.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885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possibility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collision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still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exists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because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propagation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delay;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sense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medium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idle,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because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yet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received.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5143500"/>
            <a:ext cx="7696200" cy="14097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039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800080"/>
                </a:solidFill>
                <a:latin typeface="Times New Roman"/>
                <a:cs typeface="Times New Roman"/>
              </a:rPr>
              <a:t>Figure:</a:t>
            </a:r>
            <a:r>
              <a:rPr i="1" spc="-20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Space/time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 collision</a:t>
            </a:r>
            <a:r>
              <a:rPr spc="-40" dirty="0"/>
              <a:t> </a:t>
            </a:r>
            <a:r>
              <a:rPr dirty="0"/>
              <a:t>in</a:t>
            </a:r>
            <a:r>
              <a:rPr spc="-20" dirty="0"/>
              <a:t> CSMA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333500"/>
            <a:ext cx="7867650" cy="50673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039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800080"/>
                </a:solidFill>
                <a:latin typeface="Times New Roman"/>
                <a:cs typeface="Times New Roman"/>
              </a:rPr>
              <a:t>Figure:</a:t>
            </a:r>
            <a:r>
              <a:rPr i="1" spc="-30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pc="-20" dirty="0"/>
              <a:t>Vulnerable</a:t>
            </a:r>
            <a:r>
              <a:rPr spc="-25" dirty="0"/>
              <a:t> </a:t>
            </a:r>
            <a:r>
              <a:rPr dirty="0"/>
              <a:t>time</a:t>
            </a:r>
            <a:r>
              <a:rPr spc="-3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spc="-20" dirty="0"/>
              <a:t>CSMA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35175"/>
            <a:ext cx="8839200" cy="32988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3459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Types</a:t>
            </a:r>
            <a:r>
              <a:rPr sz="3600" spc="-4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of</a:t>
            </a:r>
            <a:r>
              <a:rPr sz="3600" spc="-4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3600" spc="-20" dirty="0">
                <a:solidFill>
                  <a:srgbClr val="C00000"/>
                </a:solidFill>
                <a:latin typeface="Verdana"/>
                <a:cs typeface="Verdana"/>
              </a:rPr>
              <a:t>CSMA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1269238"/>
            <a:ext cx="312229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469265" algn="l"/>
              </a:tabLst>
            </a:pPr>
            <a:r>
              <a:rPr sz="2400" spc="-10" dirty="0">
                <a:latin typeface="Calibri"/>
                <a:cs typeface="Calibri"/>
              </a:rPr>
              <a:t>1-</a:t>
            </a:r>
            <a:r>
              <a:rPr sz="2400" spc="-20" dirty="0">
                <a:latin typeface="Calibri"/>
                <a:cs typeface="Calibri"/>
              </a:rPr>
              <a:t>Persistent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CSMA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880"/>
              </a:spcBef>
              <a:buAutoNum type="arabicParenR"/>
              <a:tabLst>
                <a:tab pos="469265" algn="l"/>
              </a:tabLst>
            </a:pPr>
            <a:r>
              <a:rPr sz="2400" spc="-10" dirty="0">
                <a:latin typeface="Calibri"/>
                <a:cs typeface="Calibri"/>
              </a:rPr>
              <a:t>Non-</a:t>
            </a:r>
            <a:r>
              <a:rPr sz="2400" spc="-20" dirty="0">
                <a:latin typeface="Calibri"/>
                <a:cs typeface="Calibri"/>
              </a:rPr>
              <a:t>Persistent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CSMA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880"/>
              </a:spcBef>
              <a:buAutoNum type="arabicParenR"/>
              <a:tabLst>
                <a:tab pos="469265" algn="l"/>
              </a:tabLst>
            </a:pPr>
            <a:r>
              <a:rPr sz="2400" spc="-10" dirty="0">
                <a:latin typeface="Calibri"/>
                <a:cs typeface="Calibri"/>
              </a:rPr>
              <a:t>P-</a:t>
            </a:r>
            <a:r>
              <a:rPr sz="2400" spc="-20" dirty="0">
                <a:latin typeface="Calibri"/>
                <a:cs typeface="Calibri"/>
              </a:rPr>
              <a:t>Persistent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CSMA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3829888"/>
            <a:ext cx="52901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CSMA/CD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(CSMA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Collision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Detection)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CSMA/CA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(CSMA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Collision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Avoidance)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24237" y="1366837"/>
            <a:ext cx="5616575" cy="1931670"/>
            <a:chOff x="3424237" y="1366837"/>
            <a:chExt cx="5616575" cy="1931670"/>
          </a:xfrm>
        </p:grpSpPr>
        <p:sp>
          <p:nvSpPr>
            <p:cNvPr id="9" name="object 9"/>
            <p:cNvSpPr/>
            <p:nvPr/>
          </p:nvSpPr>
          <p:spPr>
            <a:xfrm>
              <a:off x="3429000" y="1371600"/>
              <a:ext cx="808355" cy="1676400"/>
            </a:xfrm>
            <a:custGeom>
              <a:avLst/>
              <a:gdLst/>
              <a:ahLst/>
              <a:cxnLst/>
              <a:rect l="l" t="t" r="r" b="b"/>
              <a:pathLst>
                <a:path w="808354" h="1676400">
                  <a:moveTo>
                    <a:pt x="0" y="0"/>
                  </a:moveTo>
                  <a:lnTo>
                    <a:pt x="72623" y="1083"/>
                  </a:lnTo>
                  <a:lnTo>
                    <a:pt x="140973" y="4206"/>
                  </a:lnTo>
                  <a:lnTo>
                    <a:pt x="203910" y="9181"/>
                  </a:lnTo>
                  <a:lnTo>
                    <a:pt x="260293" y="15818"/>
                  </a:lnTo>
                  <a:lnTo>
                    <a:pt x="308981" y="23927"/>
                  </a:lnTo>
                  <a:lnTo>
                    <a:pt x="348836" y="33321"/>
                  </a:lnTo>
                  <a:lnTo>
                    <a:pt x="397478" y="55201"/>
                  </a:lnTo>
                  <a:lnTo>
                    <a:pt x="403987" y="67310"/>
                  </a:lnTo>
                  <a:lnTo>
                    <a:pt x="403987" y="770889"/>
                  </a:lnTo>
                  <a:lnTo>
                    <a:pt x="410499" y="782998"/>
                  </a:lnTo>
                  <a:lnTo>
                    <a:pt x="459170" y="804878"/>
                  </a:lnTo>
                  <a:lnTo>
                    <a:pt x="499045" y="814272"/>
                  </a:lnTo>
                  <a:lnTo>
                    <a:pt x="547754" y="822381"/>
                  </a:lnTo>
                  <a:lnTo>
                    <a:pt x="604157" y="829018"/>
                  </a:lnTo>
                  <a:lnTo>
                    <a:pt x="667111" y="833993"/>
                  </a:lnTo>
                  <a:lnTo>
                    <a:pt x="735473" y="837116"/>
                  </a:lnTo>
                  <a:lnTo>
                    <a:pt x="808101" y="838200"/>
                  </a:lnTo>
                  <a:lnTo>
                    <a:pt x="735473" y="839283"/>
                  </a:lnTo>
                  <a:lnTo>
                    <a:pt x="667111" y="842406"/>
                  </a:lnTo>
                  <a:lnTo>
                    <a:pt x="604157" y="847381"/>
                  </a:lnTo>
                  <a:lnTo>
                    <a:pt x="547754" y="854018"/>
                  </a:lnTo>
                  <a:lnTo>
                    <a:pt x="499045" y="862127"/>
                  </a:lnTo>
                  <a:lnTo>
                    <a:pt x="459170" y="871521"/>
                  </a:lnTo>
                  <a:lnTo>
                    <a:pt x="410499" y="893401"/>
                  </a:lnTo>
                  <a:lnTo>
                    <a:pt x="403987" y="905510"/>
                  </a:lnTo>
                  <a:lnTo>
                    <a:pt x="403987" y="1609089"/>
                  </a:lnTo>
                  <a:lnTo>
                    <a:pt x="397478" y="1621198"/>
                  </a:lnTo>
                  <a:lnTo>
                    <a:pt x="348836" y="1643078"/>
                  </a:lnTo>
                  <a:lnTo>
                    <a:pt x="308981" y="1652472"/>
                  </a:lnTo>
                  <a:lnTo>
                    <a:pt x="260293" y="1660581"/>
                  </a:lnTo>
                  <a:lnTo>
                    <a:pt x="203910" y="1667218"/>
                  </a:lnTo>
                  <a:lnTo>
                    <a:pt x="140973" y="1672193"/>
                  </a:lnTo>
                  <a:lnTo>
                    <a:pt x="72623" y="1675316"/>
                  </a:lnTo>
                  <a:lnTo>
                    <a:pt x="0" y="16764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9955" y="1514855"/>
              <a:ext cx="4666488" cy="16657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3087" y="1475231"/>
              <a:ext cx="4907279" cy="18227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7200" y="1543050"/>
              <a:ext cx="4572000" cy="157010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267200" y="1543050"/>
            <a:ext cx="4572000" cy="1570355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2075" marR="83820">
              <a:lnSpc>
                <a:spcPct val="100000"/>
              </a:lnSpc>
              <a:spcBef>
                <a:spcPts val="204"/>
              </a:spcBef>
              <a:tabLst>
                <a:tab pos="933450" algn="l"/>
                <a:tab pos="1928495" algn="l"/>
                <a:tab pos="2239645" algn="l"/>
                <a:tab pos="3253104" algn="l"/>
                <a:tab pos="3738245" algn="l"/>
                <a:tab pos="4065904" algn="l"/>
              </a:tabLst>
            </a:pPr>
            <a:r>
              <a:rPr sz="2400" spc="-20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should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station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do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busy?</a:t>
            </a:r>
            <a:endParaRPr sz="2400">
              <a:latin typeface="Calibri"/>
              <a:cs typeface="Calibri"/>
            </a:endParaRPr>
          </a:p>
          <a:p>
            <a:pPr marL="92075" marR="83820">
              <a:lnSpc>
                <a:spcPct val="100000"/>
              </a:lnSpc>
              <a:tabLst>
                <a:tab pos="933450" algn="l"/>
                <a:tab pos="1928495" algn="l"/>
                <a:tab pos="2239645" algn="l"/>
                <a:tab pos="3253104" algn="l"/>
                <a:tab pos="3738245" algn="l"/>
                <a:tab pos="4065904" algn="l"/>
              </a:tabLst>
            </a:pPr>
            <a:r>
              <a:rPr sz="2400" spc="-20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should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station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do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idle?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47</a:t>
            </a:fld>
            <a:endParaRPr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599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00AF50"/>
                </a:solidFill>
                <a:latin typeface="Georgia"/>
                <a:cs typeface="Georgia"/>
              </a:rPr>
              <a:t>1).</a:t>
            </a:r>
            <a:r>
              <a:rPr sz="3600" spc="114" dirty="0">
                <a:solidFill>
                  <a:srgbClr val="00AF50"/>
                </a:solidFill>
                <a:latin typeface="Georgia"/>
                <a:cs typeface="Georgia"/>
              </a:rPr>
              <a:t> </a:t>
            </a:r>
            <a:r>
              <a:rPr sz="3600" spc="250" dirty="0">
                <a:solidFill>
                  <a:srgbClr val="00AF50"/>
                </a:solidFill>
                <a:latin typeface="Georgia"/>
                <a:cs typeface="Georgia"/>
              </a:rPr>
              <a:t>1-</a:t>
            </a:r>
            <a:r>
              <a:rPr sz="3600" spc="-30" dirty="0">
                <a:solidFill>
                  <a:srgbClr val="00AF50"/>
                </a:solidFill>
                <a:latin typeface="Georgia"/>
                <a:cs typeface="Georgia"/>
              </a:rPr>
              <a:t>Persistence</a:t>
            </a:r>
            <a:r>
              <a:rPr sz="3600" spc="95" dirty="0">
                <a:solidFill>
                  <a:srgbClr val="00AF50"/>
                </a:solidFill>
                <a:latin typeface="Georgia"/>
                <a:cs typeface="Georgia"/>
              </a:rPr>
              <a:t> </a:t>
            </a:r>
            <a:r>
              <a:rPr sz="3600" spc="-20" dirty="0">
                <a:solidFill>
                  <a:srgbClr val="00AF50"/>
                </a:solidFill>
                <a:latin typeface="Georgia"/>
                <a:cs typeface="Georgia"/>
              </a:rPr>
              <a:t>CSMA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48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231140" y="1280286"/>
            <a:ext cx="860806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Before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sending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listens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see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anyone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transmitting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moment.</a:t>
            </a:r>
            <a:endParaRPr sz="2400">
              <a:latin typeface="Calibri"/>
              <a:cs typeface="Calibri"/>
            </a:endParaRPr>
          </a:p>
          <a:p>
            <a:pPr marL="12700" marR="762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4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idle,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transmits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immediately(with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1).</a:t>
            </a:r>
            <a:endParaRPr sz="240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  <a:spcBef>
                <a:spcPts val="2885"/>
              </a:spcBef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busy,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seems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transmission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medium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continuously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until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becomes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idle.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Since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transmits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when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carrier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idle,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scheme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CSMA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1-</a:t>
            </a:r>
            <a:r>
              <a:rPr sz="2400" spc="-20" dirty="0">
                <a:latin typeface="Calibri"/>
                <a:cs typeface="Calibri"/>
              </a:rPr>
              <a:t>Persistant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CSMA.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464261"/>
            <a:ext cx="1569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AF50"/>
                </a:solidFill>
                <a:latin typeface="Georgia"/>
                <a:cs typeface="Georgia"/>
              </a:rPr>
              <a:t>Cntd…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195" dirty="0"/>
              <a:t> </a:t>
            </a:r>
            <a:r>
              <a:rPr dirty="0"/>
              <a:t>propagation</a:t>
            </a:r>
            <a:r>
              <a:rPr spc="200" dirty="0"/>
              <a:t> </a:t>
            </a:r>
            <a:r>
              <a:rPr dirty="0"/>
              <a:t>delay</a:t>
            </a:r>
            <a:r>
              <a:rPr spc="200" dirty="0"/>
              <a:t> </a:t>
            </a:r>
            <a:r>
              <a:rPr dirty="0"/>
              <a:t>has</a:t>
            </a:r>
            <a:r>
              <a:rPr spc="195" dirty="0"/>
              <a:t> </a:t>
            </a:r>
            <a:r>
              <a:rPr dirty="0"/>
              <a:t>an</a:t>
            </a:r>
            <a:r>
              <a:rPr spc="195" dirty="0"/>
              <a:t> </a:t>
            </a:r>
            <a:r>
              <a:rPr dirty="0"/>
              <a:t>important</a:t>
            </a:r>
            <a:r>
              <a:rPr spc="200" dirty="0"/>
              <a:t> </a:t>
            </a:r>
            <a:r>
              <a:rPr dirty="0"/>
              <a:t>effect</a:t>
            </a:r>
            <a:r>
              <a:rPr spc="195" dirty="0"/>
              <a:t> </a:t>
            </a:r>
            <a:r>
              <a:rPr dirty="0"/>
              <a:t>on</a:t>
            </a:r>
            <a:r>
              <a:rPr spc="200" dirty="0"/>
              <a:t> </a:t>
            </a:r>
            <a:r>
              <a:rPr dirty="0"/>
              <a:t>the</a:t>
            </a:r>
            <a:r>
              <a:rPr spc="195" dirty="0"/>
              <a:t> </a:t>
            </a:r>
            <a:r>
              <a:rPr spc="-10" dirty="0"/>
              <a:t>performance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protocol.</a:t>
            </a:r>
          </a:p>
          <a:p>
            <a:pPr marL="12700" marR="6985">
              <a:lnSpc>
                <a:spcPct val="100000"/>
              </a:lnSpc>
              <a:spcBef>
                <a:spcPts val="2880"/>
              </a:spcBef>
            </a:pPr>
            <a:r>
              <a:rPr dirty="0"/>
              <a:t>This</a:t>
            </a:r>
            <a:r>
              <a:rPr spc="-25" dirty="0"/>
              <a:t> </a:t>
            </a:r>
            <a:r>
              <a:rPr dirty="0"/>
              <a:t>method has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highest</a:t>
            </a:r>
            <a:r>
              <a:rPr spc="-15" dirty="0"/>
              <a:t> </a:t>
            </a:r>
            <a:r>
              <a:rPr dirty="0"/>
              <a:t>chance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collision</a:t>
            </a:r>
            <a:r>
              <a:rPr spc="-5" dirty="0"/>
              <a:t> </a:t>
            </a:r>
            <a:r>
              <a:rPr dirty="0"/>
              <a:t>because</a:t>
            </a:r>
            <a:r>
              <a:rPr spc="-20" dirty="0"/>
              <a:t> </a:t>
            </a:r>
            <a:r>
              <a:rPr dirty="0"/>
              <a:t>two</a:t>
            </a:r>
            <a:r>
              <a:rPr spc="-25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spc="-20" dirty="0"/>
              <a:t>more </a:t>
            </a:r>
            <a:r>
              <a:rPr dirty="0"/>
              <a:t>stations</a:t>
            </a:r>
            <a:r>
              <a:rPr spc="-80" dirty="0"/>
              <a:t> </a:t>
            </a:r>
            <a:r>
              <a:rPr dirty="0"/>
              <a:t>may</a:t>
            </a:r>
            <a:r>
              <a:rPr spc="-65" dirty="0"/>
              <a:t> </a:t>
            </a:r>
            <a:r>
              <a:rPr dirty="0"/>
              <a:t>find</a:t>
            </a:r>
            <a:r>
              <a:rPr spc="-6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line</a:t>
            </a:r>
            <a:r>
              <a:rPr spc="-55" dirty="0"/>
              <a:t> </a:t>
            </a:r>
            <a:r>
              <a:rPr dirty="0"/>
              <a:t>idle</a:t>
            </a:r>
            <a:r>
              <a:rPr spc="-7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send</a:t>
            </a:r>
            <a:r>
              <a:rPr spc="-50" dirty="0"/>
              <a:t> </a:t>
            </a:r>
            <a:r>
              <a:rPr dirty="0"/>
              <a:t>their</a:t>
            </a:r>
            <a:r>
              <a:rPr spc="-70" dirty="0"/>
              <a:t> </a:t>
            </a:r>
            <a:r>
              <a:rPr dirty="0"/>
              <a:t>frames</a:t>
            </a:r>
            <a:r>
              <a:rPr spc="-70" dirty="0"/>
              <a:t> </a:t>
            </a:r>
            <a:r>
              <a:rPr spc="-10" dirty="0"/>
              <a:t>immediately.</a:t>
            </a:r>
          </a:p>
          <a:p>
            <a:pPr marL="12700">
              <a:lnSpc>
                <a:spcPct val="100000"/>
              </a:lnSpc>
              <a:spcBef>
                <a:spcPts val="2885"/>
              </a:spcBef>
              <a:tabLst>
                <a:tab pos="608330" algn="l"/>
                <a:tab pos="1534795" algn="l"/>
                <a:tab pos="2085339" algn="l"/>
                <a:tab pos="3722370" algn="l"/>
                <a:tab pos="4574540" algn="l"/>
                <a:tab pos="5124450" algn="l"/>
                <a:tab pos="5918835" algn="l"/>
                <a:tab pos="7298055" algn="l"/>
                <a:tab pos="7883525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longer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propagation</a:t>
            </a:r>
            <a:r>
              <a:rPr dirty="0"/>
              <a:t>	</a:t>
            </a:r>
            <a:r>
              <a:rPr spc="-10" dirty="0"/>
              <a:t>delay,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20" dirty="0"/>
              <a:t>more</a:t>
            </a:r>
            <a:r>
              <a:rPr dirty="0"/>
              <a:t>	</a:t>
            </a:r>
            <a:r>
              <a:rPr spc="-10" dirty="0"/>
              <a:t>important</a:t>
            </a:r>
            <a:r>
              <a:rPr dirty="0"/>
              <a:t>	</a:t>
            </a:r>
            <a:r>
              <a:rPr spc="-20" dirty="0"/>
              <a:t>this</a:t>
            </a:r>
            <a:r>
              <a:rPr dirty="0"/>
              <a:t>	</a:t>
            </a:r>
            <a:r>
              <a:rPr spc="-10" dirty="0"/>
              <a:t>effect</a:t>
            </a:r>
          </a:p>
          <a:p>
            <a:pPr marL="12700">
              <a:lnSpc>
                <a:spcPct val="100000"/>
              </a:lnSpc>
            </a:pPr>
            <a:r>
              <a:rPr dirty="0"/>
              <a:t>becomes,</a:t>
            </a:r>
            <a:r>
              <a:rPr spc="-7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worst</a:t>
            </a:r>
            <a:r>
              <a:rPr spc="-70" dirty="0"/>
              <a:t> </a:t>
            </a:r>
            <a:r>
              <a:rPr dirty="0"/>
              <a:t>performance</a:t>
            </a:r>
            <a:r>
              <a:rPr spc="-6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protocol.</a:t>
            </a:r>
          </a:p>
        </p:txBody>
      </p:sp>
      <p:sp>
        <p:nvSpPr>
          <p:cNvPr id="6" name="object 6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49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79195" algn="l"/>
                <a:tab pos="8775065" algn="l"/>
              </a:tabLst>
            </a:pPr>
            <a:r>
              <a:rPr sz="4000" u="sng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</a:rPr>
              <a:t>	Logical</a:t>
            </a:r>
            <a:r>
              <a:rPr sz="4000" u="sng" spc="-4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4000" u="sng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</a:rPr>
              <a:t>Link</a:t>
            </a:r>
            <a:r>
              <a:rPr sz="4000" u="sng" spc="-7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4000" u="sng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</a:rPr>
              <a:t>Control</a:t>
            </a:r>
            <a:r>
              <a:rPr sz="4000" u="sng" spc="-2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4000" u="sng" spc="-1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</a:rPr>
              <a:t>(LLC)</a:t>
            </a:r>
            <a:r>
              <a:rPr sz="4000" u="sng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</a:rPr>
              <a:t>	</a:t>
            </a:r>
            <a:endParaRPr sz="4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pPr marL="89535">
                <a:lnSpc>
                  <a:spcPct val="100000"/>
                </a:lnSpc>
                <a:spcBef>
                  <a:spcPts val="15"/>
                </a:spcBef>
              </a:pPr>
              <a:t>5</a:t>
            </a:fld>
            <a:endParaRPr spc="-50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1461261"/>
            <a:ext cx="845375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5080" indent="-34036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permits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layers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share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link 	</a:t>
            </a:r>
            <a:r>
              <a:rPr sz="2400" dirty="0">
                <a:latin typeface="Calibri"/>
                <a:cs typeface="Calibri"/>
              </a:rPr>
              <a:t>layer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time(multiplexing).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Prepares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transmission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3060" marR="5080" indent="-340360" algn="just">
              <a:lnSpc>
                <a:spcPct val="100000"/>
              </a:lnSpc>
              <a:spcBef>
                <a:spcPts val="288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1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provide</a:t>
            </a:r>
            <a:r>
              <a:rPr sz="2400" spc="1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flow</a:t>
            </a:r>
            <a:r>
              <a:rPr sz="2400" spc="1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1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error</a:t>
            </a:r>
            <a:r>
              <a:rPr sz="2400" spc="1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notification.</a:t>
            </a:r>
            <a:r>
              <a:rPr sz="2400" spc="1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Takes</a:t>
            </a:r>
            <a:r>
              <a:rPr sz="2400" spc="18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protocol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adds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information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spc="-20" dirty="0">
                <a:latin typeface="Calibri"/>
                <a:cs typeface="Calibri"/>
              </a:rPr>
              <a:t>help 	</a:t>
            </a:r>
            <a:r>
              <a:rPr sz="2400" dirty="0">
                <a:latin typeface="Calibri"/>
                <a:cs typeface="Calibri"/>
              </a:rPr>
              <a:t>deliver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packet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destination.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217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95"/>
              </a:spcBef>
            </a:pPr>
            <a:r>
              <a:rPr sz="3400" dirty="0">
                <a:solidFill>
                  <a:srgbClr val="00AF50"/>
                </a:solidFill>
                <a:latin typeface="Georgia"/>
                <a:cs typeface="Georgia"/>
              </a:rPr>
              <a:t>2).</a:t>
            </a:r>
            <a:r>
              <a:rPr sz="3400" spc="-40" dirty="0">
                <a:solidFill>
                  <a:srgbClr val="00AF50"/>
                </a:solidFill>
                <a:latin typeface="Georgia"/>
                <a:cs typeface="Georgia"/>
              </a:rPr>
              <a:t> </a:t>
            </a:r>
            <a:r>
              <a:rPr sz="3400" spc="-125" dirty="0">
                <a:solidFill>
                  <a:srgbClr val="00AF50"/>
                </a:solidFill>
                <a:latin typeface="Georgia"/>
                <a:cs typeface="Georgia"/>
              </a:rPr>
              <a:t>Non-</a:t>
            </a:r>
            <a:r>
              <a:rPr sz="3400" spc="-25" dirty="0">
                <a:solidFill>
                  <a:srgbClr val="00AF50"/>
                </a:solidFill>
                <a:latin typeface="Georgia"/>
                <a:cs typeface="Georgia"/>
              </a:rPr>
              <a:t>Persistence</a:t>
            </a:r>
            <a:r>
              <a:rPr sz="3400" spc="-40" dirty="0">
                <a:solidFill>
                  <a:srgbClr val="00AF50"/>
                </a:solidFill>
                <a:latin typeface="Georgia"/>
                <a:cs typeface="Georgia"/>
              </a:rPr>
              <a:t> </a:t>
            </a:r>
            <a:r>
              <a:rPr sz="3400" spc="-20" dirty="0">
                <a:solidFill>
                  <a:srgbClr val="00AF50"/>
                </a:solidFill>
                <a:latin typeface="Georgia"/>
                <a:cs typeface="Georgia"/>
              </a:rPr>
              <a:t>CSMA</a:t>
            </a:r>
            <a:endParaRPr sz="3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dirty="0"/>
              <a:t>Before</a:t>
            </a:r>
            <a:r>
              <a:rPr spc="65" dirty="0"/>
              <a:t> </a:t>
            </a:r>
            <a:r>
              <a:rPr dirty="0"/>
              <a:t>sending</a:t>
            </a:r>
            <a:r>
              <a:rPr spc="60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data,</a:t>
            </a:r>
            <a:r>
              <a:rPr spc="60" dirty="0"/>
              <a:t> </a:t>
            </a:r>
            <a:r>
              <a:rPr dirty="0"/>
              <a:t>a</a:t>
            </a:r>
            <a:r>
              <a:rPr spc="65" dirty="0"/>
              <a:t> </a:t>
            </a:r>
            <a:r>
              <a:rPr dirty="0"/>
              <a:t>station</a:t>
            </a:r>
            <a:r>
              <a:rPr spc="60" dirty="0"/>
              <a:t> </a:t>
            </a:r>
            <a:r>
              <a:rPr dirty="0"/>
              <a:t>senses</a:t>
            </a:r>
            <a:r>
              <a:rPr spc="65" dirty="0"/>
              <a:t> </a:t>
            </a:r>
            <a:r>
              <a:rPr dirty="0"/>
              <a:t>the</a:t>
            </a:r>
            <a:r>
              <a:rPr spc="65" dirty="0"/>
              <a:t> </a:t>
            </a:r>
            <a:r>
              <a:rPr dirty="0"/>
              <a:t>channel.</a:t>
            </a:r>
            <a:r>
              <a:rPr spc="60" dirty="0"/>
              <a:t> </a:t>
            </a:r>
            <a:r>
              <a:rPr dirty="0"/>
              <a:t>If</a:t>
            </a:r>
            <a:r>
              <a:rPr spc="60" dirty="0"/>
              <a:t> </a:t>
            </a:r>
            <a:r>
              <a:rPr dirty="0"/>
              <a:t>no</a:t>
            </a:r>
            <a:r>
              <a:rPr spc="55" dirty="0"/>
              <a:t> </a:t>
            </a:r>
            <a:r>
              <a:rPr dirty="0"/>
              <a:t>one</a:t>
            </a:r>
            <a:r>
              <a:rPr spc="60" dirty="0"/>
              <a:t> </a:t>
            </a:r>
            <a:r>
              <a:rPr spc="-20" dirty="0"/>
              <a:t>else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sending,</a:t>
            </a:r>
            <a:r>
              <a:rPr spc="-5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station</a:t>
            </a:r>
            <a:r>
              <a:rPr spc="-60" dirty="0"/>
              <a:t> </a:t>
            </a:r>
            <a:r>
              <a:rPr dirty="0"/>
              <a:t>begins</a:t>
            </a:r>
            <a:r>
              <a:rPr spc="-55" dirty="0"/>
              <a:t> </a:t>
            </a:r>
            <a:r>
              <a:rPr dirty="0"/>
              <a:t>doing</a:t>
            </a:r>
            <a:r>
              <a:rPr spc="-60" dirty="0"/>
              <a:t> </a:t>
            </a:r>
            <a:r>
              <a:rPr dirty="0"/>
              <a:t>so</a:t>
            </a:r>
            <a:r>
              <a:rPr spc="-40" dirty="0"/>
              <a:t> </a:t>
            </a:r>
            <a:r>
              <a:rPr spc="-10" dirty="0"/>
              <a:t>itself.</a:t>
            </a:r>
          </a:p>
          <a:p>
            <a:pPr marL="12700" marR="5080" algn="just">
              <a:lnSpc>
                <a:spcPct val="100000"/>
              </a:lnSpc>
              <a:spcBef>
                <a:spcPts val="2880"/>
              </a:spcBef>
            </a:pPr>
            <a:r>
              <a:rPr dirty="0"/>
              <a:t>However,</a:t>
            </a:r>
            <a:r>
              <a:rPr spc="135" dirty="0"/>
              <a:t>  </a:t>
            </a:r>
            <a:r>
              <a:rPr dirty="0"/>
              <a:t>if</a:t>
            </a:r>
            <a:r>
              <a:rPr spc="145" dirty="0"/>
              <a:t>  </a:t>
            </a:r>
            <a:r>
              <a:rPr dirty="0"/>
              <a:t>the</a:t>
            </a:r>
            <a:r>
              <a:rPr spc="135" dirty="0"/>
              <a:t>  </a:t>
            </a:r>
            <a:r>
              <a:rPr dirty="0"/>
              <a:t>channel</a:t>
            </a:r>
            <a:r>
              <a:rPr spc="140" dirty="0"/>
              <a:t>  </a:t>
            </a:r>
            <a:r>
              <a:rPr dirty="0"/>
              <a:t>is</a:t>
            </a:r>
            <a:r>
              <a:rPr spc="135" dirty="0"/>
              <a:t>  </a:t>
            </a:r>
            <a:r>
              <a:rPr dirty="0"/>
              <a:t>already</a:t>
            </a:r>
            <a:r>
              <a:rPr spc="140" dirty="0"/>
              <a:t>  </a:t>
            </a:r>
            <a:r>
              <a:rPr dirty="0"/>
              <a:t>in</a:t>
            </a:r>
            <a:r>
              <a:rPr spc="135" dirty="0"/>
              <a:t>  </a:t>
            </a:r>
            <a:r>
              <a:rPr dirty="0"/>
              <a:t>use,</a:t>
            </a:r>
            <a:r>
              <a:rPr spc="135" dirty="0"/>
              <a:t>  </a:t>
            </a:r>
            <a:r>
              <a:rPr dirty="0"/>
              <a:t>the</a:t>
            </a:r>
            <a:r>
              <a:rPr spc="140" dirty="0"/>
              <a:t>  </a:t>
            </a:r>
            <a:r>
              <a:rPr dirty="0"/>
              <a:t>station</a:t>
            </a:r>
            <a:r>
              <a:rPr spc="130" dirty="0"/>
              <a:t>  </a:t>
            </a:r>
            <a:r>
              <a:rPr spc="-10" dirty="0"/>
              <a:t>doesn’t </a:t>
            </a:r>
            <a:r>
              <a:rPr dirty="0"/>
              <a:t>continuously</a:t>
            </a:r>
            <a:r>
              <a:rPr spc="100" dirty="0"/>
              <a:t> </a:t>
            </a:r>
            <a:r>
              <a:rPr dirty="0"/>
              <a:t>sense</a:t>
            </a:r>
            <a:r>
              <a:rPr spc="105" dirty="0"/>
              <a:t> </a:t>
            </a:r>
            <a:r>
              <a:rPr dirty="0"/>
              <a:t>it</a:t>
            </a:r>
            <a:r>
              <a:rPr spc="105" dirty="0"/>
              <a:t> </a:t>
            </a:r>
            <a:r>
              <a:rPr dirty="0"/>
              <a:t>for</a:t>
            </a:r>
            <a:r>
              <a:rPr spc="100" dirty="0"/>
              <a:t> </a:t>
            </a:r>
            <a:r>
              <a:rPr dirty="0"/>
              <a:t>the</a:t>
            </a:r>
            <a:r>
              <a:rPr spc="105" dirty="0"/>
              <a:t> </a:t>
            </a:r>
            <a:r>
              <a:rPr dirty="0"/>
              <a:t>purpose</a:t>
            </a:r>
            <a:r>
              <a:rPr spc="110" dirty="0"/>
              <a:t> </a:t>
            </a:r>
            <a:r>
              <a:rPr dirty="0"/>
              <a:t>of</a:t>
            </a:r>
            <a:r>
              <a:rPr spc="100" dirty="0"/>
              <a:t> </a:t>
            </a:r>
            <a:r>
              <a:rPr dirty="0"/>
              <a:t>seizing</a:t>
            </a:r>
            <a:r>
              <a:rPr spc="100" dirty="0"/>
              <a:t> </a:t>
            </a:r>
            <a:r>
              <a:rPr dirty="0"/>
              <a:t>it</a:t>
            </a:r>
            <a:r>
              <a:rPr spc="90" dirty="0"/>
              <a:t> </a:t>
            </a:r>
            <a:r>
              <a:rPr dirty="0"/>
              <a:t>immediately</a:t>
            </a:r>
            <a:r>
              <a:rPr spc="120" dirty="0"/>
              <a:t> </a:t>
            </a:r>
            <a:r>
              <a:rPr spc="-20" dirty="0"/>
              <a:t>upon </a:t>
            </a:r>
            <a:r>
              <a:rPr dirty="0"/>
              <a:t>detecting</a:t>
            </a:r>
            <a:r>
              <a:rPr spc="-8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end</a:t>
            </a:r>
            <a:r>
              <a:rPr spc="-5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previous</a:t>
            </a:r>
            <a:r>
              <a:rPr spc="-55" dirty="0"/>
              <a:t> </a:t>
            </a:r>
            <a:r>
              <a:rPr spc="-10" dirty="0"/>
              <a:t>transmission.</a:t>
            </a:r>
          </a:p>
          <a:p>
            <a:pPr marL="12700" marR="5715" algn="just">
              <a:lnSpc>
                <a:spcPct val="100000"/>
              </a:lnSpc>
              <a:spcBef>
                <a:spcPts val="2885"/>
              </a:spcBef>
            </a:pPr>
            <a:r>
              <a:rPr dirty="0"/>
              <a:t>Instead,</a:t>
            </a:r>
            <a:r>
              <a:rPr spc="575" dirty="0"/>
              <a:t> </a:t>
            </a:r>
            <a:r>
              <a:rPr dirty="0"/>
              <a:t>it</a:t>
            </a:r>
            <a:r>
              <a:rPr spc="550" dirty="0"/>
              <a:t> </a:t>
            </a:r>
            <a:r>
              <a:rPr dirty="0"/>
              <a:t>waits</a:t>
            </a:r>
            <a:r>
              <a:rPr spc="565" dirty="0"/>
              <a:t> </a:t>
            </a:r>
            <a:r>
              <a:rPr dirty="0"/>
              <a:t>a</a:t>
            </a:r>
            <a:r>
              <a:rPr spc="580" dirty="0"/>
              <a:t> </a:t>
            </a:r>
            <a:r>
              <a:rPr dirty="0"/>
              <a:t>random</a:t>
            </a:r>
            <a:r>
              <a:rPr spc="570" dirty="0"/>
              <a:t> </a:t>
            </a:r>
            <a:r>
              <a:rPr dirty="0"/>
              <a:t>period</a:t>
            </a:r>
            <a:r>
              <a:rPr spc="575" dirty="0"/>
              <a:t> </a:t>
            </a:r>
            <a:r>
              <a:rPr dirty="0"/>
              <a:t>of</a:t>
            </a:r>
            <a:r>
              <a:rPr spc="575" dirty="0"/>
              <a:t> </a:t>
            </a:r>
            <a:r>
              <a:rPr dirty="0"/>
              <a:t>time</a:t>
            </a:r>
            <a:r>
              <a:rPr spc="570" dirty="0"/>
              <a:t> </a:t>
            </a:r>
            <a:r>
              <a:rPr dirty="0"/>
              <a:t>and</a:t>
            </a:r>
            <a:r>
              <a:rPr spc="570" dirty="0"/>
              <a:t> </a:t>
            </a:r>
            <a:r>
              <a:rPr dirty="0"/>
              <a:t>then</a:t>
            </a:r>
            <a:r>
              <a:rPr spc="580" dirty="0"/>
              <a:t> </a:t>
            </a:r>
            <a:r>
              <a:rPr dirty="0"/>
              <a:t>repeats</a:t>
            </a:r>
            <a:r>
              <a:rPr spc="575" dirty="0"/>
              <a:t> </a:t>
            </a:r>
            <a:r>
              <a:rPr spc="-25" dirty="0"/>
              <a:t>the </a:t>
            </a:r>
            <a:r>
              <a:rPr dirty="0"/>
              <a:t>algorithm.</a:t>
            </a:r>
            <a:r>
              <a:rPr spc="105" dirty="0"/>
              <a:t>  </a:t>
            </a:r>
            <a:r>
              <a:rPr dirty="0"/>
              <a:t>Consequently,</a:t>
            </a:r>
            <a:r>
              <a:rPr spc="114" dirty="0"/>
              <a:t>  </a:t>
            </a:r>
            <a:r>
              <a:rPr dirty="0"/>
              <a:t>this</a:t>
            </a:r>
            <a:r>
              <a:rPr spc="114" dirty="0"/>
              <a:t>  </a:t>
            </a:r>
            <a:r>
              <a:rPr dirty="0"/>
              <a:t>algorithm</a:t>
            </a:r>
            <a:r>
              <a:rPr spc="114" dirty="0"/>
              <a:t>  </a:t>
            </a:r>
            <a:r>
              <a:rPr dirty="0"/>
              <a:t>leads</a:t>
            </a:r>
            <a:r>
              <a:rPr spc="110" dirty="0"/>
              <a:t>  </a:t>
            </a:r>
            <a:r>
              <a:rPr dirty="0"/>
              <a:t>to</a:t>
            </a:r>
            <a:r>
              <a:rPr spc="110" dirty="0"/>
              <a:t>  </a:t>
            </a:r>
            <a:r>
              <a:rPr dirty="0"/>
              <a:t>better</a:t>
            </a:r>
            <a:r>
              <a:rPr spc="114" dirty="0"/>
              <a:t>  </a:t>
            </a:r>
            <a:r>
              <a:rPr spc="-10" dirty="0"/>
              <a:t>channel </a:t>
            </a:r>
            <a:r>
              <a:rPr dirty="0"/>
              <a:t>utilization</a:t>
            </a:r>
            <a:r>
              <a:rPr spc="-75" dirty="0"/>
              <a:t> </a:t>
            </a:r>
            <a:r>
              <a:rPr dirty="0"/>
              <a:t>but</a:t>
            </a:r>
            <a:r>
              <a:rPr spc="-65" dirty="0"/>
              <a:t> </a:t>
            </a:r>
            <a:r>
              <a:rPr dirty="0"/>
              <a:t>longer</a:t>
            </a:r>
            <a:r>
              <a:rPr spc="-60" dirty="0"/>
              <a:t> </a:t>
            </a:r>
            <a:r>
              <a:rPr dirty="0"/>
              <a:t>delays</a:t>
            </a:r>
            <a:r>
              <a:rPr spc="-65" dirty="0"/>
              <a:t> </a:t>
            </a:r>
            <a:r>
              <a:rPr dirty="0"/>
              <a:t>than</a:t>
            </a:r>
            <a:r>
              <a:rPr spc="-70" dirty="0"/>
              <a:t> </a:t>
            </a:r>
            <a:r>
              <a:rPr spc="-10" dirty="0"/>
              <a:t>1-persistent</a:t>
            </a:r>
            <a:r>
              <a:rPr spc="-70" dirty="0"/>
              <a:t> </a:t>
            </a:r>
            <a:r>
              <a:rPr spc="-10" dirty="0"/>
              <a:t>CSMA.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50</a:t>
            </a:fld>
            <a:endParaRPr spc="-2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217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95"/>
              </a:spcBef>
            </a:pPr>
            <a:r>
              <a:rPr sz="3400" dirty="0">
                <a:solidFill>
                  <a:srgbClr val="00AF50"/>
                </a:solidFill>
                <a:latin typeface="Georgia"/>
                <a:cs typeface="Georgia"/>
              </a:rPr>
              <a:t>3).</a:t>
            </a:r>
            <a:r>
              <a:rPr sz="3400" spc="-50" dirty="0">
                <a:solidFill>
                  <a:srgbClr val="00AF50"/>
                </a:solidFill>
                <a:latin typeface="Georgia"/>
                <a:cs typeface="Georgia"/>
              </a:rPr>
              <a:t> </a:t>
            </a:r>
            <a:r>
              <a:rPr sz="3400" spc="125" dirty="0">
                <a:solidFill>
                  <a:srgbClr val="00AF50"/>
                </a:solidFill>
                <a:latin typeface="Georgia"/>
                <a:cs typeface="Georgia"/>
              </a:rPr>
              <a:t>P-</a:t>
            </a:r>
            <a:r>
              <a:rPr sz="3400" spc="-25" dirty="0">
                <a:solidFill>
                  <a:srgbClr val="00AF50"/>
                </a:solidFill>
                <a:latin typeface="Georgia"/>
                <a:cs typeface="Georgia"/>
              </a:rPr>
              <a:t>Persistence</a:t>
            </a:r>
            <a:r>
              <a:rPr sz="3400" spc="-45" dirty="0">
                <a:solidFill>
                  <a:srgbClr val="00AF50"/>
                </a:solidFill>
                <a:latin typeface="Georgia"/>
                <a:cs typeface="Georgia"/>
              </a:rPr>
              <a:t> </a:t>
            </a:r>
            <a:r>
              <a:rPr sz="3400" spc="-20" dirty="0">
                <a:solidFill>
                  <a:srgbClr val="00AF50"/>
                </a:solidFill>
                <a:latin typeface="Georgia"/>
                <a:cs typeface="Georgia"/>
              </a:rPr>
              <a:t>CSMA</a:t>
            </a:r>
            <a:endParaRPr sz="3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140" y="1232661"/>
            <a:ext cx="860742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slotted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channels.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becomes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send,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senses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channel.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steps:</a:t>
            </a:r>
            <a:endParaRPr sz="24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buAutoNum type="arabicPeriod"/>
              <a:tabLst>
                <a:tab pos="309880" algn="l"/>
              </a:tabLst>
            </a:pPr>
            <a:r>
              <a:rPr sz="2400" dirty="0">
                <a:latin typeface="Calibri"/>
                <a:cs typeface="Calibri"/>
              </a:rPr>
              <a:t>With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5" dirty="0">
                <a:latin typeface="Calibri"/>
                <a:cs typeface="Calibri"/>
              </a:rPr>
              <a:t>P,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sends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frame.</a:t>
            </a:r>
            <a:endParaRPr sz="240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09880" algn="l"/>
              </a:tabLst>
            </a:pP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1-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60" dirty="0">
                <a:latin typeface="Calibri"/>
                <a:cs typeface="Calibri"/>
              </a:rPr>
              <a:t>P,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waits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beginning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the</a:t>
            </a:r>
            <a:endParaRPr sz="24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next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again.</a:t>
            </a:r>
            <a:endParaRPr sz="2400">
              <a:latin typeface="Calibri"/>
              <a:cs typeface="Calibri"/>
            </a:endParaRPr>
          </a:p>
          <a:p>
            <a:pPr marL="1216660" lvl="1" indent="-289560">
              <a:lnSpc>
                <a:spcPct val="100000"/>
              </a:lnSpc>
              <a:buAutoNum type="alphaLcPeriod"/>
              <a:tabLst>
                <a:tab pos="121666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idle,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1.</a:t>
            </a:r>
            <a:endParaRPr sz="2400">
              <a:latin typeface="Calibri"/>
              <a:cs typeface="Calibri"/>
            </a:endParaRPr>
          </a:p>
          <a:p>
            <a:pPr marL="1229360" marR="200660" lvl="1" indent="-302895">
              <a:lnSpc>
                <a:spcPct val="100000"/>
              </a:lnSpc>
              <a:buAutoNum type="alphaLcPeriod"/>
              <a:tabLst>
                <a:tab pos="124079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busy,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though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collision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occurred 	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initially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senses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busy,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waits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until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next </a:t>
            </a:r>
            <a:r>
              <a:rPr sz="2400" dirty="0">
                <a:latin typeface="Calibri"/>
                <a:cs typeface="Calibri"/>
              </a:rPr>
              <a:t>slot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algorithm.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51</a:t>
            </a:fld>
            <a:endParaRPr spc="-2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639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800080"/>
                </a:solidFill>
                <a:latin typeface="Times New Roman"/>
                <a:cs typeface="Times New Roman"/>
              </a:rPr>
              <a:t>Figure:</a:t>
            </a:r>
            <a:r>
              <a:rPr i="1" spc="-30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Behavior</a:t>
            </a:r>
            <a:r>
              <a:rPr spc="-5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three</a:t>
            </a:r>
            <a:r>
              <a:rPr spc="-10" dirty="0"/>
              <a:t> </a:t>
            </a:r>
            <a:r>
              <a:rPr dirty="0"/>
              <a:t>persistence</a:t>
            </a:r>
            <a:r>
              <a:rPr spc="-45" dirty="0"/>
              <a:t> </a:t>
            </a:r>
            <a:r>
              <a:rPr spc="-10" dirty="0"/>
              <a:t>methods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52400" y="1131950"/>
            <a:ext cx="8763000" cy="5535930"/>
            <a:chOff x="152400" y="1131950"/>
            <a:chExt cx="8763000" cy="5535930"/>
          </a:xfrm>
        </p:grpSpPr>
        <p:sp>
          <p:nvSpPr>
            <p:cNvPr id="7" name="object 7"/>
            <p:cNvSpPr/>
            <p:nvPr/>
          </p:nvSpPr>
          <p:spPr>
            <a:xfrm>
              <a:off x="152400" y="6629399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762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7350" y="1131950"/>
              <a:ext cx="5100574" cy="542124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52</a:t>
            </a:fld>
            <a:endParaRPr spc="-2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039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800080"/>
                </a:solidFill>
                <a:latin typeface="Times New Roman"/>
                <a:cs typeface="Times New Roman"/>
              </a:rPr>
              <a:t>Figure:</a:t>
            </a:r>
            <a:r>
              <a:rPr i="1" spc="-2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Flow</a:t>
            </a:r>
            <a:r>
              <a:rPr spc="-20" dirty="0"/>
              <a:t> </a:t>
            </a:r>
            <a:r>
              <a:rPr dirty="0"/>
              <a:t>diagram</a:t>
            </a:r>
            <a:r>
              <a:rPr spc="-20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dirty="0"/>
              <a:t>three</a:t>
            </a:r>
            <a:r>
              <a:rPr spc="-20" dirty="0"/>
              <a:t> </a:t>
            </a:r>
            <a:r>
              <a:rPr dirty="0"/>
              <a:t>persistence</a:t>
            </a:r>
            <a:r>
              <a:rPr spc="-3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0075" y="1554225"/>
            <a:ext cx="5064125" cy="49227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53</a:t>
            </a:fld>
            <a:endParaRPr spc="-2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066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259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3.</a:t>
            </a:r>
            <a:r>
              <a:rPr sz="3600" spc="-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C00000"/>
                </a:solidFill>
                <a:latin typeface="Verdana"/>
                <a:cs typeface="Verdana"/>
              </a:rPr>
              <a:t>CSMA/CD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54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231140" y="1156461"/>
            <a:ext cx="860742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stations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sense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idle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begin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transmitting </a:t>
            </a:r>
            <a:r>
              <a:rPr sz="2400" dirty="0">
                <a:latin typeface="Calibri"/>
                <a:cs typeface="Calibri"/>
              </a:rPr>
              <a:t>simultaneously,</a:t>
            </a:r>
            <a:r>
              <a:rPr sz="2400" spc="5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5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5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5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detect</a:t>
            </a:r>
            <a:r>
              <a:rPr sz="2400" spc="5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collision</a:t>
            </a:r>
            <a:r>
              <a:rPr sz="2400" spc="56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almost immediately.</a:t>
            </a:r>
            <a:endParaRPr sz="2400">
              <a:latin typeface="Calibri"/>
              <a:cs typeface="Calibri"/>
            </a:endParaRPr>
          </a:p>
          <a:p>
            <a:pPr marL="12700" marR="762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Rather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finish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transmitting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frames,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irretrievably </a:t>
            </a:r>
            <a:r>
              <a:rPr sz="2400" dirty="0">
                <a:latin typeface="Calibri"/>
                <a:cs typeface="Calibri"/>
              </a:rPr>
              <a:t>garbled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anyway,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abruptly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stop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transmitting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soon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collision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detected.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885"/>
              </a:spcBef>
            </a:pPr>
            <a:r>
              <a:rPr sz="2400" dirty="0">
                <a:latin typeface="Calibri"/>
                <a:cs typeface="Calibri"/>
              </a:rPr>
              <a:t>Quickly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terminating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damaged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saves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bandwidth.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protocol,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CSMA/CD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(CSMA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Collision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Detection)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widely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layer.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Ethernet: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CSMA/CD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2400" y="838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524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937005"/>
            <a:ext cx="8121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800080"/>
                </a:solidFill>
                <a:latin typeface="Times New Roman"/>
                <a:cs typeface="Times New Roman"/>
              </a:rPr>
              <a:t>Figure:</a:t>
            </a:r>
            <a:r>
              <a:rPr i="1" spc="-4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Energy</a:t>
            </a:r>
            <a:r>
              <a:rPr spc="-40" dirty="0"/>
              <a:t> </a:t>
            </a:r>
            <a:r>
              <a:rPr dirty="0"/>
              <a:t>level</a:t>
            </a:r>
            <a:r>
              <a:rPr spc="-60" dirty="0"/>
              <a:t> </a:t>
            </a:r>
            <a:r>
              <a:rPr dirty="0"/>
              <a:t>during</a:t>
            </a:r>
            <a:r>
              <a:rPr spc="-35" dirty="0"/>
              <a:t> </a:t>
            </a:r>
            <a:r>
              <a:rPr dirty="0"/>
              <a:t>transmission,</a:t>
            </a:r>
            <a:r>
              <a:rPr spc="-70" dirty="0"/>
              <a:t> </a:t>
            </a:r>
            <a:r>
              <a:rPr dirty="0"/>
              <a:t>idleness,</a:t>
            </a:r>
            <a:r>
              <a:rPr spc="-50" dirty="0"/>
              <a:t> </a:t>
            </a:r>
            <a:r>
              <a:rPr dirty="0"/>
              <a:t>or</a:t>
            </a:r>
            <a:r>
              <a:rPr spc="-90" dirty="0"/>
              <a:t> </a:t>
            </a:r>
            <a:r>
              <a:rPr spc="-10" dirty="0"/>
              <a:t>collision</a:t>
            </a:r>
          </a:p>
        </p:txBody>
      </p:sp>
      <p:sp>
        <p:nvSpPr>
          <p:cNvPr id="6" name="object 6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2378075"/>
            <a:ext cx="7696200" cy="24225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55</a:t>
            </a:fld>
            <a:endParaRPr spc="-2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318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800080"/>
                </a:solidFill>
                <a:latin typeface="Times New Roman"/>
                <a:cs typeface="Times New Roman"/>
              </a:rPr>
              <a:t>Figure:</a:t>
            </a:r>
            <a:r>
              <a:rPr i="1" spc="-2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Collision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first</a:t>
            </a:r>
            <a:r>
              <a:rPr spc="-35" dirty="0"/>
              <a:t> </a:t>
            </a:r>
            <a:r>
              <a:rPr dirty="0"/>
              <a:t>bit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10" dirty="0"/>
              <a:t>CSMA/CD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2186051"/>
            <a:ext cx="9058275" cy="33003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56</a:t>
            </a:fld>
            <a:endParaRPr spc="-2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039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800080"/>
                </a:solidFill>
                <a:latin typeface="Times New Roman"/>
                <a:cs typeface="Times New Roman"/>
              </a:rPr>
              <a:t>Figure:</a:t>
            </a:r>
            <a:r>
              <a:rPr i="1" spc="-3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Collision</a:t>
            </a:r>
            <a:r>
              <a:rPr spc="-5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abortion</a:t>
            </a:r>
            <a:r>
              <a:rPr spc="-2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spc="-10" dirty="0"/>
              <a:t>CSMA/CD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25" y="2081276"/>
            <a:ext cx="8994775" cy="29479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57</a:t>
            </a:fld>
            <a:endParaRPr spc="-2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318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800080"/>
                </a:solidFill>
                <a:latin typeface="Times New Roman"/>
                <a:cs typeface="Times New Roman"/>
              </a:rPr>
              <a:t>Figure:</a:t>
            </a:r>
            <a:r>
              <a:rPr i="1" spc="-30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Minimum</a:t>
            </a:r>
            <a:r>
              <a:rPr spc="-30" dirty="0"/>
              <a:t> </a:t>
            </a:r>
            <a:r>
              <a:rPr dirty="0"/>
              <a:t>Frame</a:t>
            </a:r>
            <a:r>
              <a:rPr spc="-35" dirty="0"/>
              <a:t> </a:t>
            </a:r>
            <a:r>
              <a:rPr spc="-10" dirty="0"/>
              <a:t>size-</a:t>
            </a:r>
            <a:r>
              <a:rPr dirty="0"/>
              <a:t>Case</a:t>
            </a:r>
            <a:r>
              <a:rPr spc="-15" dirty="0"/>
              <a:t> </a:t>
            </a:r>
            <a:r>
              <a:rPr dirty="0"/>
              <a:t>Study</a:t>
            </a:r>
            <a:r>
              <a:rPr spc="-1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58</a:t>
            </a:fld>
            <a:endParaRPr spc="-2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839200" cy="3200400"/>
            <a:chOff x="76200" y="63"/>
            <a:chExt cx="8839200" cy="320040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0" y="474662"/>
                  </a:moveTo>
                  <a:lnTo>
                    <a:pt x="382587" y="474662"/>
                  </a:lnTo>
                  <a:lnTo>
                    <a:pt x="3825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0" y="474662"/>
                  </a:moveTo>
                  <a:lnTo>
                    <a:pt x="369887" y="474662"/>
                  </a:lnTo>
                  <a:lnTo>
                    <a:pt x="3698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973455"/>
            </a:xfrm>
            <a:custGeom>
              <a:avLst/>
              <a:gdLst/>
              <a:ahLst/>
              <a:cxnLst/>
              <a:rect l="l" t="t" r="r" b="b"/>
              <a:pathLst>
                <a:path w="31750" h="973455">
                  <a:moveTo>
                    <a:pt x="31750" y="565086"/>
                  </a:moveTo>
                  <a:lnTo>
                    <a:pt x="0" y="565086"/>
                  </a:lnTo>
                  <a:lnTo>
                    <a:pt x="0" y="973137"/>
                  </a:lnTo>
                  <a:lnTo>
                    <a:pt x="31750" y="973137"/>
                  </a:lnTo>
                  <a:lnTo>
                    <a:pt x="31750" y="565086"/>
                  </a:lnTo>
                  <a:close/>
                </a:path>
                <a:path w="31750" h="973455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8600" y="973200"/>
              <a:ext cx="8686800" cy="2227580"/>
            </a:xfrm>
            <a:custGeom>
              <a:avLst/>
              <a:gdLst/>
              <a:ahLst/>
              <a:cxnLst/>
              <a:rect l="l" t="t" r="r" b="b"/>
              <a:pathLst>
                <a:path w="8686800" h="2227580">
                  <a:moveTo>
                    <a:pt x="8686800" y="0"/>
                  </a:moveTo>
                  <a:lnTo>
                    <a:pt x="0" y="0"/>
                  </a:lnTo>
                  <a:lnTo>
                    <a:pt x="0" y="2227199"/>
                  </a:lnTo>
                  <a:lnTo>
                    <a:pt x="8686800" y="2227199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21285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00FF"/>
                </a:solidFill>
                <a:latin typeface="Times New Roman"/>
                <a:cs typeface="Times New Roman"/>
              </a:rPr>
              <a:t>Example</a:t>
            </a:r>
            <a:r>
              <a:rPr sz="32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4.5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59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193039" y="994105"/>
            <a:ext cx="8658860" cy="5316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marR="17780" algn="just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network</a:t>
            </a:r>
            <a:r>
              <a:rPr sz="2800" b="1" i="1" spc="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using</a:t>
            </a:r>
            <a:r>
              <a:rPr sz="2800" b="1" i="1" spc="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CSMA/CD</a:t>
            </a:r>
            <a:r>
              <a:rPr sz="2800" b="1" i="1" spc="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has</a:t>
            </a:r>
            <a:r>
              <a:rPr sz="2800" b="1" i="1" spc="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bandwidth</a:t>
            </a:r>
            <a:r>
              <a:rPr sz="2800" b="1" i="1" spc="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</a:t>
            </a:r>
            <a:r>
              <a:rPr sz="2800" b="1" i="1" spc="8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Mbps. </a:t>
            </a:r>
            <a:r>
              <a:rPr sz="2800" b="1" i="1" dirty="0">
                <a:latin typeface="Times New Roman"/>
                <a:cs typeface="Times New Roman"/>
              </a:rPr>
              <a:t>If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maximum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propagation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time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(including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delays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in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13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devices</a:t>
            </a:r>
            <a:r>
              <a:rPr sz="2800" b="1" i="1" spc="13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13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ignoring</a:t>
            </a:r>
            <a:r>
              <a:rPr sz="2800" b="1" i="1" spc="14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13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time</a:t>
            </a:r>
            <a:r>
              <a:rPr sz="2800" b="1" i="1" spc="13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needed</a:t>
            </a:r>
            <a:r>
              <a:rPr sz="2800" b="1" i="1" spc="13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13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send</a:t>
            </a:r>
            <a:r>
              <a:rPr sz="2800" b="1" i="1" spc="135" dirty="0">
                <a:latin typeface="Times New Roman"/>
                <a:cs typeface="Times New Roman"/>
              </a:rPr>
              <a:t>  </a:t>
            </a:r>
            <a:r>
              <a:rPr sz="2800" b="1" i="1" spc="-50" dirty="0">
                <a:latin typeface="Times New Roman"/>
                <a:cs typeface="Times New Roman"/>
              </a:rPr>
              <a:t>a </a:t>
            </a:r>
            <a:r>
              <a:rPr sz="2800" b="1" i="1" dirty="0">
                <a:latin typeface="Times New Roman"/>
                <a:cs typeface="Times New Roman"/>
              </a:rPr>
              <a:t>jamming</a:t>
            </a:r>
            <a:r>
              <a:rPr sz="2800" b="1" i="1" spc="4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signal,</a:t>
            </a:r>
            <a:r>
              <a:rPr sz="2800" b="1" i="1" spc="409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r>
              <a:rPr sz="2800" b="1" i="1" spc="4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we</a:t>
            </a:r>
            <a:r>
              <a:rPr sz="2800" b="1" i="1" spc="4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see</a:t>
            </a:r>
            <a:r>
              <a:rPr sz="2800" b="1" i="1" spc="4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later)</a:t>
            </a:r>
            <a:r>
              <a:rPr sz="2800" b="1" i="1" spc="4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4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25.6</a:t>
            </a:r>
            <a:r>
              <a:rPr sz="2800" b="1" i="1" spc="409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μs,</a:t>
            </a:r>
            <a:r>
              <a:rPr sz="2800" b="1" i="1" spc="40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what</a:t>
            </a:r>
            <a:r>
              <a:rPr sz="2800" b="1" i="1" spc="4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409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minimum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size</a:t>
            </a:r>
            <a:r>
              <a:rPr sz="2800" b="1" i="1" spc="-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frame?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345"/>
              </a:spcBef>
            </a:pPr>
            <a:r>
              <a:rPr sz="28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50800" marR="95250" algn="just">
              <a:lnSpc>
                <a:spcPct val="99900"/>
              </a:lnSpc>
              <a:spcBef>
                <a:spcPts val="15"/>
              </a:spcBef>
            </a:pP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4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</a:t>
            </a:r>
            <a:r>
              <a:rPr sz="2800" b="1" i="1" spc="4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transmission</a:t>
            </a:r>
            <a:r>
              <a:rPr sz="2800" b="1" i="1" spc="43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time</a:t>
            </a:r>
            <a:r>
              <a:rPr sz="2800" b="1" i="1" spc="4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4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</a:t>
            </a:r>
            <a:r>
              <a:rPr sz="2775" b="1" i="1" baseline="-13513" dirty="0">
                <a:latin typeface="Times New Roman"/>
                <a:cs typeface="Times New Roman"/>
              </a:rPr>
              <a:t>fr</a:t>
            </a:r>
            <a:r>
              <a:rPr sz="2775" b="1" i="1" spc="142" baseline="-13513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4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</a:t>
            </a:r>
            <a:r>
              <a:rPr sz="2800" b="1" i="1" spc="4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Arial"/>
                <a:cs typeface="Arial"/>
              </a:rPr>
              <a:t>×</a:t>
            </a:r>
            <a:r>
              <a:rPr sz="2800" b="1" i="1" spc="345" dirty="0">
                <a:latin typeface="Arial"/>
                <a:cs typeface="Arial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</a:t>
            </a:r>
            <a:r>
              <a:rPr sz="2775" b="1" i="1" baseline="-12012" dirty="0">
                <a:latin typeface="Times New Roman"/>
                <a:cs typeface="Times New Roman"/>
              </a:rPr>
              <a:t>p</a:t>
            </a:r>
            <a:r>
              <a:rPr sz="2775" b="1" i="1" spc="150" baseline="-12012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4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51.2</a:t>
            </a:r>
            <a:r>
              <a:rPr sz="2800" b="1" i="1" spc="42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μs.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10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means,</a:t>
            </a:r>
            <a:r>
              <a:rPr sz="2800" b="1" i="1" spc="1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</a:t>
            </a:r>
            <a:r>
              <a:rPr sz="2800" b="1" i="1" spc="10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1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worst</a:t>
            </a:r>
            <a:r>
              <a:rPr sz="2800" b="1" i="1" spc="10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case,</a:t>
            </a:r>
            <a:r>
              <a:rPr sz="2800" b="1" i="1" spc="1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10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station</a:t>
            </a:r>
            <a:r>
              <a:rPr sz="2800" b="1" i="1" spc="10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needs</a:t>
            </a:r>
            <a:r>
              <a:rPr sz="2800" b="1" i="1" spc="10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10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transmit </a:t>
            </a:r>
            <a:r>
              <a:rPr sz="2800" b="1" i="1" dirty="0">
                <a:latin typeface="Times New Roman"/>
                <a:cs typeface="Times New Roman"/>
              </a:rPr>
              <a:t>for</a:t>
            </a:r>
            <a:r>
              <a:rPr sz="2800" b="1" i="1" spc="17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17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period</a:t>
            </a:r>
            <a:r>
              <a:rPr sz="2800" b="1" i="1" spc="17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16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51.2</a:t>
            </a:r>
            <a:r>
              <a:rPr sz="2800" b="1" i="1" spc="17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μs</a:t>
            </a:r>
            <a:r>
              <a:rPr sz="2800" b="1" i="1" spc="16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16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detect</a:t>
            </a:r>
            <a:r>
              <a:rPr sz="2800" b="1" i="1" spc="16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16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collision.</a:t>
            </a:r>
            <a:r>
              <a:rPr sz="2800" b="1" i="1" spc="165" dirty="0">
                <a:latin typeface="Times New Roman"/>
                <a:cs typeface="Times New Roman"/>
              </a:rPr>
              <a:t>  </a:t>
            </a:r>
            <a:r>
              <a:rPr sz="2800" b="1" i="1" spc="-2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minimum</a:t>
            </a:r>
            <a:r>
              <a:rPr sz="2800" b="1" i="1" spc="3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size</a:t>
            </a:r>
            <a:r>
              <a:rPr sz="2800" b="1" i="1" spc="3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3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3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3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</a:t>
            </a:r>
            <a:r>
              <a:rPr sz="2800" b="1" i="1" spc="3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Mbps</a:t>
            </a:r>
            <a:r>
              <a:rPr sz="2800" b="1" i="1" spc="3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Arial"/>
                <a:cs typeface="Arial"/>
              </a:rPr>
              <a:t>×</a:t>
            </a:r>
            <a:r>
              <a:rPr sz="2800" b="1" i="1" spc="254" dirty="0">
                <a:latin typeface="Arial"/>
                <a:cs typeface="Arial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51.2</a:t>
            </a:r>
            <a:r>
              <a:rPr sz="2800" b="1" i="1" spc="3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μs</a:t>
            </a:r>
            <a:r>
              <a:rPr sz="2800" b="1" i="1" spc="3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34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512 </a:t>
            </a:r>
            <a:r>
              <a:rPr sz="2800" b="1" i="1" dirty="0">
                <a:latin typeface="Times New Roman"/>
                <a:cs typeface="Times New Roman"/>
              </a:rPr>
              <a:t>bits</a:t>
            </a:r>
            <a:r>
              <a:rPr sz="2800" b="1" i="1" spc="1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1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64</a:t>
            </a:r>
            <a:r>
              <a:rPr sz="2800" b="1" i="1" spc="1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bytes.</a:t>
            </a:r>
            <a:r>
              <a:rPr sz="2800" b="1" i="1" spc="1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1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1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actually</a:t>
            </a:r>
            <a:r>
              <a:rPr sz="2800" b="1" i="1" spc="1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1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minimum</a:t>
            </a:r>
            <a:r>
              <a:rPr sz="2800" b="1" i="1" spc="1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size</a:t>
            </a:r>
            <a:r>
              <a:rPr sz="2800" b="1" i="1" spc="1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19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frame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for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Standard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Ethernet.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9255" algn="l"/>
                <a:tab pos="8775065" algn="l"/>
              </a:tabLst>
            </a:pPr>
            <a:r>
              <a:rPr sz="4000" u="sng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</a:rPr>
              <a:t>	Medium</a:t>
            </a:r>
            <a:r>
              <a:rPr sz="4000" u="sng" spc="-14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4000" u="sng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</a:rPr>
              <a:t>Access</a:t>
            </a:r>
            <a:r>
              <a:rPr sz="4000" u="sng" spc="-15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4000" u="sng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</a:rPr>
              <a:t>Control</a:t>
            </a:r>
            <a:r>
              <a:rPr sz="4000" u="sng" spc="-125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4000" u="sng" spc="-1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</a:rPr>
              <a:t>(MAC)</a:t>
            </a:r>
            <a:r>
              <a:rPr sz="4000" u="sng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</a:rPr>
              <a:t>	</a:t>
            </a:r>
            <a:endParaRPr sz="4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pPr marL="89535">
                <a:lnSpc>
                  <a:spcPct val="100000"/>
                </a:lnSpc>
                <a:spcBef>
                  <a:spcPts val="15"/>
                </a:spcBef>
              </a:pPr>
              <a:t>6</a:t>
            </a:fld>
            <a:endParaRPr spc="-50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1461261"/>
            <a:ext cx="745426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Provides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layer-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devices.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Detects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avoids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collisions.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Determines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end.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8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Implemented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hardware,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typically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NIC.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039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800080"/>
                </a:solidFill>
                <a:latin typeface="Times New Roman"/>
                <a:cs typeface="Times New Roman"/>
              </a:rPr>
              <a:t>Figure:</a:t>
            </a:r>
            <a:r>
              <a:rPr i="1" spc="-2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Flow</a:t>
            </a:r>
            <a:r>
              <a:rPr spc="-10" dirty="0"/>
              <a:t> </a:t>
            </a:r>
            <a:r>
              <a:rPr dirty="0"/>
              <a:t>diagram</a:t>
            </a:r>
            <a:r>
              <a:rPr spc="-1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CSMA/CD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812" y="1317625"/>
            <a:ext cx="6297549" cy="50831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60</a:t>
            </a:fld>
            <a:endParaRPr spc="-25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0" y="1752600"/>
            <a:ext cx="8494776" cy="304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039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800080"/>
                </a:solidFill>
                <a:latin typeface="Times New Roman"/>
                <a:cs typeface="Times New Roman"/>
              </a:rPr>
              <a:t>Figure:</a:t>
            </a:r>
            <a:r>
              <a:rPr i="1" spc="-4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Timing</a:t>
            </a:r>
            <a:r>
              <a:rPr spc="-35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spc="-10" dirty="0"/>
              <a:t>CSMA/CD</a:t>
            </a:r>
          </a:p>
        </p:txBody>
      </p:sp>
      <p:sp>
        <p:nvSpPr>
          <p:cNvPr id="6" name="object 6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1140" y="5062473"/>
            <a:ext cx="84245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CSMA/CD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states: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contention,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transmission,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idle.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61</a:t>
            </a:fld>
            <a:endParaRPr spc="-2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066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259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C00000"/>
                </a:solidFill>
                <a:latin typeface="Verdana"/>
                <a:cs typeface="Verdana"/>
              </a:rPr>
              <a:t>4.</a:t>
            </a:r>
            <a:r>
              <a:rPr sz="3600" spc="-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C00000"/>
                </a:solidFill>
                <a:latin typeface="Verdana"/>
                <a:cs typeface="Verdana"/>
              </a:rPr>
              <a:t>CSMA/CA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62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231140" y="1232661"/>
            <a:ext cx="860679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Carrier-</a:t>
            </a:r>
            <a:r>
              <a:rPr sz="2400" dirty="0">
                <a:latin typeface="Calibri"/>
                <a:cs typeface="Calibri"/>
              </a:rPr>
              <a:t>sense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collision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avoidance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(CSMA/CA)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carrier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sensing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but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attempt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avoid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collisions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beginning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transmission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only </a:t>
            </a:r>
            <a:r>
              <a:rPr sz="2400" dirty="0">
                <a:latin typeface="Calibri"/>
                <a:cs typeface="Calibri"/>
              </a:rPr>
              <a:t>after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sensed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‘idle’.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CSMA/CA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invented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wireless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885"/>
              </a:spcBef>
            </a:pPr>
            <a:r>
              <a:rPr sz="2400" dirty="0">
                <a:latin typeface="Calibri"/>
                <a:cs typeface="Calibri"/>
              </a:rPr>
              <a:t>Collisions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avoided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CSMA/CA's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strategies:</a:t>
            </a:r>
            <a:endParaRPr sz="2400">
              <a:latin typeface="Calibri"/>
              <a:cs typeface="Calibri"/>
            </a:endParaRPr>
          </a:p>
          <a:p>
            <a:pPr marL="984885" indent="-514984">
              <a:lnSpc>
                <a:spcPct val="100000"/>
              </a:lnSpc>
              <a:spcBef>
                <a:spcPts val="2880"/>
              </a:spcBef>
              <a:buAutoNum type="romanLcPeriod"/>
              <a:tabLst>
                <a:tab pos="984885" algn="l"/>
              </a:tabLst>
            </a:pPr>
            <a:r>
              <a:rPr sz="2400" dirty="0">
                <a:latin typeface="Calibri"/>
                <a:cs typeface="Calibri"/>
              </a:rPr>
              <a:t>Inter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(IFS)</a:t>
            </a:r>
            <a:endParaRPr sz="2400">
              <a:latin typeface="Calibri"/>
              <a:cs typeface="Calibri"/>
            </a:endParaRPr>
          </a:p>
          <a:p>
            <a:pPr marL="984885" indent="-514984">
              <a:lnSpc>
                <a:spcPct val="100000"/>
              </a:lnSpc>
              <a:buAutoNum type="romanLcPeriod"/>
              <a:tabLst>
                <a:tab pos="984885" algn="l"/>
              </a:tabLst>
            </a:pPr>
            <a:r>
              <a:rPr sz="2400" spc="-10" dirty="0">
                <a:latin typeface="Calibri"/>
                <a:cs typeface="Calibri"/>
              </a:rPr>
              <a:t>Contention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window</a:t>
            </a:r>
            <a:endParaRPr sz="2400">
              <a:latin typeface="Calibri"/>
              <a:cs typeface="Calibri"/>
            </a:endParaRPr>
          </a:p>
          <a:p>
            <a:pPr marL="984885" indent="-514984">
              <a:lnSpc>
                <a:spcPct val="100000"/>
              </a:lnSpc>
              <a:buAutoNum type="romanLcPeriod"/>
              <a:tabLst>
                <a:tab pos="984885" algn="l"/>
              </a:tabLst>
            </a:pPr>
            <a:r>
              <a:rPr sz="2400" spc="-10" dirty="0">
                <a:latin typeface="Calibri"/>
                <a:cs typeface="Calibri"/>
              </a:rPr>
              <a:t>Acknowledgments.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464261"/>
            <a:ext cx="6254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AF50"/>
                </a:solidFill>
                <a:latin typeface="Georgia"/>
                <a:cs typeface="Georgia"/>
              </a:rPr>
              <a:t>i).</a:t>
            </a:r>
            <a:r>
              <a:rPr sz="3600" spc="-25" dirty="0">
                <a:solidFill>
                  <a:srgbClr val="00AF50"/>
                </a:solidFill>
                <a:latin typeface="Georgia"/>
                <a:cs typeface="Georgia"/>
              </a:rPr>
              <a:t> </a:t>
            </a:r>
            <a:r>
              <a:rPr sz="3600" dirty="0">
                <a:solidFill>
                  <a:srgbClr val="00AF50"/>
                </a:solidFill>
                <a:latin typeface="Georgia"/>
                <a:cs typeface="Georgia"/>
              </a:rPr>
              <a:t>Inter</a:t>
            </a:r>
            <a:r>
              <a:rPr sz="3600" spc="-25" dirty="0">
                <a:solidFill>
                  <a:srgbClr val="00AF50"/>
                </a:solidFill>
                <a:latin typeface="Georgia"/>
                <a:cs typeface="Georgia"/>
              </a:rPr>
              <a:t> </a:t>
            </a:r>
            <a:r>
              <a:rPr sz="3600" spc="-10" dirty="0">
                <a:solidFill>
                  <a:srgbClr val="00AF50"/>
                </a:solidFill>
                <a:latin typeface="Georgia"/>
                <a:cs typeface="Georgia"/>
              </a:rPr>
              <a:t>Frame</a:t>
            </a:r>
            <a:r>
              <a:rPr sz="3600" spc="-35" dirty="0">
                <a:solidFill>
                  <a:srgbClr val="00AF50"/>
                </a:solidFill>
                <a:latin typeface="Georgia"/>
                <a:cs typeface="Georgia"/>
              </a:rPr>
              <a:t> </a:t>
            </a:r>
            <a:r>
              <a:rPr sz="3600" spc="-60" dirty="0">
                <a:solidFill>
                  <a:srgbClr val="00AF50"/>
                </a:solidFill>
                <a:latin typeface="Georgia"/>
                <a:cs typeface="Georgia"/>
              </a:rPr>
              <a:t>Space</a:t>
            </a:r>
            <a:r>
              <a:rPr sz="3600" spc="-25" dirty="0">
                <a:solidFill>
                  <a:srgbClr val="00AF50"/>
                </a:solidFill>
                <a:latin typeface="Georgia"/>
                <a:cs typeface="Georgia"/>
              </a:rPr>
              <a:t> </a:t>
            </a:r>
            <a:r>
              <a:rPr sz="3600" spc="-45" dirty="0">
                <a:solidFill>
                  <a:srgbClr val="00AF50"/>
                </a:solidFill>
                <a:latin typeface="Georgia"/>
                <a:cs typeface="Georgia"/>
              </a:rPr>
              <a:t>(IFS)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63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231140" y="1280236"/>
            <a:ext cx="860806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First,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collisions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avoided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deferring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transmission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found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idle.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31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31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idle</a:t>
            </a:r>
            <a:r>
              <a:rPr sz="2400" spc="31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31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found,</a:t>
            </a:r>
            <a:r>
              <a:rPr sz="2400" spc="3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1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31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31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305" dirty="0">
                <a:latin typeface="Calibri"/>
                <a:cs typeface="Calibri"/>
              </a:rPr>
              <a:t>  </a:t>
            </a:r>
            <a:r>
              <a:rPr sz="2400" spc="-20" dirty="0">
                <a:latin typeface="Calibri"/>
                <a:cs typeface="Calibri"/>
              </a:rPr>
              <a:t>send </a:t>
            </a:r>
            <a:r>
              <a:rPr sz="2400" spc="-10" dirty="0">
                <a:latin typeface="Calibri"/>
                <a:cs typeface="Calibri"/>
              </a:rPr>
              <a:t>immediately.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waits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period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space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IFS.</a:t>
            </a:r>
            <a:endParaRPr sz="240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  <a:spcBef>
                <a:spcPts val="2885"/>
              </a:spcBef>
            </a:pPr>
            <a:r>
              <a:rPr sz="2400" dirty="0">
                <a:latin typeface="Calibri"/>
                <a:cs typeface="Calibri"/>
              </a:rPr>
              <a:t>After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waiting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IFS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time,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still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idle,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send,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still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needs 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wait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 equal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contention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window </a:t>
            </a:r>
            <a:r>
              <a:rPr sz="2400" dirty="0">
                <a:latin typeface="Calibri"/>
                <a:cs typeface="Calibri"/>
              </a:rPr>
              <a:t>(described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next).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prioritize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types.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5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example,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5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assigned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shorter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IFS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5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higher priority.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700" y="388061"/>
            <a:ext cx="8788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75065" algn="l"/>
              </a:tabLst>
            </a:pPr>
            <a:r>
              <a:rPr sz="3600" u="sng" dirty="0">
                <a:solidFill>
                  <a:srgbClr val="00AF50"/>
                </a:solidFill>
                <a:uFill>
                  <a:solidFill>
                    <a:srgbClr val="0000FF"/>
                  </a:solidFill>
                </a:uFill>
                <a:latin typeface="Georgia"/>
                <a:cs typeface="Georgia"/>
              </a:rPr>
              <a:t>ii).</a:t>
            </a:r>
            <a:r>
              <a:rPr sz="3600" u="sng" spc="-85" dirty="0">
                <a:solidFill>
                  <a:srgbClr val="00AF50"/>
                </a:solidFill>
                <a:uFill>
                  <a:solidFill>
                    <a:srgbClr val="0000FF"/>
                  </a:solidFill>
                </a:uFill>
                <a:latin typeface="Georgia"/>
                <a:cs typeface="Georgia"/>
              </a:rPr>
              <a:t> </a:t>
            </a:r>
            <a:r>
              <a:rPr sz="3600" u="sng" spc="-60" dirty="0">
                <a:solidFill>
                  <a:srgbClr val="00AF50"/>
                </a:solidFill>
                <a:uFill>
                  <a:solidFill>
                    <a:srgbClr val="0000FF"/>
                  </a:solidFill>
                </a:uFill>
                <a:latin typeface="Georgia"/>
                <a:cs typeface="Georgia"/>
              </a:rPr>
              <a:t>Contention</a:t>
            </a:r>
            <a:r>
              <a:rPr sz="3600" u="sng" spc="-80" dirty="0">
                <a:solidFill>
                  <a:srgbClr val="00AF50"/>
                </a:solidFill>
                <a:uFill>
                  <a:solidFill>
                    <a:srgbClr val="0000FF"/>
                  </a:solidFill>
                </a:uFill>
                <a:latin typeface="Georgia"/>
                <a:cs typeface="Georgia"/>
              </a:rPr>
              <a:t> </a:t>
            </a:r>
            <a:r>
              <a:rPr sz="3600" u="sng" spc="-10" dirty="0">
                <a:solidFill>
                  <a:srgbClr val="00AF50"/>
                </a:solidFill>
                <a:uFill>
                  <a:solidFill>
                    <a:srgbClr val="0000FF"/>
                  </a:solidFill>
                </a:uFill>
                <a:latin typeface="Georgia"/>
                <a:cs typeface="Georgia"/>
              </a:rPr>
              <a:t>Window</a:t>
            </a:r>
            <a:r>
              <a:rPr sz="3600" u="sng" dirty="0">
                <a:solidFill>
                  <a:srgbClr val="00AF50"/>
                </a:solidFill>
                <a:uFill>
                  <a:solidFill>
                    <a:srgbClr val="0000FF"/>
                  </a:solidFill>
                </a:uFill>
                <a:latin typeface="Georgia"/>
                <a:cs typeface="Georgia"/>
              </a:rPr>
              <a:t>	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64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231140" y="1080261"/>
            <a:ext cx="8606790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contention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window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amount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slots.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ready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send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chooses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slots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slots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window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changes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according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binary </a:t>
            </a:r>
            <a:r>
              <a:rPr sz="2400" dirty="0">
                <a:latin typeface="Calibri"/>
                <a:cs typeface="Calibri"/>
              </a:rPr>
              <a:t>exponential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back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off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strategy.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slot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doubles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detect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 </a:t>
            </a:r>
            <a:r>
              <a:rPr sz="2400" dirty="0">
                <a:latin typeface="Calibri"/>
                <a:cs typeface="Calibri"/>
              </a:rPr>
              <a:t>idle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after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2885"/>
              </a:spcBef>
            </a:pPr>
            <a:r>
              <a:rPr sz="2400" dirty="0">
                <a:latin typeface="Calibri"/>
                <a:cs typeface="Calibri"/>
              </a:rPr>
              <a:t>One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interesting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point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contention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window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needs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sense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after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slot.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However,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station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finds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busy,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restart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process;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just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stops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timer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restarts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sensed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idle.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599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AF50"/>
                </a:solidFill>
                <a:latin typeface="Georgia"/>
                <a:cs typeface="Georgia"/>
              </a:rPr>
              <a:t>iii).</a:t>
            </a:r>
            <a:r>
              <a:rPr sz="3600" spc="-90" dirty="0">
                <a:solidFill>
                  <a:srgbClr val="00AF50"/>
                </a:solidFill>
                <a:latin typeface="Georgia"/>
                <a:cs typeface="Georgia"/>
              </a:rPr>
              <a:t> </a:t>
            </a:r>
            <a:r>
              <a:rPr sz="3600" spc="-80" dirty="0">
                <a:solidFill>
                  <a:srgbClr val="00AF50"/>
                </a:solidFill>
                <a:latin typeface="Georgia"/>
                <a:cs typeface="Georgia"/>
              </a:rPr>
              <a:t>Acknowledgement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65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231140" y="1241805"/>
            <a:ext cx="860742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With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precautions,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still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collision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resulting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destroyed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data.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addition,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corrupted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during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transmission.</a:t>
            </a:r>
            <a:endParaRPr sz="24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positive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acknowledgment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time-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out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timer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spc="-20" dirty="0">
                <a:latin typeface="Calibri"/>
                <a:cs typeface="Calibri"/>
              </a:rPr>
              <a:t>help </a:t>
            </a:r>
            <a:r>
              <a:rPr sz="2400" spc="-10" dirty="0">
                <a:latin typeface="Calibri"/>
                <a:cs typeface="Calibri"/>
              </a:rPr>
              <a:t>guarantee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receiver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received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frame.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039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800080"/>
                </a:solidFill>
                <a:latin typeface="Times New Roman"/>
                <a:cs typeface="Times New Roman"/>
              </a:rPr>
              <a:t>Figure:</a:t>
            </a:r>
            <a:r>
              <a:rPr i="1" spc="-4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Timing</a:t>
            </a:r>
            <a:r>
              <a:rPr spc="-4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spc="-10" dirty="0"/>
              <a:t>CSMA/CA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412" y="2438273"/>
            <a:ext cx="8510524" cy="19447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66</a:t>
            </a:fld>
            <a:endParaRPr spc="-25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039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00080"/>
                </a:solidFill>
              </a:rPr>
              <a:t>Figure:</a:t>
            </a:r>
            <a:r>
              <a:rPr spc="-30" dirty="0">
                <a:solidFill>
                  <a:srgbClr val="800080"/>
                </a:solidFill>
              </a:rPr>
              <a:t> </a:t>
            </a:r>
            <a:r>
              <a:rPr dirty="0"/>
              <a:t>Flow</a:t>
            </a:r>
            <a:r>
              <a:rPr spc="-25" dirty="0"/>
              <a:t> </a:t>
            </a:r>
            <a:r>
              <a:rPr dirty="0"/>
              <a:t>diagram</a:t>
            </a:r>
            <a:r>
              <a:rPr spc="-40" dirty="0"/>
              <a:t> </a:t>
            </a:r>
            <a:r>
              <a:rPr dirty="0"/>
              <a:t>for</a:t>
            </a:r>
            <a:r>
              <a:rPr spc="-55" dirty="0"/>
              <a:t> </a:t>
            </a:r>
            <a:r>
              <a:rPr spc="-10" dirty="0"/>
              <a:t>CSMA/CA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219149"/>
            <a:ext cx="6934200" cy="522338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67</a:t>
            </a:fld>
            <a:endParaRPr spc="-25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0" y="474662"/>
                  </a:moveTo>
                  <a:lnTo>
                    <a:pt x="382587" y="474662"/>
                  </a:lnTo>
                  <a:lnTo>
                    <a:pt x="3825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0" y="474662"/>
                  </a:moveTo>
                  <a:lnTo>
                    <a:pt x="369887" y="474662"/>
                  </a:lnTo>
                  <a:lnTo>
                    <a:pt x="3698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87" y="38862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93345" marR="71755" indent="31750">
              <a:lnSpc>
                <a:spcPct val="100000"/>
              </a:lnSpc>
              <a:spcBef>
                <a:spcPts val="270"/>
              </a:spcBef>
            </a:pP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CSMA/CA, 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IFS can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also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be used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to </a:t>
            </a:r>
            <a:r>
              <a:rPr sz="3200" b="1" dirty="0">
                <a:latin typeface="Arial"/>
                <a:cs typeface="Arial"/>
              </a:rPr>
              <a:t>define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priority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station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or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10" dirty="0">
                <a:latin typeface="Arial"/>
                <a:cs typeface="Arial"/>
              </a:rPr>
              <a:t>frame.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981136"/>
            <a:ext cx="1143000" cy="5667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002358"/>
            <a:ext cx="71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68</a:t>
            </a:fld>
            <a:endParaRPr spc="-25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0" y="474662"/>
                  </a:moveTo>
                  <a:lnTo>
                    <a:pt x="382587" y="474662"/>
                  </a:lnTo>
                  <a:lnTo>
                    <a:pt x="3825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0" y="474662"/>
                  </a:moveTo>
                  <a:lnTo>
                    <a:pt x="369887" y="474662"/>
                  </a:lnTo>
                  <a:lnTo>
                    <a:pt x="3698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87" y="54102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00" y="2759075"/>
            <a:ext cx="8077200" cy="2529205"/>
          </a:xfrm>
          <a:custGeom>
            <a:avLst/>
            <a:gdLst/>
            <a:ahLst/>
            <a:cxnLst/>
            <a:rect l="l" t="t" r="r" b="b"/>
            <a:pathLst>
              <a:path w="8077200" h="2529204">
                <a:moveTo>
                  <a:pt x="8077200" y="0"/>
                </a:moveTo>
                <a:lnTo>
                  <a:pt x="0" y="0"/>
                </a:lnTo>
                <a:lnTo>
                  <a:pt x="0" y="2528951"/>
                </a:lnTo>
                <a:lnTo>
                  <a:pt x="8077200" y="2528951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3282" y="2780538"/>
            <a:ext cx="725487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0" marR="147955" indent="-1905"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CSMA/CA, if the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station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finds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the </a:t>
            </a:r>
            <a:r>
              <a:rPr sz="3200" b="1" dirty="0">
                <a:latin typeface="Arial"/>
                <a:cs typeface="Arial"/>
              </a:rPr>
              <a:t>channel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busy,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does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not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restart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the </a:t>
            </a:r>
            <a:r>
              <a:rPr sz="3200" b="1" dirty="0">
                <a:latin typeface="Arial"/>
                <a:cs typeface="Arial"/>
              </a:rPr>
              <a:t>timer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 the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contention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window;</a:t>
            </a:r>
            <a:endParaRPr sz="32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it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stops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timer and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restarts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it </a:t>
            </a:r>
            <a:r>
              <a:rPr sz="3200" b="1" spc="-20" dirty="0">
                <a:latin typeface="Arial"/>
                <a:cs typeface="Arial"/>
              </a:rPr>
              <a:t>when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channel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becomes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idle.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981136"/>
            <a:ext cx="1143000" cy="56673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69442" y="2002358"/>
            <a:ext cx="71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69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308861"/>
            <a:ext cx="55714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transmission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technology</a:t>
            </a:r>
            <a:endParaRPr sz="2400">
              <a:latin typeface="Calibri"/>
              <a:cs typeface="Calibri"/>
            </a:endParaRPr>
          </a:p>
          <a:p>
            <a:pPr marL="367030" indent="-354330">
              <a:lnSpc>
                <a:spcPct val="100000"/>
              </a:lnSpc>
              <a:buFont typeface="Wingdings"/>
              <a:buChar char=""/>
              <a:tabLst>
                <a:tab pos="367030" algn="l"/>
              </a:tabLst>
            </a:pPr>
            <a:r>
              <a:rPr sz="2400" dirty="0">
                <a:latin typeface="Calibri"/>
                <a:cs typeface="Calibri"/>
              </a:rPr>
              <a:t>Point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  <a:p>
            <a:pPr marL="367030" indent="-354330">
              <a:lnSpc>
                <a:spcPct val="100000"/>
              </a:lnSpc>
              <a:buFont typeface="Wingdings"/>
              <a:buChar char=""/>
              <a:tabLst>
                <a:tab pos="367030" algn="l"/>
              </a:tabLst>
            </a:pPr>
            <a:r>
              <a:rPr sz="2400" dirty="0">
                <a:latin typeface="Calibri"/>
                <a:cs typeface="Calibri"/>
              </a:rPr>
              <a:t>Broadcast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networks(Multipoint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3459" rIns="0" bIns="0" rtlCol="0">
            <a:spAutoFit/>
          </a:bodyPr>
          <a:lstStyle/>
          <a:p>
            <a:pPr marL="2686050">
              <a:lnSpc>
                <a:spcPct val="100000"/>
              </a:lnSpc>
              <a:spcBef>
                <a:spcPts val="100"/>
              </a:spcBef>
            </a:pPr>
            <a:r>
              <a:rPr sz="3600" spc="-1025" dirty="0">
                <a:solidFill>
                  <a:srgbClr val="C00000"/>
                </a:solidFill>
                <a:latin typeface="Tahoma"/>
                <a:cs typeface="Tahoma"/>
              </a:rPr>
              <a:t>NETWORK</a:t>
            </a:r>
            <a:r>
              <a:rPr sz="3600" spc="-3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3600" spc="-890" dirty="0">
                <a:solidFill>
                  <a:srgbClr val="C00000"/>
                </a:solidFill>
                <a:latin typeface="Tahoma"/>
                <a:cs typeface="Tahoma"/>
              </a:rPr>
              <a:t>CATEGORIES</a:t>
            </a:r>
            <a:endParaRPr sz="3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3175" y="2666873"/>
            <a:ext cx="5851525" cy="20558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075" y="4876800"/>
            <a:ext cx="7578725" cy="15240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295438"/>
            <a:ext cx="8305800" cy="46756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839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800080"/>
                </a:solidFill>
                <a:latin typeface="Times New Roman"/>
                <a:cs typeface="Times New Roman"/>
              </a:rPr>
              <a:t>Figure:</a:t>
            </a:r>
            <a:r>
              <a:rPr i="1" spc="-5" dirty="0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sz="2000" dirty="0"/>
              <a:t>Data</a:t>
            </a:r>
            <a:r>
              <a:rPr sz="2000" spc="-10" dirty="0"/>
              <a:t> </a:t>
            </a:r>
            <a:r>
              <a:rPr sz="2000" dirty="0"/>
              <a:t>link</a:t>
            </a:r>
            <a:r>
              <a:rPr sz="2000" spc="-10" dirty="0"/>
              <a:t> </a:t>
            </a:r>
            <a:r>
              <a:rPr sz="2000" dirty="0"/>
              <a:t>layer</a:t>
            </a:r>
            <a:r>
              <a:rPr sz="2000" spc="-40" dirty="0"/>
              <a:t> </a:t>
            </a:r>
            <a:r>
              <a:rPr sz="2000" dirty="0"/>
              <a:t>divided</a:t>
            </a:r>
            <a:r>
              <a:rPr sz="2000" spc="-30" dirty="0"/>
              <a:t> </a:t>
            </a:r>
            <a:r>
              <a:rPr sz="2000" dirty="0"/>
              <a:t>into</a:t>
            </a:r>
            <a:r>
              <a:rPr sz="2000" spc="-10" dirty="0"/>
              <a:t> </a:t>
            </a:r>
            <a:r>
              <a:rPr sz="2000" dirty="0"/>
              <a:t>two </a:t>
            </a:r>
            <a:r>
              <a:rPr sz="2000" spc="-10" dirty="0"/>
              <a:t>functionality-</a:t>
            </a:r>
            <a:r>
              <a:rPr sz="2000" dirty="0"/>
              <a:t>oriented</a:t>
            </a:r>
            <a:r>
              <a:rPr sz="2000" spc="-30" dirty="0"/>
              <a:t> </a:t>
            </a:r>
            <a:r>
              <a:rPr sz="2000" dirty="0"/>
              <a:t>sub </a:t>
            </a:r>
            <a:r>
              <a:rPr sz="2000" spc="-10" dirty="0"/>
              <a:t>layers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5125" y="1428750"/>
            <a:ext cx="5375275" cy="25336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3540" y="4182871"/>
            <a:ext cx="845502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protocols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determine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goes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next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multi-access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belong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sub-</a:t>
            </a:r>
            <a:r>
              <a:rPr sz="2400" dirty="0">
                <a:latin typeface="Calibri"/>
                <a:cs typeface="Calibri"/>
              </a:rPr>
              <a:t>layer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layer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MAC </a:t>
            </a:r>
            <a:r>
              <a:rPr sz="2400" dirty="0">
                <a:latin typeface="Calibri"/>
                <a:cs typeface="Calibri"/>
              </a:rPr>
              <a:t>(Medium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sub-</a:t>
            </a:r>
            <a:r>
              <a:rPr sz="2400" spc="-10" dirty="0">
                <a:latin typeface="Calibri"/>
                <a:cs typeface="Calibri"/>
              </a:rPr>
              <a:t>layer.</a:t>
            </a:r>
            <a:endParaRPr sz="2400">
              <a:latin typeface="Calibri"/>
              <a:cs typeface="Calibri"/>
            </a:endParaRPr>
          </a:p>
          <a:p>
            <a:pPr marL="12700" marR="762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sub-</a:t>
            </a:r>
            <a:r>
              <a:rPr sz="2400" dirty="0">
                <a:latin typeface="Calibri"/>
                <a:cs typeface="Calibri"/>
              </a:rPr>
              <a:t>layer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especially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important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LANs,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which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multi-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communication.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1084"/>
            <a:ext cx="8289035" cy="11186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849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0000"/>
                </a:solidFill>
                <a:latin typeface="Palatino Linotype"/>
                <a:cs typeface="Palatino Linotype"/>
              </a:rPr>
              <a:t>The</a:t>
            </a:r>
            <a:r>
              <a:rPr sz="4000" spc="-1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4000" dirty="0">
                <a:solidFill>
                  <a:srgbClr val="FF0000"/>
                </a:solidFill>
                <a:latin typeface="Palatino Linotype"/>
                <a:cs typeface="Palatino Linotype"/>
              </a:rPr>
              <a:t>Channel</a:t>
            </a:r>
            <a:r>
              <a:rPr sz="4000" spc="-10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4000" dirty="0">
                <a:solidFill>
                  <a:srgbClr val="FF0000"/>
                </a:solidFill>
                <a:latin typeface="Palatino Linotype"/>
                <a:cs typeface="Palatino Linotype"/>
              </a:rPr>
              <a:t>Allocation</a:t>
            </a:r>
            <a:r>
              <a:rPr sz="4000" spc="-7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40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Problem</a:t>
            </a:r>
            <a:endParaRPr sz="40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4215" y="4197096"/>
            <a:ext cx="5116195" cy="789940"/>
            <a:chOff x="204215" y="4197096"/>
            <a:chExt cx="5116195" cy="7899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215" y="4197096"/>
              <a:ext cx="5116068" cy="789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575" y="4686300"/>
              <a:ext cx="4689348" cy="76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83540" y="1297635"/>
            <a:ext cx="8072755" cy="422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central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theme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allocate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broadcast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channel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among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competing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users.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full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interferes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wish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channel.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400">
              <a:latin typeface="Calibri"/>
              <a:cs typeface="Calibri"/>
            </a:endParaRPr>
          </a:p>
          <a:p>
            <a:pPr marL="41275">
              <a:lnSpc>
                <a:spcPct val="100000"/>
              </a:lnSpc>
            </a:pPr>
            <a:r>
              <a:rPr sz="2800" b="1" i="1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sng" spc="-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sng" spc="-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sng" spc="-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sng" spc="-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Static</a:t>
            </a:r>
            <a:r>
              <a:rPr sz="24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Channel</a:t>
            </a:r>
            <a:r>
              <a:rPr sz="2400" b="1" spc="-1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Allocation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Assumptions</a:t>
            </a:r>
            <a:r>
              <a:rPr sz="24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for</a:t>
            </a:r>
            <a:r>
              <a:rPr sz="2400" b="1" spc="-7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Dynamic</a:t>
            </a:r>
            <a:r>
              <a:rPr sz="2400" b="1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Channel</a:t>
            </a:r>
            <a:r>
              <a:rPr sz="2400" b="1" spc="-1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Allocation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2400" y="266700"/>
            <a:ext cx="8763000" cy="885825"/>
            <a:chOff x="152400" y="266700"/>
            <a:chExt cx="8763000" cy="885825"/>
          </a:xfrm>
        </p:grpSpPr>
        <p:sp>
          <p:nvSpPr>
            <p:cNvPr id="9" name="object 9"/>
            <p:cNvSpPr/>
            <p:nvPr/>
          </p:nvSpPr>
          <p:spPr>
            <a:xfrm>
              <a:off x="152400" y="304800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762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400" y="1143000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52400" y="6629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5"/>
                </a:spcBef>
              </a:pPr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3403</Words>
  <Application>Microsoft Office PowerPoint</Application>
  <PresentationFormat>On-screen Show (4:3)</PresentationFormat>
  <Paragraphs>387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COMPUTER NETWORKS</vt:lpstr>
      <vt:lpstr>Figure: Seven layers of OSI Model</vt:lpstr>
      <vt:lpstr>Figure: Data link layer divided into two sub layers</vt:lpstr>
      <vt:lpstr> Data Link Layer (DLL) </vt:lpstr>
      <vt:lpstr> Logical Link Control (LLC) </vt:lpstr>
      <vt:lpstr> Medium Access Control (MAC) </vt:lpstr>
      <vt:lpstr>NETWORK CATEGORIES</vt:lpstr>
      <vt:lpstr>Figure: Data link layer divided into two functionality-oriented sub layers</vt:lpstr>
      <vt:lpstr>The Channel Allocation Problem</vt:lpstr>
      <vt:lpstr>Static Channel Allocation</vt:lpstr>
      <vt:lpstr>Cntd…</vt:lpstr>
      <vt:lpstr>Cntd…</vt:lpstr>
      <vt:lpstr>Dynamic Channel Allocation</vt:lpstr>
      <vt:lpstr>Figure: Taxonomy of multiple-access protocols</vt:lpstr>
      <vt:lpstr>RANDOM ACCESS</vt:lpstr>
      <vt:lpstr>Topics discussed in this section:</vt:lpstr>
      <vt:lpstr>1. ALOHA</vt:lpstr>
      <vt:lpstr>History of ALOHA</vt:lpstr>
      <vt:lpstr>Cntd…</vt:lpstr>
      <vt:lpstr>i). Pure Aloha</vt:lpstr>
      <vt:lpstr>Figure: Frames in a pure ALOHA network</vt:lpstr>
      <vt:lpstr>Figure: Procedure for pure ALOHA protocol</vt:lpstr>
      <vt:lpstr>Example 4.1</vt:lpstr>
      <vt:lpstr>Example 4.1 (continued)</vt:lpstr>
      <vt:lpstr>Figure: Vulnerable time for pure ALOHA protocol</vt:lpstr>
      <vt:lpstr>Example 4.2</vt:lpstr>
      <vt:lpstr>Throughput or Efficiency</vt:lpstr>
      <vt:lpstr>Cntd…</vt:lpstr>
      <vt:lpstr>Slide 29</vt:lpstr>
      <vt:lpstr>Example 4.3</vt:lpstr>
      <vt:lpstr>Example 4.3 (continued)</vt:lpstr>
      <vt:lpstr>Figure: Pure ALOHA Offered Load vs. Throughput</vt:lpstr>
      <vt:lpstr>ii). Slotted Aloha</vt:lpstr>
      <vt:lpstr>Cntd…</vt:lpstr>
      <vt:lpstr>Procedure for slotted ALOHA</vt:lpstr>
      <vt:lpstr>Figure: Frames in a slotted ALOHA network</vt:lpstr>
      <vt:lpstr>Figure: Vulnerable time for slotted ALOHA protocol</vt:lpstr>
      <vt:lpstr>Slide 38</vt:lpstr>
      <vt:lpstr>Example 4.4</vt:lpstr>
      <vt:lpstr>Example 4.4 (continued)</vt:lpstr>
      <vt:lpstr>Figure: Throughput vs. offered traffic for ALOHA systems</vt:lpstr>
      <vt:lpstr>Table: Comparison of ALOHA systems</vt:lpstr>
      <vt:lpstr>Summary</vt:lpstr>
      <vt:lpstr>2. CSMA</vt:lpstr>
      <vt:lpstr>Figure: Space/time model of the collision in CSMA</vt:lpstr>
      <vt:lpstr>Figure: Vulnerable time in CSMA</vt:lpstr>
      <vt:lpstr>Types of CSMA</vt:lpstr>
      <vt:lpstr>1). 1-Persistence CSMA</vt:lpstr>
      <vt:lpstr>Cntd…</vt:lpstr>
      <vt:lpstr>2). Non-Persistence CSMA</vt:lpstr>
      <vt:lpstr>3). P-Persistence CSMA</vt:lpstr>
      <vt:lpstr>Figure: Behavior of three persistence methods</vt:lpstr>
      <vt:lpstr>Figure: Flow diagram for three persistence methods</vt:lpstr>
      <vt:lpstr>3. CSMA/CD</vt:lpstr>
      <vt:lpstr>Figure: Energy level during transmission, idleness, or collision</vt:lpstr>
      <vt:lpstr>Figure: Collision of the first bit in CSMA/CD</vt:lpstr>
      <vt:lpstr>Figure: Collision and abortion in CSMA/CD</vt:lpstr>
      <vt:lpstr>Figure: Minimum Frame size-Case Study example</vt:lpstr>
      <vt:lpstr>Example 4.5</vt:lpstr>
      <vt:lpstr>Figure: Flow diagram for the CSMA/CD</vt:lpstr>
      <vt:lpstr>Figure: Timing in CSMA/CD</vt:lpstr>
      <vt:lpstr>4. CSMA/CA</vt:lpstr>
      <vt:lpstr>i). Inter Frame Space (IFS)</vt:lpstr>
      <vt:lpstr>ii). Contention Window </vt:lpstr>
      <vt:lpstr>iii). Acknowledgement</vt:lpstr>
      <vt:lpstr>Figure: Timing in CSMA/CA</vt:lpstr>
      <vt:lpstr>Figure: Flow diagram for CSMA/CA</vt:lpstr>
      <vt:lpstr>Note</vt:lpstr>
      <vt:lpstr>Note</vt:lpstr>
      <vt:lpstr>Slide 70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DELL</cp:lastModifiedBy>
  <cp:revision>4</cp:revision>
  <dcterms:created xsi:type="dcterms:W3CDTF">2024-08-21T04:05:28Z</dcterms:created>
  <dcterms:modified xsi:type="dcterms:W3CDTF">2024-08-30T05:55:07Z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2024-08-21T00:00:00Z</vt:filetime>
  </property>
  <property fmtid="{D5CDD505-2E9C-101B-9397-08002B2CF9AE}" pid="5" name="Producer">
    <vt:lpwstr>Microsoft® PowerPoint® 2010</vt:lpwstr>
  </property>
</Properties>
</file>