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1" r:id="rId2"/>
    <p:sldId id="2562" r:id="rId3"/>
    <p:sldId id="2563" r:id="rId4"/>
    <p:sldId id="2564" r:id="rId5"/>
    <p:sldId id="2565" r:id="rId6"/>
    <p:sldId id="2586" r:id="rId7"/>
    <p:sldId id="2585" r:id="rId8"/>
    <p:sldId id="2587" r:id="rId9"/>
    <p:sldId id="2588" r:id="rId10"/>
    <p:sldId id="2567" r:id="rId11"/>
    <p:sldId id="2589" r:id="rId12"/>
    <p:sldId id="2591" r:id="rId13"/>
    <p:sldId id="2592" r:id="rId14"/>
    <p:sldId id="2593" r:id="rId15"/>
    <p:sldId id="2594" r:id="rId16"/>
    <p:sldId id="2595" r:id="rId17"/>
    <p:sldId id="2596" r:id="rId18"/>
    <p:sldId id="2597" r:id="rId19"/>
    <p:sldId id="2598" r:id="rId20"/>
    <p:sldId id="2599" r:id="rId21"/>
    <p:sldId id="2600" r:id="rId22"/>
    <p:sldId id="2601" r:id="rId23"/>
    <p:sldId id="2602" r:id="rId24"/>
    <p:sldId id="2603" r:id="rId25"/>
    <p:sldId id="2571" r:id="rId26"/>
    <p:sldId id="2572" r:id="rId27"/>
    <p:sldId id="2573" r:id="rId28"/>
    <p:sldId id="2574" r:id="rId29"/>
    <p:sldId id="25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mpt Engineering Techniques and Langchain: Advancing AI Interaction" id="{A4A23960-AB69-47FC-9F1D-3428200A95C9}">
          <p14:sldIdLst>
            <p14:sldId id="2561"/>
            <p14:sldId id="2562"/>
          </p14:sldIdLst>
        </p14:section>
        <p14:section name="Introduction to Prompt Engineering" id="{ED625943-F7EE-48C2-A98E-C86CA38D13C4}">
          <p14:sldIdLst>
            <p14:sldId id="2563"/>
            <p14:sldId id="2564"/>
            <p14:sldId id="2565"/>
            <p14:sldId id="2586"/>
            <p14:sldId id="2585"/>
            <p14:sldId id="2587"/>
            <p14:sldId id="2588"/>
          </p14:sldIdLst>
        </p14:section>
        <p14:section name="Core Techniques in Prompt Engineering" id="{9C879E68-6C86-4B4A-B9C8-3E32E3D19018}">
          <p14:sldIdLst>
            <p14:sldId id="2567"/>
            <p14:sldId id="2589"/>
            <p14:sldId id="2591"/>
            <p14:sldId id="2592"/>
            <p14:sldId id="2593"/>
            <p14:sldId id="2594"/>
            <p14:sldId id="2595"/>
            <p14:sldId id="2596"/>
            <p14:sldId id="2597"/>
            <p14:sldId id="2598"/>
            <p14:sldId id="2599"/>
            <p14:sldId id="2600"/>
            <p14:sldId id="2601"/>
            <p14:sldId id="2602"/>
            <p14:sldId id="2603"/>
          </p14:sldIdLst>
        </p14:section>
        <p14:section name="Langchain Overview" id="{989E82AD-5BA2-4601-9712-183FF1A2E91C}">
          <p14:sldIdLst>
            <p14:sldId id="2571"/>
            <p14:sldId id="2572"/>
            <p14:sldId id="2573"/>
            <p14:sldId id="2574"/>
          </p14:sldIdLst>
        </p14:section>
        <p14:section name="Conclusion" id="{ADC99FFA-A33D-4D1F-B61F-B210849A00BC}">
          <p14:sldIdLst>
            <p14:sldId id="25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sorterViewPr>
    <p:cViewPr>
      <p:scale>
        <a:sx n="100" d="100"/>
        <a:sy n="100" d="100"/>
      </p:scale>
      <p:origin x="0" y="-27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6B24B3-D29A-42C8-9203-BEFDD6B81A29}" type="doc">
      <dgm:prSet loTypeId="urn:microsoft.com/office/officeart/2005/8/layout/vList5" loCatId="list" qsTypeId="urn:microsoft.com/office/officeart/2005/8/quickstyle/simple1" qsCatId="simple" csTypeId="urn:microsoft.com/office/officeart/2005/8/colors/accent1_4" csCatId="accent1" phldr="1"/>
      <dgm:spPr/>
      <dgm:t>
        <a:bodyPr/>
        <a:lstStyle/>
        <a:p>
          <a:endParaRPr lang="en-IN"/>
        </a:p>
      </dgm:t>
    </dgm:pt>
    <dgm:pt modelId="{9C70F3C0-261B-40C5-B1A9-4BE865845080}">
      <dgm:prSet phldrT="[Text]" custT="1"/>
      <dgm:spPr/>
      <dgm:t>
        <a:bodyPr/>
        <a:lstStyle/>
        <a:p>
          <a:r>
            <a:rPr lang="en-US" sz="1400" dirty="0"/>
            <a:t>Data Collection &amp; Pre-processing</a:t>
          </a:r>
          <a:endParaRPr lang="en-IN" sz="1400" dirty="0"/>
        </a:p>
      </dgm:t>
    </dgm:pt>
    <dgm:pt modelId="{49808935-D560-4B05-8C70-5863CE94354A}" type="parTrans" cxnId="{73D5BBAB-9000-4B3E-971C-8FE0847951F2}">
      <dgm:prSet/>
      <dgm:spPr/>
      <dgm:t>
        <a:bodyPr/>
        <a:lstStyle/>
        <a:p>
          <a:endParaRPr lang="en-IN" sz="1100"/>
        </a:p>
      </dgm:t>
    </dgm:pt>
    <dgm:pt modelId="{07D937F2-D0E5-4334-AEEC-1D25D162B186}" type="sibTrans" cxnId="{73D5BBAB-9000-4B3E-971C-8FE0847951F2}">
      <dgm:prSet/>
      <dgm:spPr/>
      <dgm:t>
        <a:bodyPr/>
        <a:lstStyle/>
        <a:p>
          <a:endParaRPr lang="en-IN" sz="1100"/>
        </a:p>
      </dgm:t>
    </dgm:pt>
    <dgm:pt modelId="{737DD12A-8DF8-4D89-850A-9137C10FBBAD}">
      <dgm:prSet phldrT="[Text]" custT="1"/>
      <dgm:spPr/>
      <dgm:t>
        <a:bodyPr/>
        <a:lstStyle/>
        <a:p>
          <a:r>
            <a:rPr lang="en-US" sz="1400" dirty="0"/>
            <a:t>Very crucial step typically done by data scientists/Data Engineers</a:t>
          </a:r>
          <a:endParaRPr lang="en-IN" sz="1400" dirty="0"/>
        </a:p>
      </dgm:t>
    </dgm:pt>
    <dgm:pt modelId="{3F249714-057B-4129-9302-CE860E8E7FC9}" type="parTrans" cxnId="{F99445B9-E558-4FC6-BF91-E8AEB31930C8}">
      <dgm:prSet/>
      <dgm:spPr/>
      <dgm:t>
        <a:bodyPr/>
        <a:lstStyle/>
        <a:p>
          <a:endParaRPr lang="en-IN" sz="1100"/>
        </a:p>
      </dgm:t>
    </dgm:pt>
    <dgm:pt modelId="{B375434B-D6BC-4F73-A578-E63CA2232774}" type="sibTrans" cxnId="{F99445B9-E558-4FC6-BF91-E8AEB31930C8}">
      <dgm:prSet/>
      <dgm:spPr/>
      <dgm:t>
        <a:bodyPr/>
        <a:lstStyle/>
        <a:p>
          <a:endParaRPr lang="en-IN" sz="1100"/>
        </a:p>
      </dgm:t>
    </dgm:pt>
    <dgm:pt modelId="{82D985BF-B279-4F90-8E83-C6EBCA64F8E8}">
      <dgm:prSet phldrT="[Text]" custT="1"/>
      <dgm:spPr/>
      <dgm:t>
        <a:bodyPr/>
        <a:lstStyle/>
        <a:p>
          <a:r>
            <a:rPr lang="en-US" sz="1400" dirty="0"/>
            <a:t>Pre-Training</a:t>
          </a:r>
          <a:endParaRPr lang="en-IN" sz="1400" dirty="0"/>
        </a:p>
      </dgm:t>
    </dgm:pt>
    <dgm:pt modelId="{AE7520CE-CD25-474B-83AF-365FFCCD4429}" type="parTrans" cxnId="{8C6B3B58-43E4-4FD0-A8BF-40FCD5BE8273}">
      <dgm:prSet/>
      <dgm:spPr/>
      <dgm:t>
        <a:bodyPr/>
        <a:lstStyle/>
        <a:p>
          <a:endParaRPr lang="en-IN" sz="1100"/>
        </a:p>
      </dgm:t>
    </dgm:pt>
    <dgm:pt modelId="{2F601E8C-8246-4F16-BA13-8FF5C2B35AC2}" type="sibTrans" cxnId="{8C6B3B58-43E4-4FD0-A8BF-40FCD5BE8273}">
      <dgm:prSet/>
      <dgm:spPr/>
      <dgm:t>
        <a:bodyPr/>
        <a:lstStyle/>
        <a:p>
          <a:endParaRPr lang="en-IN" sz="1100"/>
        </a:p>
      </dgm:t>
    </dgm:pt>
    <dgm:pt modelId="{E486728C-C5AC-4DBB-8D17-27382173986A}">
      <dgm:prSet phldrT="[Text]" custT="1"/>
      <dgm:spPr/>
      <dgm:t>
        <a:bodyPr/>
        <a:lstStyle/>
        <a:p>
          <a:r>
            <a:rPr lang="en-US" sz="1400" dirty="0"/>
            <a:t>Fundamental Steps typically done by ML researchers</a:t>
          </a:r>
          <a:endParaRPr lang="en-IN" sz="1400" dirty="0"/>
        </a:p>
      </dgm:t>
    </dgm:pt>
    <dgm:pt modelId="{DFA5338A-C9C1-45E0-A28A-B1889AEBE2DC}" type="parTrans" cxnId="{D7EF23AA-44B3-4C32-985F-2A875372E883}">
      <dgm:prSet/>
      <dgm:spPr/>
      <dgm:t>
        <a:bodyPr/>
        <a:lstStyle/>
        <a:p>
          <a:endParaRPr lang="en-IN" sz="1100"/>
        </a:p>
      </dgm:t>
    </dgm:pt>
    <dgm:pt modelId="{040383A0-AE06-4248-97B9-DFEC4117AACD}" type="sibTrans" cxnId="{D7EF23AA-44B3-4C32-985F-2A875372E883}">
      <dgm:prSet/>
      <dgm:spPr/>
      <dgm:t>
        <a:bodyPr/>
        <a:lstStyle/>
        <a:p>
          <a:endParaRPr lang="en-IN" sz="1100"/>
        </a:p>
      </dgm:t>
    </dgm:pt>
    <dgm:pt modelId="{0F4482C1-92D7-4D20-A26B-165E5CFC561C}">
      <dgm:prSet phldrT="[Text]" custT="1"/>
      <dgm:spPr/>
      <dgm:t>
        <a:bodyPr/>
        <a:lstStyle/>
        <a:p>
          <a:r>
            <a:rPr lang="en-US" sz="1400" dirty="0"/>
            <a:t>Domain Adoption</a:t>
          </a:r>
          <a:endParaRPr lang="en-IN" sz="1400" dirty="0"/>
        </a:p>
      </dgm:t>
    </dgm:pt>
    <dgm:pt modelId="{E0FFC4D8-8586-4C71-A64E-BDF1097C5C4B}" type="parTrans" cxnId="{75511222-55D8-493A-9116-C840B772C1EA}">
      <dgm:prSet/>
      <dgm:spPr/>
      <dgm:t>
        <a:bodyPr/>
        <a:lstStyle/>
        <a:p>
          <a:endParaRPr lang="en-IN" sz="1100"/>
        </a:p>
      </dgm:t>
    </dgm:pt>
    <dgm:pt modelId="{C532BFA9-C73D-490C-A145-2177B2682231}" type="sibTrans" cxnId="{75511222-55D8-493A-9116-C840B772C1EA}">
      <dgm:prSet/>
      <dgm:spPr/>
      <dgm:t>
        <a:bodyPr/>
        <a:lstStyle/>
        <a:p>
          <a:endParaRPr lang="en-IN" sz="1100"/>
        </a:p>
      </dgm:t>
    </dgm:pt>
    <dgm:pt modelId="{B21953BA-C20F-448C-B10B-8B2A4C6F06A7}">
      <dgm:prSet phldrT="[Text]" custT="1"/>
      <dgm:spPr/>
      <dgm:t>
        <a:bodyPr/>
        <a:lstStyle/>
        <a:p>
          <a:r>
            <a:rPr lang="en-US" sz="1400" dirty="0"/>
            <a:t>Optional step requires domain expert, ML researchers</a:t>
          </a:r>
          <a:endParaRPr lang="en-IN" sz="1400" dirty="0"/>
        </a:p>
      </dgm:t>
    </dgm:pt>
    <dgm:pt modelId="{7B4E8CB2-C563-4A58-AEAC-D1E64EB03BE7}" type="parTrans" cxnId="{8C6612AC-2AC8-41C1-AB01-428B9D92C42F}">
      <dgm:prSet/>
      <dgm:spPr/>
      <dgm:t>
        <a:bodyPr/>
        <a:lstStyle/>
        <a:p>
          <a:endParaRPr lang="en-IN" sz="1100"/>
        </a:p>
      </dgm:t>
    </dgm:pt>
    <dgm:pt modelId="{DECD0593-7983-4E79-A5F8-D4D0082920E5}" type="sibTrans" cxnId="{8C6612AC-2AC8-41C1-AB01-428B9D92C42F}">
      <dgm:prSet/>
      <dgm:spPr/>
      <dgm:t>
        <a:bodyPr/>
        <a:lstStyle/>
        <a:p>
          <a:endParaRPr lang="en-IN" sz="1100"/>
        </a:p>
      </dgm:t>
    </dgm:pt>
    <dgm:pt modelId="{967CFBE3-4808-4018-95B5-49EEE1ADBA44}">
      <dgm:prSet phldrT="[Text]" custT="1"/>
      <dgm:spPr/>
      <dgm:t>
        <a:bodyPr/>
        <a:lstStyle/>
        <a:p>
          <a:r>
            <a:rPr lang="en-US" sz="1400" dirty="0"/>
            <a:t>Lots of data is required general knowledge</a:t>
          </a:r>
          <a:endParaRPr lang="en-IN" sz="1400" dirty="0"/>
        </a:p>
      </dgm:t>
    </dgm:pt>
    <dgm:pt modelId="{861EE61C-DBA4-4FAD-A31D-6FC562276E3E}" type="parTrans" cxnId="{B691118B-CAFE-4271-8323-78A87EBB14AC}">
      <dgm:prSet/>
      <dgm:spPr/>
      <dgm:t>
        <a:bodyPr/>
        <a:lstStyle/>
        <a:p>
          <a:endParaRPr lang="en-IN" sz="1100"/>
        </a:p>
      </dgm:t>
    </dgm:pt>
    <dgm:pt modelId="{DB1712F7-D039-4386-B165-8D620D608910}" type="sibTrans" cxnId="{B691118B-CAFE-4271-8323-78A87EBB14AC}">
      <dgm:prSet/>
      <dgm:spPr/>
      <dgm:t>
        <a:bodyPr/>
        <a:lstStyle/>
        <a:p>
          <a:endParaRPr lang="en-IN" sz="1100"/>
        </a:p>
      </dgm:t>
    </dgm:pt>
    <dgm:pt modelId="{4276EF01-81AF-4D40-AE9E-C704BBA1A986}">
      <dgm:prSet phldrT="[Text]" custT="1"/>
      <dgm:spPr/>
      <dgm:t>
        <a:bodyPr/>
        <a:lstStyle/>
        <a:p>
          <a:r>
            <a:rPr lang="en-US" sz="1400" dirty="0"/>
            <a:t>LLM learns basic general language, grammar, patterns, semantics and syntax of language</a:t>
          </a:r>
          <a:endParaRPr lang="en-IN" sz="1400" dirty="0"/>
        </a:p>
      </dgm:t>
    </dgm:pt>
    <dgm:pt modelId="{613B9B8D-AE11-4253-860E-5A44C1C87A7A}" type="parTrans" cxnId="{12D5FF4F-E369-4BA1-811E-94856EA68B85}">
      <dgm:prSet/>
      <dgm:spPr/>
      <dgm:t>
        <a:bodyPr/>
        <a:lstStyle/>
        <a:p>
          <a:endParaRPr lang="en-IN" sz="1100"/>
        </a:p>
      </dgm:t>
    </dgm:pt>
    <dgm:pt modelId="{F7C0B5E2-3AB6-4C51-B75A-F6BA7B2B44F8}" type="sibTrans" cxnId="{12D5FF4F-E369-4BA1-811E-94856EA68B85}">
      <dgm:prSet/>
      <dgm:spPr/>
      <dgm:t>
        <a:bodyPr/>
        <a:lstStyle/>
        <a:p>
          <a:endParaRPr lang="en-IN" sz="1100"/>
        </a:p>
      </dgm:t>
    </dgm:pt>
    <dgm:pt modelId="{1913FC95-9089-42F9-BD03-5AF5D1AEBB49}">
      <dgm:prSet phldrT="[Text]" custT="1"/>
      <dgm:spPr/>
      <dgm:t>
        <a:bodyPr/>
        <a:lstStyle/>
        <a:p>
          <a:r>
            <a:rPr lang="en-US" sz="1400" dirty="0"/>
            <a:t>Requires domain specific dataset. Like Legal, education etc.</a:t>
          </a:r>
          <a:endParaRPr lang="en-IN" sz="1400" dirty="0"/>
        </a:p>
      </dgm:t>
    </dgm:pt>
    <dgm:pt modelId="{B0FA3B39-3F56-4B06-AE81-3388DF9851CC}" type="parTrans" cxnId="{A0CDD0A8-D4D1-46C3-8059-C378ED63910D}">
      <dgm:prSet/>
      <dgm:spPr/>
      <dgm:t>
        <a:bodyPr/>
        <a:lstStyle/>
        <a:p>
          <a:endParaRPr lang="en-IN" sz="1400"/>
        </a:p>
      </dgm:t>
    </dgm:pt>
    <dgm:pt modelId="{D1C67742-02E7-4320-B2FF-0B18A8266B49}" type="sibTrans" cxnId="{A0CDD0A8-D4D1-46C3-8059-C378ED63910D}">
      <dgm:prSet/>
      <dgm:spPr/>
      <dgm:t>
        <a:bodyPr/>
        <a:lstStyle/>
        <a:p>
          <a:endParaRPr lang="en-IN" sz="1400"/>
        </a:p>
      </dgm:t>
    </dgm:pt>
    <dgm:pt modelId="{C2B26A6D-2E71-4FA3-B80F-67606451F3A9}">
      <dgm:prSet phldrT="[Text]" custT="1"/>
      <dgm:spPr/>
      <dgm:t>
        <a:bodyPr/>
        <a:lstStyle/>
        <a:p>
          <a:r>
            <a:rPr lang="en-US" sz="1400" dirty="0"/>
            <a:t>Instruct Tuning</a:t>
          </a:r>
          <a:endParaRPr lang="en-IN" sz="1400" dirty="0"/>
        </a:p>
      </dgm:t>
    </dgm:pt>
    <dgm:pt modelId="{B3ECAE86-156C-48B7-9BA1-FA33DE6D689A}" type="parTrans" cxnId="{DA1E50BF-F0AA-4FF0-A793-40A0E278E9BF}">
      <dgm:prSet/>
      <dgm:spPr/>
      <dgm:t>
        <a:bodyPr/>
        <a:lstStyle/>
        <a:p>
          <a:endParaRPr lang="en-IN" sz="1400"/>
        </a:p>
      </dgm:t>
    </dgm:pt>
    <dgm:pt modelId="{2D4868D1-0869-4EE1-8DBF-3A8F913767FD}" type="sibTrans" cxnId="{DA1E50BF-F0AA-4FF0-A793-40A0E278E9BF}">
      <dgm:prSet/>
      <dgm:spPr/>
      <dgm:t>
        <a:bodyPr/>
        <a:lstStyle/>
        <a:p>
          <a:endParaRPr lang="en-IN" sz="1400"/>
        </a:p>
      </dgm:t>
    </dgm:pt>
    <dgm:pt modelId="{CBB4D002-E37E-4243-AF29-99B549C2B02F}">
      <dgm:prSet phldrT="[Text]" custT="1"/>
      <dgm:spPr/>
      <dgm:t>
        <a:bodyPr/>
        <a:lstStyle/>
        <a:p>
          <a:r>
            <a:rPr lang="en-US" sz="1400" dirty="0"/>
            <a:t>Required steps typically executed by prompt Engineers, ML Engineers</a:t>
          </a:r>
          <a:endParaRPr lang="en-IN" sz="1400" dirty="0"/>
        </a:p>
      </dgm:t>
    </dgm:pt>
    <dgm:pt modelId="{A2B4CD96-5E27-4F93-B38E-998A189E4BB1}" type="parTrans" cxnId="{67F9F96C-8D4E-4B23-9E25-ABB58A568D11}">
      <dgm:prSet/>
      <dgm:spPr/>
      <dgm:t>
        <a:bodyPr/>
        <a:lstStyle/>
        <a:p>
          <a:endParaRPr lang="en-IN" sz="1400"/>
        </a:p>
      </dgm:t>
    </dgm:pt>
    <dgm:pt modelId="{F1D69405-0CE6-4A4A-A4EE-8D4F7353DC5B}" type="sibTrans" cxnId="{67F9F96C-8D4E-4B23-9E25-ABB58A568D11}">
      <dgm:prSet/>
      <dgm:spPr/>
      <dgm:t>
        <a:bodyPr/>
        <a:lstStyle/>
        <a:p>
          <a:endParaRPr lang="en-IN" sz="1400"/>
        </a:p>
      </dgm:t>
    </dgm:pt>
    <dgm:pt modelId="{13F9F802-A142-4ADC-9FCF-EC54F2C6C23D}">
      <dgm:prSet phldrT="[Text]" custT="1"/>
      <dgm:spPr/>
      <dgm:t>
        <a:bodyPr/>
        <a:lstStyle/>
        <a:p>
          <a:r>
            <a:rPr lang="en-US" sz="1400" dirty="0"/>
            <a:t>Further refines the pre-trained model to work on specific instructions</a:t>
          </a:r>
          <a:endParaRPr lang="en-IN" sz="1400" dirty="0"/>
        </a:p>
      </dgm:t>
    </dgm:pt>
    <dgm:pt modelId="{54943EC1-3983-4F6B-8643-777609C01708}" type="parTrans" cxnId="{02016475-6B58-48C5-B092-70FA6D35EADE}">
      <dgm:prSet/>
      <dgm:spPr/>
      <dgm:t>
        <a:bodyPr/>
        <a:lstStyle/>
        <a:p>
          <a:endParaRPr lang="en-IN" sz="1400"/>
        </a:p>
      </dgm:t>
    </dgm:pt>
    <dgm:pt modelId="{17410C98-A29E-4A2E-9539-521C86E5FA81}" type="sibTrans" cxnId="{02016475-6B58-48C5-B092-70FA6D35EADE}">
      <dgm:prSet/>
      <dgm:spPr/>
      <dgm:t>
        <a:bodyPr/>
        <a:lstStyle/>
        <a:p>
          <a:endParaRPr lang="en-IN" sz="1400"/>
        </a:p>
      </dgm:t>
    </dgm:pt>
    <dgm:pt modelId="{EB6D1EC8-4D8F-4ABA-9D3A-99D2B1F75B77}">
      <dgm:prSet phldrT="[Text]" custT="1"/>
      <dgm:spPr/>
      <dgm:t>
        <a:bodyPr/>
        <a:lstStyle/>
        <a:p>
          <a:r>
            <a:rPr lang="en-US" sz="1400" dirty="0"/>
            <a:t>Targeted for specific tasks</a:t>
          </a:r>
          <a:endParaRPr lang="en-IN" sz="1400" dirty="0"/>
        </a:p>
      </dgm:t>
    </dgm:pt>
    <dgm:pt modelId="{CBADD8B4-1271-4752-AEAA-A75E5E0D9D65}" type="parTrans" cxnId="{6C98B149-A706-439A-A600-D1E541452427}">
      <dgm:prSet/>
      <dgm:spPr/>
      <dgm:t>
        <a:bodyPr/>
        <a:lstStyle/>
        <a:p>
          <a:endParaRPr lang="en-IN" sz="1400"/>
        </a:p>
      </dgm:t>
    </dgm:pt>
    <dgm:pt modelId="{C5D69F52-5ECD-4894-B868-52D57D93CA22}" type="sibTrans" cxnId="{6C98B149-A706-439A-A600-D1E541452427}">
      <dgm:prSet/>
      <dgm:spPr/>
      <dgm:t>
        <a:bodyPr/>
        <a:lstStyle/>
        <a:p>
          <a:endParaRPr lang="en-IN" sz="1400"/>
        </a:p>
      </dgm:t>
    </dgm:pt>
    <dgm:pt modelId="{A705B490-F9A9-4E93-85C7-DC0F991F2307}">
      <dgm:prSet phldrT="[Text]" custT="1"/>
      <dgm:spPr/>
      <dgm:t>
        <a:bodyPr/>
        <a:lstStyle/>
        <a:p>
          <a:r>
            <a:rPr lang="en-US" sz="1400" dirty="0"/>
            <a:t>Human Alignment</a:t>
          </a:r>
          <a:endParaRPr lang="en-IN" sz="1400" dirty="0"/>
        </a:p>
      </dgm:t>
    </dgm:pt>
    <dgm:pt modelId="{1319E7E6-0ADE-4B0F-9D61-6A37F64B387B}" type="parTrans" cxnId="{F248610B-E490-4621-8EF6-80903FFB6F8B}">
      <dgm:prSet/>
      <dgm:spPr/>
      <dgm:t>
        <a:bodyPr/>
        <a:lstStyle/>
        <a:p>
          <a:endParaRPr lang="en-IN" sz="1600"/>
        </a:p>
      </dgm:t>
    </dgm:pt>
    <dgm:pt modelId="{F36435A3-F7C6-49C4-8CFF-40839CA7CFD9}" type="sibTrans" cxnId="{F248610B-E490-4621-8EF6-80903FFB6F8B}">
      <dgm:prSet/>
      <dgm:spPr/>
      <dgm:t>
        <a:bodyPr/>
        <a:lstStyle/>
        <a:p>
          <a:endParaRPr lang="en-IN" sz="1600"/>
        </a:p>
      </dgm:t>
    </dgm:pt>
    <dgm:pt modelId="{62988478-A860-4B48-99B7-6F027922576B}">
      <dgm:prSet phldrT="[Text]" custT="1"/>
      <dgm:spPr/>
      <dgm:t>
        <a:bodyPr/>
        <a:lstStyle/>
        <a:p>
          <a:r>
            <a:rPr lang="en-US" sz="1400" dirty="0"/>
            <a:t>Essential steps done by ethics &amp; safety experts</a:t>
          </a:r>
          <a:endParaRPr lang="en-IN" sz="1400" dirty="0"/>
        </a:p>
      </dgm:t>
    </dgm:pt>
    <dgm:pt modelId="{23017CF2-036E-4379-8C6C-BD7D10225271}" type="parTrans" cxnId="{678026B3-9DCB-4CD9-A22B-E4918E838A9E}">
      <dgm:prSet/>
      <dgm:spPr/>
      <dgm:t>
        <a:bodyPr/>
        <a:lstStyle/>
        <a:p>
          <a:endParaRPr lang="en-IN"/>
        </a:p>
      </dgm:t>
    </dgm:pt>
    <dgm:pt modelId="{2DA1A1B2-667A-45B8-982E-AEA373D18413}" type="sibTrans" cxnId="{678026B3-9DCB-4CD9-A22B-E4918E838A9E}">
      <dgm:prSet/>
      <dgm:spPr/>
      <dgm:t>
        <a:bodyPr/>
        <a:lstStyle/>
        <a:p>
          <a:endParaRPr lang="en-IN"/>
        </a:p>
      </dgm:t>
    </dgm:pt>
    <dgm:pt modelId="{193AB0EB-EBE8-44E2-BBAF-A8AA1C799D19}">
      <dgm:prSet phldrT="[Text]" custT="1"/>
      <dgm:spPr/>
      <dgm:t>
        <a:bodyPr/>
        <a:lstStyle/>
        <a:p>
          <a:r>
            <a:rPr lang="en-US" sz="1400" dirty="0"/>
            <a:t>Optimization &amp; Compression</a:t>
          </a:r>
          <a:endParaRPr lang="en-IN" sz="1400" dirty="0"/>
        </a:p>
      </dgm:t>
    </dgm:pt>
    <dgm:pt modelId="{7057CD51-3373-4C4F-B13C-4F30A8ECBBF6}" type="parTrans" cxnId="{E6D111CB-D195-4254-81D9-BF4648D9094E}">
      <dgm:prSet/>
      <dgm:spPr/>
      <dgm:t>
        <a:bodyPr/>
        <a:lstStyle/>
        <a:p>
          <a:endParaRPr lang="en-IN"/>
        </a:p>
      </dgm:t>
    </dgm:pt>
    <dgm:pt modelId="{A74B80B1-4C24-4476-AEB3-B994A6BA3BC0}" type="sibTrans" cxnId="{E6D111CB-D195-4254-81D9-BF4648D9094E}">
      <dgm:prSet/>
      <dgm:spPr/>
      <dgm:t>
        <a:bodyPr/>
        <a:lstStyle/>
        <a:p>
          <a:endParaRPr lang="en-IN"/>
        </a:p>
      </dgm:t>
    </dgm:pt>
    <dgm:pt modelId="{6EBA65B5-6F48-4D2D-870C-5607CB675E4F}">
      <dgm:prSet phldrT="[Text]" custT="1"/>
      <dgm:spPr/>
      <dgm:t>
        <a:bodyPr/>
        <a:lstStyle/>
        <a:p>
          <a:r>
            <a:rPr lang="en-US" sz="1400" dirty="0"/>
            <a:t>Ensures LLM response is aligned with human values, ethics &amp; safety</a:t>
          </a:r>
          <a:endParaRPr lang="en-IN" sz="1400" dirty="0"/>
        </a:p>
      </dgm:t>
    </dgm:pt>
    <dgm:pt modelId="{B74591F9-D470-4D6E-8813-9D539D87B9DF}" type="parTrans" cxnId="{B9AB37D7-25A2-40FB-ACF1-124B6310E04D}">
      <dgm:prSet/>
      <dgm:spPr/>
      <dgm:t>
        <a:bodyPr/>
        <a:lstStyle/>
        <a:p>
          <a:endParaRPr lang="en-IN"/>
        </a:p>
      </dgm:t>
    </dgm:pt>
    <dgm:pt modelId="{4C85A8D5-4B72-45A5-B4C1-422633E9403C}" type="sibTrans" cxnId="{B9AB37D7-25A2-40FB-ACF1-124B6310E04D}">
      <dgm:prSet/>
      <dgm:spPr/>
      <dgm:t>
        <a:bodyPr/>
        <a:lstStyle/>
        <a:p>
          <a:endParaRPr lang="en-IN"/>
        </a:p>
      </dgm:t>
    </dgm:pt>
    <dgm:pt modelId="{A9993966-6C0C-4F1B-B311-9B6100F4ECD3}">
      <dgm:prSet phldrT="[Text]" custT="1"/>
      <dgm:spPr/>
      <dgm:t>
        <a:bodyPr/>
        <a:lstStyle/>
        <a:p>
          <a:r>
            <a:rPr lang="en-US" sz="1400" dirty="0"/>
            <a:t>Model is trained to remove biases, misinformation, offensive language etc.</a:t>
          </a:r>
          <a:endParaRPr lang="en-IN" sz="1400" dirty="0"/>
        </a:p>
      </dgm:t>
    </dgm:pt>
    <dgm:pt modelId="{F4AE2D4D-3A0F-49C2-8420-0E9FFCF4F428}" type="parTrans" cxnId="{6E07860B-BE85-43BC-B302-65E585B6134F}">
      <dgm:prSet/>
      <dgm:spPr/>
      <dgm:t>
        <a:bodyPr/>
        <a:lstStyle/>
        <a:p>
          <a:endParaRPr lang="en-IN"/>
        </a:p>
      </dgm:t>
    </dgm:pt>
    <dgm:pt modelId="{D25FF683-867A-45EB-89F0-9FE743D1606E}" type="sibTrans" cxnId="{6E07860B-BE85-43BC-B302-65E585B6134F}">
      <dgm:prSet/>
      <dgm:spPr/>
      <dgm:t>
        <a:bodyPr/>
        <a:lstStyle/>
        <a:p>
          <a:endParaRPr lang="en-IN"/>
        </a:p>
      </dgm:t>
    </dgm:pt>
    <dgm:pt modelId="{E1143C99-F6A4-4399-92F2-4BCD8900D198}">
      <dgm:prSet phldrT="[Text]" custT="1"/>
      <dgm:spPr/>
      <dgm:t>
        <a:bodyPr/>
        <a:lstStyle/>
        <a:p>
          <a:r>
            <a:rPr lang="en-US" sz="1400" dirty="0"/>
            <a:t>RLHF is one technique used</a:t>
          </a:r>
          <a:endParaRPr lang="en-IN" sz="1400" dirty="0"/>
        </a:p>
      </dgm:t>
    </dgm:pt>
    <dgm:pt modelId="{355511C7-A6E0-4CAE-BF8A-3AA2F17D7943}" type="parTrans" cxnId="{745F6BD1-21F9-4759-AF2D-8EEBBD4648D2}">
      <dgm:prSet/>
      <dgm:spPr/>
      <dgm:t>
        <a:bodyPr/>
        <a:lstStyle/>
        <a:p>
          <a:endParaRPr lang="en-IN"/>
        </a:p>
      </dgm:t>
    </dgm:pt>
    <dgm:pt modelId="{EE3E89D0-DF80-4F7E-AAB5-D47B5119544A}" type="sibTrans" cxnId="{745F6BD1-21F9-4759-AF2D-8EEBBD4648D2}">
      <dgm:prSet/>
      <dgm:spPr/>
      <dgm:t>
        <a:bodyPr/>
        <a:lstStyle/>
        <a:p>
          <a:endParaRPr lang="en-IN"/>
        </a:p>
      </dgm:t>
    </dgm:pt>
    <dgm:pt modelId="{1CF7D187-2356-425D-A174-063164B3E216}">
      <dgm:prSet phldrT="[Text]" custT="1"/>
      <dgm:spPr/>
      <dgm:t>
        <a:bodyPr/>
        <a:lstStyle/>
        <a:p>
          <a:r>
            <a:rPr lang="en-US" sz="1400" dirty="0"/>
            <a:t>Recommended step done by ML Engineers, </a:t>
          </a:r>
          <a:r>
            <a:rPr lang="en-US" sz="1400" dirty="0" err="1"/>
            <a:t>MLOps</a:t>
          </a:r>
          <a:r>
            <a:rPr lang="en-US" sz="1400" dirty="0"/>
            <a:t> team</a:t>
          </a:r>
          <a:endParaRPr lang="en-IN" sz="1400" dirty="0"/>
        </a:p>
      </dgm:t>
    </dgm:pt>
    <dgm:pt modelId="{D4ED7634-2E89-4E27-8BB9-1634E5F2545D}" type="parTrans" cxnId="{BC394F8A-641D-43E1-B8F2-33FC42276F80}">
      <dgm:prSet/>
      <dgm:spPr/>
      <dgm:t>
        <a:bodyPr/>
        <a:lstStyle/>
        <a:p>
          <a:endParaRPr lang="en-IN"/>
        </a:p>
      </dgm:t>
    </dgm:pt>
    <dgm:pt modelId="{F31316CB-CEFF-48B9-A7B8-99597844C2B7}" type="sibTrans" cxnId="{BC394F8A-641D-43E1-B8F2-33FC42276F80}">
      <dgm:prSet/>
      <dgm:spPr/>
      <dgm:t>
        <a:bodyPr/>
        <a:lstStyle/>
        <a:p>
          <a:endParaRPr lang="en-IN"/>
        </a:p>
      </dgm:t>
    </dgm:pt>
    <dgm:pt modelId="{2865E4C4-E72C-4463-91AE-D63761C0D214}">
      <dgm:prSet phldrT="[Text]" custT="1"/>
      <dgm:spPr/>
      <dgm:t>
        <a:bodyPr/>
        <a:lstStyle/>
        <a:p>
          <a:r>
            <a:rPr lang="en-US" sz="1400" dirty="0"/>
            <a:t>It reduces overall cost of processing, deployment &amp; improves performance, lowers hosting cost</a:t>
          </a:r>
          <a:endParaRPr lang="en-IN" sz="1400" dirty="0"/>
        </a:p>
      </dgm:t>
    </dgm:pt>
    <dgm:pt modelId="{70A3DD63-AFF2-4AEF-842C-7B6018084A7C}" type="parTrans" cxnId="{CF2BC937-A80D-4849-B080-B387854D1CC6}">
      <dgm:prSet/>
      <dgm:spPr/>
      <dgm:t>
        <a:bodyPr/>
        <a:lstStyle/>
        <a:p>
          <a:endParaRPr lang="en-IN"/>
        </a:p>
      </dgm:t>
    </dgm:pt>
    <dgm:pt modelId="{B4670759-D0B6-4513-A2D9-4DBA2E9946C7}" type="sibTrans" cxnId="{CF2BC937-A80D-4849-B080-B387854D1CC6}">
      <dgm:prSet/>
      <dgm:spPr/>
      <dgm:t>
        <a:bodyPr/>
        <a:lstStyle/>
        <a:p>
          <a:endParaRPr lang="en-IN"/>
        </a:p>
      </dgm:t>
    </dgm:pt>
    <dgm:pt modelId="{6411CDA2-D7EB-4834-8E7F-73A3BAD02E5C}">
      <dgm:prSet phldrT="[Text]" custT="1"/>
      <dgm:spPr/>
      <dgm:t>
        <a:bodyPr/>
        <a:lstStyle/>
        <a:p>
          <a:r>
            <a:rPr lang="en-US" sz="1400" dirty="0"/>
            <a:t>Evaluation &amp; Validation</a:t>
          </a:r>
          <a:endParaRPr lang="en-IN" sz="1400" dirty="0"/>
        </a:p>
      </dgm:t>
    </dgm:pt>
    <dgm:pt modelId="{C51A0765-DE42-44D7-880B-896A753142EB}" type="parTrans" cxnId="{B80DFC21-AD6B-4E2E-8647-2D5C8E22DEBA}">
      <dgm:prSet/>
      <dgm:spPr/>
      <dgm:t>
        <a:bodyPr/>
        <a:lstStyle/>
        <a:p>
          <a:endParaRPr lang="en-IN"/>
        </a:p>
      </dgm:t>
    </dgm:pt>
    <dgm:pt modelId="{0E48C926-2EC9-42A6-82E5-B0B63CAE5956}" type="sibTrans" cxnId="{B80DFC21-AD6B-4E2E-8647-2D5C8E22DEBA}">
      <dgm:prSet/>
      <dgm:spPr/>
      <dgm:t>
        <a:bodyPr/>
        <a:lstStyle/>
        <a:p>
          <a:endParaRPr lang="en-IN"/>
        </a:p>
      </dgm:t>
    </dgm:pt>
    <dgm:pt modelId="{88982A88-E40A-4C64-87FE-CC2D4AE86ED1}">
      <dgm:prSet phldrT="[Text]" custT="1"/>
      <dgm:spPr/>
      <dgm:t>
        <a:bodyPr/>
        <a:lstStyle/>
        <a:p>
          <a:r>
            <a:rPr lang="en-US" sz="1400" dirty="0"/>
            <a:t>This is done by QA &amp; Engineering Team</a:t>
          </a:r>
          <a:endParaRPr lang="en-IN" sz="1400" dirty="0"/>
        </a:p>
      </dgm:t>
    </dgm:pt>
    <dgm:pt modelId="{7D204EE0-EDA2-41A2-BAED-638DA6FB5D86}" type="parTrans" cxnId="{1A17C54A-E591-418E-87AC-EF4F205CCD06}">
      <dgm:prSet/>
      <dgm:spPr/>
      <dgm:t>
        <a:bodyPr/>
        <a:lstStyle/>
        <a:p>
          <a:endParaRPr lang="en-IN"/>
        </a:p>
      </dgm:t>
    </dgm:pt>
    <dgm:pt modelId="{1D70E210-3DE5-4AEE-B478-35D329F4899D}" type="sibTrans" cxnId="{1A17C54A-E591-418E-87AC-EF4F205CCD06}">
      <dgm:prSet/>
      <dgm:spPr/>
      <dgm:t>
        <a:bodyPr/>
        <a:lstStyle/>
        <a:p>
          <a:endParaRPr lang="en-IN"/>
        </a:p>
      </dgm:t>
    </dgm:pt>
    <dgm:pt modelId="{C8F32CF7-2297-4639-BCB5-2B9640B75DAB}">
      <dgm:prSet phldrT="[Text]" custT="1"/>
      <dgm:spPr/>
      <dgm:t>
        <a:bodyPr/>
        <a:lstStyle/>
        <a:p>
          <a:r>
            <a:rPr lang="en-US" sz="1400" dirty="0"/>
            <a:t>Benchmarking is done against few parameters like Accuracy, biases, robustness, hallucination etc.</a:t>
          </a:r>
          <a:endParaRPr lang="en-IN" sz="1400" dirty="0"/>
        </a:p>
      </dgm:t>
    </dgm:pt>
    <dgm:pt modelId="{3B0FEA4C-4FDA-44AC-BF60-F61033A5CD4D}" type="parTrans" cxnId="{64B72695-7F8E-43D7-9094-098EC1E90CEB}">
      <dgm:prSet/>
      <dgm:spPr/>
      <dgm:t>
        <a:bodyPr/>
        <a:lstStyle/>
        <a:p>
          <a:endParaRPr lang="en-IN"/>
        </a:p>
      </dgm:t>
    </dgm:pt>
    <dgm:pt modelId="{E3BBF5F8-84B6-4DEE-852D-0B47C737A664}" type="sibTrans" cxnId="{64B72695-7F8E-43D7-9094-098EC1E90CEB}">
      <dgm:prSet/>
      <dgm:spPr/>
      <dgm:t>
        <a:bodyPr/>
        <a:lstStyle/>
        <a:p>
          <a:endParaRPr lang="en-IN"/>
        </a:p>
      </dgm:t>
    </dgm:pt>
    <dgm:pt modelId="{E1BBA754-76F8-4281-8408-E49750071C4B}" type="pres">
      <dgm:prSet presAssocID="{316B24B3-D29A-42C8-9203-BEFDD6B81A29}" presName="Name0" presStyleCnt="0">
        <dgm:presLayoutVars>
          <dgm:dir/>
          <dgm:animLvl val="lvl"/>
          <dgm:resizeHandles val="exact"/>
        </dgm:presLayoutVars>
      </dgm:prSet>
      <dgm:spPr/>
    </dgm:pt>
    <dgm:pt modelId="{FFA60738-CE14-46FA-89F1-92B0B27A8D9C}" type="pres">
      <dgm:prSet presAssocID="{9C70F3C0-261B-40C5-B1A9-4BE865845080}" presName="linNode" presStyleCnt="0"/>
      <dgm:spPr/>
    </dgm:pt>
    <dgm:pt modelId="{96D4E215-6061-4E04-BA4E-92DAD93A6EA5}" type="pres">
      <dgm:prSet presAssocID="{9C70F3C0-261B-40C5-B1A9-4BE865845080}" presName="parentText" presStyleLbl="node1" presStyleIdx="0" presStyleCnt="7" custScaleY="59993">
        <dgm:presLayoutVars>
          <dgm:chMax val="1"/>
          <dgm:bulletEnabled val="1"/>
        </dgm:presLayoutVars>
      </dgm:prSet>
      <dgm:spPr/>
    </dgm:pt>
    <dgm:pt modelId="{41512E78-1D5C-4CC4-AF69-49DD4B64F209}" type="pres">
      <dgm:prSet presAssocID="{9C70F3C0-261B-40C5-B1A9-4BE865845080}" presName="descendantText" presStyleLbl="alignAccFollowNode1" presStyleIdx="0" presStyleCnt="7" custScaleY="66757">
        <dgm:presLayoutVars>
          <dgm:bulletEnabled val="1"/>
        </dgm:presLayoutVars>
      </dgm:prSet>
      <dgm:spPr/>
    </dgm:pt>
    <dgm:pt modelId="{92E3A5CB-EFAA-4325-8A90-513C8565EA76}" type="pres">
      <dgm:prSet presAssocID="{07D937F2-D0E5-4334-AEEC-1D25D162B186}" presName="sp" presStyleCnt="0"/>
      <dgm:spPr/>
    </dgm:pt>
    <dgm:pt modelId="{0146A2E1-0688-42B2-8025-5071578BF4B7}" type="pres">
      <dgm:prSet presAssocID="{82D985BF-B279-4F90-8E83-C6EBCA64F8E8}" presName="linNode" presStyleCnt="0"/>
      <dgm:spPr/>
    </dgm:pt>
    <dgm:pt modelId="{4358DC2C-A80A-41D9-82A3-3764030BED14}" type="pres">
      <dgm:prSet presAssocID="{82D985BF-B279-4F90-8E83-C6EBCA64F8E8}" presName="parentText" presStyleLbl="node1" presStyleIdx="1" presStyleCnt="7" custScaleY="81100">
        <dgm:presLayoutVars>
          <dgm:chMax val="1"/>
          <dgm:bulletEnabled val="1"/>
        </dgm:presLayoutVars>
      </dgm:prSet>
      <dgm:spPr/>
    </dgm:pt>
    <dgm:pt modelId="{A759A884-7739-49A0-AE8B-A02F37865459}" type="pres">
      <dgm:prSet presAssocID="{82D985BF-B279-4F90-8E83-C6EBCA64F8E8}" presName="descendantText" presStyleLbl="alignAccFollowNode1" presStyleIdx="1" presStyleCnt="7" custScaleY="102911">
        <dgm:presLayoutVars>
          <dgm:bulletEnabled val="1"/>
        </dgm:presLayoutVars>
      </dgm:prSet>
      <dgm:spPr/>
    </dgm:pt>
    <dgm:pt modelId="{70D35FBA-5E23-4856-9872-148658375C5C}" type="pres">
      <dgm:prSet presAssocID="{2F601E8C-8246-4F16-BA13-8FF5C2B35AC2}" presName="sp" presStyleCnt="0"/>
      <dgm:spPr/>
    </dgm:pt>
    <dgm:pt modelId="{E2BF751C-6CF0-48DA-9540-624B1A78A924}" type="pres">
      <dgm:prSet presAssocID="{0F4482C1-92D7-4D20-A26B-165E5CFC561C}" presName="linNode" presStyleCnt="0"/>
      <dgm:spPr/>
    </dgm:pt>
    <dgm:pt modelId="{9104A1AA-E44E-460B-B347-3C38AB496CD1}" type="pres">
      <dgm:prSet presAssocID="{0F4482C1-92D7-4D20-A26B-165E5CFC561C}" presName="parentText" presStyleLbl="node1" presStyleIdx="2" presStyleCnt="7" custScaleY="70880">
        <dgm:presLayoutVars>
          <dgm:chMax val="1"/>
          <dgm:bulletEnabled val="1"/>
        </dgm:presLayoutVars>
      </dgm:prSet>
      <dgm:spPr/>
    </dgm:pt>
    <dgm:pt modelId="{EFCE93E3-7801-4F72-B977-A715E6D98F44}" type="pres">
      <dgm:prSet presAssocID="{0F4482C1-92D7-4D20-A26B-165E5CFC561C}" presName="descendantText" presStyleLbl="alignAccFollowNode1" presStyleIdx="2" presStyleCnt="7" custScaleY="84348">
        <dgm:presLayoutVars>
          <dgm:bulletEnabled val="1"/>
        </dgm:presLayoutVars>
      </dgm:prSet>
      <dgm:spPr/>
    </dgm:pt>
    <dgm:pt modelId="{BBE6386E-9322-4F3A-857F-986FD077514E}" type="pres">
      <dgm:prSet presAssocID="{C532BFA9-C73D-490C-A145-2177B2682231}" presName="sp" presStyleCnt="0"/>
      <dgm:spPr/>
    </dgm:pt>
    <dgm:pt modelId="{2A4815E2-39EF-423B-992B-231F406F8116}" type="pres">
      <dgm:prSet presAssocID="{C2B26A6D-2E71-4FA3-B80F-67606451F3A9}" presName="linNode" presStyleCnt="0"/>
      <dgm:spPr/>
    </dgm:pt>
    <dgm:pt modelId="{93987764-42ED-41C4-BB6F-F63A3907DB11}" type="pres">
      <dgm:prSet presAssocID="{C2B26A6D-2E71-4FA3-B80F-67606451F3A9}" presName="parentText" presStyleLbl="node1" presStyleIdx="3" presStyleCnt="7" custScaleY="76671">
        <dgm:presLayoutVars>
          <dgm:chMax val="1"/>
          <dgm:bulletEnabled val="1"/>
        </dgm:presLayoutVars>
      </dgm:prSet>
      <dgm:spPr/>
    </dgm:pt>
    <dgm:pt modelId="{27F77579-8ED6-40DF-A141-C85B85A4F83D}" type="pres">
      <dgm:prSet presAssocID="{C2B26A6D-2E71-4FA3-B80F-67606451F3A9}" presName="descendantText" presStyleLbl="alignAccFollowNode1" presStyleIdx="3" presStyleCnt="7" custScaleY="103276">
        <dgm:presLayoutVars>
          <dgm:bulletEnabled val="1"/>
        </dgm:presLayoutVars>
      </dgm:prSet>
      <dgm:spPr/>
    </dgm:pt>
    <dgm:pt modelId="{FADA6757-0390-4FCF-BB7D-455EE094C229}" type="pres">
      <dgm:prSet presAssocID="{2D4868D1-0869-4EE1-8DBF-3A8F913767FD}" presName="sp" presStyleCnt="0"/>
      <dgm:spPr/>
    </dgm:pt>
    <dgm:pt modelId="{31413305-90AE-47D0-B3EA-92389EDA3C35}" type="pres">
      <dgm:prSet presAssocID="{A705B490-F9A9-4E93-85C7-DC0F991F2307}" presName="linNode" presStyleCnt="0"/>
      <dgm:spPr/>
    </dgm:pt>
    <dgm:pt modelId="{3B6A04AF-612F-4D60-8E96-B9DE7D98941C}" type="pres">
      <dgm:prSet presAssocID="{A705B490-F9A9-4E93-85C7-DC0F991F2307}" presName="parentText" presStyleLbl="node1" presStyleIdx="4" presStyleCnt="7" custScaleY="111649">
        <dgm:presLayoutVars>
          <dgm:chMax val="1"/>
          <dgm:bulletEnabled val="1"/>
        </dgm:presLayoutVars>
      </dgm:prSet>
      <dgm:spPr/>
    </dgm:pt>
    <dgm:pt modelId="{C9599745-C084-4DBD-B255-A7120C083335}" type="pres">
      <dgm:prSet presAssocID="{A705B490-F9A9-4E93-85C7-DC0F991F2307}" presName="descendantText" presStyleLbl="alignAccFollowNode1" presStyleIdx="4" presStyleCnt="7" custScaleY="131146">
        <dgm:presLayoutVars>
          <dgm:bulletEnabled val="1"/>
        </dgm:presLayoutVars>
      </dgm:prSet>
      <dgm:spPr/>
    </dgm:pt>
    <dgm:pt modelId="{D07603F5-4F6A-4A8B-AABE-AFD4FC4CE239}" type="pres">
      <dgm:prSet presAssocID="{F36435A3-F7C6-49C4-8CFF-40839CA7CFD9}" presName="sp" presStyleCnt="0"/>
      <dgm:spPr/>
    </dgm:pt>
    <dgm:pt modelId="{122570B2-6240-4C6B-A45C-DE6B4E87AB9D}" type="pres">
      <dgm:prSet presAssocID="{193AB0EB-EBE8-44E2-BBAF-A8AA1C799D19}" presName="linNode" presStyleCnt="0"/>
      <dgm:spPr/>
    </dgm:pt>
    <dgm:pt modelId="{9AD81894-F5EB-4625-A315-2AD73F6523F2}" type="pres">
      <dgm:prSet presAssocID="{193AB0EB-EBE8-44E2-BBAF-A8AA1C799D19}" presName="parentText" presStyleLbl="node1" presStyleIdx="5" presStyleCnt="7">
        <dgm:presLayoutVars>
          <dgm:chMax val="1"/>
          <dgm:bulletEnabled val="1"/>
        </dgm:presLayoutVars>
      </dgm:prSet>
      <dgm:spPr/>
    </dgm:pt>
    <dgm:pt modelId="{9C14A6E4-B0EF-4752-90B0-C35A0F94D61D}" type="pres">
      <dgm:prSet presAssocID="{193AB0EB-EBE8-44E2-BBAF-A8AA1C799D19}" presName="descendantText" presStyleLbl="alignAccFollowNode1" presStyleIdx="5" presStyleCnt="7">
        <dgm:presLayoutVars>
          <dgm:bulletEnabled val="1"/>
        </dgm:presLayoutVars>
      </dgm:prSet>
      <dgm:spPr/>
    </dgm:pt>
    <dgm:pt modelId="{F927720D-CDD0-483A-BAD3-2C3DD2E1EC5F}" type="pres">
      <dgm:prSet presAssocID="{A74B80B1-4C24-4476-AEB3-B994A6BA3BC0}" presName="sp" presStyleCnt="0"/>
      <dgm:spPr/>
    </dgm:pt>
    <dgm:pt modelId="{B7295669-1746-49B0-9B16-7A65DE11C441}" type="pres">
      <dgm:prSet presAssocID="{6411CDA2-D7EB-4834-8E7F-73A3BAD02E5C}" presName="linNode" presStyleCnt="0"/>
      <dgm:spPr/>
    </dgm:pt>
    <dgm:pt modelId="{DFFC795B-B222-4E57-9A50-E8AD6E82BB1F}" type="pres">
      <dgm:prSet presAssocID="{6411CDA2-D7EB-4834-8E7F-73A3BAD02E5C}" presName="parentText" presStyleLbl="node1" presStyleIdx="6" presStyleCnt="7" custScaleY="93456">
        <dgm:presLayoutVars>
          <dgm:chMax val="1"/>
          <dgm:bulletEnabled val="1"/>
        </dgm:presLayoutVars>
      </dgm:prSet>
      <dgm:spPr/>
    </dgm:pt>
    <dgm:pt modelId="{2A595407-4393-4462-A340-7B60F169B83B}" type="pres">
      <dgm:prSet presAssocID="{6411CDA2-D7EB-4834-8E7F-73A3BAD02E5C}" presName="descendantText" presStyleLbl="alignAccFollowNode1" presStyleIdx="6" presStyleCnt="7" custScaleY="115381">
        <dgm:presLayoutVars>
          <dgm:bulletEnabled val="1"/>
        </dgm:presLayoutVars>
      </dgm:prSet>
      <dgm:spPr/>
    </dgm:pt>
  </dgm:ptLst>
  <dgm:cxnLst>
    <dgm:cxn modelId="{F248610B-E490-4621-8EF6-80903FFB6F8B}" srcId="{316B24B3-D29A-42C8-9203-BEFDD6B81A29}" destId="{A705B490-F9A9-4E93-85C7-DC0F991F2307}" srcOrd="4" destOrd="0" parTransId="{1319E7E6-0ADE-4B0F-9D61-6A37F64B387B}" sibTransId="{F36435A3-F7C6-49C4-8CFF-40839CA7CFD9}"/>
    <dgm:cxn modelId="{6E07860B-BE85-43BC-B302-65E585B6134F}" srcId="{A705B490-F9A9-4E93-85C7-DC0F991F2307}" destId="{A9993966-6C0C-4F1B-B311-9B6100F4ECD3}" srcOrd="2" destOrd="0" parTransId="{F4AE2D4D-3A0F-49C2-8420-0E9FFCF4F428}" sibTransId="{D25FF683-867A-45EB-89F0-9FE743D1606E}"/>
    <dgm:cxn modelId="{BF316913-4E5F-4CFD-A0A7-DA479469158E}" type="presOf" srcId="{C2B26A6D-2E71-4FA3-B80F-67606451F3A9}" destId="{93987764-42ED-41C4-BB6F-F63A3907DB11}" srcOrd="0" destOrd="0" presId="urn:microsoft.com/office/officeart/2005/8/layout/vList5"/>
    <dgm:cxn modelId="{005DD013-610A-46EC-9A65-D2101C8D22C9}" type="presOf" srcId="{316B24B3-D29A-42C8-9203-BEFDD6B81A29}" destId="{E1BBA754-76F8-4281-8408-E49750071C4B}" srcOrd="0" destOrd="0" presId="urn:microsoft.com/office/officeart/2005/8/layout/vList5"/>
    <dgm:cxn modelId="{B80DFC21-AD6B-4E2E-8647-2D5C8E22DEBA}" srcId="{316B24B3-D29A-42C8-9203-BEFDD6B81A29}" destId="{6411CDA2-D7EB-4834-8E7F-73A3BAD02E5C}" srcOrd="6" destOrd="0" parTransId="{C51A0765-DE42-44D7-880B-896A753142EB}" sibTransId="{0E48C926-2EC9-42A6-82E5-B0B63CAE5956}"/>
    <dgm:cxn modelId="{75511222-55D8-493A-9116-C840B772C1EA}" srcId="{316B24B3-D29A-42C8-9203-BEFDD6B81A29}" destId="{0F4482C1-92D7-4D20-A26B-165E5CFC561C}" srcOrd="2" destOrd="0" parTransId="{E0FFC4D8-8586-4C71-A64E-BDF1097C5C4B}" sibTransId="{C532BFA9-C73D-490C-A145-2177B2682231}"/>
    <dgm:cxn modelId="{1F86B723-2DD1-4659-996C-0BFD0DE825CE}" type="presOf" srcId="{1913FC95-9089-42F9-BD03-5AF5D1AEBB49}" destId="{EFCE93E3-7801-4F72-B977-A715E6D98F44}" srcOrd="0" destOrd="1" presId="urn:microsoft.com/office/officeart/2005/8/layout/vList5"/>
    <dgm:cxn modelId="{7E686D37-5F28-41F6-A11F-E1FC0962A1A6}" type="presOf" srcId="{88982A88-E40A-4C64-87FE-CC2D4AE86ED1}" destId="{2A595407-4393-4462-A340-7B60F169B83B}" srcOrd="0" destOrd="0" presId="urn:microsoft.com/office/officeart/2005/8/layout/vList5"/>
    <dgm:cxn modelId="{CF2BC937-A80D-4849-B080-B387854D1CC6}" srcId="{193AB0EB-EBE8-44E2-BBAF-A8AA1C799D19}" destId="{2865E4C4-E72C-4463-91AE-D63761C0D214}" srcOrd="1" destOrd="0" parTransId="{70A3DD63-AFF2-4AEF-842C-7B6018084A7C}" sibTransId="{B4670759-D0B6-4513-A2D9-4DBA2E9946C7}"/>
    <dgm:cxn modelId="{88811D39-6895-486C-933B-A4E7F7229EAB}" type="presOf" srcId="{A705B490-F9A9-4E93-85C7-DC0F991F2307}" destId="{3B6A04AF-612F-4D60-8E96-B9DE7D98941C}" srcOrd="0" destOrd="0" presId="urn:microsoft.com/office/officeart/2005/8/layout/vList5"/>
    <dgm:cxn modelId="{59CFA666-EF61-4CED-BF8F-F43DFE84C9FE}" type="presOf" srcId="{CBB4D002-E37E-4243-AF29-99B549C2B02F}" destId="{27F77579-8ED6-40DF-A141-C85B85A4F83D}" srcOrd="0" destOrd="0" presId="urn:microsoft.com/office/officeart/2005/8/layout/vList5"/>
    <dgm:cxn modelId="{6C98B149-A706-439A-A600-D1E541452427}" srcId="{C2B26A6D-2E71-4FA3-B80F-67606451F3A9}" destId="{EB6D1EC8-4D8F-4ABA-9D3A-99D2B1F75B77}" srcOrd="2" destOrd="0" parTransId="{CBADD8B4-1271-4752-AEAA-A75E5E0D9D65}" sibTransId="{C5D69F52-5ECD-4894-B868-52D57D93CA22}"/>
    <dgm:cxn modelId="{1A17C54A-E591-418E-87AC-EF4F205CCD06}" srcId="{6411CDA2-D7EB-4834-8E7F-73A3BAD02E5C}" destId="{88982A88-E40A-4C64-87FE-CC2D4AE86ED1}" srcOrd="0" destOrd="0" parTransId="{7D204EE0-EDA2-41A2-BAED-638DA6FB5D86}" sibTransId="{1D70E210-3DE5-4AEE-B478-35D329F4899D}"/>
    <dgm:cxn modelId="{8B81E54A-49F0-48A5-BA94-A475B7E94D73}" type="presOf" srcId="{6EBA65B5-6F48-4D2D-870C-5607CB675E4F}" destId="{C9599745-C084-4DBD-B255-A7120C083335}" srcOrd="0" destOrd="1" presId="urn:microsoft.com/office/officeart/2005/8/layout/vList5"/>
    <dgm:cxn modelId="{67F9F96C-8D4E-4B23-9E25-ABB58A568D11}" srcId="{C2B26A6D-2E71-4FA3-B80F-67606451F3A9}" destId="{CBB4D002-E37E-4243-AF29-99B549C2B02F}" srcOrd="0" destOrd="0" parTransId="{A2B4CD96-5E27-4F93-B38E-998A189E4BB1}" sibTransId="{F1D69405-0CE6-4A4A-A4EE-8D4F7353DC5B}"/>
    <dgm:cxn modelId="{12D5FF4F-E369-4BA1-811E-94856EA68B85}" srcId="{82D985BF-B279-4F90-8E83-C6EBCA64F8E8}" destId="{4276EF01-81AF-4D40-AE9E-C704BBA1A986}" srcOrd="1" destOrd="0" parTransId="{613B9B8D-AE11-4253-860E-5A44C1C87A7A}" sibTransId="{F7C0B5E2-3AB6-4C51-B75A-F6BA7B2B44F8}"/>
    <dgm:cxn modelId="{7A054E50-C14A-4AE6-8097-126F50AD7327}" type="presOf" srcId="{4276EF01-81AF-4D40-AE9E-C704BBA1A986}" destId="{A759A884-7739-49A0-AE8B-A02F37865459}" srcOrd="0" destOrd="1" presId="urn:microsoft.com/office/officeart/2005/8/layout/vList5"/>
    <dgm:cxn modelId="{D366BC70-A030-4387-9356-EAF4A0ABE008}" type="presOf" srcId="{82D985BF-B279-4F90-8E83-C6EBCA64F8E8}" destId="{4358DC2C-A80A-41D9-82A3-3764030BED14}" srcOrd="0" destOrd="0" presId="urn:microsoft.com/office/officeart/2005/8/layout/vList5"/>
    <dgm:cxn modelId="{02016475-6B58-48C5-B092-70FA6D35EADE}" srcId="{C2B26A6D-2E71-4FA3-B80F-67606451F3A9}" destId="{13F9F802-A142-4ADC-9FCF-EC54F2C6C23D}" srcOrd="1" destOrd="0" parTransId="{54943EC1-3983-4F6B-8643-777609C01708}" sibTransId="{17410C98-A29E-4A2E-9539-521C86E5FA81}"/>
    <dgm:cxn modelId="{8C6B3B58-43E4-4FD0-A8BF-40FCD5BE8273}" srcId="{316B24B3-D29A-42C8-9203-BEFDD6B81A29}" destId="{82D985BF-B279-4F90-8E83-C6EBCA64F8E8}" srcOrd="1" destOrd="0" parTransId="{AE7520CE-CD25-474B-83AF-365FFCCD4429}" sibTransId="{2F601E8C-8246-4F16-BA13-8FF5C2B35AC2}"/>
    <dgm:cxn modelId="{D227157B-54B0-406F-867E-68AB24977D52}" type="presOf" srcId="{2865E4C4-E72C-4463-91AE-D63761C0D214}" destId="{9C14A6E4-B0EF-4752-90B0-C35A0F94D61D}" srcOrd="0" destOrd="1" presId="urn:microsoft.com/office/officeart/2005/8/layout/vList5"/>
    <dgm:cxn modelId="{BC394F8A-641D-43E1-B8F2-33FC42276F80}" srcId="{193AB0EB-EBE8-44E2-BBAF-A8AA1C799D19}" destId="{1CF7D187-2356-425D-A174-063164B3E216}" srcOrd="0" destOrd="0" parTransId="{D4ED7634-2E89-4E27-8BB9-1634E5F2545D}" sibTransId="{F31316CB-CEFF-48B9-A7B8-99597844C2B7}"/>
    <dgm:cxn modelId="{B691118B-CAFE-4271-8323-78A87EBB14AC}" srcId="{9C70F3C0-261B-40C5-B1A9-4BE865845080}" destId="{967CFBE3-4808-4018-95B5-49EEE1ADBA44}" srcOrd="1" destOrd="0" parTransId="{861EE61C-DBA4-4FAD-A31D-6FC562276E3E}" sibTransId="{DB1712F7-D039-4386-B165-8D620D608910}"/>
    <dgm:cxn modelId="{529B7591-12E1-4E05-B2DE-270E23BE9BD7}" type="presOf" srcId="{967CFBE3-4808-4018-95B5-49EEE1ADBA44}" destId="{41512E78-1D5C-4CC4-AF69-49DD4B64F209}" srcOrd="0" destOrd="1" presId="urn:microsoft.com/office/officeart/2005/8/layout/vList5"/>
    <dgm:cxn modelId="{40F50994-4293-4B82-8502-FB75E2C054EE}" type="presOf" srcId="{0F4482C1-92D7-4D20-A26B-165E5CFC561C}" destId="{9104A1AA-E44E-460B-B347-3C38AB496CD1}" srcOrd="0" destOrd="0" presId="urn:microsoft.com/office/officeart/2005/8/layout/vList5"/>
    <dgm:cxn modelId="{64B72695-7F8E-43D7-9094-098EC1E90CEB}" srcId="{6411CDA2-D7EB-4834-8E7F-73A3BAD02E5C}" destId="{C8F32CF7-2297-4639-BCB5-2B9640B75DAB}" srcOrd="1" destOrd="0" parTransId="{3B0FEA4C-4FDA-44AC-BF60-F61033A5CD4D}" sibTransId="{E3BBF5F8-84B6-4DEE-852D-0B47C737A664}"/>
    <dgm:cxn modelId="{F9EC6E9B-7BF4-4C49-83C2-C56147D1121A}" type="presOf" srcId="{E1143C99-F6A4-4399-92F2-4BCD8900D198}" destId="{C9599745-C084-4DBD-B255-A7120C083335}" srcOrd="0" destOrd="3" presId="urn:microsoft.com/office/officeart/2005/8/layout/vList5"/>
    <dgm:cxn modelId="{5CA0D3A1-85BA-4C09-9F5A-519828EFAE98}" type="presOf" srcId="{62988478-A860-4B48-99B7-6F027922576B}" destId="{C9599745-C084-4DBD-B255-A7120C083335}" srcOrd="0" destOrd="0" presId="urn:microsoft.com/office/officeart/2005/8/layout/vList5"/>
    <dgm:cxn modelId="{153235A2-B77D-4FDD-AED7-8A4156900804}" type="presOf" srcId="{A9993966-6C0C-4F1B-B311-9B6100F4ECD3}" destId="{C9599745-C084-4DBD-B255-A7120C083335}" srcOrd="0" destOrd="2" presId="urn:microsoft.com/office/officeart/2005/8/layout/vList5"/>
    <dgm:cxn modelId="{A0CDD0A8-D4D1-46C3-8059-C378ED63910D}" srcId="{0F4482C1-92D7-4D20-A26B-165E5CFC561C}" destId="{1913FC95-9089-42F9-BD03-5AF5D1AEBB49}" srcOrd="1" destOrd="0" parTransId="{B0FA3B39-3F56-4B06-AE81-3388DF9851CC}" sibTransId="{D1C67742-02E7-4320-B2FF-0B18A8266B49}"/>
    <dgm:cxn modelId="{D7EF23AA-44B3-4C32-985F-2A875372E883}" srcId="{82D985BF-B279-4F90-8E83-C6EBCA64F8E8}" destId="{E486728C-C5AC-4DBB-8D17-27382173986A}" srcOrd="0" destOrd="0" parTransId="{DFA5338A-C9C1-45E0-A28A-B1889AEBE2DC}" sibTransId="{040383A0-AE06-4248-97B9-DFEC4117AACD}"/>
    <dgm:cxn modelId="{73D5BBAB-9000-4B3E-971C-8FE0847951F2}" srcId="{316B24B3-D29A-42C8-9203-BEFDD6B81A29}" destId="{9C70F3C0-261B-40C5-B1A9-4BE865845080}" srcOrd="0" destOrd="0" parTransId="{49808935-D560-4B05-8C70-5863CE94354A}" sibTransId="{07D937F2-D0E5-4334-AEEC-1D25D162B186}"/>
    <dgm:cxn modelId="{8C6612AC-2AC8-41C1-AB01-428B9D92C42F}" srcId="{0F4482C1-92D7-4D20-A26B-165E5CFC561C}" destId="{B21953BA-C20F-448C-B10B-8B2A4C6F06A7}" srcOrd="0" destOrd="0" parTransId="{7B4E8CB2-C563-4A58-AEAC-D1E64EB03BE7}" sibTransId="{DECD0593-7983-4E79-A5F8-D4D0082920E5}"/>
    <dgm:cxn modelId="{E29D1DAC-7C32-42DE-8430-AA335124B74B}" type="presOf" srcId="{9C70F3C0-261B-40C5-B1A9-4BE865845080}" destId="{96D4E215-6061-4E04-BA4E-92DAD93A6EA5}" srcOrd="0" destOrd="0" presId="urn:microsoft.com/office/officeart/2005/8/layout/vList5"/>
    <dgm:cxn modelId="{835C8BAE-F1DD-4240-B9C0-108C61A6A610}" type="presOf" srcId="{B21953BA-C20F-448C-B10B-8B2A4C6F06A7}" destId="{EFCE93E3-7801-4F72-B977-A715E6D98F44}" srcOrd="0" destOrd="0" presId="urn:microsoft.com/office/officeart/2005/8/layout/vList5"/>
    <dgm:cxn modelId="{678026B3-9DCB-4CD9-A22B-E4918E838A9E}" srcId="{A705B490-F9A9-4E93-85C7-DC0F991F2307}" destId="{62988478-A860-4B48-99B7-6F027922576B}" srcOrd="0" destOrd="0" parTransId="{23017CF2-036E-4379-8C6C-BD7D10225271}" sibTransId="{2DA1A1B2-667A-45B8-982E-AEA373D18413}"/>
    <dgm:cxn modelId="{F99445B9-E558-4FC6-BF91-E8AEB31930C8}" srcId="{9C70F3C0-261B-40C5-B1A9-4BE865845080}" destId="{737DD12A-8DF8-4D89-850A-9137C10FBBAD}" srcOrd="0" destOrd="0" parTransId="{3F249714-057B-4129-9302-CE860E8E7FC9}" sibTransId="{B375434B-D6BC-4F73-A578-E63CA2232774}"/>
    <dgm:cxn modelId="{52458DB9-8EBD-4884-90D7-4DB1C79222BF}" type="presOf" srcId="{737DD12A-8DF8-4D89-850A-9137C10FBBAD}" destId="{41512E78-1D5C-4CC4-AF69-49DD4B64F209}" srcOrd="0" destOrd="0" presId="urn:microsoft.com/office/officeart/2005/8/layout/vList5"/>
    <dgm:cxn modelId="{DA1E50BF-F0AA-4FF0-A793-40A0E278E9BF}" srcId="{316B24B3-D29A-42C8-9203-BEFDD6B81A29}" destId="{C2B26A6D-2E71-4FA3-B80F-67606451F3A9}" srcOrd="3" destOrd="0" parTransId="{B3ECAE86-156C-48B7-9BA1-FA33DE6D689A}" sibTransId="{2D4868D1-0869-4EE1-8DBF-3A8F913767FD}"/>
    <dgm:cxn modelId="{7328C6C0-83F7-470C-958A-39E181F9F160}" type="presOf" srcId="{C8F32CF7-2297-4639-BCB5-2B9640B75DAB}" destId="{2A595407-4393-4462-A340-7B60F169B83B}" srcOrd="0" destOrd="1" presId="urn:microsoft.com/office/officeart/2005/8/layout/vList5"/>
    <dgm:cxn modelId="{20C29FC1-2E4A-4419-B6CA-A104A1D5C903}" type="presOf" srcId="{E486728C-C5AC-4DBB-8D17-27382173986A}" destId="{A759A884-7739-49A0-AE8B-A02F37865459}" srcOrd="0" destOrd="0" presId="urn:microsoft.com/office/officeart/2005/8/layout/vList5"/>
    <dgm:cxn modelId="{E6D111CB-D195-4254-81D9-BF4648D9094E}" srcId="{316B24B3-D29A-42C8-9203-BEFDD6B81A29}" destId="{193AB0EB-EBE8-44E2-BBAF-A8AA1C799D19}" srcOrd="5" destOrd="0" parTransId="{7057CD51-3373-4C4F-B13C-4F30A8ECBBF6}" sibTransId="{A74B80B1-4C24-4476-AEB3-B994A6BA3BC0}"/>
    <dgm:cxn modelId="{745F6BD1-21F9-4759-AF2D-8EEBBD4648D2}" srcId="{A705B490-F9A9-4E93-85C7-DC0F991F2307}" destId="{E1143C99-F6A4-4399-92F2-4BCD8900D198}" srcOrd="3" destOrd="0" parTransId="{355511C7-A6E0-4CAE-BF8A-3AA2F17D7943}" sibTransId="{EE3E89D0-DF80-4F7E-AAB5-D47B5119544A}"/>
    <dgm:cxn modelId="{B9AB37D7-25A2-40FB-ACF1-124B6310E04D}" srcId="{A705B490-F9A9-4E93-85C7-DC0F991F2307}" destId="{6EBA65B5-6F48-4D2D-870C-5607CB675E4F}" srcOrd="1" destOrd="0" parTransId="{B74591F9-D470-4D6E-8813-9D539D87B9DF}" sibTransId="{4C85A8D5-4B72-45A5-B4C1-422633E9403C}"/>
    <dgm:cxn modelId="{419737E8-DA8E-4470-9699-3573866EDF87}" type="presOf" srcId="{6411CDA2-D7EB-4834-8E7F-73A3BAD02E5C}" destId="{DFFC795B-B222-4E57-9A50-E8AD6E82BB1F}" srcOrd="0" destOrd="0" presId="urn:microsoft.com/office/officeart/2005/8/layout/vList5"/>
    <dgm:cxn modelId="{AD0D37EF-AFE0-4D30-947C-44489D1B8A36}" type="presOf" srcId="{1CF7D187-2356-425D-A174-063164B3E216}" destId="{9C14A6E4-B0EF-4752-90B0-C35A0F94D61D}" srcOrd="0" destOrd="0" presId="urn:microsoft.com/office/officeart/2005/8/layout/vList5"/>
    <dgm:cxn modelId="{8D1AAAF8-2356-4EC5-AEFB-883633472AD9}" type="presOf" srcId="{193AB0EB-EBE8-44E2-BBAF-A8AA1C799D19}" destId="{9AD81894-F5EB-4625-A315-2AD73F6523F2}" srcOrd="0" destOrd="0" presId="urn:microsoft.com/office/officeart/2005/8/layout/vList5"/>
    <dgm:cxn modelId="{DAE9B3FE-7FC6-4FCC-8186-E4BF8B53E32A}" type="presOf" srcId="{EB6D1EC8-4D8F-4ABA-9D3A-99D2B1F75B77}" destId="{27F77579-8ED6-40DF-A141-C85B85A4F83D}" srcOrd="0" destOrd="2" presId="urn:microsoft.com/office/officeart/2005/8/layout/vList5"/>
    <dgm:cxn modelId="{F0110AFF-18F3-4822-B7CF-81C6A948211C}" type="presOf" srcId="{13F9F802-A142-4ADC-9FCF-EC54F2C6C23D}" destId="{27F77579-8ED6-40DF-A141-C85B85A4F83D}" srcOrd="0" destOrd="1" presId="urn:microsoft.com/office/officeart/2005/8/layout/vList5"/>
    <dgm:cxn modelId="{30A4E6B7-D399-46DC-9BA9-EB6CD2ED7C31}" type="presParOf" srcId="{E1BBA754-76F8-4281-8408-E49750071C4B}" destId="{FFA60738-CE14-46FA-89F1-92B0B27A8D9C}" srcOrd="0" destOrd="0" presId="urn:microsoft.com/office/officeart/2005/8/layout/vList5"/>
    <dgm:cxn modelId="{FEEE2907-B500-4D34-A50D-48F272DEB0C6}" type="presParOf" srcId="{FFA60738-CE14-46FA-89F1-92B0B27A8D9C}" destId="{96D4E215-6061-4E04-BA4E-92DAD93A6EA5}" srcOrd="0" destOrd="0" presId="urn:microsoft.com/office/officeart/2005/8/layout/vList5"/>
    <dgm:cxn modelId="{81001996-4FC2-4E95-948A-8CBBF565C634}" type="presParOf" srcId="{FFA60738-CE14-46FA-89F1-92B0B27A8D9C}" destId="{41512E78-1D5C-4CC4-AF69-49DD4B64F209}" srcOrd="1" destOrd="0" presId="urn:microsoft.com/office/officeart/2005/8/layout/vList5"/>
    <dgm:cxn modelId="{EF1E0F22-C07F-457F-9770-91B9AB24D172}" type="presParOf" srcId="{E1BBA754-76F8-4281-8408-E49750071C4B}" destId="{92E3A5CB-EFAA-4325-8A90-513C8565EA76}" srcOrd="1" destOrd="0" presId="urn:microsoft.com/office/officeart/2005/8/layout/vList5"/>
    <dgm:cxn modelId="{F988443B-7E18-489C-A298-D06D26D5F179}" type="presParOf" srcId="{E1BBA754-76F8-4281-8408-E49750071C4B}" destId="{0146A2E1-0688-42B2-8025-5071578BF4B7}" srcOrd="2" destOrd="0" presId="urn:microsoft.com/office/officeart/2005/8/layout/vList5"/>
    <dgm:cxn modelId="{EA9E1DEF-DC00-4027-83DD-8C17007F5CA8}" type="presParOf" srcId="{0146A2E1-0688-42B2-8025-5071578BF4B7}" destId="{4358DC2C-A80A-41D9-82A3-3764030BED14}" srcOrd="0" destOrd="0" presId="urn:microsoft.com/office/officeart/2005/8/layout/vList5"/>
    <dgm:cxn modelId="{B4F90E39-3CC7-4F49-9707-08B58DF3178E}" type="presParOf" srcId="{0146A2E1-0688-42B2-8025-5071578BF4B7}" destId="{A759A884-7739-49A0-AE8B-A02F37865459}" srcOrd="1" destOrd="0" presId="urn:microsoft.com/office/officeart/2005/8/layout/vList5"/>
    <dgm:cxn modelId="{6060CD62-849E-4B1B-A70A-085AD47A5CDB}" type="presParOf" srcId="{E1BBA754-76F8-4281-8408-E49750071C4B}" destId="{70D35FBA-5E23-4856-9872-148658375C5C}" srcOrd="3" destOrd="0" presId="urn:microsoft.com/office/officeart/2005/8/layout/vList5"/>
    <dgm:cxn modelId="{34E6D449-2870-450C-A4C7-EB2107051DDF}" type="presParOf" srcId="{E1BBA754-76F8-4281-8408-E49750071C4B}" destId="{E2BF751C-6CF0-48DA-9540-624B1A78A924}" srcOrd="4" destOrd="0" presId="urn:microsoft.com/office/officeart/2005/8/layout/vList5"/>
    <dgm:cxn modelId="{65B1EB0D-5F22-47B2-BBCE-12C6973FD69D}" type="presParOf" srcId="{E2BF751C-6CF0-48DA-9540-624B1A78A924}" destId="{9104A1AA-E44E-460B-B347-3C38AB496CD1}" srcOrd="0" destOrd="0" presId="urn:microsoft.com/office/officeart/2005/8/layout/vList5"/>
    <dgm:cxn modelId="{A685C5AA-17F1-4992-97D4-D4AF835E676C}" type="presParOf" srcId="{E2BF751C-6CF0-48DA-9540-624B1A78A924}" destId="{EFCE93E3-7801-4F72-B977-A715E6D98F44}" srcOrd="1" destOrd="0" presId="urn:microsoft.com/office/officeart/2005/8/layout/vList5"/>
    <dgm:cxn modelId="{AC32D9AB-E4D1-4FE5-9A41-803055733707}" type="presParOf" srcId="{E1BBA754-76F8-4281-8408-E49750071C4B}" destId="{BBE6386E-9322-4F3A-857F-986FD077514E}" srcOrd="5" destOrd="0" presId="urn:microsoft.com/office/officeart/2005/8/layout/vList5"/>
    <dgm:cxn modelId="{E6728540-4AA0-4278-A045-FE5AD5A56F65}" type="presParOf" srcId="{E1BBA754-76F8-4281-8408-E49750071C4B}" destId="{2A4815E2-39EF-423B-992B-231F406F8116}" srcOrd="6" destOrd="0" presId="urn:microsoft.com/office/officeart/2005/8/layout/vList5"/>
    <dgm:cxn modelId="{83E21300-DB7F-42B3-AD47-9DEA7E45216C}" type="presParOf" srcId="{2A4815E2-39EF-423B-992B-231F406F8116}" destId="{93987764-42ED-41C4-BB6F-F63A3907DB11}" srcOrd="0" destOrd="0" presId="urn:microsoft.com/office/officeart/2005/8/layout/vList5"/>
    <dgm:cxn modelId="{8388BD52-D6AC-4D7C-9FCD-76F95520A1E9}" type="presParOf" srcId="{2A4815E2-39EF-423B-992B-231F406F8116}" destId="{27F77579-8ED6-40DF-A141-C85B85A4F83D}" srcOrd="1" destOrd="0" presId="urn:microsoft.com/office/officeart/2005/8/layout/vList5"/>
    <dgm:cxn modelId="{A9BF2C4E-1D8E-4276-B554-D46AE29C3441}" type="presParOf" srcId="{E1BBA754-76F8-4281-8408-E49750071C4B}" destId="{FADA6757-0390-4FCF-BB7D-455EE094C229}" srcOrd="7" destOrd="0" presId="urn:microsoft.com/office/officeart/2005/8/layout/vList5"/>
    <dgm:cxn modelId="{3D69BC94-BD94-49F6-9065-4400BB62EF4D}" type="presParOf" srcId="{E1BBA754-76F8-4281-8408-E49750071C4B}" destId="{31413305-90AE-47D0-B3EA-92389EDA3C35}" srcOrd="8" destOrd="0" presId="urn:microsoft.com/office/officeart/2005/8/layout/vList5"/>
    <dgm:cxn modelId="{022252B7-CA05-49ED-A809-DDAAF07A989A}" type="presParOf" srcId="{31413305-90AE-47D0-B3EA-92389EDA3C35}" destId="{3B6A04AF-612F-4D60-8E96-B9DE7D98941C}" srcOrd="0" destOrd="0" presId="urn:microsoft.com/office/officeart/2005/8/layout/vList5"/>
    <dgm:cxn modelId="{B2152E2E-372C-4EB7-B090-5EBE22C52E0A}" type="presParOf" srcId="{31413305-90AE-47D0-B3EA-92389EDA3C35}" destId="{C9599745-C084-4DBD-B255-A7120C083335}" srcOrd="1" destOrd="0" presId="urn:microsoft.com/office/officeart/2005/8/layout/vList5"/>
    <dgm:cxn modelId="{D49A674F-C789-47EE-BCBB-36A432874824}" type="presParOf" srcId="{E1BBA754-76F8-4281-8408-E49750071C4B}" destId="{D07603F5-4F6A-4A8B-AABE-AFD4FC4CE239}" srcOrd="9" destOrd="0" presId="urn:microsoft.com/office/officeart/2005/8/layout/vList5"/>
    <dgm:cxn modelId="{33E8B483-A36B-4EB2-B979-9D99AFFE556E}" type="presParOf" srcId="{E1BBA754-76F8-4281-8408-E49750071C4B}" destId="{122570B2-6240-4C6B-A45C-DE6B4E87AB9D}" srcOrd="10" destOrd="0" presId="urn:microsoft.com/office/officeart/2005/8/layout/vList5"/>
    <dgm:cxn modelId="{31A23B98-A18E-4758-83D9-7885DE495831}" type="presParOf" srcId="{122570B2-6240-4C6B-A45C-DE6B4E87AB9D}" destId="{9AD81894-F5EB-4625-A315-2AD73F6523F2}" srcOrd="0" destOrd="0" presId="urn:microsoft.com/office/officeart/2005/8/layout/vList5"/>
    <dgm:cxn modelId="{BCF92E05-E15C-484B-8E71-614A2BBFC8E9}" type="presParOf" srcId="{122570B2-6240-4C6B-A45C-DE6B4E87AB9D}" destId="{9C14A6E4-B0EF-4752-90B0-C35A0F94D61D}" srcOrd="1" destOrd="0" presId="urn:microsoft.com/office/officeart/2005/8/layout/vList5"/>
    <dgm:cxn modelId="{C4B506DE-5517-4370-938A-B43FC7C6BC2B}" type="presParOf" srcId="{E1BBA754-76F8-4281-8408-E49750071C4B}" destId="{F927720D-CDD0-483A-BAD3-2C3DD2E1EC5F}" srcOrd="11" destOrd="0" presId="urn:microsoft.com/office/officeart/2005/8/layout/vList5"/>
    <dgm:cxn modelId="{44939E31-AEAD-411F-92F4-D3E6949885AF}" type="presParOf" srcId="{E1BBA754-76F8-4281-8408-E49750071C4B}" destId="{B7295669-1746-49B0-9B16-7A65DE11C441}" srcOrd="12" destOrd="0" presId="urn:microsoft.com/office/officeart/2005/8/layout/vList5"/>
    <dgm:cxn modelId="{D6923216-1807-418C-B188-69358898EB20}" type="presParOf" srcId="{B7295669-1746-49B0-9B16-7A65DE11C441}" destId="{DFFC795B-B222-4E57-9A50-E8AD6E82BB1F}" srcOrd="0" destOrd="0" presId="urn:microsoft.com/office/officeart/2005/8/layout/vList5"/>
    <dgm:cxn modelId="{6C7C9F4F-F65C-400C-9DB9-75816C89B0BD}" type="presParOf" srcId="{B7295669-1746-49B0-9B16-7A65DE11C441}" destId="{2A595407-4393-4462-A340-7B60F169B83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8ACE1E-ED10-4DEC-9DD5-46B7C995236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14B9A5E-25B5-44A5-8C5F-C0FE8D24076B}">
      <dgm:prSet phldrT="[Text]" custT="1"/>
      <dgm:spPr/>
      <dgm:t>
        <a:bodyPr/>
        <a:lstStyle/>
        <a:p>
          <a:r>
            <a:rPr lang="en-US" sz="1400" dirty="0"/>
            <a:t>Clarity &amp; Specificity</a:t>
          </a:r>
          <a:endParaRPr lang="en-IN" sz="1400" dirty="0"/>
        </a:p>
      </dgm:t>
    </dgm:pt>
    <dgm:pt modelId="{D17FDE54-D049-4A9F-A694-8975458FEAC5}" type="parTrans" cxnId="{2ECC03DD-9C16-4C0A-B19F-1B0047A10899}">
      <dgm:prSet/>
      <dgm:spPr/>
      <dgm:t>
        <a:bodyPr/>
        <a:lstStyle/>
        <a:p>
          <a:endParaRPr lang="en-IN" sz="1400"/>
        </a:p>
      </dgm:t>
    </dgm:pt>
    <dgm:pt modelId="{6146FD01-336A-498C-8C6D-D211CDFE7A93}" type="sibTrans" cxnId="{2ECC03DD-9C16-4C0A-B19F-1B0047A10899}">
      <dgm:prSet/>
      <dgm:spPr/>
      <dgm:t>
        <a:bodyPr/>
        <a:lstStyle/>
        <a:p>
          <a:endParaRPr lang="en-IN" sz="1400"/>
        </a:p>
      </dgm:t>
    </dgm:pt>
    <dgm:pt modelId="{FB28824B-ECD7-49CB-98EA-52E2E3DBBBA8}">
      <dgm:prSet phldrT="[Text]" custT="1"/>
      <dgm:spPr/>
      <dgm:t>
        <a:bodyPr/>
        <a:lstStyle/>
        <a:p>
          <a:r>
            <a:rPr lang="en-US" sz="1400" dirty="0"/>
            <a:t>Purpose: Crafting precise prompts ensures the model understands the task correctly and generates relevant responses.</a:t>
          </a:r>
          <a:endParaRPr lang="en-IN" sz="1400" dirty="0"/>
        </a:p>
      </dgm:t>
    </dgm:pt>
    <dgm:pt modelId="{8865CEB0-931E-4BF7-A056-D11CE18CE34B}" type="parTrans" cxnId="{65756A85-BDE1-4CE8-B867-1652B8D4247A}">
      <dgm:prSet/>
      <dgm:spPr/>
      <dgm:t>
        <a:bodyPr/>
        <a:lstStyle/>
        <a:p>
          <a:endParaRPr lang="en-IN" sz="1400"/>
        </a:p>
      </dgm:t>
    </dgm:pt>
    <dgm:pt modelId="{1363E479-38A3-4FD5-9798-CFE0B20C829E}" type="sibTrans" cxnId="{65756A85-BDE1-4CE8-B867-1652B8D4247A}">
      <dgm:prSet/>
      <dgm:spPr/>
      <dgm:t>
        <a:bodyPr/>
        <a:lstStyle/>
        <a:p>
          <a:endParaRPr lang="en-IN" sz="1400"/>
        </a:p>
      </dgm:t>
    </dgm:pt>
    <dgm:pt modelId="{A120A78D-49CA-4801-9CE5-A955A44FB991}">
      <dgm:prSet phldrT="[Text]" custT="1"/>
      <dgm:spPr/>
      <dgm:t>
        <a:bodyPr/>
        <a:lstStyle/>
        <a:p>
          <a:r>
            <a:rPr lang="en-IN" sz="1400" dirty="0"/>
            <a:t>Impact: </a:t>
          </a:r>
          <a:r>
            <a:rPr lang="en-US" sz="1400" dirty="0"/>
            <a:t>Clear and specific prompts improve the model's ability to follow instructions accurately, enhancing task performance.</a:t>
          </a:r>
          <a:endParaRPr lang="en-IN" sz="1400" dirty="0"/>
        </a:p>
      </dgm:t>
    </dgm:pt>
    <dgm:pt modelId="{D1E8B2B9-44D3-4F24-ADAD-2DF2512BC014}" type="parTrans" cxnId="{3BBB76AE-8873-4C0D-8B1B-1EFFEE7E1AE0}">
      <dgm:prSet/>
      <dgm:spPr/>
      <dgm:t>
        <a:bodyPr/>
        <a:lstStyle/>
        <a:p>
          <a:endParaRPr lang="en-IN" sz="1400"/>
        </a:p>
      </dgm:t>
    </dgm:pt>
    <dgm:pt modelId="{86E9CDED-00E9-4262-A9BC-E6F41D2BECBC}" type="sibTrans" cxnId="{3BBB76AE-8873-4C0D-8B1B-1EFFEE7E1AE0}">
      <dgm:prSet/>
      <dgm:spPr/>
      <dgm:t>
        <a:bodyPr/>
        <a:lstStyle/>
        <a:p>
          <a:endParaRPr lang="en-IN" sz="1400"/>
        </a:p>
      </dgm:t>
    </dgm:pt>
    <dgm:pt modelId="{E8761908-1C01-4B7E-9D65-1D4F1F57E972}">
      <dgm:prSet phldrT="[Text]" custT="1"/>
      <dgm:spPr/>
      <dgm:t>
        <a:bodyPr/>
        <a:lstStyle/>
        <a:p>
          <a:r>
            <a:rPr lang="en-IN" sz="1400" dirty="0"/>
            <a:t>Task Diversity</a:t>
          </a:r>
        </a:p>
      </dgm:t>
    </dgm:pt>
    <dgm:pt modelId="{19D479CC-12C0-4FD3-9716-D5B1C8B478BC}" type="parTrans" cxnId="{9D65F475-70CE-42C4-AB63-4B37234CA808}">
      <dgm:prSet/>
      <dgm:spPr/>
      <dgm:t>
        <a:bodyPr/>
        <a:lstStyle/>
        <a:p>
          <a:endParaRPr lang="en-IN" sz="1400"/>
        </a:p>
      </dgm:t>
    </dgm:pt>
    <dgm:pt modelId="{25A2A287-8EB8-41D9-996F-6552571FF619}" type="sibTrans" cxnId="{9D65F475-70CE-42C4-AB63-4B37234CA808}">
      <dgm:prSet/>
      <dgm:spPr/>
      <dgm:t>
        <a:bodyPr/>
        <a:lstStyle/>
        <a:p>
          <a:endParaRPr lang="en-IN" sz="1400"/>
        </a:p>
      </dgm:t>
    </dgm:pt>
    <dgm:pt modelId="{5349B80D-82FD-45AC-A483-1DBBD45999BB}">
      <dgm:prSet phldrT="[Text]" custT="1"/>
      <dgm:spPr/>
      <dgm:t>
        <a:bodyPr/>
        <a:lstStyle/>
        <a:p>
          <a:r>
            <a:rPr lang="en-IN" sz="1400" dirty="0"/>
            <a:t>Purpose: </a:t>
          </a:r>
          <a:r>
            <a:rPr lang="en-US" sz="1400" dirty="0"/>
            <a:t>Exposing the model to a variety of well-crafted prompts during training helps it generalize better across different types of instructions.</a:t>
          </a:r>
          <a:endParaRPr lang="en-IN" sz="1400" dirty="0"/>
        </a:p>
      </dgm:t>
    </dgm:pt>
    <dgm:pt modelId="{974CAD1C-860D-4D0B-A1EC-C213ECB48DA9}" type="parTrans" cxnId="{77ABED01-5670-4A6A-8E75-ABD83FCFC127}">
      <dgm:prSet/>
      <dgm:spPr/>
      <dgm:t>
        <a:bodyPr/>
        <a:lstStyle/>
        <a:p>
          <a:endParaRPr lang="en-IN" sz="1400"/>
        </a:p>
      </dgm:t>
    </dgm:pt>
    <dgm:pt modelId="{630660C4-6967-4B00-9C35-A677C098333B}" type="sibTrans" cxnId="{77ABED01-5670-4A6A-8E75-ABD83FCFC127}">
      <dgm:prSet/>
      <dgm:spPr/>
      <dgm:t>
        <a:bodyPr/>
        <a:lstStyle/>
        <a:p>
          <a:endParaRPr lang="en-IN" sz="1400"/>
        </a:p>
      </dgm:t>
    </dgm:pt>
    <dgm:pt modelId="{3676F453-7DAC-43F9-9AD6-0F0A444623E6}">
      <dgm:prSet phldrT="[Text]" custT="1"/>
      <dgm:spPr/>
      <dgm:t>
        <a:bodyPr/>
        <a:lstStyle/>
        <a:p>
          <a:r>
            <a:rPr lang="en-IN" sz="1400" dirty="0"/>
            <a:t>Impact: </a:t>
          </a:r>
          <a:r>
            <a:rPr lang="en-US" sz="1400" dirty="0"/>
            <a:t>A diverse set of prompts enables the model to handle a wide range of user queries effectively.</a:t>
          </a:r>
          <a:endParaRPr lang="en-IN" sz="1400" dirty="0"/>
        </a:p>
      </dgm:t>
    </dgm:pt>
    <dgm:pt modelId="{515C6662-C5E5-4E5B-B683-BBA755EDB6AA}" type="parTrans" cxnId="{53FF6497-98A2-49D7-BAE6-DD67608077BB}">
      <dgm:prSet/>
      <dgm:spPr/>
      <dgm:t>
        <a:bodyPr/>
        <a:lstStyle/>
        <a:p>
          <a:endParaRPr lang="en-IN" sz="1400"/>
        </a:p>
      </dgm:t>
    </dgm:pt>
    <dgm:pt modelId="{C6E4906A-77ED-4812-BD42-4AB129404074}" type="sibTrans" cxnId="{53FF6497-98A2-49D7-BAE6-DD67608077BB}">
      <dgm:prSet/>
      <dgm:spPr/>
      <dgm:t>
        <a:bodyPr/>
        <a:lstStyle/>
        <a:p>
          <a:endParaRPr lang="en-IN" sz="1400"/>
        </a:p>
      </dgm:t>
    </dgm:pt>
    <dgm:pt modelId="{E65CB7BB-465A-4596-9E48-75264A486E09}">
      <dgm:prSet phldrT="[Text]" custT="1"/>
      <dgm:spPr/>
      <dgm:t>
        <a:bodyPr/>
        <a:lstStyle/>
        <a:p>
          <a:r>
            <a:rPr lang="en-IN" sz="1400" dirty="0"/>
            <a:t>Response Quality</a:t>
          </a:r>
        </a:p>
      </dgm:t>
    </dgm:pt>
    <dgm:pt modelId="{1580700A-BBC6-4C93-9D3A-5604277F47BC}" type="parTrans" cxnId="{C6DFBD66-E17F-4453-923D-42CB6DBAEE4A}">
      <dgm:prSet/>
      <dgm:spPr/>
      <dgm:t>
        <a:bodyPr/>
        <a:lstStyle/>
        <a:p>
          <a:endParaRPr lang="en-IN" sz="1400"/>
        </a:p>
      </dgm:t>
    </dgm:pt>
    <dgm:pt modelId="{2AAEF3FA-E7CE-49CA-AE91-FBD155AD4D3B}" type="sibTrans" cxnId="{C6DFBD66-E17F-4453-923D-42CB6DBAEE4A}">
      <dgm:prSet/>
      <dgm:spPr/>
      <dgm:t>
        <a:bodyPr/>
        <a:lstStyle/>
        <a:p>
          <a:endParaRPr lang="en-IN" sz="1400"/>
        </a:p>
      </dgm:t>
    </dgm:pt>
    <dgm:pt modelId="{D3278298-47A2-4FC9-AC0E-A7680B9551D5}">
      <dgm:prSet phldrT="[Text]" custT="1"/>
      <dgm:spPr/>
      <dgm:t>
        <a:bodyPr/>
        <a:lstStyle/>
        <a:p>
          <a:r>
            <a:rPr lang="en-IN" sz="1400" dirty="0"/>
            <a:t>Purpose: </a:t>
          </a:r>
          <a:r>
            <a:rPr lang="en-US" sz="1400" dirty="0"/>
            <a:t>Effective prompt engineering ensures that the responses generated during training are of high quality and contextually appropriate.</a:t>
          </a:r>
          <a:endParaRPr lang="en-IN" sz="1400" dirty="0"/>
        </a:p>
      </dgm:t>
    </dgm:pt>
    <dgm:pt modelId="{44C9030F-1ED6-49EC-8EF7-57E043FAC253}" type="parTrans" cxnId="{5221341A-43F0-4BF5-A3F2-09531587DF6F}">
      <dgm:prSet/>
      <dgm:spPr/>
      <dgm:t>
        <a:bodyPr/>
        <a:lstStyle/>
        <a:p>
          <a:endParaRPr lang="en-IN" sz="1400"/>
        </a:p>
      </dgm:t>
    </dgm:pt>
    <dgm:pt modelId="{18A5FD6D-ECE1-421A-8EB0-42C5485AE3ED}" type="sibTrans" cxnId="{5221341A-43F0-4BF5-A3F2-09531587DF6F}">
      <dgm:prSet/>
      <dgm:spPr/>
      <dgm:t>
        <a:bodyPr/>
        <a:lstStyle/>
        <a:p>
          <a:endParaRPr lang="en-IN" sz="1400"/>
        </a:p>
      </dgm:t>
    </dgm:pt>
    <dgm:pt modelId="{6BE753B5-FC37-46A2-AD15-E59E97755F65}">
      <dgm:prSet phldrT="[Text]" custT="1"/>
      <dgm:spPr/>
      <dgm:t>
        <a:bodyPr/>
        <a:lstStyle/>
        <a:p>
          <a:r>
            <a:rPr lang="en-IN" sz="1400" dirty="0"/>
            <a:t>Impact: </a:t>
          </a:r>
          <a:r>
            <a:rPr lang="en-US" sz="1400" dirty="0"/>
            <a:t>High-quality responses during training lead to better model performance and more reliable outputs in real-world applications.</a:t>
          </a:r>
          <a:endParaRPr lang="en-IN" sz="1400" dirty="0"/>
        </a:p>
      </dgm:t>
    </dgm:pt>
    <dgm:pt modelId="{3CDE9091-3D13-468A-A1DE-EC319FD25298}" type="parTrans" cxnId="{56211234-F8C3-4A67-A6E5-FC68A40C5807}">
      <dgm:prSet/>
      <dgm:spPr/>
      <dgm:t>
        <a:bodyPr/>
        <a:lstStyle/>
        <a:p>
          <a:endParaRPr lang="en-IN" sz="1400"/>
        </a:p>
      </dgm:t>
    </dgm:pt>
    <dgm:pt modelId="{0E92EB36-D700-490A-BB31-4964E1A96F11}" type="sibTrans" cxnId="{56211234-F8C3-4A67-A6E5-FC68A40C5807}">
      <dgm:prSet/>
      <dgm:spPr/>
      <dgm:t>
        <a:bodyPr/>
        <a:lstStyle/>
        <a:p>
          <a:endParaRPr lang="en-IN" sz="1400"/>
        </a:p>
      </dgm:t>
    </dgm:pt>
    <dgm:pt modelId="{26240768-46C8-4AF3-B5EA-6AC2FCD7C3DA}">
      <dgm:prSet phldrT="[Text]" custT="1"/>
      <dgm:spPr/>
      <dgm:t>
        <a:bodyPr/>
        <a:lstStyle/>
        <a:p>
          <a:r>
            <a:rPr lang="en-US" sz="1400" dirty="0"/>
            <a:t>Efficiency</a:t>
          </a:r>
          <a:endParaRPr lang="en-IN" sz="1400" dirty="0"/>
        </a:p>
      </dgm:t>
    </dgm:pt>
    <dgm:pt modelId="{568DE6FB-47D0-4BB4-8919-ACC131D6D92D}" type="parTrans" cxnId="{377C37F6-8498-45D7-90F6-92A82991BE93}">
      <dgm:prSet/>
      <dgm:spPr/>
      <dgm:t>
        <a:bodyPr/>
        <a:lstStyle/>
        <a:p>
          <a:endParaRPr lang="en-IN"/>
        </a:p>
      </dgm:t>
    </dgm:pt>
    <dgm:pt modelId="{7FD81794-EDD6-40F8-A74D-AE0EC0B14AC8}" type="sibTrans" cxnId="{377C37F6-8498-45D7-90F6-92A82991BE93}">
      <dgm:prSet/>
      <dgm:spPr/>
      <dgm:t>
        <a:bodyPr/>
        <a:lstStyle/>
        <a:p>
          <a:endParaRPr lang="en-IN"/>
        </a:p>
      </dgm:t>
    </dgm:pt>
    <dgm:pt modelId="{F749A6BE-E38F-417B-B222-008B6AE09CA8}">
      <dgm:prSet phldrT="[Text]" custT="1"/>
      <dgm:spPr/>
      <dgm:t>
        <a:bodyPr/>
        <a:lstStyle/>
        <a:p>
          <a:r>
            <a:rPr lang="en-US" sz="1400" dirty="0"/>
            <a:t>Purpose: Optimized prompts can reduce the need for extensive training data by making each example more informative.</a:t>
          </a:r>
          <a:endParaRPr lang="en-IN" sz="1400" dirty="0"/>
        </a:p>
      </dgm:t>
    </dgm:pt>
    <dgm:pt modelId="{60985C41-CB13-42AB-9105-90F959A1ADCB}" type="parTrans" cxnId="{547B5594-AFEE-4BE0-87BD-CBC7321F7D4E}">
      <dgm:prSet/>
      <dgm:spPr/>
      <dgm:t>
        <a:bodyPr/>
        <a:lstStyle/>
        <a:p>
          <a:endParaRPr lang="en-IN"/>
        </a:p>
      </dgm:t>
    </dgm:pt>
    <dgm:pt modelId="{89DC80AD-8168-4671-84AA-EFFB984C4F4D}" type="sibTrans" cxnId="{547B5594-AFEE-4BE0-87BD-CBC7321F7D4E}">
      <dgm:prSet/>
      <dgm:spPr/>
      <dgm:t>
        <a:bodyPr/>
        <a:lstStyle/>
        <a:p>
          <a:endParaRPr lang="en-IN"/>
        </a:p>
      </dgm:t>
    </dgm:pt>
    <dgm:pt modelId="{D76A83E1-DC91-4464-A95E-DFC348968029}">
      <dgm:prSet phldrT="[Text]" custT="1"/>
      <dgm:spPr/>
      <dgm:t>
        <a:bodyPr/>
        <a:lstStyle/>
        <a:p>
          <a:endParaRPr lang="en-IN" sz="1400" dirty="0"/>
        </a:p>
      </dgm:t>
    </dgm:pt>
    <dgm:pt modelId="{613B8025-5016-4AB2-815B-A9A6D6A57BB3}" type="parTrans" cxnId="{8D27F48A-42F8-4EAE-AD0B-460C844E376B}">
      <dgm:prSet/>
      <dgm:spPr/>
      <dgm:t>
        <a:bodyPr/>
        <a:lstStyle/>
        <a:p>
          <a:endParaRPr lang="en-IN"/>
        </a:p>
      </dgm:t>
    </dgm:pt>
    <dgm:pt modelId="{22847CAC-C219-4260-8E0C-4C93C01E3E89}" type="sibTrans" cxnId="{8D27F48A-42F8-4EAE-AD0B-460C844E376B}">
      <dgm:prSet/>
      <dgm:spPr/>
      <dgm:t>
        <a:bodyPr/>
        <a:lstStyle/>
        <a:p>
          <a:endParaRPr lang="en-IN"/>
        </a:p>
      </dgm:t>
    </dgm:pt>
    <dgm:pt modelId="{BC4FE2B1-0F53-4CFB-93A5-BBCB1DE47DA3}">
      <dgm:prSet phldrT="[Text]" custT="1"/>
      <dgm:spPr/>
      <dgm:t>
        <a:bodyPr/>
        <a:lstStyle/>
        <a:p>
          <a:r>
            <a:rPr lang="en-US" sz="1400" dirty="0"/>
            <a:t>Impact: This leads to more efficient use of computational resources and faster convergence during training.</a:t>
          </a:r>
          <a:endParaRPr lang="en-IN" sz="1400" dirty="0"/>
        </a:p>
      </dgm:t>
    </dgm:pt>
    <dgm:pt modelId="{06DF1EDF-7F6D-4360-B573-8C2667F52AEF}" type="parTrans" cxnId="{C956BE39-28BA-4CC6-BB71-2547DF6D6160}">
      <dgm:prSet/>
      <dgm:spPr/>
      <dgm:t>
        <a:bodyPr/>
        <a:lstStyle/>
        <a:p>
          <a:endParaRPr lang="en-IN"/>
        </a:p>
      </dgm:t>
    </dgm:pt>
    <dgm:pt modelId="{F71CAE0E-E6A7-41A2-8D75-BA207ECA8C51}" type="sibTrans" cxnId="{C956BE39-28BA-4CC6-BB71-2547DF6D6160}">
      <dgm:prSet/>
      <dgm:spPr/>
      <dgm:t>
        <a:bodyPr/>
        <a:lstStyle/>
        <a:p>
          <a:endParaRPr lang="en-IN"/>
        </a:p>
      </dgm:t>
    </dgm:pt>
    <dgm:pt modelId="{1C56C68E-CE4E-4814-8D6F-8BD1CBD32575}" type="pres">
      <dgm:prSet presAssocID="{4C8ACE1E-ED10-4DEC-9DD5-46B7C995236E}" presName="Name0" presStyleCnt="0">
        <dgm:presLayoutVars>
          <dgm:dir/>
          <dgm:animLvl val="lvl"/>
          <dgm:resizeHandles val="exact"/>
        </dgm:presLayoutVars>
      </dgm:prSet>
      <dgm:spPr/>
    </dgm:pt>
    <dgm:pt modelId="{37C28AAE-CA7E-474E-B659-7D27C9B85F8F}" type="pres">
      <dgm:prSet presAssocID="{214B9A5E-25B5-44A5-8C5F-C0FE8D24076B}" presName="linNode" presStyleCnt="0"/>
      <dgm:spPr/>
    </dgm:pt>
    <dgm:pt modelId="{B50853CB-B405-40BD-96F6-D11E9FF62417}" type="pres">
      <dgm:prSet presAssocID="{214B9A5E-25B5-44A5-8C5F-C0FE8D24076B}" presName="parentText" presStyleLbl="node1" presStyleIdx="0" presStyleCnt="4" custScaleY="71901">
        <dgm:presLayoutVars>
          <dgm:chMax val="1"/>
          <dgm:bulletEnabled val="1"/>
        </dgm:presLayoutVars>
      </dgm:prSet>
      <dgm:spPr/>
    </dgm:pt>
    <dgm:pt modelId="{1F6C3696-E1EA-444A-9A61-5E2E72A5B48B}" type="pres">
      <dgm:prSet presAssocID="{214B9A5E-25B5-44A5-8C5F-C0FE8D24076B}" presName="descendantText" presStyleLbl="alignAccFollowNode1" presStyleIdx="0" presStyleCnt="4" custScaleY="89513">
        <dgm:presLayoutVars>
          <dgm:bulletEnabled val="1"/>
        </dgm:presLayoutVars>
      </dgm:prSet>
      <dgm:spPr/>
    </dgm:pt>
    <dgm:pt modelId="{D65A3647-7625-48A1-84E1-D66AC28D8B89}" type="pres">
      <dgm:prSet presAssocID="{6146FD01-336A-498C-8C6D-D211CDFE7A93}" presName="sp" presStyleCnt="0"/>
      <dgm:spPr/>
    </dgm:pt>
    <dgm:pt modelId="{6F97EC95-3CC9-46B3-85FC-74D3BC00FE49}" type="pres">
      <dgm:prSet presAssocID="{E8761908-1C01-4B7E-9D65-1D4F1F57E972}" presName="linNode" presStyleCnt="0"/>
      <dgm:spPr/>
    </dgm:pt>
    <dgm:pt modelId="{E604A0CD-3968-4959-B173-7A14B31424C0}" type="pres">
      <dgm:prSet presAssocID="{E8761908-1C01-4B7E-9D65-1D4F1F57E972}" presName="parentText" presStyleLbl="node1" presStyleIdx="1" presStyleCnt="4" custScaleY="67258">
        <dgm:presLayoutVars>
          <dgm:chMax val="1"/>
          <dgm:bulletEnabled val="1"/>
        </dgm:presLayoutVars>
      </dgm:prSet>
      <dgm:spPr/>
    </dgm:pt>
    <dgm:pt modelId="{DFEF6EBF-74D7-40E9-AA13-BC006C44C08D}" type="pres">
      <dgm:prSet presAssocID="{E8761908-1C01-4B7E-9D65-1D4F1F57E972}" presName="descendantText" presStyleLbl="alignAccFollowNode1" presStyleIdx="1" presStyleCnt="4" custScaleY="76210">
        <dgm:presLayoutVars>
          <dgm:bulletEnabled val="1"/>
        </dgm:presLayoutVars>
      </dgm:prSet>
      <dgm:spPr/>
    </dgm:pt>
    <dgm:pt modelId="{FA1285EB-584D-40F5-BFED-ACAFF95B5B8B}" type="pres">
      <dgm:prSet presAssocID="{25A2A287-8EB8-41D9-996F-6552571FF619}" presName="sp" presStyleCnt="0"/>
      <dgm:spPr/>
    </dgm:pt>
    <dgm:pt modelId="{64251CFA-9A36-49FE-A3CC-F723482B6CD8}" type="pres">
      <dgm:prSet presAssocID="{E65CB7BB-465A-4596-9E48-75264A486E09}" presName="linNode" presStyleCnt="0"/>
      <dgm:spPr/>
    </dgm:pt>
    <dgm:pt modelId="{21A0C5D6-B071-47C2-95CE-B07E7B67048E}" type="pres">
      <dgm:prSet presAssocID="{E65CB7BB-465A-4596-9E48-75264A486E09}" presName="parentText" presStyleLbl="node1" presStyleIdx="2" presStyleCnt="4" custScaleY="70778">
        <dgm:presLayoutVars>
          <dgm:chMax val="1"/>
          <dgm:bulletEnabled val="1"/>
        </dgm:presLayoutVars>
      </dgm:prSet>
      <dgm:spPr/>
    </dgm:pt>
    <dgm:pt modelId="{08238F86-E00C-4D4E-A891-75A431699169}" type="pres">
      <dgm:prSet presAssocID="{E65CB7BB-465A-4596-9E48-75264A486E09}" presName="descendantText" presStyleLbl="alignAccFollowNode1" presStyleIdx="2" presStyleCnt="4" custScaleY="86710">
        <dgm:presLayoutVars>
          <dgm:bulletEnabled val="1"/>
        </dgm:presLayoutVars>
      </dgm:prSet>
      <dgm:spPr/>
    </dgm:pt>
    <dgm:pt modelId="{98759BA1-F3FB-46B7-8149-D6542D34CA53}" type="pres">
      <dgm:prSet presAssocID="{2AAEF3FA-E7CE-49CA-AE91-FBD155AD4D3B}" presName="sp" presStyleCnt="0"/>
      <dgm:spPr/>
    </dgm:pt>
    <dgm:pt modelId="{DDEE43D0-24CC-479F-9537-043A899585FC}" type="pres">
      <dgm:prSet presAssocID="{26240768-46C8-4AF3-B5EA-6AC2FCD7C3DA}" presName="linNode" presStyleCnt="0"/>
      <dgm:spPr/>
    </dgm:pt>
    <dgm:pt modelId="{A9DD40E5-BAFA-49AB-9E05-A4108AFEF800}" type="pres">
      <dgm:prSet presAssocID="{26240768-46C8-4AF3-B5EA-6AC2FCD7C3DA}" presName="parentText" presStyleLbl="node1" presStyleIdx="3" presStyleCnt="4" custScaleY="71042">
        <dgm:presLayoutVars>
          <dgm:chMax val="1"/>
          <dgm:bulletEnabled val="1"/>
        </dgm:presLayoutVars>
      </dgm:prSet>
      <dgm:spPr/>
    </dgm:pt>
    <dgm:pt modelId="{30C83334-B4BD-452F-8B33-9088749454B0}" type="pres">
      <dgm:prSet presAssocID="{26240768-46C8-4AF3-B5EA-6AC2FCD7C3DA}" presName="descendantText" presStyleLbl="alignAccFollowNode1" presStyleIdx="3" presStyleCnt="4" custScaleY="79954">
        <dgm:presLayoutVars>
          <dgm:bulletEnabled val="1"/>
        </dgm:presLayoutVars>
      </dgm:prSet>
      <dgm:spPr/>
    </dgm:pt>
  </dgm:ptLst>
  <dgm:cxnLst>
    <dgm:cxn modelId="{77ABED01-5670-4A6A-8E75-ABD83FCFC127}" srcId="{E8761908-1C01-4B7E-9D65-1D4F1F57E972}" destId="{5349B80D-82FD-45AC-A483-1DBBD45999BB}" srcOrd="0" destOrd="0" parTransId="{974CAD1C-860D-4D0B-A1EC-C213ECB48DA9}" sibTransId="{630660C4-6967-4B00-9C35-A677C098333B}"/>
    <dgm:cxn modelId="{5221341A-43F0-4BF5-A3F2-09531587DF6F}" srcId="{E65CB7BB-465A-4596-9E48-75264A486E09}" destId="{D3278298-47A2-4FC9-AC0E-A7680B9551D5}" srcOrd="0" destOrd="0" parTransId="{44C9030F-1ED6-49EC-8EF7-57E043FAC253}" sibTransId="{18A5FD6D-ECE1-421A-8EB0-42C5485AE3ED}"/>
    <dgm:cxn modelId="{98261527-FE84-45EA-B8F8-FFB856E94117}" type="presOf" srcId="{E65CB7BB-465A-4596-9E48-75264A486E09}" destId="{21A0C5D6-B071-47C2-95CE-B07E7B67048E}" srcOrd="0" destOrd="0" presId="urn:microsoft.com/office/officeart/2005/8/layout/vList5"/>
    <dgm:cxn modelId="{C5CCA12F-A4D7-4E42-96BD-0A20EEF4F25E}" type="presOf" srcId="{D3278298-47A2-4FC9-AC0E-A7680B9551D5}" destId="{08238F86-E00C-4D4E-A891-75A431699169}" srcOrd="0" destOrd="0" presId="urn:microsoft.com/office/officeart/2005/8/layout/vList5"/>
    <dgm:cxn modelId="{56211234-F8C3-4A67-A6E5-FC68A40C5807}" srcId="{E65CB7BB-465A-4596-9E48-75264A486E09}" destId="{6BE753B5-FC37-46A2-AD15-E59E97755F65}" srcOrd="1" destOrd="0" parTransId="{3CDE9091-3D13-468A-A1DE-EC319FD25298}" sibTransId="{0E92EB36-D700-490A-BB31-4964E1A96F11}"/>
    <dgm:cxn modelId="{3C97F438-1347-40C5-93D8-9231353A1A16}" type="presOf" srcId="{214B9A5E-25B5-44A5-8C5F-C0FE8D24076B}" destId="{B50853CB-B405-40BD-96F6-D11E9FF62417}" srcOrd="0" destOrd="0" presId="urn:microsoft.com/office/officeart/2005/8/layout/vList5"/>
    <dgm:cxn modelId="{C956BE39-28BA-4CC6-BB71-2547DF6D6160}" srcId="{26240768-46C8-4AF3-B5EA-6AC2FCD7C3DA}" destId="{BC4FE2B1-0F53-4CFB-93A5-BBCB1DE47DA3}" srcOrd="1" destOrd="0" parTransId="{06DF1EDF-7F6D-4360-B573-8C2667F52AEF}" sibTransId="{F71CAE0E-E6A7-41A2-8D75-BA207ECA8C51}"/>
    <dgm:cxn modelId="{1AE4055C-7926-4CD7-BDA3-EB93B16660E4}" type="presOf" srcId="{FB28824B-ECD7-49CB-98EA-52E2E3DBBBA8}" destId="{1F6C3696-E1EA-444A-9A61-5E2E72A5B48B}" srcOrd="0" destOrd="0" presId="urn:microsoft.com/office/officeart/2005/8/layout/vList5"/>
    <dgm:cxn modelId="{732B9341-220B-4E7A-BFA3-5AD746FF1375}" type="presOf" srcId="{A120A78D-49CA-4801-9CE5-A955A44FB991}" destId="{1F6C3696-E1EA-444A-9A61-5E2E72A5B48B}" srcOrd="0" destOrd="1" presId="urn:microsoft.com/office/officeart/2005/8/layout/vList5"/>
    <dgm:cxn modelId="{57C83D43-4ADC-4E61-A1C0-EF3CBAB804C7}" type="presOf" srcId="{3676F453-7DAC-43F9-9AD6-0F0A444623E6}" destId="{DFEF6EBF-74D7-40E9-AA13-BC006C44C08D}" srcOrd="0" destOrd="1" presId="urn:microsoft.com/office/officeart/2005/8/layout/vList5"/>
    <dgm:cxn modelId="{C6DFBD66-E17F-4453-923D-42CB6DBAEE4A}" srcId="{4C8ACE1E-ED10-4DEC-9DD5-46B7C995236E}" destId="{E65CB7BB-465A-4596-9E48-75264A486E09}" srcOrd="2" destOrd="0" parTransId="{1580700A-BBC6-4C93-9D3A-5604277F47BC}" sibTransId="{2AAEF3FA-E7CE-49CA-AE91-FBD155AD4D3B}"/>
    <dgm:cxn modelId="{9C842D72-41F5-4CBD-8D06-604F9412AA05}" type="presOf" srcId="{F749A6BE-E38F-417B-B222-008B6AE09CA8}" destId="{30C83334-B4BD-452F-8B33-9088749454B0}" srcOrd="0" destOrd="0" presId="urn:microsoft.com/office/officeart/2005/8/layout/vList5"/>
    <dgm:cxn modelId="{9D65F475-70CE-42C4-AB63-4B37234CA808}" srcId="{4C8ACE1E-ED10-4DEC-9DD5-46B7C995236E}" destId="{E8761908-1C01-4B7E-9D65-1D4F1F57E972}" srcOrd="1" destOrd="0" parTransId="{19D479CC-12C0-4FD3-9716-D5B1C8B478BC}" sibTransId="{25A2A287-8EB8-41D9-996F-6552571FF619}"/>
    <dgm:cxn modelId="{E527C27F-804E-477F-A5B6-AE56FE1F77FD}" type="presOf" srcId="{E8761908-1C01-4B7E-9D65-1D4F1F57E972}" destId="{E604A0CD-3968-4959-B173-7A14B31424C0}" srcOrd="0" destOrd="0" presId="urn:microsoft.com/office/officeart/2005/8/layout/vList5"/>
    <dgm:cxn modelId="{65756A85-BDE1-4CE8-B867-1652B8D4247A}" srcId="{214B9A5E-25B5-44A5-8C5F-C0FE8D24076B}" destId="{FB28824B-ECD7-49CB-98EA-52E2E3DBBBA8}" srcOrd="0" destOrd="0" parTransId="{8865CEB0-931E-4BF7-A056-D11CE18CE34B}" sibTransId="{1363E479-38A3-4FD5-9798-CFE0B20C829E}"/>
    <dgm:cxn modelId="{DCB2058A-2DC2-48AD-A282-E5607D23D060}" type="presOf" srcId="{26240768-46C8-4AF3-B5EA-6AC2FCD7C3DA}" destId="{A9DD40E5-BAFA-49AB-9E05-A4108AFEF800}" srcOrd="0" destOrd="0" presId="urn:microsoft.com/office/officeart/2005/8/layout/vList5"/>
    <dgm:cxn modelId="{8D27F48A-42F8-4EAE-AD0B-460C844E376B}" srcId="{26240768-46C8-4AF3-B5EA-6AC2FCD7C3DA}" destId="{D76A83E1-DC91-4464-A95E-DFC348968029}" srcOrd="2" destOrd="0" parTransId="{613B8025-5016-4AB2-815B-A9A6D6A57BB3}" sibTransId="{22847CAC-C219-4260-8E0C-4C93C01E3E89}"/>
    <dgm:cxn modelId="{547B5594-AFEE-4BE0-87BD-CBC7321F7D4E}" srcId="{26240768-46C8-4AF3-B5EA-6AC2FCD7C3DA}" destId="{F749A6BE-E38F-417B-B222-008B6AE09CA8}" srcOrd="0" destOrd="0" parTransId="{60985C41-CB13-42AB-9105-90F959A1ADCB}" sibTransId="{89DC80AD-8168-4671-84AA-EFFB984C4F4D}"/>
    <dgm:cxn modelId="{53FF6497-98A2-49D7-BAE6-DD67608077BB}" srcId="{E8761908-1C01-4B7E-9D65-1D4F1F57E972}" destId="{3676F453-7DAC-43F9-9AD6-0F0A444623E6}" srcOrd="1" destOrd="0" parTransId="{515C6662-C5E5-4E5B-B683-BBA755EDB6AA}" sibTransId="{C6E4906A-77ED-4812-BD42-4AB129404074}"/>
    <dgm:cxn modelId="{3BBB76AE-8873-4C0D-8B1B-1EFFEE7E1AE0}" srcId="{214B9A5E-25B5-44A5-8C5F-C0FE8D24076B}" destId="{A120A78D-49CA-4801-9CE5-A955A44FB991}" srcOrd="1" destOrd="0" parTransId="{D1E8B2B9-44D3-4F24-ADAD-2DF2512BC014}" sibTransId="{86E9CDED-00E9-4262-A9BC-E6F41D2BECBC}"/>
    <dgm:cxn modelId="{1245D7DC-3D8B-4666-9EBC-18F9541A527E}" type="presOf" srcId="{D76A83E1-DC91-4464-A95E-DFC348968029}" destId="{30C83334-B4BD-452F-8B33-9088749454B0}" srcOrd="0" destOrd="2" presId="urn:microsoft.com/office/officeart/2005/8/layout/vList5"/>
    <dgm:cxn modelId="{2ECC03DD-9C16-4C0A-B19F-1B0047A10899}" srcId="{4C8ACE1E-ED10-4DEC-9DD5-46B7C995236E}" destId="{214B9A5E-25B5-44A5-8C5F-C0FE8D24076B}" srcOrd="0" destOrd="0" parTransId="{D17FDE54-D049-4A9F-A694-8975458FEAC5}" sibTransId="{6146FD01-336A-498C-8C6D-D211CDFE7A93}"/>
    <dgm:cxn modelId="{A09E6BDD-4C31-43CF-A04C-0FBB1F36448E}" type="presOf" srcId="{BC4FE2B1-0F53-4CFB-93A5-BBCB1DE47DA3}" destId="{30C83334-B4BD-452F-8B33-9088749454B0}" srcOrd="0" destOrd="1" presId="urn:microsoft.com/office/officeart/2005/8/layout/vList5"/>
    <dgm:cxn modelId="{A6B4A4DD-5364-49A5-AD03-9F9217B21266}" type="presOf" srcId="{6BE753B5-FC37-46A2-AD15-E59E97755F65}" destId="{08238F86-E00C-4D4E-A891-75A431699169}" srcOrd="0" destOrd="1" presId="urn:microsoft.com/office/officeart/2005/8/layout/vList5"/>
    <dgm:cxn modelId="{9792A7E0-C1E9-4918-8870-7523D3D0B932}" type="presOf" srcId="{5349B80D-82FD-45AC-A483-1DBBD45999BB}" destId="{DFEF6EBF-74D7-40E9-AA13-BC006C44C08D}" srcOrd="0" destOrd="0" presId="urn:microsoft.com/office/officeart/2005/8/layout/vList5"/>
    <dgm:cxn modelId="{377C37F6-8498-45D7-90F6-92A82991BE93}" srcId="{4C8ACE1E-ED10-4DEC-9DD5-46B7C995236E}" destId="{26240768-46C8-4AF3-B5EA-6AC2FCD7C3DA}" srcOrd="3" destOrd="0" parTransId="{568DE6FB-47D0-4BB4-8919-ACC131D6D92D}" sibTransId="{7FD81794-EDD6-40F8-A74D-AE0EC0B14AC8}"/>
    <dgm:cxn modelId="{7D13B9F9-5EF3-4E56-AD23-27A536C238D4}" type="presOf" srcId="{4C8ACE1E-ED10-4DEC-9DD5-46B7C995236E}" destId="{1C56C68E-CE4E-4814-8D6F-8BD1CBD32575}" srcOrd="0" destOrd="0" presId="urn:microsoft.com/office/officeart/2005/8/layout/vList5"/>
    <dgm:cxn modelId="{ABF0831C-7BFA-4C66-833A-96A7E6B431D0}" type="presParOf" srcId="{1C56C68E-CE4E-4814-8D6F-8BD1CBD32575}" destId="{37C28AAE-CA7E-474E-B659-7D27C9B85F8F}" srcOrd="0" destOrd="0" presId="urn:microsoft.com/office/officeart/2005/8/layout/vList5"/>
    <dgm:cxn modelId="{CA043968-ABB6-487F-BA30-25A6CBA607F1}" type="presParOf" srcId="{37C28AAE-CA7E-474E-B659-7D27C9B85F8F}" destId="{B50853CB-B405-40BD-96F6-D11E9FF62417}" srcOrd="0" destOrd="0" presId="urn:microsoft.com/office/officeart/2005/8/layout/vList5"/>
    <dgm:cxn modelId="{E7187536-6FB4-4E64-86A2-2CF2A6CF9BD1}" type="presParOf" srcId="{37C28AAE-CA7E-474E-B659-7D27C9B85F8F}" destId="{1F6C3696-E1EA-444A-9A61-5E2E72A5B48B}" srcOrd="1" destOrd="0" presId="urn:microsoft.com/office/officeart/2005/8/layout/vList5"/>
    <dgm:cxn modelId="{6B09A7D6-1D45-4E54-97A0-F0236EE1EDFC}" type="presParOf" srcId="{1C56C68E-CE4E-4814-8D6F-8BD1CBD32575}" destId="{D65A3647-7625-48A1-84E1-D66AC28D8B89}" srcOrd="1" destOrd="0" presId="urn:microsoft.com/office/officeart/2005/8/layout/vList5"/>
    <dgm:cxn modelId="{29CF6440-C3DE-4F35-976A-47527C20D9F2}" type="presParOf" srcId="{1C56C68E-CE4E-4814-8D6F-8BD1CBD32575}" destId="{6F97EC95-3CC9-46B3-85FC-74D3BC00FE49}" srcOrd="2" destOrd="0" presId="urn:microsoft.com/office/officeart/2005/8/layout/vList5"/>
    <dgm:cxn modelId="{300DA565-219A-4B41-9898-281F166F3434}" type="presParOf" srcId="{6F97EC95-3CC9-46B3-85FC-74D3BC00FE49}" destId="{E604A0CD-3968-4959-B173-7A14B31424C0}" srcOrd="0" destOrd="0" presId="urn:microsoft.com/office/officeart/2005/8/layout/vList5"/>
    <dgm:cxn modelId="{DF274B41-81F2-4FD3-832B-3FE7EE8197B5}" type="presParOf" srcId="{6F97EC95-3CC9-46B3-85FC-74D3BC00FE49}" destId="{DFEF6EBF-74D7-40E9-AA13-BC006C44C08D}" srcOrd="1" destOrd="0" presId="urn:microsoft.com/office/officeart/2005/8/layout/vList5"/>
    <dgm:cxn modelId="{CCE99377-E264-44F4-B3C8-A4B819334E2C}" type="presParOf" srcId="{1C56C68E-CE4E-4814-8D6F-8BD1CBD32575}" destId="{FA1285EB-584D-40F5-BFED-ACAFF95B5B8B}" srcOrd="3" destOrd="0" presId="urn:microsoft.com/office/officeart/2005/8/layout/vList5"/>
    <dgm:cxn modelId="{C5EDB8AA-8D4B-4669-A842-3E97662F57D0}" type="presParOf" srcId="{1C56C68E-CE4E-4814-8D6F-8BD1CBD32575}" destId="{64251CFA-9A36-49FE-A3CC-F723482B6CD8}" srcOrd="4" destOrd="0" presId="urn:microsoft.com/office/officeart/2005/8/layout/vList5"/>
    <dgm:cxn modelId="{EC40F86F-AE35-4775-846F-E3D8ADC0FC6F}" type="presParOf" srcId="{64251CFA-9A36-49FE-A3CC-F723482B6CD8}" destId="{21A0C5D6-B071-47C2-95CE-B07E7B67048E}" srcOrd="0" destOrd="0" presId="urn:microsoft.com/office/officeart/2005/8/layout/vList5"/>
    <dgm:cxn modelId="{2758E5E2-FC7A-4CD5-9979-8CB3A9E6312D}" type="presParOf" srcId="{64251CFA-9A36-49FE-A3CC-F723482B6CD8}" destId="{08238F86-E00C-4D4E-A891-75A431699169}" srcOrd="1" destOrd="0" presId="urn:microsoft.com/office/officeart/2005/8/layout/vList5"/>
    <dgm:cxn modelId="{372BC15B-99FD-4B84-B5D1-62702EDEA9B3}" type="presParOf" srcId="{1C56C68E-CE4E-4814-8D6F-8BD1CBD32575}" destId="{98759BA1-F3FB-46B7-8149-D6542D34CA53}" srcOrd="5" destOrd="0" presId="urn:microsoft.com/office/officeart/2005/8/layout/vList5"/>
    <dgm:cxn modelId="{6647131C-A109-4E84-9E1D-DAB1112C146B}" type="presParOf" srcId="{1C56C68E-CE4E-4814-8D6F-8BD1CBD32575}" destId="{DDEE43D0-24CC-479F-9537-043A899585FC}" srcOrd="6" destOrd="0" presId="urn:microsoft.com/office/officeart/2005/8/layout/vList5"/>
    <dgm:cxn modelId="{6D871987-A593-4DF0-9182-7DAA34E2B883}" type="presParOf" srcId="{DDEE43D0-24CC-479F-9537-043A899585FC}" destId="{A9DD40E5-BAFA-49AB-9E05-A4108AFEF800}" srcOrd="0" destOrd="0" presId="urn:microsoft.com/office/officeart/2005/8/layout/vList5"/>
    <dgm:cxn modelId="{170DEBF8-7543-44BD-A2A5-0D220F269B63}" type="presParOf" srcId="{DDEE43D0-24CC-479F-9537-043A899585FC}" destId="{30C83334-B4BD-452F-8B33-9088749454B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8ACE1E-ED10-4DEC-9DD5-46B7C995236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14B9A5E-25B5-44A5-8C5F-C0FE8D24076B}">
      <dgm:prSet phldrT="[Text]" custT="1"/>
      <dgm:spPr/>
      <dgm:t>
        <a:bodyPr/>
        <a:lstStyle/>
        <a:p>
          <a:r>
            <a:rPr lang="en-IN" sz="1400"/>
            <a:t>Relevance</a:t>
          </a:r>
          <a:endParaRPr lang="en-IN" sz="1400" dirty="0"/>
        </a:p>
      </dgm:t>
    </dgm:pt>
    <dgm:pt modelId="{D17FDE54-D049-4A9F-A694-8975458FEAC5}" type="parTrans" cxnId="{2ECC03DD-9C16-4C0A-B19F-1B0047A10899}">
      <dgm:prSet/>
      <dgm:spPr/>
      <dgm:t>
        <a:bodyPr/>
        <a:lstStyle/>
        <a:p>
          <a:endParaRPr lang="en-IN" sz="1400"/>
        </a:p>
      </dgm:t>
    </dgm:pt>
    <dgm:pt modelId="{6146FD01-336A-498C-8C6D-D211CDFE7A93}" type="sibTrans" cxnId="{2ECC03DD-9C16-4C0A-B19F-1B0047A10899}">
      <dgm:prSet/>
      <dgm:spPr/>
      <dgm:t>
        <a:bodyPr/>
        <a:lstStyle/>
        <a:p>
          <a:endParaRPr lang="en-IN" sz="1400"/>
        </a:p>
      </dgm:t>
    </dgm:pt>
    <dgm:pt modelId="{FB28824B-ECD7-49CB-98EA-52E2E3DBBBA8}">
      <dgm:prSet phldrT="[Text]" custT="1"/>
      <dgm:spPr/>
      <dgm:t>
        <a:bodyPr/>
        <a:lstStyle/>
        <a:p>
          <a:r>
            <a:rPr lang="en-US" sz="1400"/>
            <a:t>Purpose: Prompt engineering helps align the model’s outputs with human expectations and societal norms.</a:t>
          </a:r>
          <a:endParaRPr lang="en-IN" sz="1400" dirty="0"/>
        </a:p>
      </dgm:t>
    </dgm:pt>
    <dgm:pt modelId="{8865CEB0-931E-4BF7-A056-D11CE18CE34B}" type="parTrans" cxnId="{65756A85-BDE1-4CE8-B867-1652B8D4247A}">
      <dgm:prSet/>
      <dgm:spPr/>
      <dgm:t>
        <a:bodyPr/>
        <a:lstStyle/>
        <a:p>
          <a:endParaRPr lang="en-IN" sz="1400"/>
        </a:p>
      </dgm:t>
    </dgm:pt>
    <dgm:pt modelId="{1363E479-38A3-4FD5-9798-CFE0B20C829E}" type="sibTrans" cxnId="{65756A85-BDE1-4CE8-B867-1652B8D4247A}">
      <dgm:prSet/>
      <dgm:spPr/>
      <dgm:t>
        <a:bodyPr/>
        <a:lstStyle/>
        <a:p>
          <a:endParaRPr lang="en-IN" sz="1400"/>
        </a:p>
      </dgm:t>
    </dgm:pt>
    <dgm:pt modelId="{E8761908-1C01-4B7E-9D65-1D4F1F57E972}">
      <dgm:prSet phldrT="[Text]" custT="1"/>
      <dgm:spPr/>
      <dgm:t>
        <a:bodyPr/>
        <a:lstStyle/>
        <a:p>
          <a:r>
            <a:rPr lang="en-IN" sz="1400" dirty="0"/>
            <a:t>Reducing Bias</a:t>
          </a:r>
        </a:p>
      </dgm:t>
    </dgm:pt>
    <dgm:pt modelId="{19D479CC-12C0-4FD3-9716-D5B1C8B478BC}" type="parTrans" cxnId="{9D65F475-70CE-42C4-AB63-4B37234CA808}">
      <dgm:prSet/>
      <dgm:spPr/>
      <dgm:t>
        <a:bodyPr/>
        <a:lstStyle/>
        <a:p>
          <a:endParaRPr lang="en-IN" sz="1400"/>
        </a:p>
      </dgm:t>
    </dgm:pt>
    <dgm:pt modelId="{25A2A287-8EB8-41D9-996F-6552571FF619}" type="sibTrans" cxnId="{9D65F475-70CE-42C4-AB63-4B37234CA808}">
      <dgm:prSet/>
      <dgm:spPr/>
      <dgm:t>
        <a:bodyPr/>
        <a:lstStyle/>
        <a:p>
          <a:endParaRPr lang="en-IN" sz="1400"/>
        </a:p>
      </dgm:t>
    </dgm:pt>
    <dgm:pt modelId="{5349B80D-82FD-45AC-A483-1DBBD45999BB}">
      <dgm:prSet phldrT="[Text]" custT="1"/>
      <dgm:spPr/>
      <dgm:t>
        <a:bodyPr/>
        <a:lstStyle/>
        <a:p>
          <a:r>
            <a:rPr lang="en-US" sz="1400"/>
            <a:t>Purpose: Carefully designed prompts can mitigate biases in the model’s responses by steering it toward neutral and fair outputs.</a:t>
          </a:r>
          <a:endParaRPr lang="en-IN" sz="1400" dirty="0"/>
        </a:p>
      </dgm:t>
    </dgm:pt>
    <dgm:pt modelId="{974CAD1C-860D-4D0B-A1EC-C213ECB48DA9}" type="parTrans" cxnId="{77ABED01-5670-4A6A-8E75-ABD83FCFC127}">
      <dgm:prSet/>
      <dgm:spPr/>
      <dgm:t>
        <a:bodyPr/>
        <a:lstStyle/>
        <a:p>
          <a:endParaRPr lang="en-IN" sz="1400"/>
        </a:p>
      </dgm:t>
    </dgm:pt>
    <dgm:pt modelId="{630660C4-6967-4B00-9C35-A677C098333B}" type="sibTrans" cxnId="{77ABED01-5670-4A6A-8E75-ABD83FCFC127}">
      <dgm:prSet/>
      <dgm:spPr/>
      <dgm:t>
        <a:bodyPr/>
        <a:lstStyle/>
        <a:p>
          <a:endParaRPr lang="en-IN" sz="1400"/>
        </a:p>
      </dgm:t>
    </dgm:pt>
    <dgm:pt modelId="{E65CB7BB-465A-4596-9E48-75264A486E09}">
      <dgm:prSet phldrT="[Text]" custT="1"/>
      <dgm:spPr/>
      <dgm:t>
        <a:bodyPr/>
        <a:lstStyle/>
        <a:p>
          <a:r>
            <a:rPr lang="en-IN" sz="1400" dirty="0"/>
            <a:t>Improving Safety</a:t>
          </a:r>
        </a:p>
      </dgm:t>
    </dgm:pt>
    <dgm:pt modelId="{1580700A-BBC6-4C93-9D3A-5604277F47BC}" type="parTrans" cxnId="{C6DFBD66-E17F-4453-923D-42CB6DBAEE4A}">
      <dgm:prSet/>
      <dgm:spPr/>
      <dgm:t>
        <a:bodyPr/>
        <a:lstStyle/>
        <a:p>
          <a:endParaRPr lang="en-IN" sz="1400"/>
        </a:p>
      </dgm:t>
    </dgm:pt>
    <dgm:pt modelId="{2AAEF3FA-E7CE-49CA-AE91-FBD155AD4D3B}" type="sibTrans" cxnId="{C6DFBD66-E17F-4453-923D-42CB6DBAEE4A}">
      <dgm:prSet/>
      <dgm:spPr/>
      <dgm:t>
        <a:bodyPr/>
        <a:lstStyle/>
        <a:p>
          <a:endParaRPr lang="en-IN" sz="1400"/>
        </a:p>
      </dgm:t>
    </dgm:pt>
    <dgm:pt modelId="{D3278298-47A2-4FC9-AC0E-A7680B9551D5}">
      <dgm:prSet phldrT="[Text]" custT="1"/>
      <dgm:spPr/>
      <dgm:t>
        <a:bodyPr/>
        <a:lstStyle/>
        <a:p>
          <a:r>
            <a:rPr lang="en-US" sz="1400"/>
            <a:t>Purpose: Prompts can be engineered to avoid harmful or inappropriate content, enhancing the safety of the model’s outputs.</a:t>
          </a:r>
          <a:endParaRPr lang="en-IN" sz="1400" dirty="0"/>
        </a:p>
      </dgm:t>
    </dgm:pt>
    <dgm:pt modelId="{44C9030F-1ED6-49EC-8EF7-57E043FAC253}" type="parTrans" cxnId="{5221341A-43F0-4BF5-A3F2-09531587DF6F}">
      <dgm:prSet/>
      <dgm:spPr/>
      <dgm:t>
        <a:bodyPr/>
        <a:lstStyle/>
        <a:p>
          <a:endParaRPr lang="en-IN" sz="1400"/>
        </a:p>
      </dgm:t>
    </dgm:pt>
    <dgm:pt modelId="{18A5FD6D-ECE1-421A-8EB0-42C5485AE3ED}" type="sibTrans" cxnId="{5221341A-43F0-4BF5-A3F2-09531587DF6F}">
      <dgm:prSet/>
      <dgm:spPr/>
      <dgm:t>
        <a:bodyPr/>
        <a:lstStyle/>
        <a:p>
          <a:endParaRPr lang="en-IN" sz="1400"/>
        </a:p>
      </dgm:t>
    </dgm:pt>
    <dgm:pt modelId="{26240768-46C8-4AF3-B5EA-6AC2FCD7C3DA}">
      <dgm:prSet phldrT="[Text]" custT="1"/>
      <dgm:spPr/>
      <dgm:t>
        <a:bodyPr/>
        <a:lstStyle/>
        <a:p>
          <a:r>
            <a:rPr lang="en-IN" sz="1400" dirty="0"/>
            <a:t>User Experience</a:t>
          </a:r>
        </a:p>
      </dgm:t>
    </dgm:pt>
    <dgm:pt modelId="{568DE6FB-47D0-4BB4-8919-ACC131D6D92D}" type="parTrans" cxnId="{377C37F6-8498-45D7-90F6-92A82991BE93}">
      <dgm:prSet/>
      <dgm:spPr/>
      <dgm:t>
        <a:bodyPr/>
        <a:lstStyle/>
        <a:p>
          <a:endParaRPr lang="en-IN"/>
        </a:p>
      </dgm:t>
    </dgm:pt>
    <dgm:pt modelId="{7FD81794-EDD6-40F8-A74D-AE0EC0B14AC8}" type="sibTrans" cxnId="{377C37F6-8498-45D7-90F6-92A82991BE93}">
      <dgm:prSet/>
      <dgm:spPr/>
      <dgm:t>
        <a:bodyPr/>
        <a:lstStyle/>
        <a:p>
          <a:endParaRPr lang="en-IN"/>
        </a:p>
      </dgm:t>
    </dgm:pt>
    <dgm:pt modelId="{F749A6BE-E38F-417B-B222-008B6AE09CA8}">
      <dgm:prSet phldrT="[Text]" custT="1"/>
      <dgm:spPr/>
      <dgm:t>
        <a:bodyPr/>
        <a:lstStyle/>
        <a:p>
          <a:r>
            <a:rPr lang="en-US" sz="1400"/>
            <a:t>Purpose: Well-designed prompts can lead to more natural and engaging interactions with the model.</a:t>
          </a:r>
          <a:endParaRPr lang="en-IN" sz="1400" dirty="0"/>
        </a:p>
      </dgm:t>
    </dgm:pt>
    <dgm:pt modelId="{60985C41-CB13-42AB-9105-90F959A1ADCB}" type="parTrans" cxnId="{547B5594-AFEE-4BE0-87BD-CBC7321F7D4E}">
      <dgm:prSet/>
      <dgm:spPr/>
      <dgm:t>
        <a:bodyPr/>
        <a:lstStyle/>
        <a:p>
          <a:endParaRPr lang="en-IN"/>
        </a:p>
      </dgm:t>
    </dgm:pt>
    <dgm:pt modelId="{89DC80AD-8168-4671-84AA-EFFB984C4F4D}" type="sibTrans" cxnId="{547B5594-AFEE-4BE0-87BD-CBC7321F7D4E}">
      <dgm:prSet/>
      <dgm:spPr/>
      <dgm:t>
        <a:bodyPr/>
        <a:lstStyle/>
        <a:p>
          <a:endParaRPr lang="en-IN"/>
        </a:p>
      </dgm:t>
    </dgm:pt>
    <dgm:pt modelId="{000D819A-0BB8-42BE-9B38-C998B32EF2C7}">
      <dgm:prSet custT="1"/>
      <dgm:spPr/>
      <dgm:t>
        <a:bodyPr/>
        <a:lstStyle/>
        <a:p>
          <a:r>
            <a:rPr lang="en-US" sz="1400" dirty="0"/>
            <a:t>Impact: This alignment ensures that model responses are useful, ethical, and acceptable to users.</a:t>
          </a:r>
          <a:endParaRPr lang="en-IN" sz="1400" dirty="0"/>
        </a:p>
      </dgm:t>
    </dgm:pt>
    <dgm:pt modelId="{D8C4035F-8561-4454-9168-B8ECF8FA17E2}" type="parTrans" cxnId="{01381C28-E7C3-459E-8E3B-0C0D40F15616}">
      <dgm:prSet/>
      <dgm:spPr/>
      <dgm:t>
        <a:bodyPr/>
        <a:lstStyle/>
        <a:p>
          <a:endParaRPr lang="en-IN"/>
        </a:p>
      </dgm:t>
    </dgm:pt>
    <dgm:pt modelId="{3B854D14-BC4C-4BAC-A0A6-25B697C6C86C}" type="sibTrans" cxnId="{01381C28-E7C3-459E-8E3B-0C0D40F15616}">
      <dgm:prSet/>
      <dgm:spPr/>
      <dgm:t>
        <a:bodyPr/>
        <a:lstStyle/>
        <a:p>
          <a:endParaRPr lang="en-IN"/>
        </a:p>
      </dgm:t>
    </dgm:pt>
    <dgm:pt modelId="{1FB82EA2-3943-4F66-8DD3-0D0398CEAE82}">
      <dgm:prSet custT="1"/>
      <dgm:spPr/>
      <dgm:t>
        <a:bodyPr/>
        <a:lstStyle/>
        <a:p>
          <a:r>
            <a:rPr lang="en-US" sz="1400" dirty="0"/>
            <a:t>Impact: Reducing bias is essential for building trustworthy AI systems that provide equitable and unbiased information.</a:t>
          </a:r>
          <a:endParaRPr lang="en-IN" sz="1400" dirty="0"/>
        </a:p>
      </dgm:t>
    </dgm:pt>
    <dgm:pt modelId="{5909346B-2197-4B9D-848C-ECEE6ED032F2}" type="parTrans" cxnId="{2996EFBC-3DFD-42DC-AA1E-5B71C00A5742}">
      <dgm:prSet/>
      <dgm:spPr/>
      <dgm:t>
        <a:bodyPr/>
        <a:lstStyle/>
        <a:p>
          <a:endParaRPr lang="en-IN"/>
        </a:p>
      </dgm:t>
    </dgm:pt>
    <dgm:pt modelId="{1A6C68FB-C80E-466E-9FE9-9FA290683AED}" type="sibTrans" cxnId="{2996EFBC-3DFD-42DC-AA1E-5B71C00A5742}">
      <dgm:prSet/>
      <dgm:spPr/>
      <dgm:t>
        <a:bodyPr/>
        <a:lstStyle/>
        <a:p>
          <a:endParaRPr lang="en-IN"/>
        </a:p>
      </dgm:t>
    </dgm:pt>
    <dgm:pt modelId="{DC56110E-4D87-4F9F-87E7-8CDCA7208BD4}">
      <dgm:prSet custT="1"/>
      <dgm:spPr/>
      <dgm:t>
        <a:bodyPr/>
        <a:lstStyle/>
        <a:p>
          <a:r>
            <a:rPr lang="en-US" sz="1400" dirty="0"/>
            <a:t>Impact: Ensuring safety is crucial for user trust and the responsible deployment of AI systems.</a:t>
          </a:r>
          <a:endParaRPr lang="en-IN" sz="1400" dirty="0"/>
        </a:p>
      </dgm:t>
    </dgm:pt>
    <dgm:pt modelId="{B1320C7A-61EE-443B-B0A3-23B831BE9E95}" type="parTrans" cxnId="{E1BF31A9-82C3-400E-A45D-D4EDFBE34FB9}">
      <dgm:prSet/>
      <dgm:spPr/>
      <dgm:t>
        <a:bodyPr/>
        <a:lstStyle/>
        <a:p>
          <a:endParaRPr lang="en-IN"/>
        </a:p>
      </dgm:t>
    </dgm:pt>
    <dgm:pt modelId="{76ACFD7F-C5C2-4D44-9CFA-66972F9F5D94}" type="sibTrans" cxnId="{E1BF31A9-82C3-400E-A45D-D4EDFBE34FB9}">
      <dgm:prSet/>
      <dgm:spPr/>
      <dgm:t>
        <a:bodyPr/>
        <a:lstStyle/>
        <a:p>
          <a:endParaRPr lang="en-IN"/>
        </a:p>
      </dgm:t>
    </dgm:pt>
    <dgm:pt modelId="{CD2263B7-941F-4BE5-B5B6-AE943E06A0DE}">
      <dgm:prSet custT="1"/>
      <dgm:spPr/>
      <dgm:t>
        <a:bodyPr/>
        <a:lstStyle/>
        <a:p>
          <a:r>
            <a:rPr lang="en-US" sz="1400" dirty="0"/>
            <a:t>Impact: A better user experience increases user satisfaction and the overall effectiveness of the AI system.</a:t>
          </a:r>
          <a:endParaRPr lang="en-IN" sz="1400" dirty="0"/>
        </a:p>
      </dgm:t>
    </dgm:pt>
    <dgm:pt modelId="{79724875-C1EA-4805-8174-F26A20F990F0}" type="parTrans" cxnId="{1CAC434F-6FFB-41B3-88E1-D79F352D4CAB}">
      <dgm:prSet/>
      <dgm:spPr/>
      <dgm:t>
        <a:bodyPr/>
        <a:lstStyle/>
        <a:p>
          <a:endParaRPr lang="en-IN"/>
        </a:p>
      </dgm:t>
    </dgm:pt>
    <dgm:pt modelId="{A8680B70-5D03-4AC6-9280-7969AC3B1EBB}" type="sibTrans" cxnId="{1CAC434F-6FFB-41B3-88E1-D79F352D4CAB}">
      <dgm:prSet/>
      <dgm:spPr/>
      <dgm:t>
        <a:bodyPr/>
        <a:lstStyle/>
        <a:p>
          <a:endParaRPr lang="en-IN"/>
        </a:p>
      </dgm:t>
    </dgm:pt>
    <dgm:pt modelId="{1C56C68E-CE4E-4814-8D6F-8BD1CBD32575}" type="pres">
      <dgm:prSet presAssocID="{4C8ACE1E-ED10-4DEC-9DD5-46B7C995236E}" presName="Name0" presStyleCnt="0">
        <dgm:presLayoutVars>
          <dgm:dir/>
          <dgm:animLvl val="lvl"/>
          <dgm:resizeHandles val="exact"/>
        </dgm:presLayoutVars>
      </dgm:prSet>
      <dgm:spPr/>
    </dgm:pt>
    <dgm:pt modelId="{37C28AAE-CA7E-474E-B659-7D27C9B85F8F}" type="pres">
      <dgm:prSet presAssocID="{214B9A5E-25B5-44A5-8C5F-C0FE8D24076B}" presName="linNode" presStyleCnt="0"/>
      <dgm:spPr/>
    </dgm:pt>
    <dgm:pt modelId="{B50853CB-B405-40BD-96F6-D11E9FF62417}" type="pres">
      <dgm:prSet presAssocID="{214B9A5E-25B5-44A5-8C5F-C0FE8D24076B}" presName="parentText" presStyleLbl="node1" presStyleIdx="0" presStyleCnt="4" custScaleY="71901">
        <dgm:presLayoutVars>
          <dgm:chMax val="1"/>
          <dgm:bulletEnabled val="1"/>
        </dgm:presLayoutVars>
      </dgm:prSet>
      <dgm:spPr/>
    </dgm:pt>
    <dgm:pt modelId="{1F6C3696-E1EA-444A-9A61-5E2E72A5B48B}" type="pres">
      <dgm:prSet presAssocID="{214B9A5E-25B5-44A5-8C5F-C0FE8D24076B}" presName="descendantText" presStyleLbl="alignAccFollowNode1" presStyleIdx="0" presStyleCnt="4" custScaleY="89513">
        <dgm:presLayoutVars>
          <dgm:bulletEnabled val="1"/>
        </dgm:presLayoutVars>
      </dgm:prSet>
      <dgm:spPr/>
    </dgm:pt>
    <dgm:pt modelId="{D65A3647-7625-48A1-84E1-D66AC28D8B89}" type="pres">
      <dgm:prSet presAssocID="{6146FD01-336A-498C-8C6D-D211CDFE7A93}" presName="sp" presStyleCnt="0"/>
      <dgm:spPr/>
    </dgm:pt>
    <dgm:pt modelId="{6F97EC95-3CC9-46B3-85FC-74D3BC00FE49}" type="pres">
      <dgm:prSet presAssocID="{E8761908-1C01-4B7E-9D65-1D4F1F57E972}" presName="linNode" presStyleCnt="0"/>
      <dgm:spPr/>
    </dgm:pt>
    <dgm:pt modelId="{E604A0CD-3968-4959-B173-7A14B31424C0}" type="pres">
      <dgm:prSet presAssocID="{E8761908-1C01-4B7E-9D65-1D4F1F57E972}" presName="parentText" presStyleLbl="node1" presStyleIdx="1" presStyleCnt="4" custScaleY="67258">
        <dgm:presLayoutVars>
          <dgm:chMax val="1"/>
          <dgm:bulletEnabled val="1"/>
        </dgm:presLayoutVars>
      </dgm:prSet>
      <dgm:spPr/>
    </dgm:pt>
    <dgm:pt modelId="{DFEF6EBF-74D7-40E9-AA13-BC006C44C08D}" type="pres">
      <dgm:prSet presAssocID="{E8761908-1C01-4B7E-9D65-1D4F1F57E972}" presName="descendantText" presStyleLbl="alignAccFollowNode1" presStyleIdx="1" presStyleCnt="4" custScaleY="76210">
        <dgm:presLayoutVars>
          <dgm:bulletEnabled val="1"/>
        </dgm:presLayoutVars>
      </dgm:prSet>
      <dgm:spPr/>
    </dgm:pt>
    <dgm:pt modelId="{FA1285EB-584D-40F5-BFED-ACAFF95B5B8B}" type="pres">
      <dgm:prSet presAssocID="{25A2A287-8EB8-41D9-996F-6552571FF619}" presName="sp" presStyleCnt="0"/>
      <dgm:spPr/>
    </dgm:pt>
    <dgm:pt modelId="{64251CFA-9A36-49FE-A3CC-F723482B6CD8}" type="pres">
      <dgm:prSet presAssocID="{E65CB7BB-465A-4596-9E48-75264A486E09}" presName="linNode" presStyleCnt="0"/>
      <dgm:spPr/>
    </dgm:pt>
    <dgm:pt modelId="{21A0C5D6-B071-47C2-95CE-B07E7B67048E}" type="pres">
      <dgm:prSet presAssocID="{E65CB7BB-465A-4596-9E48-75264A486E09}" presName="parentText" presStyleLbl="node1" presStyleIdx="2" presStyleCnt="4" custScaleY="70778">
        <dgm:presLayoutVars>
          <dgm:chMax val="1"/>
          <dgm:bulletEnabled val="1"/>
        </dgm:presLayoutVars>
      </dgm:prSet>
      <dgm:spPr/>
    </dgm:pt>
    <dgm:pt modelId="{08238F86-E00C-4D4E-A891-75A431699169}" type="pres">
      <dgm:prSet presAssocID="{E65CB7BB-465A-4596-9E48-75264A486E09}" presName="descendantText" presStyleLbl="alignAccFollowNode1" presStyleIdx="2" presStyleCnt="4" custScaleY="86710">
        <dgm:presLayoutVars>
          <dgm:bulletEnabled val="1"/>
        </dgm:presLayoutVars>
      </dgm:prSet>
      <dgm:spPr/>
    </dgm:pt>
    <dgm:pt modelId="{98759BA1-F3FB-46B7-8149-D6542D34CA53}" type="pres">
      <dgm:prSet presAssocID="{2AAEF3FA-E7CE-49CA-AE91-FBD155AD4D3B}" presName="sp" presStyleCnt="0"/>
      <dgm:spPr/>
    </dgm:pt>
    <dgm:pt modelId="{DDEE43D0-24CC-479F-9537-043A899585FC}" type="pres">
      <dgm:prSet presAssocID="{26240768-46C8-4AF3-B5EA-6AC2FCD7C3DA}" presName="linNode" presStyleCnt="0"/>
      <dgm:spPr/>
    </dgm:pt>
    <dgm:pt modelId="{A9DD40E5-BAFA-49AB-9E05-A4108AFEF800}" type="pres">
      <dgm:prSet presAssocID="{26240768-46C8-4AF3-B5EA-6AC2FCD7C3DA}" presName="parentText" presStyleLbl="node1" presStyleIdx="3" presStyleCnt="4" custScaleY="71042">
        <dgm:presLayoutVars>
          <dgm:chMax val="1"/>
          <dgm:bulletEnabled val="1"/>
        </dgm:presLayoutVars>
      </dgm:prSet>
      <dgm:spPr/>
    </dgm:pt>
    <dgm:pt modelId="{30C83334-B4BD-452F-8B33-9088749454B0}" type="pres">
      <dgm:prSet presAssocID="{26240768-46C8-4AF3-B5EA-6AC2FCD7C3DA}" presName="descendantText" presStyleLbl="alignAccFollowNode1" presStyleIdx="3" presStyleCnt="4" custScaleY="79954">
        <dgm:presLayoutVars>
          <dgm:bulletEnabled val="1"/>
        </dgm:presLayoutVars>
      </dgm:prSet>
      <dgm:spPr/>
    </dgm:pt>
  </dgm:ptLst>
  <dgm:cxnLst>
    <dgm:cxn modelId="{77ABED01-5670-4A6A-8E75-ABD83FCFC127}" srcId="{E8761908-1C01-4B7E-9D65-1D4F1F57E972}" destId="{5349B80D-82FD-45AC-A483-1DBBD45999BB}" srcOrd="0" destOrd="0" parTransId="{974CAD1C-860D-4D0B-A1EC-C213ECB48DA9}" sibTransId="{630660C4-6967-4B00-9C35-A677C098333B}"/>
    <dgm:cxn modelId="{5221341A-43F0-4BF5-A3F2-09531587DF6F}" srcId="{E65CB7BB-465A-4596-9E48-75264A486E09}" destId="{D3278298-47A2-4FC9-AC0E-A7680B9551D5}" srcOrd="0" destOrd="0" parTransId="{44C9030F-1ED6-49EC-8EF7-57E043FAC253}" sibTransId="{18A5FD6D-ECE1-421A-8EB0-42C5485AE3ED}"/>
    <dgm:cxn modelId="{98261527-FE84-45EA-B8F8-FFB856E94117}" type="presOf" srcId="{E65CB7BB-465A-4596-9E48-75264A486E09}" destId="{21A0C5D6-B071-47C2-95CE-B07E7B67048E}" srcOrd="0" destOrd="0" presId="urn:microsoft.com/office/officeart/2005/8/layout/vList5"/>
    <dgm:cxn modelId="{01381C28-E7C3-459E-8E3B-0C0D40F15616}" srcId="{214B9A5E-25B5-44A5-8C5F-C0FE8D24076B}" destId="{000D819A-0BB8-42BE-9B38-C998B32EF2C7}" srcOrd="1" destOrd="0" parTransId="{D8C4035F-8561-4454-9168-B8ECF8FA17E2}" sibTransId="{3B854D14-BC4C-4BAC-A0A6-25B697C6C86C}"/>
    <dgm:cxn modelId="{C5CCA12F-A4D7-4E42-96BD-0A20EEF4F25E}" type="presOf" srcId="{D3278298-47A2-4FC9-AC0E-A7680B9551D5}" destId="{08238F86-E00C-4D4E-A891-75A431699169}" srcOrd="0" destOrd="0" presId="urn:microsoft.com/office/officeart/2005/8/layout/vList5"/>
    <dgm:cxn modelId="{3C97F438-1347-40C5-93D8-9231353A1A16}" type="presOf" srcId="{214B9A5E-25B5-44A5-8C5F-C0FE8D24076B}" destId="{B50853CB-B405-40BD-96F6-D11E9FF62417}" srcOrd="0" destOrd="0" presId="urn:microsoft.com/office/officeart/2005/8/layout/vList5"/>
    <dgm:cxn modelId="{1AE4055C-7926-4CD7-BDA3-EB93B16660E4}" type="presOf" srcId="{FB28824B-ECD7-49CB-98EA-52E2E3DBBBA8}" destId="{1F6C3696-E1EA-444A-9A61-5E2E72A5B48B}" srcOrd="0" destOrd="0" presId="urn:microsoft.com/office/officeart/2005/8/layout/vList5"/>
    <dgm:cxn modelId="{C2F8E45C-5708-4C98-AC9D-13DB76079BF4}" type="presOf" srcId="{DC56110E-4D87-4F9F-87E7-8CDCA7208BD4}" destId="{08238F86-E00C-4D4E-A891-75A431699169}" srcOrd="0" destOrd="1" presId="urn:microsoft.com/office/officeart/2005/8/layout/vList5"/>
    <dgm:cxn modelId="{B81EB142-2A97-4624-B032-697EFFDC73F0}" type="presOf" srcId="{1FB82EA2-3943-4F66-8DD3-0D0398CEAE82}" destId="{DFEF6EBF-74D7-40E9-AA13-BC006C44C08D}" srcOrd="0" destOrd="1" presId="urn:microsoft.com/office/officeart/2005/8/layout/vList5"/>
    <dgm:cxn modelId="{C6DFBD66-E17F-4453-923D-42CB6DBAEE4A}" srcId="{4C8ACE1E-ED10-4DEC-9DD5-46B7C995236E}" destId="{E65CB7BB-465A-4596-9E48-75264A486E09}" srcOrd="2" destOrd="0" parTransId="{1580700A-BBC6-4C93-9D3A-5604277F47BC}" sibTransId="{2AAEF3FA-E7CE-49CA-AE91-FBD155AD4D3B}"/>
    <dgm:cxn modelId="{1CAC434F-6FFB-41B3-88E1-D79F352D4CAB}" srcId="{26240768-46C8-4AF3-B5EA-6AC2FCD7C3DA}" destId="{CD2263B7-941F-4BE5-B5B6-AE943E06A0DE}" srcOrd="1" destOrd="0" parTransId="{79724875-C1EA-4805-8174-F26A20F990F0}" sibTransId="{A8680B70-5D03-4AC6-9280-7969AC3B1EBB}"/>
    <dgm:cxn modelId="{9C842D72-41F5-4CBD-8D06-604F9412AA05}" type="presOf" srcId="{F749A6BE-E38F-417B-B222-008B6AE09CA8}" destId="{30C83334-B4BD-452F-8B33-9088749454B0}" srcOrd="0" destOrd="0" presId="urn:microsoft.com/office/officeart/2005/8/layout/vList5"/>
    <dgm:cxn modelId="{9D65F475-70CE-42C4-AB63-4B37234CA808}" srcId="{4C8ACE1E-ED10-4DEC-9DD5-46B7C995236E}" destId="{E8761908-1C01-4B7E-9D65-1D4F1F57E972}" srcOrd="1" destOrd="0" parTransId="{19D479CC-12C0-4FD3-9716-D5B1C8B478BC}" sibTransId="{25A2A287-8EB8-41D9-996F-6552571FF619}"/>
    <dgm:cxn modelId="{E527C27F-804E-477F-A5B6-AE56FE1F77FD}" type="presOf" srcId="{E8761908-1C01-4B7E-9D65-1D4F1F57E972}" destId="{E604A0CD-3968-4959-B173-7A14B31424C0}" srcOrd="0" destOrd="0" presId="urn:microsoft.com/office/officeart/2005/8/layout/vList5"/>
    <dgm:cxn modelId="{65756A85-BDE1-4CE8-B867-1652B8D4247A}" srcId="{214B9A5E-25B5-44A5-8C5F-C0FE8D24076B}" destId="{FB28824B-ECD7-49CB-98EA-52E2E3DBBBA8}" srcOrd="0" destOrd="0" parTransId="{8865CEB0-931E-4BF7-A056-D11CE18CE34B}" sibTransId="{1363E479-38A3-4FD5-9798-CFE0B20C829E}"/>
    <dgm:cxn modelId="{DCB2058A-2DC2-48AD-A282-E5607D23D060}" type="presOf" srcId="{26240768-46C8-4AF3-B5EA-6AC2FCD7C3DA}" destId="{A9DD40E5-BAFA-49AB-9E05-A4108AFEF800}" srcOrd="0" destOrd="0" presId="urn:microsoft.com/office/officeart/2005/8/layout/vList5"/>
    <dgm:cxn modelId="{547B5594-AFEE-4BE0-87BD-CBC7321F7D4E}" srcId="{26240768-46C8-4AF3-B5EA-6AC2FCD7C3DA}" destId="{F749A6BE-E38F-417B-B222-008B6AE09CA8}" srcOrd="0" destOrd="0" parTransId="{60985C41-CB13-42AB-9105-90F959A1ADCB}" sibTransId="{89DC80AD-8168-4671-84AA-EFFB984C4F4D}"/>
    <dgm:cxn modelId="{E1BF31A9-82C3-400E-A45D-D4EDFBE34FB9}" srcId="{E65CB7BB-465A-4596-9E48-75264A486E09}" destId="{DC56110E-4D87-4F9F-87E7-8CDCA7208BD4}" srcOrd="1" destOrd="0" parTransId="{B1320C7A-61EE-443B-B0A3-23B831BE9E95}" sibTransId="{76ACFD7F-C5C2-4D44-9CFA-66972F9F5D94}"/>
    <dgm:cxn modelId="{2996EFBC-3DFD-42DC-AA1E-5B71C00A5742}" srcId="{E8761908-1C01-4B7E-9D65-1D4F1F57E972}" destId="{1FB82EA2-3943-4F66-8DD3-0D0398CEAE82}" srcOrd="1" destOrd="0" parTransId="{5909346B-2197-4B9D-848C-ECEE6ED032F2}" sibTransId="{1A6C68FB-C80E-466E-9FE9-9FA290683AED}"/>
    <dgm:cxn modelId="{2ECC03DD-9C16-4C0A-B19F-1B0047A10899}" srcId="{4C8ACE1E-ED10-4DEC-9DD5-46B7C995236E}" destId="{214B9A5E-25B5-44A5-8C5F-C0FE8D24076B}" srcOrd="0" destOrd="0" parTransId="{D17FDE54-D049-4A9F-A694-8975458FEAC5}" sibTransId="{6146FD01-336A-498C-8C6D-D211CDFE7A93}"/>
    <dgm:cxn modelId="{9792A7E0-C1E9-4918-8870-7523D3D0B932}" type="presOf" srcId="{5349B80D-82FD-45AC-A483-1DBBD45999BB}" destId="{DFEF6EBF-74D7-40E9-AA13-BC006C44C08D}" srcOrd="0" destOrd="0" presId="urn:microsoft.com/office/officeart/2005/8/layout/vList5"/>
    <dgm:cxn modelId="{A4F8BEE1-07A7-4454-ACD8-ECED247DA642}" type="presOf" srcId="{CD2263B7-941F-4BE5-B5B6-AE943E06A0DE}" destId="{30C83334-B4BD-452F-8B33-9088749454B0}" srcOrd="0" destOrd="1" presId="urn:microsoft.com/office/officeart/2005/8/layout/vList5"/>
    <dgm:cxn modelId="{359A95EA-D0F3-4ADF-AE69-36A4CE4DD4B6}" type="presOf" srcId="{000D819A-0BB8-42BE-9B38-C998B32EF2C7}" destId="{1F6C3696-E1EA-444A-9A61-5E2E72A5B48B}" srcOrd="0" destOrd="1" presId="urn:microsoft.com/office/officeart/2005/8/layout/vList5"/>
    <dgm:cxn modelId="{377C37F6-8498-45D7-90F6-92A82991BE93}" srcId="{4C8ACE1E-ED10-4DEC-9DD5-46B7C995236E}" destId="{26240768-46C8-4AF3-B5EA-6AC2FCD7C3DA}" srcOrd="3" destOrd="0" parTransId="{568DE6FB-47D0-4BB4-8919-ACC131D6D92D}" sibTransId="{7FD81794-EDD6-40F8-A74D-AE0EC0B14AC8}"/>
    <dgm:cxn modelId="{7D13B9F9-5EF3-4E56-AD23-27A536C238D4}" type="presOf" srcId="{4C8ACE1E-ED10-4DEC-9DD5-46B7C995236E}" destId="{1C56C68E-CE4E-4814-8D6F-8BD1CBD32575}" srcOrd="0" destOrd="0" presId="urn:microsoft.com/office/officeart/2005/8/layout/vList5"/>
    <dgm:cxn modelId="{ABF0831C-7BFA-4C66-833A-96A7E6B431D0}" type="presParOf" srcId="{1C56C68E-CE4E-4814-8D6F-8BD1CBD32575}" destId="{37C28AAE-CA7E-474E-B659-7D27C9B85F8F}" srcOrd="0" destOrd="0" presId="urn:microsoft.com/office/officeart/2005/8/layout/vList5"/>
    <dgm:cxn modelId="{CA043968-ABB6-487F-BA30-25A6CBA607F1}" type="presParOf" srcId="{37C28AAE-CA7E-474E-B659-7D27C9B85F8F}" destId="{B50853CB-B405-40BD-96F6-D11E9FF62417}" srcOrd="0" destOrd="0" presId="urn:microsoft.com/office/officeart/2005/8/layout/vList5"/>
    <dgm:cxn modelId="{E7187536-6FB4-4E64-86A2-2CF2A6CF9BD1}" type="presParOf" srcId="{37C28AAE-CA7E-474E-B659-7D27C9B85F8F}" destId="{1F6C3696-E1EA-444A-9A61-5E2E72A5B48B}" srcOrd="1" destOrd="0" presId="urn:microsoft.com/office/officeart/2005/8/layout/vList5"/>
    <dgm:cxn modelId="{6B09A7D6-1D45-4E54-97A0-F0236EE1EDFC}" type="presParOf" srcId="{1C56C68E-CE4E-4814-8D6F-8BD1CBD32575}" destId="{D65A3647-7625-48A1-84E1-D66AC28D8B89}" srcOrd="1" destOrd="0" presId="urn:microsoft.com/office/officeart/2005/8/layout/vList5"/>
    <dgm:cxn modelId="{29CF6440-C3DE-4F35-976A-47527C20D9F2}" type="presParOf" srcId="{1C56C68E-CE4E-4814-8D6F-8BD1CBD32575}" destId="{6F97EC95-3CC9-46B3-85FC-74D3BC00FE49}" srcOrd="2" destOrd="0" presId="urn:microsoft.com/office/officeart/2005/8/layout/vList5"/>
    <dgm:cxn modelId="{300DA565-219A-4B41-9898-281F166F3434}" type="presParOf" srcId="{6F97EC95-3CC9-46B3-85FC-74D3BC00FE49}" destId="{E604A0CD-3968-4959-B173-7A14B31424C0}" srcOrd="0" destOrd="0" presId="urn:microsoft.com/office/officeart/2005/8/layout/vList5"/>
    <dgm:cxn modelId="{DF274B41-81F2-4FD3-832B-3FE7EE8197B5}" type="presParOf" srcId="{6F97EC95-3CC9-46B3-85FC-74D3BC00FE49}" destId="{DFEF6EBF-74D7-40E9-AA13-BC006C44C08D}" srcOrd="1" destOrd="0" presId="urn:microsoft.com/office/officeart/2005/8/layout/vList5"/>
    <dgm:cxn modelId="{CCE99377-E264-44F4-B3C8-A4B819334E2C}" type="presParOf" srcId="{1C56C68E-CE4E-4814-8D6F-8BD1CBD32575}" destId="{FA1285EB-584D-40F5-BFED-ACAFF95B5B8B}" srcOrd="3" destOrd="0" presId="urn:microsoft.com/office/officeart/2005/8/layout/vList5"/>
    <dgm:cxn modelId="{C5EDB8AA-8D4B-4669-A842-3E97662F57D0}" type="presParOf" srcId="{1C56C68E-CE4E-4814-8D6F-8BD1CBD32575}" destId="{64251CFA-9A36-49FE-A3CC-F723482B6CD8}" srcOrd="4" destOrd="0" presId="urn:microsoft.com/office/officeart/2005/8/layout/vList5"/>
    <dgm:cxn modelId="{EC40F86F-AE35-4775-846F-E3D8ADC0FC6F}" type="presParOf" srcId="{64251CFA-9A36-49FE-A3CC-F723482B6CD8}" destId="{21A0C5D6-B071-47C2-95CE-B07E7B67048E}" srcOrd="0" destOrd="0" presId="urn:microsoft.com/office/officeart/2005/8/layout/vList5"/>
    <dgm:cxn modelId="{2758E5E2-FC7A-4CD5-9979-8CB3A9E6312D}" type="presParOf" srcId="{64251CFA-9A36-49FE-A3CC-F723482B6CD8}" destId="{08238F86-E00C-4D4E-A891-75A431699169}" srcOrd="1" destOrd="0" presId="urn:microsoft.com/office/officeart/2005/8/layout/vList5"/>
    <dgm:cxn modelId="{372BC15B-99FD-4B84-B5D1-62702EDEA9B3}" type="presParOf" srcId="{1C56C68E-CE4E-4814-8D6F-8BD1CBD32575}" destId="{98759BA1-F3FB-46B7-8149-D6542D34CA53}" srcOrd="5" destOrd="0" presId="urn:microsoft.com/office/officeart/2005/8/layout/vList5"/>
    <dgm:cxn modelId="{6647131C-A109-4E84-9E1D-DAB1112C146B}" type="presParOf" srcId="{1C56C68E-CE4E-4814-8D6F-8BD1CBD32575}" destId="{DDEE43D0-24CC-479F-9537-043A899585FC}" srcOrd="6" destOrd="0" presId="urn:microsoft.com/office/officeart/2005/8/layout/vList5"/>
    <dgm:cxn modelId="{6D871987-A593-4DF0-9182-7DAA34E2B883}" type="presParOf" srcId="{DDEE43D0-24CC-479F-9537-043A899585FC}" destId="{A9DD40E5-BAFA-49AB-9E05-A4108AFEF800}" srcOrd="0" destOrd="0" presId="urn:microsoft.com/office/officeart/2005/8/layout/vList5"/>
    <dgm:cxn modelId="{170DEBF8-7543-44BD-A2A5-0D220F269B63}" type="presParOf" srcId="{DDEE43D0-24CC-479F-9537-043A899585FC}" destId="{30C83334-B4BD-452F-8B33-9088749454B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12E78-1D5C-4CC4-AF69-49DD4B64F209}">
      <dsp:nvSpPr>
        <dsp:cNvPr id="0" name=""/>
        <dsp:cNvSpPr/>
      </dsp:nvSpPr>
      <dsp:spPr>
        <a:xfrm rot="5400000">
          <a:off x="7210278" y="-3249501"/>
          <a:ext cx="437414" cy="6991986"/>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Very crucial step typically done by data scientists/Data Engineers</a:t>
          </a:r>
          <a:endParaRPr lang="en-IN" sz="1400" kern="1200" dirty="0"/>
        </a:p>
        <a:p>
          <a:pPr marL="114300" lvl="1" indent="-114300" algn="l" defTabSz="622300">
            <a:lnSpc>
              <a:spcPct val="90000"/>
            </a:lnSpc>
            <a:spcBef>
              <a:spcPct val="0"/>
            </a:spcBef>
            <a:spcAft>
              <a:spcPct val="15000"/>
            </a:spcAft>
            <a:buChar char="•"/>
          </a:pPr>
          <a:r>
            <a:rPr lang="en-US" sz="1400" kern="1200" dirty="0"/>
            <a:t>Lots of data is required general knowledge</a:t>
          </a:r>
          <a:endParaRPr lang="en-IN" sz="1400" kern="1200" dirty="0"/>
        </a:p>
      </dsp:txBody>
      <dsp:txXfrm rot="-5400000">
        <a:off x="3932993" y="49137"/>
        <a:ext cx="6970633" cy="394708"/>
      </dsp:txXfrm>
    </dsp:sp>
    <dsp:sp modelId="{96D4E215-6061-4E04-BA4E-92DAD93A6EA5}">
      <dsp:nvSpPr>
        <dsp:cNvPr id="0" name=""/>
        <dsp:cNvSpPr/>
      </dsp:nvSpPr>
      <dsp:spPr>
        <a:xfrm>
          <a:off x="0" y="807"/>
          <a:ext cx="3932992" cy="491368"/>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Data Collection &amp; Pre-processing</a:t>
          </a:r>
          <a:endParaRPr lang="en-IN" sz="1400" kern="1200" dirty="0"/>
        </a:p>
      </dsp:txBody>
      <dsp:txXfrm>
        <a:off x="23987" y="24794"/>
        <a:ext cx="3885018" cy="443394"/>
      </dsp:txXfrm>
    </dsp:sp>
    <dsp:sp modelId="{A759A884-7739-49A0-AE8B-A02F37865459}">
      <dsp:nvSpPr>
        <dsp:cNvPr id="0" name=""/>
        <dsp:cNvSpPr/>
      </dsp:nvSpPr>
      <dsp:spPr>
        <a:xfrm rot="5400000">
          <a:off x="7091831" y="-2625711"/>
          <a:ext cx="674308" cy="6991986"/>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Fundamental Steps typically done by ML researchers</a:t>
          </a:r>
          <a:endParaRPr lang="en-IN" sz="1400" kern="1200" dirty="0"/>
        </a:p>
        <a:p>
          <a:pPr marL="114300" lvl="1" indent="-114300" algn="l" defTabSz="622300">
            <a:lnSpc>
              <a:spcPct val="90000"/>
            </a:lnSpc>
            <a:spcBef>
              <a:spcPct val="0"/>
            </a:spcBef>
            <a:spcAft>
              <a:spcPct val="15000"/>
            </a:spcAft>
            <a:buChar char="•"/>
          </a:pPr>
          <a:r>
            <a:rPr lang="en-US" sz="1400" kern="1200" dirty="0"/>
            <a:t>LLM learns basic general language, grammar, patterns, semantics and syntax of language</a:t>
          </a:r>
          <a:endParaRPr lang="en-IN" sz="1400" kern="1200" dirty="0"/>
        </a:p>
      </dsp:txBody>
      <dsp:txXfrm rot="-5400000">
        <a:off x="3932993" y="566044"/>
        <a:ext cx="6959069" cy="608474"/>
      </dsp:txXfrm>
    </dsp:sp>
    <dsp:sp modelId="{4358DC2C-A80A-41D9-82A3-3764030BED14}">
      <dsp:nvSpPr>
        <dsp:cNvPr id="0" name=""/>
        <dsp:cNvSpPr/>
      </dsp:nvSpPr>
      <dsp:spPr>
        <a:xfrm>
          <a:off x="0" y="538160"/>
          <a:ext cx="3932992" cy="664243"/>
        </a:xfrm>
        <a:prstGeom prst="roundRect">
          <a:avLst/>
        </a:prstGeom>
        <a:solidFill>
          <a:schemeClr val="accent1">
            <a:shade val="50000"/>
            <a:hueOff val="-206501"/>
            <a:satOff val="-7059"/>
            <a:lumOff val="14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Pre-Training</a:t>
          </a:r>
          <a:endParaRPr lang="en-IN" sz="1400" kern="1200" dirty="0"/>
        </a:p>
      </dsp:txBody>
      <dsp:txXfrm>
        <a:off x="32426" y="570586"/>
        <a:ext cx="3868140" cy="599391"/>
      </dsp:txXfrm>
    </dsp:sp>
    <dsp:sp modelId="{EFCE93E3-7801-4F72-B977-A715E6D98F44}">
      <dsp:nvSpPr>
        <dsp:cNvPr id="0" name=""/>
        <dsp:cNvSpPr/>
      </dsp:nvSpPr>
      <dsp:spPr>
        <a:xfrm rot="5400000">
          <a:off x="7152647" y="-1957336"/>
          <a:ext cx="552676" cy="6991986"/>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Optional step requires domain expert, ML researchers</a:t>
          </a:r>
          <a:endParaRPr lang="en-IN" sz="1400" kern="1200" dirty="0"/>
        </a:p>
        <a:p>
          <a:pPr marL="114300" lvl="1" indent="-114300" algn="l" defTabSz="622300">
            <a:lnSpc>
              <a:spcPct val="90000"/>
            </a:lnSpc>
            <a:spcBef>
              <a:spcPct val="0"/>
            </a:spcBef>
            <a:spcAft>
              <a:spcPct val="15000"/>
            </a:spcAft>
            <a:buChar char="•"/>
          </a:pPr>
          <a:r>
            <a:rPr lang="en-US" sz="1400" kern="1200" dirty="0"/>
            <a:t>Requires domain specific dataset. Like Legal, education etc.</a:t>
          </a:r>
          <a:endParaRPr lang="en-IN" sz="1400" kern="1200" dirty="0"/>
        </a:p>
      </dsp:txBody>
      <dsp:txXfrm rot="-5400000">
        <a:off x="3932993" y="1289297"/>
        <a:ext cx="6965007" cy="498718"/>
      </dsp:txXfrm>
    </dsp:sp>
    <dsp:sp modelId="{9104A1AA-E44E-460B-B347-3C38AB496CD1}">
      <dsp:nvSpPr>
        <dsp:cNvPr id="0" name=""/>
        <dsp:cNvSpPr/>
      </dsp:nvSpPr>
      <dsp:spPr>
        <a:xfrm>
          <a:off x="0" y="1248388"/>
          <a:ext cx="3932992" cy="580537"/>
        </a:xfrm>
        <a:prstGeom prst="roundRect">
          <a:avLst/>
        </a:prstGeom>
        <a:solidFill>
          <a:schemeClr val="accent1">
            <a:shade val="50000"/>
            <a:hueOff val="-413001"/>
            <a:satOff val="-14118"/>
            <a:lumOff val="28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Domain Adoption</a:t>
          </a:r>
          <a:endParaRPr lang="en-IN" sz="1400" kern="1200" dirty="0"/>
        </a:p>
      </dsp:txBody>
      <dsp:txXfrm>
        <a:off x="28339" y="1276727"/>
        <a:ext cx="3876314" cy="523859"/>
      </dsp:txXfrm>
    </dsp:sp>
    <dsp:sp modelId="{27F77579-8ED6-40DF-A141-C85B85A4F83D}">
      <dsp:nvSpPr>
        <dsp:cNvPr id="0" name=""/>
        <dsp:cNvSpPr/>
      </dsp:nvSpPr>
      <dsp:spPr>
        <a:xfrm rot="5400000">
          <a:off x="7090635" y="-1287765"/>
          <a:ext cx="676699" cy="6991986"/>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Required steps typically executed by prompt Engineers, ML Engineers</a:t>
          </a:r>
          <a:endParaRPr lang="en-IN" sz="1400" kern="1200" dirty="0"/>
        </a:p>
        <a:p>
          <a:pPr marL="114300" lvl="1" indent="-114300" algn="l" defTabSz="622300">
            <a:lnSpc>
              <a:spcPct val="90000"/>
            </a:lnSpc>
            <a:spcBef>
              <a:spcPct val="0"/>
            </a:spcBef>
            <a:spcAft>
              <a:spcPct val="15000"/>
            </a:spcAft>
            <a:buChar char="•"/>
          </a:pPr>
          <a:r>
            <a:rPr lang="en-US" sz="1400" kern="1200" dirty="0"/>
            <a:t>Further refines the pre-trained model to work on specific instructions</a:t>
          </a:r>
          <a:endParaRPr lang="en-IN" sz="1400" kern="1200" dirty="0"/>
        </a:p>
        <a:p>
          <a:pPr marL="114300" lvl="1" indent="-114300" algn="l" defTabSz="622300">
            <a:lnSpc>
              <a:spcPct val="90000"/>
            </a:lnSpc>
            <a:spcBef>
              <a:spcPct val="0"/>
            </a:spcBef>
            <a:spcAft>
              <a:spcPct val="15000"/>
            </a:spcAft>
            <a:buChar char="•"/>
          </a:pPr>
          <a:r>
            <a:rPr lang="en-US" sz="1400" kern="1200" dirty="0"/>
            <a:t>Targeted for specific tasks</a:t>
          </a:r>
          <a:endParaRPr lang="en-IN" sz="1400" kern="1200" dirty="0"/>
        </a:p>
      </dsp:txBody>
      <dsp:txXfrm rot="-5400000">
        <a:off x="3932992" y="1902912"/>
        <a:ext cx="6958952" cy="610631"/>
      </dsp:txXfrm>
    </dsp:sp>
    <dsp:sp modelId="{93987764-42ED-41C4-BB6F-F63A3907DB11}">
      <dsp:nvSpPr>
        <dsp:cNvPr id="0" name=""/>
        <dsp:cNvSpPr/>
      </dsp:nvSpPr>
      <dsp:spPr>
        <a:xfrm>
          <a:off x="0" y="1894243"/>
          <a:ext cx="3932992" cy="627968"/>
        </a:xfrm>
        <a:prstGeom prst="roundRect">
          <a:avLst/>
        </a:prstGeom>
        <a:solidFill>
          <a:schemeClr val="accent1">
            <a:shade val="50000"/>
            <a:hueOff val="-619502"/>
            <a:satOff val="-21177"/>
            <a:lumOff val="42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Instruct Tuning</a:t>
          </a:r>
          <a:endParaRPr lang="en-IN" sz="1400" kern="1200" dirty="0"/>
        </a:p>
      </dsp:txBody>
      <dsp:txXfrm>
        <a:off x="30655" y="1924898"/>
        <a:ext cx="3871682" cy="566658"/>
      </dsp:txXfrm>
    </dsp:sp>
    <dsp:sp modelId="{C9599745-C084-4DBD-B255-A7120C083335}">
      <dsp:nvSpPr>
        <dsp:cNvPr id="0" name=""/>
        <dsp:cNvSpPr/>
      </dsp:nvSpPr>
      <dsp:spPr>
        <a:xfrm rot="5400000">
          <a:off x="6992074" y="-447822"/>
          <a:ext cx="859313" cy="6985158"/>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Essential steps done by ethics &amp; safety experts</a:t>
          </a:r>
          <a:endParaRPr lang="en-IN" sz="1400" kern="1200" dirty="0"/>
        </a:p>
        <a:p>
          <a:pPr marL="114300" lvl="1" indent="-114300" algn="l" defTabSz="622300">
            <a:lnSpc>
              <a:spcPct val="90000"/>
            </a:lnSpc>
            <a:spcBef>
              <a:spcPct val="0"/>
            </a:spcBef>
            <a:spcAft>
              <a:spcPct val="15000"/>
            </a:spcAft>
            <a:buChar char="•"/>
          </a:pPr>
          <a:r>
            <a:rPr lang="en-US" sz="1400" kern="1200" dirty="0"/>
            <a:t>Ensures LLM response is aligned with human values, ethics &amp; safety</a:t>
          </a:r>
          <a:endParaRPr lang="en-IN" sz="1400" kern="1200" dirty="0"/>
        </a:p>
        <a:p>
          <a:pPr marL="114300" lvl="1" indent="-114300" algn="l" defTabSz="622300">
            <a:lnSpc>
              <a:spcPct val="90000"/>
            </a:lnSpc>
            <a:spcBef>
              <a:spcPct val="0"/>
            </a:spcBef>
            <a:spcAft>
              <a:spcPct val="15000"/>
            </a:spcAft>
            <a:buChar char="•"/>
          </a:pPr>
          <a:r>
            <a:rPr lang="en-US" sz="1400" kern="1200" dirty="0"/>
            <a:t>Model is trained to remove biases, misinformation, offensive language etc.</a:t>
          </a:r>
          <a:endParaRPr lang="en-IN" sz="1400" kern="1200" dirty="0"/>
        </a:p>
        <a:p>
          <a:pPr marL="114300" lvl="1" indent="-114300" algn="l" defTabSz="622300">
            <a:lnSpc>
              <a:spcPct val="90000"/>
            </a:lnSpc>
            <a:spcBef>
              <a:spcPct val="0"/>
            </a:spcBef>
            <a:spcAft>
              <a:spcPct val="15000"/>
            </a:spcAft>
            <a:buChar char="•"/>
          </a:pPr>
          <a:r>
            <a:rPr lang="en-US" sz="1400" kern="1200" dirty="0"/>
            <a:t>RLHF is one technique used</a:t>
          </a:r>
          <a:endParaRPr lang="en-IN" sz="1400" kern="1200" dirty="0"/>
        </a:p>
      </dsp:txBody>
      <dsp:txXfrm rot="-5400000">
        <a:off x="3929152" y="2657048"/>
        <a:ext cx="6943210" cy="775417"/>
      </dsp:txXfrm>
    </dsp:sp>
    <dsp:sp modelId="{3B6A04AF-612F-4D60-8E96-B9DE7D98941C}">
      <dsp:nvSpPr>
        <dsp:cNvPr id="0" name=""/>
        <dsp:cNvSpPr/>
      </dsp:nvSpPr>
      <dsp:spPr>
        <a:xfrm>
          <a:off x="0" y="2587529"/>
          <a:ext cx="3929151" cy="914453"/>
        </a:xfrm>
        <a:prstGeom prst="roundRect">
          <a:avLst/>
        </a:prstGeom>
        <a:solidFill>
          <a:schemeClr val="accent1">
            <a:shade val="50000"/>
            <a:hueOff val="-619502"/>
            <a:satOff val="-21177"/>
            <a:lumOff val="42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Human Alignment</a:t>
          </a:r>
          <a:endParaRPr lang="en-IN" sz="1400" kern="1200" dirty="0"/>
        </a:p>
      </dsp:txBody>
      <dsp:txXfrm>
        <a:off x="44640" y="2632169"/>
        <a:ext cx="3839871" cy="825173"/>
      </dsp:txXfrm>
    </dsp:sp>
    <dsp:sp modelId="{9C14A6E4-B0EF-4752-90B0-C35A0F94D61D}">
      <dsp:nvSpPr>
        <dsp:cNvPr id="0" name=""/>
        <dsp:cNvSpPr/>
      </dsp:nvSpPr>
      <dsp:spPr>
        <a:xfrm rot="5400000">
          <a:off x="7101368" y="456463"/>
          <a:ext cx="655234" cy="6991986"/>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Recommended step done by ML Engineers, </a:t>
          </a:r>
          <a:r>
            <a:rPr lang="en-US" sz="1400" kern="1200" dirty="0" err="1"/>
            <a:t>MLOps</a:t>
          </a:r>
          <a:r>
            <a:rPr lang="en-US" sz="1400" kern="1200" dirty="0"/>
            <a:t> team</a:t>
          </a:r>
          <a:endParaRPr lang="en-IN" sz="1400" kern="1200" dirty="0"/>
        </a:p>
        <a:p>
          <a:pPr marL="114300" lvl="1" indent="-114300" algn="l" defTabSz="622300">
            <a:lnSpc>
              <a:spcPct val="90000"/>
            </a:lnSpc>
            <a:spcBef>
              <a:spcPct val="0"/>
            </a:spcBef>
            <a:spcAft>
              <a:spcPct val="15000"/>
            </a:spcAft>
            <a:buChar char="•"/>
          </a:pPr>
          <a:r>
            <a:rPr lang="en-US" sz="1400" kern="1200" dirty="0"/>
            <a:t>It reduces overall cost of processing, deployment &amp; improves performance, lowers hosting cost</a:t>
          </a:r>
          <a:endParaRPr lang="en-IN" sz="1400" kern="1200" dirty="0"/>
        </a:p>
      </dsp:txBody>
      <dsp:txXfrm rot="-5400000">
        <a:off x="3932992" y="3656825"/>
        <a:ext cx="6960000" cy="591262"/>
      </dsp:txXfrm>
    </dsp:sp>
    <dsp:sp modelId="{9AD81894-F5EB-4625-A315-2AD73F6523F2}">
      <dsp:nvSpPr>
        <dsp:cNvPr id="0" name=""/>
        <dsp:cNvSpPr/>
      </dsp:nvSpPr>
      <dsp:spPr>
        <a:xfrm>
          <a:off x="0" y="3542934"/>
          <a:ext cx="3932992" cy="819042"/>
        </a:xfrm>
        <a:prstGeom prst="roundRect">
          <a:avLst/>
        </a:prstGeom>
        <a:solidFill>
          <a:schemeClr val="accent1">
            <a:shade val="50000"/>
            <a:hueOff val="-413001"/>
            <a:satOff val="-14118"/>
            <a:lumOff val="28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Optimization &amp; Compression</a:t>
          </a:r>
          <a:endParaRPr lang="en-IN" sz="1400" kern="1200" dirty="0"/>
        </a:p>
      </dsp:txBody>
      <dsp:txXfrm>
        <a:off x="39982" y="3582916"/>
        <a:ext cx="3853028" cy="739078"/>
      </dsp:txXfrm>
    </dsp:sp>
    <dsp:sp modelId="{2A595407-4393-4462-A340-7B60F169B83B}">
      <dsp:nvSpPr>
        <dsp:cNvPr id="0" name=""/>
        <dsp:cNvSpPr/>
      </dsp:nvSpPr>
      <dsp:spPr>
        <a:xfrm rot="5400000">
          <a:off x="7050977" y="1289658"/>
          <a:ext cx="756015" cy="6991986"/>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This is done by QA &amp; Engineering Team</a:t>
          </a:r>
          <a:endParaRPr lang="en-IN" sz="1400" kern="1200" dirty="0"/>
        </a:p>
        <a:p>
          <a:pPr marL="114300" lvl="1" indent="-114300" algn="l" defTabSz="622300">
            <a:lnSpc>
              <a:spcPct val="90000"/>
            </a:lnSpc>
            <a:spcBef>
              <a:spcPct val="0"/>
            </a:spcBef>
            <a:spcAft>
              <a:spcPct val="15000"/>
            </a:spcAft>
            <a:buChar char="•"/>
          </a:pPr>
          <a:r>
            <a:rPr lang="en-US" sz="1400" kern="1200" dirty="0"/>
            <a:t>Benchmarking is done against few parameters like Accuracy, biases, robustness, hallucination etc.</a:t>
          </a:r>
          <a:endParaRPr lang="en-IN" sz="1400" kern="1200" dirty="0"/>
        </a:p>
      </dsp:txBody>
      <dsp:txXfrm rot="-5400000">
        <a:off x="3932992" y="4444549"/>
        <a:ext cx="6955080" cy="682203"/>
      </dsp:txXfrm>
    </dsp:sp>
    <dsp:sp modelId="{DFFC795B-B222-4E57-9A50-E8AD6E82BB1F}">
      <dsp:nvSpPr>
        <dsp:cNvPr id="0" name=""/>
        <dsp:cNvSpPr/>
      </dsp:nvSpPr>
      <dsp:spPr>
        <a:xfrm>
          <a:off x="0" y="4402929"/>
          <a:ext cx="3932992" cy="765444"/>
        </a:xfrm>
        <a:prstGeom prst="roundRect">
          <a:avLst/>
        </a:prstGeom>
        <a:solidFill>
          <a:schemeClr val="accent1">
            <a:shade val="50000"/>
            <a:hueOff val="-206501"/>
            <a:satOff val="-7059"/>
            <a:lumOff val="14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Evaluation &amp; Validation</a:t>
          </a:r>
          <a:endParaRPr lang="en-IN" sz="1400" kern="1200" dirty="0"/>
        </a:p>
      </dsp:txBody>
      <dsp:txXfrm>
        <a:off x="37366" y="4440295"/>
        <a:ext cx="3858260" cy="690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C3696-E1EA-444A-9A61-5E2E72A5B48B}">
      <dsp:nvSpPr>
        <dsp:cNvPr id="0" name=""/>
        <dsp:cNvSpPr/>
      </dsp:nvSpPr>
      <dsp:spPr>
        <a:xfrm rot="5400000">
          <a:off x="6276391" y="-2600693"/>
          <a:ext cx="1309232"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Purpose: Crafting precise prompts ensures the model understands the task correctly and generates relevant responses.</a:t>
          </a:r>
          <a:endParaRPr lang="en-IN" sz="1400" kern="1200" dirty="0"/>
        </a:p>
        <a:p>
          <a:pPr marL="114300" lvl="1" indent="-114300" algn="l" defTabSz="622300">
            <a:lnSpc>
              <a:spcPct val="90000"/>
            </a:lnSpc>
            <a:spcBef>
              <a:spcPct val="0"/>
            </a:spcBef>
            <a:spcAft>
              <a:spcPct val="15000"/>
            </a:spcAft>
            <a:buChar char="•"/>
          </a:pPr>
          <a:r>
            <a:rPr lang="en-IN" sz="1400" kern="1200" dirty="0"/>
            <a:t>Impact: </a:t>
          </a:r>
          <a:r>
            <a:rPr lang="en-US" sz="1400" kern="1200" dirty="0"/>
            <a:t>Clear and specific prompts improve the model's ability to follow instructions accurately, enhancing task performance.</a:t>
          </a:r>
          <a:endParaRPr lang="en-IN" sz="1400" kern="1200" dirty="0"/>
        </a:p>
      </dsp:txBody>
      <dsp:txXfrm rot="-5400000">
        <a:off x="3669357" y="70252"/>
        <a:ext cx="6459390" cy="1181410"/>
      </dsp:txXfrm>
    </dsp:sp>
    <dsp:sp modelId="{B50853CB-B405-40BD-96F6-D11E9FF62417}">
      <dsp:nvSpPr>
        <dsp:cNvPr id="0" name=""/>
        <dsp:cNvSpPr/>
      </dsp:nvSpPr>
      <dsp:spPr>
        <a:xfrm>
          <a:off x="0" y="3684"/>
          <a:ext cx="3669356" cy="13145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Clarity &amp; Specificity</a:t>
          </a:r>
          <a:endParaRPr lang="en-IN" sz="1400" kern="1200" dirty="0"/>
        </a:p>
      </dsp:txBody>
      <dsp:txXfrm>
        <a:off x="64171" y="67855"/>
        <a:ext cx="3541014" cy="1186203"/>
      </dsp:txXfrm>
    </dsp:sp>
    <dsp:sp modelId="{DFEF6EBF-74D7-40E9-AA13-BC006C44C08D}">
      <dsp:nvSpPr>
        <dsp:cNvPr id="0" name=""/>
        <dsp:cNvSpPr/>
      </dsp:nvSpPr>
      <dsp:spPr>
        <a:xfrm rot="5400000">
          <a:off x="6373677" y="-1237178"/>
          <a:ext cx="1114660"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Purpose: </a:t>
          </a:r>
          <a:r>
            <a:rPr lang="en-US" sz="1400" kern="1200" dirty="0"/>
            <a:t>Exposing the model to a variety of well-crafted prompts during training helps it generalize better across different types of instructions.</a:t>
          </a:r>
          <a:endParaRPr lang="en-IN" sz="1400" kern="1200" dirty="0"/>
        </a:p>
        <a:p>
          <a:pPr marL="114300" lvl="1" indent="-114300" algn="l" defTabSz="622300">
            <a:lnSpc>
              <a:spcPct val="90000"/>
            </a:lnSpc>
            <a:spcBef>
              <a:spcPct val="0"/>
            </a:spcBef>
            <a:spcAft>
              <a:spcPct val="15000"/>
            </a:spcAft>
            <a:buChar char="•"/>
          </a:pPr>
          <a:r>
            <a:rPr lang="en-IN" sz="1400" kern="1200" dirty="0"/>
            <a:t>Impact: </a:t>
          </a:r>
          <a:r>
            <a:rPr lang="en-US" sz="1400" kern="1200" dirty="0"/>
            <a:t>A diverse set of prompts enables the model to handle a wide range of user queries effectively.</a:t>
          </a:r>
          <a:endParaRPr lang="en-IN" sz="1400" kern="1200" dirty="0"/>
        </a:p>
      </dsp:txBody>
      <dsp:txXfrm rot="-5400000">
        <a:off x="3669357" y="1521555"/>
        <a:ext cx="6468888" cy="1005834"/>
      </dsp:txXfrm>
    </dsp:sp>
    <dsp:sp modelId="{E604A0CD-3968-4959-B173-7A14B31424C0}">
      <dsp:nvSpPr>
        <dsp:cNvPr id="0" name=""/>
        <dsp:cNvSpPr/>
      </dsp:nvSpPr>
      <dsp:spPr>
        <a:xfrm>
          <a:off x="0" y="1409643"/>
          <a:ext cx="3669356" cy="12296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dirty="0"/>
            <a:t>Task Diversity</a:t>
          </a:r>
        </a:p>
      </dsp:txBody>
      <dsp:txXfrm>
        <a:off x="60027" y="1469670"/>
        <a:ext cx="3549302" cy="1109604"/>
      </dsp:txXfrm>
    </dsp:sp>
    <dsp:sp modelId="{08238F86-E00C-4D4E-A891-75A431699169}">
      <dsp:nvSpPr>
        <dsp:cNvPr id="0" name=""/>
        <dsp:cNvSpPr/>
      </dsp:nvSpPr>
      <dsp:spPr>
        <a:xfrm rot="5400000">
          <a:off x="6296889" y="116071"/>
          <a:ext cx="1268234"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Purpose: </a:t>
          </a:r>
          <a:r>
            <a:rPr lang="en-US" sz="1400" kern="1200" dirty="0"/>
            <a:t>Effective prompt engineering ensures that the responses generated during training are of high quality and contextually appropriate.</a:t>
          </a:r>
          <a:endParaRPr lang="en-IN" sz="1400" kern="1200" dirty="0"/>
        </a:p>
        <a:p>
          <a:pPr marL="114300" lvl="1" indent="-114300" algn="l" defTabSz="622300">
            <a:lnSpc>
              <a:spcPct val="90000"/>
            </a:lnSpc>
            <a:spcBef>
              <a:spcPct val="0"/>
            </a:spcBef>
            <a:spcAft>
              <a:spcPct val="15000"/>
            </a:spcAft>
            <a:buChar char="•"/>
          </a:pPr>
          <a:r>
            <a:rPr lang="en-IN" sz="1400" kern="1200" dirty="0"/>
            <a:t>Impact: </a:t>
          </a:r>
          <a:r>
            <a:rPr lang="en-US" sz="1400" kern="1200" dirty="0"/>
            <a:t>High-quality responses during training lead to better model performance and more reliable outputs in real-world applications.</a:t>
          </a:r>
          <a:endParaRPr lang="en-IN" sz="1400" kern="1200" dirty="0"/>
        </a:p>
      </dsp:txBody>
      <dsp:txXfrm rot="-5400000">
        <a:off x="3669356" y="2805514"/>
        <a:ext cx="6461391" cy="1144414"/>
      </dsp:txXfrm>
    </dsp:sp>
    <dsp:sp modelId="{21A0C5D6-B071-47C2-95CE-B07E7B67048E}">
      <dsp:nvSpPr>
        <dsp:cNvPr id="0" name=""/>
        <dsp:cNvSpPr/>
      </dsp:nvSpPr>
      <dsp:spPr>
        <a:xfrm>
          <a:off x="0" y="2730715"/>
          <a:ext cx="3669356" cy="12940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dirty="0"/>
            <a:t>Response Quality</a:t>
          </a:r>
        </a:p>
      </dsp:txBody>
      <dsp:txXfrm>
        <a:off x="63169" y="2793884"/>
        <a:ext cx="3543018" cy="1167675"/>
      </dsp:txXfrm>
    </dsp:sp>
    <dsp:sp modelId="{30C83334-B4BD-452F-8B33-9088749454B0}">
      <dsp:nvSpPr>
        <dsp:cNvPr id="0" name=""/>
        <dsp:cNvSpPr/>
      </dsp:nvSpPr>
      <dsp:spPr>
        <a:xfrm rot="5400000">
          <a:off x="6346297" y="1503911"/>
          <a:ext cx="1169420"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Purpose: Optimized prompts can reduce the need for extensive training data by making each example more informative.</a:t>
          </a:r>
          <a:endParaRPr lang="en-IN" sz="1400" kern="1200" dirty="0"/>
        </a:p>
        <a:p>
          <a:pPr marL="114300" lvl="1" indent="-114300" algn="l" defTabSz="622300">
            <a:lnSpc>
              <a:spcPct val="90000"/>
            </a:lnSpc>
            <a:spcBef>
              <a:spcPct val="0"/>
            </a:spcBef>
            <a:spcAft>
              <a:spcPct val="15000"/>
            </a:spcAft>
            <a:buChar char="•"/>
          </a:pPr>
          <a:r>
            <a:rPr lang="en-US" sz="1400" kern="1200" dirty="0"/>
            <a:t>Impact: This leads to more efficient use of computational resources and faster convergence during training.</a:t>
          </a:r>
          <a:endParaRPr lang="en-IN" sz="1400" kern="1200" dirty="0"/>
        </a:p>
        <a:p>
          <a:pPr marL="114300" lvl="1" indent="-114300" algn="l" defTabSz="622300">
            <a:lnSpc>
              <a:spcPct val="90000"/>
            </a:lnSpc>
            <a:spcBef>
              <a:spcPct val="0"/>
            </a:spcBef>
            <a:spcAft>
              <a:spcPct val="15000"/>
            </a:spcAft>
            <a:buChar char="•"/>
          </a:pPr>
          <a:endParaRPr lang="en-IN" sz="1400" kern="1200" dirty="0"/>
        </a:p>
      </dsp:txBody>
      <dsp:txXfrm rot="-5400000">
        <a:off x="3669357" y="4237937"/>
        <a:ext cx="6466215" cy="1055248"/>
      </dsp:txXfrm>
    </dsp:sp>
    <dsp:sp modelId="{A9DD40E5-BAFA-49AB-9E05-A4108AFEF800}">
      <dsp:nvSpPr>
        <dsp:cNvPr id="0" name=""/>
        <dsp:cNvSpPr/>
      </dsp:nvSpPr>
      <dsp:spPr>
        <a:xfrm>
          <a:off x="0" y="4116142"/>
          <a:ext cx="3669356" cy="1298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Efficiency</a:t>
          </a:r>
          <a:endParaRPr lang="en-IN" sz="1400" kern="1200" dirty="0"/>
        </a:p>
      </dsp:txBody>
      <dsp:txXfrm>
        <a:off x="63404" y="4179546"/>
        <a:ext cx="3542548" cy="11720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C3696-E1EA-444A-9A61-5E2E72A5B48B}">
      <dsp:nvSpPr>
        <dsp:cNvPr id="0" name=""/>
        <dsp:cNvSpPr/>
      </dsp:nvSpPr>
      <dsp:spPr>
        <a:xfrm rot="5400000">
          <a:off x="6276391" y="-2600693"/>
          <a:ext cx="1309232"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a:t>Purpose: Prompt engineering helps align the model’s outputs with human expectations and societal norms.</a:t>
          </a:r>
          <a:endParaRPr lang="en-IN" sz="1400" kern="1200" dirty="0"/>
        </a:p>
        <a:p>
          <a:pPr marL="114300" lvl="1" indent="-114300" algn="l" defTabSz="622300">
            <a:lnSpc>
              <a:spcPct val="90000"/>
            </a:lnSpc>
            <a:spcBef>
              <a:spcPct val="0"/>
            </a:spcBef>
            <a:spcAft>
              <a:spcPct val="15000"/>
            </a:spcAft>
            <a:buChar char="•"/>
          </a:pPr>
          <a:r>
            <a:rPr lang="en-US" sz="1400" kern="1200" dirty="0"/>
            <a:t>Impact: This alignment ensures that model responses are useful, ethical, and acceptable to users.</a:t>
          </a:r>
          <a:endParaRPr lang="en-IN" sz="1400" kern="1200" dirty="0"/>
        </a:p>
      </dsp:txBody>
      <dsp:txXfrm rot="-5400000">
        <a:off x="3669357" y="70252"/>
        <a:ext cx="6459390" cy="1181410"/>
      </dsp:txXfrm>
    </dsp:sp>
    <dsp:sp modelId="{B50853CB-B405-40BD-96F6-D11E9FF62417}">
      <dsp:nvSpPr>
        <dsp:cNvPr id="0" name=""/>
        <dsp:cNvSpPr/>
      </dsp:nvSpPr>
      <dsp:spPr>
        <a:xfrm>
          <a:off x="0" y="3684"/>
          <a:ext cx="3669356" cy="13145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a:t>Relevance</a:t>
          </a:r>
          <a:endParaRPr lang="en-IN" sz="1400" kern="1200" dirty="0"/>
        </a:p>
      </dsp:txBody>
      <dsp:txXfrm>
        <a:off x="64171" y="67855"/>
        <a:ext cx="3541014" cy="1186203"/>
      </dsp:txXfrm>
    </dsp:sp>
    <dsp:sp modelId="{DFEF6EBF-74D7-40E9-AA13-BC006C44C08D}">
      <dsp:nvSpPr>
        <dsp:cNvPr id="0" name=""/>
        <dsp:cNvSpPr/>
      </dsp:nvSpPr>
      <dsp:spPr>
        <a:xfrm rot="5400000">
          <a:off x="6373677" y="-1237178"/>
          <a:ext cx="1114660"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a:t>Purpose: Carefully designed prompts can mitigate biases in the model’s responses by steering it toward neutral and fair outputs.</a:t>
          </a:r>
          <a:endParaRPr lang="en-IN" sz="1400" kern="1200" dirty="0"/>
        </a:p>
        <a:p>
          <a:pPr marL="114300" lvl="1" indent="-114300" algn="l" defTabSz="622300">
            <a:lnSpc>
              <a:spcPct val="90000"/>
            </a:lnSpc>
            <a:spcBef>
              <a:spcPct val="0"/>
            </a:spcBef>
            <a:spcAft>
              <a:spcPct val="15000"/>
            </a:spcAft>
            <a:buChar char="•"/>
          </a:pPr>
          <a:r>
            <a:rPr lang="en-US" sz="1400" kern="1200" dirty="0"/>
            <a:t>Impact: Reducing bias is essential for building trustworthy AI systems that provide equitable and unbiased information.</a:t>
          </a:r>
          <a:endParaRPr lang="en-IN" sz="1400" kern="1200" dirty="0"/>
        </a:p>
      </dsp:txBody>
      <dsp:txXfrm rot="-5400000">
        <a:off x="3669357" y="1521555"/>
        <a:ext cx="6468888" cy="1005834"/>
      </dsp:txXfrm>
    </dsp:sp>
    <dsp:sp modelId="{E604A0CD-3968-4959-B173-7A14B31424C0}">
      <dsp:nvSpPr>
        <dsp:cNvPr id="0" name=""/>
        <dsp:cNvSpPr/>
      </dsp:nvSpPr>
      <dsp:spPr>
        <a:xfrm>
          <a:off x="0" y="1409643"/>
          <a:ext cx="3669356" cy="12296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dirty="0"/>
            <a:t>Reducing Bias</a:t>
          </a:r>
        </a:p>
      </dsp:txBody>
      <dsp:txXfrm>
        <a:off x="60027" y="1469670"/>
        <a:ext cx="3549302" cy="1109604"/>
      </dsp:txXfrm>
    </dsp:sp>
    <dsp:sp modelId="{08238F86-E00C-4D4E-A891-75A431699169}">
      <dsp:nvSpPr>
        <dsp:cNvPr id="0" name=""/>
        <dsp:cNvSpPr/>
      </dsp:nvSpPr>
      <dsp:spPr>
        <a:xfrm rot="5400000">
          <a:off x="6296889" y="116071"/>
          <a:ext cx="1268234"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a:t>Purpose: Prompts can be engineered to avoid harmful or inappropriate content, enhancing the safety of the model’s outputs.</a:t>
          </a:r>
          <a:endParaRPr lang="en-IN" sz="1400" kern="1200" dirty="0"/>
        </a:p>
        <a:p>
          <a:pPr marL="114300" lvl="1" indent="-114300" algn="l" defTabSz="622300">
            <a:lnSpc>
              <a:spcPct val="90000"/>
            </a:lnSpc>
            <a:spcBef>
              <a:spcPct val="0"/>
            </a:spcBef>
            <a:spcAft>
              <a:spcPct val="15000"/>
            </a:spcAft>
            <a:buChar char="•"/>
          </a:pPr>
          <a:r>
            <a:rPr lang="en-US" sz="1400" kern="1200" dirty="0"/>
            <a:t>Impact: Ensuring safety is crucial for user trust and the responsible deployment of AI systems.</a:t>
          </a:r>
          <a:endParaRPr lang="en-IN" sz="1400" kern="1200" dirty="0"/>
        </a:p>
      </dsp:txBody>
      <dsp:txXfrm rot="-5400000">
        <a:off x="3669356" y="2805514"/>
        <a:ext cx="6461391" cy="1144414"/>
      </dsp:txXfrm>
    </dsp:sp>
    <dsp:sp modelId="{21A0C5D6-B071-47C2-95CE-B07E7B67048E}">
      <dsp:nvSpPr>
        <dsp:cNvPr id="0" name=""/>
        <dsp:cNvSpPr/>
      </dsp:nvSpPr>
      <dsp:spPr>
        <a:xfrm>
          <a:off x="0" y="2730715"/>
          <a:ext cx="3669356" cy="12940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dirty="0"/>
            <a:t>Improving Safety</a:t>
          </a:r>
        </a:p>
      </dsp:txBody>
      <dsp:txXfrm>
        <a:off x="63169" y="2793884"/>
        <a:ext cx="3543018" cy="1167675"/>
      </dsp:txXfrm>
    </dsp:sp>
    <dsp:sp modelId="{30C83334-B4BD-452F-8B33-9088749454B0}">
      <dsp:nvSpPr>
        <dsp:cNvPr id="0" name=""/>
        <dsp:cNvSpPr/>
      </dsp:nvSpPr>
      <dsp:spPr>
        <a:xfrm rot="5400000">
          <a:off x="6346297" y="1503911"/>
          <a:ext cx="1169420"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a:t>Purpose: Well-designed prompts can lead to more natural and engaging interactions with the model.</a:t>
          </a:r>
          <a:endParaRPr lang="en-IN" sz="1400" kern="1200" dirty="0"/>
        </a:p>
        <a:p>
          <a:pPr marL="114300" lvl="1" indent="-114300" algn="l" defTabSz="622300">
            <a:lnSpc>
              <a:spcPct val="90000"/>
            </a:lnSpc>
            <a:spcBef>
              <a:spcPct val="0"/>
            </a:spcBef>
            <a:spcAft>
              <a:spcPct val="15000"/>
            </a:spcAft>
            <a:buChar char="•"/>
          </a:pPr>
          <a:r>
            <a:rPr lang="en-US" sz="1400" kern="1200" dirty="0"/>
            <a:t>Impact: A better user experience increases user satisfaction and the overall effectiveness of the AI system.</a:t>
          </a:r>
          <a:endParaRPr lang="en-IN" sz="1400" kern="1200" dirty="0"/>
        </a:p>
      </dsp:txBody>
      <dsp:txXfrm rot="-5400000">
        <a:off x="3669357" y="4237937"/>
        <a:ext cx="6466215" cy="1055248"/>
      </dsp:txXfrm>
    </dsp:sp>
    <dsp:sp modelId="{A9DD40E5-BAFA-49AB-9E05-A4108AFEF800}">
      <dsp:nvSpPr>
        <dsp:cNvPr id="0" name=""/>
        <dsp:cNvSpPr/>
      </dsp:nvSpPr>
      <dsp:spPr>
        <a:xfrm>
          <a:off x="0" y="4116142"/>
          <a:ext cx="3669356" cy="1298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dirty="0"/>
            <a:t>User Experience</a:t>
          </a:r>
        </a:p>
      </dsp:txBody>
      <dsp:txXfrm>
        <a:off x="63404" y="4179546"/>
        <a:ext cx="3542548" cy="117203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AB776-F740-4CF8-B541-6DCE59F4419A}" type="datetimeFigureOut">
              <a:rPr lang="en-IN" smtClean="0"/>
              <a:t>21-Mar-2025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F10EE-7032-43A4-BBF1-5BE250471C6A}" type="slidenum">
              <a:rPr lang="en-IN" smtClean="0"/>
              <a:t>‹#›</a:t>
            </a:fld>
            <a:endParaRPr lang="en-IN"/>
          </a:p>
        </p:txBody>
      </p:sp>
    </p:spTree>
    <p:extLst>
      <p:ext uri="{BB962C8B-B14F-4D97-AF65-F5344CB8AC3E}">
        <p14:creationId xmlns:p14="http://schemas.microsoft.com/office/powerpoint/2010/main" val="69464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AI-generated content may be incorrect.
---
In this presentation, we will explore the innovative field of prompt engineering and its relationship with Langchain. This combination is pivotal in enhancing AI interactions, making them more effective and user-friendly.
</a:t>
            </a:r>
          </a:p>
        </p:txBody>
      </p:sp>
      <p:sp>
        <p:nvSpPr>
          <p:cNvPr id="4" name="Slide Number Placeholder 3"/>
          <p:cNvSpPr>
            <a:spLocks noGrp="1"/>
          </p:cNvSpPr>
          <p:nvPr>
            <p:ph type="sldNum" sz="quarter" idx="5"/>
          </p:nvPr>
        </p:nvSpPr>
        <p:spPr/>
        <p:txBody>
          <a:bodyPr/>
          <a:lstStyle/>
          <a:p>
            <a:fld id="{C1A3EC8E-F544-468D-9336-E69ED6FD1256}" type="slidenum">
              <a:rPr lang="en-IN" smtClean="0"/>
              <a:t>1</a:t>
            </a:fld>
            <a:endParaRPr lang="en-IN"/>
          </a:p>
        </p:txBody>
      </p:sp>
    </p:spTree>
    <p:extLst>
      <p:ext uri="{BB962C8B-B14F-4D97-AF65-F5344CB8AC3E}">
        <p14:creationId xmlns:p14="http://schemas.microsoft.com/office/powerpoint/2010/main" val="104109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9EB94-1C66-8937-6ED6-78B81E298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4ADA7-FFC6-E9F2-56EC-0E480F90ED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B41422-3CCA-8F17-0D37-4A5B2D4B904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9E850CB-2282-A541-7536-1B61C52B8D3D}"/>
              </a:ext>
            </a:extLst>
          </p:cNvPr>
          <p:cNvSpPr>
            <a:spLocks noGrp="1"/>
          </p:cNvSpPr>
          <p:nvPr>
            <p:ph type="sldNum" sz="quarter" idx="5"/>
          </p:nvPr>
        </p:nvSpPr>
        <p:spPr/>
        <p:txBody>
          <a:bodyPr/>
          <a:lstStyle/>
          <a:p>
            <a:fld id="{C1A3EC8E-F544-468D-9336-E69ED6FD1256}" type="slidenum">
              <a:rPr lang="en-IN" smtClean="0"/>
              <a:t>13</a:t>
            </a:fld>
            <a:endParaRPr lang="en-IN"/>
          </a:p>
        </p:txBody>
      </p:sp>
    </p:spTree>
    <p:extLst>
      <p:ext uri="{BB962C8B-B14F-4D97-AF65-F5344CB8AC3E}">
        <p14:creationId xmlns:p14="http://schemas.microsoft.com/office/powerpoint/2010/main" val="246186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4AA67-CEF6-CB9E-727E-F95F979928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0A254-2133-558F-DE9C-545EBBC4E7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BB65EC-A0AA-35A6-DEA9-6CD6B57A7C7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35763A7-254A-0A41-F400-037E660595B0}"/>
              </a:ext>
            </a:extLst>
          </p:cNvPr>
          <p:cNvSpPr>
            <a:spLocks noGrp="1"/>
          </p:cNvSpPr>
          <p:nvPr>
            <p:ph type="sldNum" sz="quarter" idx="5"/>
          </p:nvPr>
        </p:nvSpPr>
        <p:spPr/>
        <p:txBody>
          <a:bodyPr/>
          <a:lstStyle/>
          <a:p>
            <a:fld id="{C1A3EC8E-F544-468D-9336-E69ED6FD1256}" type="slidenum">
              <a:rPr lang="en-IN" smtClean="0"/>
              <a:t>14</a:t>
            </a:fld>
            <a:endParaRPr lang="en-IN"/>
          </a:p>
        </p:txBody>
      </p:sp>
    </p:spTree>
    <p:extLst>
      <p:ext uri="{BB962C8B-B14F-4D97-AF65-F5344CB8AC3E}">
        <p14:creationId xmlns:p14="http://schemas.microsoft.com/office/powerpoint/2010/main" val="704862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99C95-9559-2405-2AF9-9518A7486C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04F797-0A5C-19A9-C72A-9424AAB412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E04206-D747-63A7-D1E3-2568C89B89A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071DD79-4998-664E-3F23-6F41D2D927D3}"/>
              </a:ext>
            </a:extLst>
          </p:cNvPr>
          <p:cNvSpPr>
            <a:spLocks noGrp="1"/>
          </p:cNvSpPr>
          <p:nvPr>
            <p:ph type="sldNum" sz="quarter" idx="5"/>
          </p:nvPr>
        </p:nvSpPr>
        <p:spPr/>
        <p:txBody>
          <a:bodyPr/>
          <a:lstStyle/>
          <a:p>
            <a:fld id="{C1A3EC8E-F544-468D-9336-E69ED6FD1256}" type="slidenum">
              <a:rPr lang="en-IN" smtClean="0"/>
              <a:t>15</a:t>
            </a:fld>
            <a:endParaRPr lang="en-IN"/>
          </a:p>
        </p:txBody>
      </p:sp>
    </p:spTree>
    <p:extLst>
      <p:ext uri="{BB962C8B-B14F-4D97-AF65-F5344CB8AC3E}">
        <p14:creationId xmlns:p14="http://schemas.microsoft.com/office/powerpoint/2010/main" val="168386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B1112-ACBB-CE77-87AF-831DEE5617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CA861B-1C24-1AAD-5F7C-AF60924013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C080DB-B02D-CE67-0919-ACDEF38CB4F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0BB9C9A-5CB1-C40C-680A-61C10B551F9F}"/>
              </a:ext>
            </a:extLst>
          </p:cNvPr>
          <p:cNvSpPr>
            <a:spLocks noGrp="1"/>
          </p:cNvSpPr>
          <p:nvPr>
            <p:ph type="sldNum" sz="quarter" idx="5"/>
          </p:nvPr>
        </p:nvSpPr>
        <p:spPr/>
        <p:txBody>
          <a:bodyPr/>
          <a:lstStyle/>
          <a:p>
            <a:fld id="{C1A3EC8E-F544-468D-9336-E69ED6FD1256}" type="slidenum">
              <a:rPr lang="en-IN" smtClean="0"/>
              <a:t>16</a:t>
            </a:fld>
            <a:endParaRPr lang="en-IN"/>
          </a:p>
        </p:txBody>
      </p:sp>
    </p:spTree>
    <p:extLst>
      <p:ext uri="{BB962C8B-B14F-4D97-AF65-F5344CB8AC3E}">
        <p14:creationId xmlns:p14="http://schemas.microsoft.com/office/powerpoint/2010/main" val="71674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ABD13-A695-937D-7060-2F3ACE13E4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AA15BB-E9F9-CF78-072E-C5469AA6EF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191704-46F5-D9C8-987E-21128846271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D9D4A10-01C5-A5BE-D9EF-49D5A3183EEF}"/>
              </a:ext>
            </a:extLst>
          </p:cNvPr>
          <p:cNvSpPr>
            <a:spLocks noGrp="1"/>
          </p:cNvSpPr>
          <p:nvPr>
            <p:ph type="sldNum" sz="quarter" idx="5"/>
          </p:nvPr>
        </p:nvSpPr>
        <p:spPr/>
        <p:txBody>
          <a:bodyPr/>
          <a:lstStyle/>
          <a:p>
            <a:fld id="{C1A3EC8E-F544-468D-9336-E69ED6FD1256}" type="slidenum">
              <a:rPr lang="en-IN" smtClean="0"/>
              <a:t>17</a:t>
            </a:fld>
            <a:endParaRPr lang="en-IN"/>
          </a:p>
        </p:txBody>
      </p:sp>
    </p:spTree>
    <p:extLst>
      <p:ext uri="{BB962C8B-B14F-4D97-AF65-F5344CB8AC3E}">
        <p14:creationId xmlns:p14="http://schemas.microsoft.com/office/powerpoint/2010/main" val="55177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6CD5D-B07A-97FE-6F9C-C1A666B9F7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46EB56-3CE8-F141-2D03-C2FCDA889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6E21C7-EED5-D284-7149-6BFDFAACD9B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BB43546-3FF6-B863-CF5C-5096735CC206}"/>
              </a:ext>
            </a:extLst>
          </p:cNvPr>
          <p:cNvSpPr>
            <a:spLocks noGrp="1"/>
          </p:cNvSpPr>
          <p:nvPr>
            <p:ph type="sldNum" sz="quarter" idx="5"/>
          </p:nvPr>
        </p:nvSpPr>
        <p:spPr/>
        <p:txBody>
          <a:bodyPr/>
          <a:lstStyle/>
          <a:p>
            <a:fld id="{C1A3EC8E-F544-468D-9336-E69ED6FD1256}" type="slidenum">
              <a:rPr lang="en-IN" smtClean="0"/>
              <a:t>18</a:t>
            </a:fld>
            <a:endParaRPr lang="en-IN"/>
          </a:p>
        </p:txBody>
      </p:sp>
    </p:spTree>
    <p:extLst>
      <p:ext uri="{BB962C8B-B14F-4D97-AF65-F5344CB8AC3E}">
        <p14:creationId xmlns:p14="http://schemas.microsoft.com/office/powerpoint/2010/main" val="3457026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EA20A-A652-3526-9301-B58C2502E8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F9FA01-55E7-AF62-D059-A0B31565B1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E91E5-6751-E44D-CDB2-E7DAFCBB74A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A2383C1-5CC0-664B-A8CA-20B5B3E83A79}"/>
              </a:ext>
            </a:extLst>
          </p:cNvPr>
          <p:cNvSpPr>
            <a:spLocks noGrp="1"/>
          </p:cNvSpPr>
          <p:nvPr>
            <p:ph type="sldNum" sz="quarter" idx="5"/>
          </p:nvPr>
        </p:nvSpPr>
        <p:spPr/>
        <p:txBody>
          <a:bodyPr/>
          <a:lstStyle/>
          <a:p>
            <a:fld id="{C1A3EC8E-F544-468D-9336-E69ED6FD1256}" type="slidenum">
              <a:rPr lang="en-IN" smtClean="0"/>
              <a:t>19</a:t>
            </a:fld>
            <a:endParaRPr lang="en-IN"/>
          </a:p>
        </p:txBody>
      </p:sp>
    </p:spTree>
    <p:extLst>
      <p:ext uri="{BB962C8B-B14F-4D97-AF65-F5344CB8AC3E}">
        <p14:creationId xmlns:p14="http://schemas.microsoft.com/office/powerpoint/2010/main" val="3052506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E367F-9E2F-9138-2F40-F02F3C8506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F64CBF-2EEC-1970-8355-B8CE3FA49A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52C63C-0FA6-974E-15CB-E36A87535B8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9E50779-6753-5018-D594-C5FE47096B1D}"/>
              </a:ext>
            </a:extLst>
          </p:cNvPr>
          <p:cNvSpPr>
            <a:spLocks noGrp="1"/>
          </p:cNvSpPr>
          <p:nvPr>
            <p:ph type="sldNum" sz="quarter" idx="5"/>
          </p:nvPr>
        </p:nvSpPr>
        <p:spPr/>
        <p:txBody>
          <a:bodyPr/>
          <a:lstStyle/>
          <a:p>
            <a:fld id="{C1A3EC8E-F544-468D-9336-E69ED6FD1256}" type="slidenum">
              <a:rPr lang="en-IN" smtClean="0"/>
              <a:t>20</a:t>
            </a:fld>
            <a:endParaRPr lang="en-IN"/>
          </a:p>
        </p:txBody>
      </p:sp>
    </p:spTree>
    <p:extLst>
      <p:ext uri="{BB962C8B-B14F-4D97-AF65-F5344CB8AC3E}">
        <p14:creationId xmlns:p14="http://schemas.microsoft.com/office/powerpoint/2010/main" val="176128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E5F5B-D9B4-E5C1-D476-666F52EC99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30C055-E534-509B-FD35-71BEC6ED16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C19FCE-12D8-1468-F133-87DB80DFBC8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8A22FBE-E181-3318-2ADE-9B7A37343619}"/>
              </a:ext>
            </a:extLst>
          </p:cNvPr>
          <p:cNvSpPr>
            <a:spLocks noGrp="1"/>
          </p:cNvSpPr>
          <p:nvPr>
            <p:ph type="sldNum" sz="quarter" idx="5"/>
          </p:nvPr>
        </p:nvSpPr>
        <p:spPr/>
        <p:txBody>
          <a:bodyPr/>
          <a:lstStyle/>
          <a:p>
            <a:fld id="{C1A3EC8E-F544-468D-9336-E69ED6FD1256}" type="slidenum">
              <a:rPr lang="en-IN" smtClean="0"/>
              <a:t>21</a:t>
            </a:fld>
            <a:endParaRPr lang="en-IN"/>
          </a:p>
        </p:txBody>
      </p:sp>
    </p:spTree>
    <p:extLst>
      <p:ext uri="{BB962C8B-B14F-4D97-AF65-F5344CB8AC3E}">
        <p14:creationId xmlns:p14="http://schemas.microsoft.com/office/powerpoint/2010/main" val="2386858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BC501-612B-E8E5-70D5-6DC0A8D3BB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12B0E0-C0B2-5550-CBEE-D8FF664E07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1F3EA5-2B0A-5353-E068-E3118AF938E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789B79-DF34-6120-259F-E70CD192E95F}"/>
              </a:ext>
            </a:extLst>
          </p:cNvPr>
          <p:cNvSpPr>
            <a:spLocks noGrp="1"/>
          </p:cNvSpPr>
          <p:nvPr>
            <p:ph type="sldNum" sz="quarter" idx="5"/>
          </p:nvPr>
        </p:nvSpPr>
        <p:spPr/>
        <p:txBody>
          <a:bodyPr/>
          <a:lstStyle/>
          <a:p>
            <a:fld id="{C1A3EC8E-F544-468D-9336-E69ED6FD1256}" type="slidenum">
              <a:rPr lang="en-IN" smtClean="0"/>
              <a:t>22</a:t>
            </a:fld>
            <a:endParaRPr lang="en-IN"/>
          </a:p>
        </p:txBody>
      </p:sp>
    </p:spTree>
    <p:extLst>
      <p:ext uri="{BB962C8B-B14F-4D97-AF65-F5344CB8AC3E}">
        <p14:creationId xmlns:p14="http://schemas.microsoft.com/office/powerpoint/2010/main" val="3268061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will begin with an introduction to prompt engineering, covering its definition, importance, and applications in AI. Next, we will discuss core techniques used in prompt engineering. Then, we will provide an overview of Langchain, its features, and its integration with AI models. Finally, we will examine the role of Langchain in prompt engineering and look at future trends in this evolving field.</a:t>
            </a:r>
          </a:p>
        </p:txBody>
      </p:sp>
      <p:sp>
        <p:nvSpPr>
          <p:cNvPr id="4" name="Slide Number Placeholder 3"/>
          <p:cNvSpPr>
            <a:spLocks noGrp="1"/>
          </p:cNvSpPr>
          <p:nvPr>
            <p:ph type="sldNum" sz="quarter" idx="5"/>
          </p:nvPr>
        </p:nvSpPr>
        <p:spPr/>
        <p:txBody>
          <a:bodyPr/>
          <a:lstStyle/>
          <a:p>
            <a:fld id="{C1A3EC8E-F544-468D-9336-E69ED6FD1256}" type="slidenum">
              <a:rPr lang="en-IN" smtClean="0"/>
              <a:t>2</a:t>
            </a:fld>
            <a:endParaRPr lang="en-IN"/>
          </a:p>
        </p:txBody>
      </p:sp>
    </p:spTree>
    <p:extLst>
      <p:ext uri="{BB962C8B-B14F-4D97-AF65-F5344CB8AC3E}">
        <p14:creationId xmlns:p14="http://schemas.microsoft.com/office/powerpoint/2010/main" val="804087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26E4D-E49C-2433-1A4A-8E3E6D6C06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94A9CF-6720-6520-9C54-F6D0BF0CA7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EE859F-D77C-695B-C47A-929B764BC90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60AE5E-AFC7-321D-4DF4-8CA7B93322E3}"/>
              </a:ext>
            </a:extLst>
          </p:cNvPr>
          <p:cNvSpPr>
            <a:spLocks noGrp="1"/>
          </p:cNvSpPr>
          <p:nvPr>
            <p:ph type="sldNum" sz="quarter" idx="5"/>
          </p:nvPr>
        </p:nvSpPr>
        <p:spPr/>
        <p:txBody>
          <a:bodyPr/>
          <a:lstStyle/>
          <a:p>
            <a:fld id="{C1A3EC8E-F544-468D-9336-E69ED6FD1256}" type="slidenum">
              <a:rPr lang="en-IN" smtClean="0"/>
              <a:t>23</a:t>
            </a:fld>
            <a:endParaRPr lang="en-IN"/>
          </a:p>
        </p:txBody>
      </p:sp>
    </p:spTree>
    <p:extLst>
      <p:ext uri="{BB962C8B-B14F-4D97-AF65-F5344CB8AC3E}">
        <p14:creationId xmlns:p14="http://schemas.microsoft.com/office/powerpoint/2010/main" val="3895819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AF2B9-BAAB-75EB-FD66-CDE7E38ABF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517CEE-2CF7-DE6D-5230-EB899A2710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519A18-15C3-94F4-A150-9D1131C377C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102D302-149D-29F0-7C2A-1F6B72C124F9}"/>
              </a:ext>
            </a:extLst>
          </p:cNvPr>
          <p:cNvSpPr>
            <a:spLocks noGrp="1"/>
          </p:cNvSpPr>
          <p:nvPr>
            <p:ph type="sldNum" sz="quarter" idx="5"/>
          </p:nvPr>
        </p:nvSpPr>
        <p:spPr/>
        <p:txBody>
          <a:bodyPr/>
          <a:lstStyle/>
          <a:p>
            <a:fld id="{C1A3EC8E-F544-468D-9336-E69ED6FD1256}" type="slidenum">
              <a:rPr lang="en-IN" smtClean="0"/>
              <a:t>24</a:t>
            </a:fld>
            <a:endParaRPr lang="en-IN"/>
          </a:p>
        </p:txBody>
      </p:sp>
    </p:spTree>
    <p:extLst>
      <p:ext uri="{BB962C8B-B14F-4D97-AF65-F5344CB8AC3E}">
        <p14:creationId xmlns:p14="http://schemas.microsoft.com/office/powerpoint/2010/main" val="2260520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Langchain is a powerful framework designed to simplify the development of applications powered by language models. It provides various tools and features that enhance prompt engineering.</a:t>
            </a:r>
          </a:p>
        </p:txBody>
      </p:sp>
      <p:sp>
        <p:nvSpPr>
          <p:cNvPr id="4" name="Slide Number Placeholder 3"/>
          <p:cNvSpPr>
            <a:spLocks noGrp="1"/>
          </p:cNvSpPr>
          <p:nvPr>
            <p:ph type="sldNum" sz="quarter" idx="5"/>
          </p:nvPr>
        </p:nvSpPr>
        <p:spPr/>
        <p:txBody>
          <a:bodyPr/>
          <a:lstStyle/>
          <a:p>
            <a:fld id="{C1A3EC8E-F544-468D-9336-E69ED6FD1256}" type="slidenum">
              <a:rPr lang="en-IN" smtClean="0"/>
              <a:t>25</a:t>
            </a:fld>
            <a:endParaRPr lang="en-IN"/>
          </a:p>
        </p:txBody>
      </p:sp>
    </p:spTree>
    <p:extLst>
      <p:ext uri="{BB962C8B-B14F-4D97-AF65-F5344CB8AC3E}">
        <p14:creationId xmlns:p14="http://schemas.microsoft.com/office/powerpoint/2010/main" val="2864755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Langchain is a framework that enables developers to build applications with language models more efficiently. It streamlines the process of prompt creation and management.</a:t>
            </a:r>
          </a:p>
        </p:txBody>
      </p:sp>
      <p:sp>
        <p:nvSpPr>
          <p:cNvPr id="4" name="Slide Number Placeholder 3"/>
          <p:cNvSpPr>
            <a:spLocks noGrp="1"/>
          </p:cNvSpPr>
          <p:nvPr>
            <p:ph type="sldNum" sz="quarter" idx="5"/>
          </p:nvPr>
        </p:nvSpPr>
        <p:spPr/>
        <p:txBody>
          <a:bodyPr/>
          <a:lstStyle/>
          <a:p>
            <a:fld id="{C1A3EC8E-F544-468D-9336-E69ED6FD1256}" type="slidenum">
              <a:rPr lang="en-IN" smtClean="0"/>
              <a:t>26</a:t>
            </a:fld>
            <a:endParaRPr lang="en-IN"/>
          </a:p>
        </p:txBody>
      </p:sp>
    </p:spTree>
    <p:extLst>
      <p:ext uri="{BB962C8B-B14F-4D97-AF65-F5344CB8AC3E}">
        <p14:creationId xmlns:p14="http://schemas.microsoft.com/office/powerpoint/2010/main" val="1586821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Langchain offers a range of features, including prompt templates, memory management, and the ability to chain together multiple prompts. These capabilities make it a versatile tool for AI development.</a:t>
            </a:r>
          </a:p>
        </p:txBody>
      </p:sp>
      <p:sp>
        <p:nvSpPr>
          <p:cNvPr id="4" name="Slide Number Placeholder 3"/>
          <p:cNvSpPr>
            <a:spLocks noGrp="1"/>
          </p:cNvSpPr>
          <p:nvPr>
            <p:ph type="sldNum" sz="quarter" idx="5"/>
          </p:nvPr>
        </p:nvSpPr>
        <p:spPr/>
        <p:txBody>
          <a:bodyPr/>
          <a:lstStyle/>
          <a:p>
            <a:fld id="{C1A3EC8E-F544-468D-9336-E69ED6FD1256}" type="slidenum">
              <a:rPr lang="en-IN" smtClean="0"/>
              <a:t>27</a:t>
            </a:fld>
            <a:endParaRPr lang="en-IN"/>
          </a:p>
        </p:txBody>
      </p:sp>
    </p:spTree>
    <p:extLst>
      <p:ext uri="{BB962C8B-B14F-4D97-AF65-F5344CB8AC3E}">
        <p14:creationId xmlns:p14="http://schemas.microsoft.com/office/powerpoint/2010/main" val="3090601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Langchain seamlessly integrates with various AI models, allowing developers to leverage its capabilities to enhance interaction and improve overall performance in AI applications.</a:t>
            </a:r>
          </a:p>
        </p:txBody>
      </p:sp>
      <p:sp>
        <p:nvSpPr>
          <p:cNvPr id="4" name="Slide Number Placeholder 3"/>
          <p:cNvSpPr>
            <a:spLocks noGrp="1"/>
          </p:cNvSpPr>
          <p:nvPr>
            <p:ph type="sldNum" sz="quarter" idx="5"/>
          </p:nvPr>
        </p:nvSpPr>
        <p:spPr/>
        <p:txBody>
          <a:bodyPr/>
          <a:lstStyle/>
          <a:p>
            <a:fld id="{C1A3EC8E-F544-468D-9336-E69ED6FD1256}" type="slidenum">
              <a:rPr lang="en-IN" smtClean="0"/>
              <a:t>28</a:t>
            </a:fld>
            <a:endParaRPr lang="en-IN"/>
          </a:p>
        </p:txBody>
      </p:sp>
    </p:spTree>
    <p:extLst>
      <p:ext uri="{BB962C8B-B14F-4D97-AF65-F5344CB8AC3E}">
        <p14:creationId xmlns:p14="http://schemas.microsoft.com/office/powerpoint/2010/main" val="2629690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Prompt engineering and Langchain are at the forefront of advancing AI interactions. By understanding and utilizing these techniques, we can enhance the effectiveness of AI systems and improve user experiences.</a:t>
            </a:r>
          </a:p>
        </p:txBody>
      </p:sp>
      <p:sp>
        <p:nvSpPr>
          <p:cNvPr id="4" name="Slide Number Placeholder 3"/>
          <p:cNvSpPr>
            <a:spLocks noGrp="1"/>
          </p:cNvSpPr>
          <p:nvPr>
            <p:ph type="sldNum" sz="quarter" idx="5"/>
          </p:nvPr>
        </p:nvSpPr>
        <p:spPr/>
        <p:txBody>
          <a:bodyPr/>
          <a:lstStyle/>
          <a:p>
            <a:fld id="{C1A3EC8E-F544-468D-9336-E69ED6FD1256}" type="slidenum">
              <a:rPr lang="en-IN" smtClean="0"/>
              <a:t>29</a:t>
            </a:fld>
            <a:endParaRPr lang="en-IN"/>
          </a:p>
        </p:txBody>
      </p:sp>
    </p:spTree>
    <p:extLst>
      <p:ext uri="{BB962C8B-B14F-4D97-AF65-F5344CB8AC3E}">
        <p14:creationId xmlns:p14="http://schemas.microsoft.com/office/powerpoint/2010/main" val="101789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Prompt engineering is the art and science of designing inputs to AI systems to elicit the most accurate and relevant responses. Understanding its importance is crucial for enhancing AI's performance.</a:t>
            </a:r>
          </a:p>
        </p:txBody>
      </p:sp>
      <p:sp>
        <p:nvSpPr>
          <p:cNvPr id="4" name="Slide Number Placeholder 3"/>
          <p:cNvSpPr>
            <a:spLocks noGrp="1"/>
          </p:cNvSpPr>
          <p:nvPr>
            <p:ph type="sldNum" sz="quarter" idx="5"/>
          </p:nvPr>
        </p:nvSpPr>
        <p:spPr/>
        <p:txBody>
          <a:bodyPr/>
          <a:lstStyle/>
          <a:p>
            <a:fld id="{C1A3EC8E-F544-468D-9336-E69ED6FD1256}" type="slidenum">
              <a:rPr lang="en-IN" smtClean="0"/>
              <a:t>3</a:t>
            </a:fld>
            <a:endParaRPr lang="en-IN"/>
          </a:p>
        </p:txBody>
      </p:sp>
    </p:spTree>
    <p:extLst>
      <p:ext uri="{BB962C8B-B14F-4D97-AF65-F5344CB8AC3E}">
        <p14:creationId xmlns:p14="http://schemas.microsoft.com/office/powerpoint/2010/main" val="257728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Prompt engineering involves crafting prompts that can significantly influence the output of AI models. Its importance lies in maximizing the effectiveness of AI interactions, leading to more productive outcomes.</a:t>
            </a:r>
          </a:p>
        </p:txBody>
      </p:sp>
      <p:sp>
        <p:nvSpPr>
          <p:cNvPr id="4" name="Slide Number Placeholder 3"/>
          <p:cNvSpPr>
            <a:spLocks noGrp="1"/>
          </p:cNvSpPr>
          <p:nvPr>
            <p:ph type="sldNum" sz="quarter" idx="5"/>
          </p:nvPr>
        </p:nvSpPr>
        <p:spPr/>
        <p:txBody>
          <a:bodyPr/>
          <a:lstStyle/>
          <a:p>
            <a:fld id="{C1A3EC8E-F544-468D-9336-E69ED6FD1256}" type="slidenum">
              <a:rPr lang="en-IN" smtClean="0"/>
              <a:t>4</a:t>
            </a:fld>
            <a:endParaRPr lang="en-IN"/>
          </a:p>
        </p:txBody>
      </p:sp>
    </p:spTree>
    <p:extLst>
      <p:ext uri="{BB962C8B-B14F-4D97-AF65-F5344CB8AC3E}">
        <p14:creationId xmlns:p14="http://schemas.microsoft.com/office/powerpoint/2010/main" val="5029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Effective prompt engineering relies on several foundational principles and methodologies, including clarity, context, and conciseness. These elements ensure that the AI understands the prompt accurately.</a:t>
            </a:r>
          </a:p>
        </p:txBody>
      </p:sp>
      <p:sp>
        <p:nvSpPr>
          <p:cNvPr id="4" name="Slide Number Placeholder 3"/>
          <p:cNvSpPr>
            <a:spLocks noGrp="1"/>
          </p:cNvSpPr>
          <p:nvPr>
            <p:ph type="sldNum" sz="quarter" idx="5"/>
          </p:nvPr>
        </p:nvSpPr>
        <p:spPr/>
        <p:txBody>
          <a:bodyPr/>
          <a:lstStyle/>
          <a:p>
            <a:fld id="{C1A3EC8E-F544-468D-9336-E69ED6FD1256}" type="slidenum">
              <a:rPr lang="en-IN" smtClean="0"/>
              <a:t>5</a:t>
            </a:fld>
            <a:endParaRPr lang="en-IN"/>
          </a:p>
        </p:txBody>
      </p:sp>
    </p:spTree>
    <p:extLst>
      <p:ext uri="{BB962C8B-B14F-4D97-AF65-F5344CB8AC3E}">
        <p14:creationId xmlns:p14="http://schemas.microsoft.com/office/powerpoint/2010/main" val="103621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C39BF-D438-9450-921D-47CFED7CE9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47DBF-9CE6-926A-15A2-383F14B2CA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13FA76-D9CD-A172-FD54-C44AC4A7A769}"/>
              </a:ext>
            </a:extLst>
          </p:cNvPr>
          <p:cNvSpPr>
            <a:spLocks noGrp="1"/>
          </p:cNvSpPr>
          <p:nvPr>
            <p:ph type="body" idx="1"/>
          </p:nvPr>
        </p:nvSpPr>
        <p:spPr/>
        <p:txBody>
          <a:bodyPr/>
          <a:lstStyle/>
          <a:p>
            <a:r>
              <a:rPr lang="en-IN"/>
              <a:t>Prompt engineering is the art and science of designing inputs to AI systems to elicit the most accurate and relevant responses. Understanding its importance is crucial for enhancing AI's performance.</a:t>
            </a:r>
          </a:p>
        </p:txBody>
      </p:sp>
      <p:sp>
        <p:nvSpPr>
          <p:cNvPr id="4" name="Slide Number Placeholder 3">
            <a:extLst>
              <a:ext uri="{FF2B5EF4-FFF2-40B4-BE49-F238E27FC236}">
                <a16:creationId xmlns:a16="http://schemas.microsoft.com/office/drawing/2014/main" id="{5DBCFAD9-930E-1EC9-28CC-587476AF6D24}"/>
              </a:ext>
            </a:extLst>
          </p:cNvPr>
          <p:cNvSpPr>
            <a:spLocks noGrp="1"/>
          </p:cNvSpPr>
          <p:nvPr>
            <p:ph type="sldNum" sz="quarter" idx="5"/>
          </p:nvPr>
        </p:nvSpPr>
        <p:spPr/>
        <p:txBody>
          <a:bodyPr/>
          <a:lstStyle/>
          <a:p>
            <a:fld id="{C1A3EC8E-F544-468D-9336-E69ED6FD1256}" type="slidenum">
              <a:rPr lang="en-IN" smtClean="0"/>
              <a:t>6</a:t>
            </a:fld>
            <a:endParaRPr lang="en-IN"/>
          </a:p>
        </p:txBody>
      </p:sp>
    </p:spTree>
    <p:extLst>
      <p:ext uri="{BB962C8B-B14F-4D97-AF65-F5344CB8AC3E}">
        <p14:creationId xmlns:p14="http://schemas.microsoft.com/office/powerpoint/2010/main" val="2633245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 achieve optimal results in AI interactions, several core techniques are utilized in prompt engineering. These techniques help refine and enhance the prompts used in AI systems.</a:t>
            </a:r>
          </a:p>
        </p:txBody>
      </p:sp>
      <p:sp>
        <p:nvSpPr>
          <p:cNvPr id="4" name="Slide Number Placeholder 3"/>
          <p:cNvSpPr>
            <a:spLocks noGrp="1"/>
          </p:cNvSpPr>
          <p:nvPr>
            <p:ph type="sldNum" sz="quarter" idx="5"/>
          </p:nvPr>
        </p:nvSpPr>
        <p:spPr/>
        <p:txBody>
          <a:bodyPr/>
          <a:lstStyle/>
          <a:p>
            <a:fld id="{C1A3EC8E-F544-468D-9336-E69ED6FD1256}" type="slidenum">
              <a:rPr lang="en-IN" smtClean="0"/>
              <a:t>10</a:t>
            </a:fld>
            <a:endParaRPr lang="en-IN"/>
          </a:p>
        </p:txBody>
      </p:sp>
    </p:spTree>
    <p:extLst>
      <p:ext uri="{BB962C8B-B14F-4D97-AF65-F5344CB8AC3E}">
        <p14:creationId xmlns:p14="http://schemas.microsoft.com/office/powerpoint/2010/main" val="819357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FB713-2DA1-A236-009A-5FD7666B81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45FD6E-07DE-9A07-174A-3D518AE5FC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C2DD7C-4169-11A5-258C-7ECB2180663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31F9DDE-63F4-C4AD-D528-0A0FFAA78C06}"/>
              </a:ext>
            </a:extLst>
          </p:cNvPr>
          <p:cNvSpPr>
            <a:spLocks noGrp="1"/>
          </p:cNvSpPr>
          <p:nvPr>
            <p:ph type="sldNum" sz="quarter" idx="5"/>
          </p:nvPr>
        </p:nvSpPr>
        <p:spPr/>
        <p:txBody>
          <a:bodyPr/>
          <a:lstStyle/>
          <a:p>
            <a:fld id="{C1A3EC8E-F544-468D-9336-E69ED6FD1256}" type="slidenum">
              <a:rPr lang="en-IN" smtClean="0"/>
              <a:t>11</a:t>
            </a:fld>
            <a:endParaRPr lang="en-IN"/>
          </a:p>
        </p:txBody>
      </p:sp>
    </p:spTree>
    <p:extLst>
      <p:ext uri="{BB962C8B-B14F-4D97-AF65-F5344CB8AC3E}">
        <p14:creationId xmlns:p14="http://schemas.microsoft.com/office/powerpoint/2010/main" val="3437297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08593-D1D9-C2BB-5B60-EBDBAC123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31A0B-5791-80C3-D18A-765F9882ED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CDB968-17FF-CB29-E952-076BAA33437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1C8DB18-A074-3ABF-CA8A-567113C900CE}"/>
              </a:ext>
            </a:extLst>
          </p:cNvPr>
          <p:cNvSpPr>
            <a:spLocks noGrp="1"/>
          </p:cNvSpPr>
          <p:nvPr>
            <p:ph type="sldNum" sz="quarter" idx="5"/>
          </p:nvPr>
        </p:nvSpPr>
        <p:spPr/>
        <p:txBody>
          <a:bodyPr/>
          <a:lstStyle/>
          <a:p>
            <a:fld id="{C1A3EC8E-F544-468D-9336-E69ED6FD1256}" type="slidenum">
              <a:rPr lang="en-IN" smtClean="0"/>
              <a:t>12</a:t>
            </a:fld>
            <a:endParaRPr lang="en-IN"/>
          </a:p>
        </p:txBody>
      </p:sp>
    </p:spTree>
    <p:extLst>
      <p:ext uri="{BB962C8B-B14F-4D97-AF65-F5344CB8AC3E}">
        <p14:creationId xmlns:p14="http://schemas.microsoft.com/office/powerpoint/2010/main" val="2004507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3/21/2025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74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3/21/2025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350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3/21/2025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0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3/21/2025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399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3/21/2025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7182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3/21/2025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8906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3/21/2025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115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3/21/2025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269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3/21/2025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4032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3/21/2025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338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3/21/2025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69226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3/21/2025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535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ngle view of circuit shaped like a brain">
            <a:extLst>
              <a:ext uri="{FF2B5EF4-FFF2-40B4-BE49-F238E27FC236}">
                <a16:creationId xmlns:a16="http://schemas.microsoft.com/office/drawing/2014/main" id="{CB03C4ED-C4C1-4623-B0F7-CAA1B57CE794}"/>
              </a:ext>
            </a:extLst>
          </p:cNvPr>
          <p:cNvPicPr>
            <a:picLocks noChangeAspect="1"/>
          </p:cNvPicPr>
          <p:nvPr/>
        </p:nvPicPr>
        <p:blipFill>
          <a:blip r:embed="rId3"/>
          <a:srcRect l="17464" r="15982" b="-2"/>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1CBA4E96-4CF7-2E07-C8E7-3E4690980051}"/>
              </a:ext>
            </a:extLst>
          </p:cNvPr>
          <p:cNvSpPr>
            <a:spLocks noGrp="1"/>
          </p:cNvSpPr>
          <p:nvPr>
            <p:ph type="ctrTitle"/>
          </p:nvPr>
        </p:nvSpPr>
        <p:spPr>
          <a:xfrm>
            <a:off x="6699869" y="978407"/>
            <a:ext cx="4983480" cy="3976380"/>
          </a:xfrm>
        </p:spPr>
        <p:txBody>
          <a:bodyPr anchor="t">
            <a:normAutofit/>
          </a:bodyPr>
          <a:lstStyle/>
          <a:p>
            <a:pPr>
              <a:lnSpc>
                <a:spcPct val="90000"/>
              </a:lnSpc>
            </a:pPr>
            <a:r>
              <a:rPr lang="en-IN" sz="4700"/>
              <a:t>Prompt Engineering Techniques and Langchain: Advancing AI Interaction</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542EBC6A-DB05-C9B4-CDD0-5B22C29791B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27181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7270823F-D109-0E45-772F-3BF4BB35C511}"/>
              </a:ext>
            </a:extLst>
          </p:cNvPr>
          <p:cNvSpPr>
            <a:spLocks noGrp="1"/>
          </p:cNvSpPr>
          <p:nvPr>
            <p:ph type="ctrTitle"/>
          </p:nvPr>
        </p:nvSpPr>
        <p:spPr>
          <a:xfrm>
            <a:off x="521208" y="1211766"/>
            <a:ext cx="7237052" cy="4727988"/>
          </a:xfrm>
        </p:spPr>
        <p:txBody>
          <a:bodyPr anchor="b">
            <a:normAutofit/>
          </a:bodyPr>
          <a:lstStyle/>
          <a:p>
            <a:r>
              <a:rPr lang="en-IN" sz="7400" dirty="0"/>
              <a:t>Prompt Techniques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6684171"/>
      </p:ext>
    </p:extLst>
  </p:cSld>
  <p:clrMapOvr>
    <a:overrideClrMapping bg1="dk1" tx1="lt1" bg2="dk2" tx2="lt2" accent1="accent1" accent2="accent2" accent3="accent3" accent4="accent4" accent5="accent5" accent6="accent6" hlink="hlink" folHlink="folHlink"/>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FE8BDA-F4A8-6A3F-FA6F-D82546DFD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C85F6-7824-31FC-D6DC-38DEEC516F5B}"/>
              </a:ext>
            </a:extLst>
          </p:cNvPr>
          <p:cNvSpPr>
            <a:spLocks noGrp="1"/>
          </p:cNvSpPr>
          <p:nvPr>
            <p:ph type="title"/>
          </p:nvPr>
        </p:nvSpPr>
        <p:spPr/>
        <p:txBody>
          <a:bodyPr vert="horz" lIns="91440" tIns="45720" rIns="91440" bIns="45720" rtlCol="0" anchor="t">
            <a:normAutofit/>
          </a:bodyPr>
          <a:lstStyle/>
          <a:p>
            <a:r>
              <a:rPr lang="en-US" sz="3200" dirty="0"/>
              <a:t>Zero Shot Prompting</a:t>
            </a:r>
          </a:p>
        </p:txBody>
      </p:sp>
      <p:sp>
        <p:nvSpPr>
          <p:cNvPr id="4" name="Content Placeholder 3">
            <a:extLst>
              <a:ext uri="{FF2B5EF4-FFF2-40B4-BE49-F238E27FC236}">
                <a16:creationId xmlns:a16="http://schemas.microsoft.com/office/drawing/2014/main" id="{616F0E90-34F4-9820-3844-2A469B992408}"/>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a:bodyPr>
          <a:lstStyle/>
          <a:p>
            <a:pPr>
              <a:spcBef>
                <a:spcPts val="2500"/>
              </a:spcBef>
            </a:pPr>
            <a:r>
              <a:rPr lang="en-US" sz="1800" dirty="0"/>
              <a:t>LLMs today, trained on large amounts of data and tuned to follow instructions, can perform tasks </a:t>
            </a:r>
            <a:r>
              <a:rPr lang="en-US" sz="1800" b="1" dirty="0"/>
              <a:t>zero-shot</a:t>
            </a:r>
            <a:r>
              <a:rPr lang="en-US" sz="1800" dirty="0"/>
              <a:t> (i.e., without requiring prior examples). </a:t>
            </a:r>
          </a:p>
          <a:p>
            <a:pPr>
              <a:spcBef>
                <a:spcPts val="2500"/>
              </a:spcBef>
            </a:pPr>
            <a:r>
              <a:rPr lang="en-US" sz="1800" b="1" dirty="0"/>
              <a:t>Example: </a:t>
            </a:r>
            <a:r>
              <a:rPr lang="en-US" sz="1800" dirty="0"/>
              <a:t>Sentiment Classification Using Zero-Shot Prompting</a:t>
            </a:r>
          </a:p>
          <a:p>
            <a:pPr>
              <a:spcBef>
                <a:spcPts val="2500"/>
              </a:spcBef>
            </a:pPr>
            <a:r>
              <a:rPr lang="en-US" sz="1800" b="1" dirty="0"/>
              <a:t>Task / Instructions: </a:t>
            </a:r>
            <a:r>
              <a:rPr lang="en-US" sz="1800" dirty="0"/>
              <a:t>Classify the text into positive, negative, or neutral.</a:t>
            </a:r>
          </a:p>
          <a:p>
            <a:pPr>
              <a:spcBef>
                <a:spcPts val="2500"/>
              </a:spcBef>
            </a:pPr>
            <a:r>
              <a:rPr lang="en-US" sz="1800" b="1" dirty="0"/>
              <a:t>Input:</a:t>
            </a:r>
          </a:p>
          <a:p>
            <a:pPr>
              <a:spcBef>
                <a:spcPts val="1200"/>
              </a:spcBef>
            </a:pPr>
            <a:r>
              <a:rPr lang="en-US" sz="1800" b="1" dirty="0"/>
              <a:t>Text: </a:t>
            </a:r>
            <a:r>
              <a:rPr lang="en-US" sz="1800" dirty="0"/>
              <a:t>"I would definitely like to visit your place.“</a:t>
            </a:r>
          </a:p>
          <a:p>
            <a:pPr>
              <a:spcBef>
                <a:spcPts val="1200"/>
              </a:spcBef>
            </a:pPr>
            <a:endParaRPr lang="en-US" sz="1800" dirty="0"/>
          </a:p>
        </p:txBody>
      </p:sp>
    </p:spTree>
    <p:extLst>
      <p:ext uri="{BB962C8B-B14F-4D97-AF65-F5344CB8AC3E}">
        <p14:creationId xmlns:p14="http://schemas.microsoft.com/office/powerpoint/2010/main" val="14983899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E96EFF-CCBF-E065-280C-ABE4AD440E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7CF177-F79F-E594-B2C1-8C833EA6A957}"/>
              </a:ext>
            </a:extLst>
          </p:cNvPr>
          <p:cNvSpPr>
            <a:spLocks noGrp="1"/>
          </p:cNvSpPr>
          <p:nvPr>
            <p:ph type="title"/>
          </p:nvPr>
        </p:nvSpPr>
        <p:spPr/>
        <p:txBody>
          <a:bodyPr vert="horz" lIns="91440" tIns="45720" rIns="91440" bIns="45720" rtlCol="0" anchor="t">
            <a:normAutofit/>
          </a:bodyPr>
          <a:lstStyle/>
          <a:p>
            <a:r>
              <a:rPr lang="en-US" sz="3200" dirty="0"/>
              <a:t>Few Shot Prompting</a:t>
            </a:r>
          </a:p>
        </p:txBody>
      </p:sp>
      <p:sp>
        <p:nvSpPr>
          <p:cNvPr id="4" name="Content Placeholder 3">
            <a:extLst>
              <a:ext uri="{FF2B5EF4-FFF2-40B4-BE49-F238E27FC236}">
                <a16:creationId xmlns:a16="http://schemas.microsoft.com/office/drawing/2014/main" id="{8EEDF17C-D96F-67A7-06BF-7C89DDE3C658}"/>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lnSpcReduction="10000"/>
          </a:bodyPr>
          <a:lstStyle/>
          <a:p>
            <a:r>
              <a:rPr lang="en-US" sz="1800" dirty="0"/>
              <a:t>While large language models (LLMs) exhibit impressive </a:t>
            </a:r>
            <a:r>
              <a:rPr lang="en-US" sz="1800" b="1" dirty="0"/>
              <a:t>zero-shot</a:t>
            </a:r>
            <a:r>
              <a:rPr lang="en-US" sz="1800" dirty="0"/>
              <a:t> capabilities, they often struggle with </a:t>
            </a:r>
            <a:r>
              <a:rPr lang="en-US" sz="1800" b="1" dirty="0"/>
              <a:t>more complex tasks</a:t>
            </a:r>
            <a:r>
              <a:rPr lang="en-US" sz="1800" dirty="0"/>
              <a:t> in a </a:t>
            </a:r>
            <a:r>
              <a:rPr lang="en-US" sz="1800" b="1" dirty="0"/>
              <a:t>zero-shot setting</a:t>
            </a:r>
            <a:r>
              <a:rPr lang="en-US" sz="1800" dirty="0"/>
              <a:t>.</a:t>
            </a:r>
          </a:p>
          <a:p>
            <a:r>
              <a:rPr lang="en-US" sz="1800" dirty="0"/>
              <a:t>To enhance performance on such tasks, </a:t>
            </a:r>
            <a:r>
              <a:rPr lang="en-US" sz="1800" b="1" dirty="0"/>
              <a:t>few-shot prompting</a:t>
            </a:r>
            <a:r>
              <a:rPr lang="en-US" sz="1800" dirty="0"/>
              <a:t> is employed. This technique leverages </a:t>
            </a:r>
            <a:r>
              <a:rPr lang="en-US" sz="1800" b="1" dirty="0"/>
              <a:t>in-context learning</a:t>
            </a:r>
            <a:r>
              <a:rPr lang="en-US" sz="1800" dirty="0"/>
              <a:t> by providing </a:t>
            </a:r>
            <a:r>
              <a:rPr lang="en-US" sz="1800" b="1" dirty="0"/>
              <a:t>examples within the prompt</a:t>
            </a:r>
            <a:r>
              <a:rPr lang="en-US" sz="1800" dirty="0"/>
              <a:t> to guide the model toward better results. These examples act as </a:t>
            </a:r>
            <a:r>
              <a:rPr lang="en-US" sz="1800" b="1" dirty="0"/>
              <a:t>conditioning inputs</a:t>
            </a:r>
            <a:r>
              <a:rPr lang="en-US" sz="1800" dirty="0"/>
              <a:t> for subsequent tasks where we expect the model to generate </a:t>
            </a:r>
            <a:r>
              <a:rPr lang="en-US" sz="1800" b="1" dirty="0"/>
              <a:t>more accurate responses</a:t>
            </a:r>
            <a:r>
              <a:rPr lang="en-US" sz="1800" dirty="0"/>
              <a:t>.</a:t>
            </a:r>
          </a:p>
          <a:p>
            <a:pPr>
              <a:spcBef>
                <a:spcPts val="2500"/>
              </a:spcBef>
            </a:pPr>
            <a:r>
              <a:rPr lang="en-US" sz="1800" b="1" dirty="0"/>
              <a:t>Example: </a:t>
            </a:r>
            <a:r>
              <a:rPr lang="en-US" sz="1800"/>
              <a:t>Loan Approval </a:t>
            </a:r>
            <a:r>
              <a:rPr lang="en-US" sz="1800" dirty="0"/>
              <a:t>Classification Using Few-Shot Prompting</a:t>
            </a:r>
          </a:p>
          <a:p>
            <a:pPr>
              <a:spcBef>
                <a:spcPts val="2500"/>
              </a:spcBef>
            </a:pPr>
            <a:r>
              <a:rPr lang="en-US" sz="1800" b="1" dirty="0"/>
              <a:t>Task / Instructions: </a:t>
            </a:r>
            <a:r>
              <a:rPr lang="en-US" sz="1800" dirty="0"/>
              <a:t>Classify whether a loan application should be approved, conditionally approved, or rejected based on the applicant’s credit score and income.</a:t>
            </a:r>
          </a:p>
          <a:p>
            <a:pPr>
              <a:spcBef>
                <a:spcPts val="0"/>
              </a:spcBef>
            </a:pPr>
            <a:r>
              <a:rPr lang="en-US" sz="1800" dirty="0"/>
              <a:t>Few Shot Examples:</a:t>
            </a:r>
          </a:p>
          <a:p>
            <a:pPr>
              <a:spcBef>
                <a:spcPts val="0"/>
              </a:spcBef>
            </a:pPr>
            <a:r>
              <a:rPr lang="en-US" sz="1800" dirty="0"/>
              <a:t>Example Data:</a:t>
            </a:r>
          </a:p>
          <a:p>
            <a:pPr lvl="1">
              <a:spcBef>
                <a:spcPts val="0"/>
              </a:spcBef>
            </a:pPr>
            <a:r>
              <a:rPr lang="en-US" sz="1600" dirty="0"/>
              <a:t>Credit Score = 750, Income = $80,000 → Approved</a:t>
            </a:r>
          </a:p>
          <a:p>
            <a:pPr lvl="1">
              <a:spcBef>
                <a:spcPts val="0"/>
              </a:spcBef>
            </a:pPr>
            <a:r>
              <a:rPr lang="en-US" sz="1600" dirty="0"/>
              <a:t>Credit Score = 680, Income = $50,000 → Conditionally Approved</a:t>
            </a:r>
          </a:p>
          <a:p>
            <a:pPr lvl="1">
              <a:spcBef>
                <a:spcPts val="0"/>
              </a:spcBef>
            </a:pPr>
            <a:r>
              <a:rPr lang="en-US" sz="1600" dirty="0"/>
              <a:t>Credit Score = 600, Income = $30,000 → Rejected</a:t>
            </a:r>
            <a:endParaRPr lang="en-US" sz="1800" dirty="0"/>
          </a:p>
        </p:txBody>
      </p:sp>
    </p:spTree>
    <p:extLst>
      <p:ext uri="{BB962C8B-B14F-4D97-AF65-F5344CB8AC3E}">
        <p14:creationId xmlns:p14="http://schemas.microsoft.com/office/powerpoint/2010/main" val="14292147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CEED49-4758-3C6B-F95B-401B27444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17A742-97F3-7B07-9732-CB4CE547D18B}"/>
              </a:ext>
            </a:extLst>
          </p:cNvPr>
          <p:cNvSpPr>
            <a:spLocks noGrp="1"/>
          </p:cNvSpPr>
          <p:nvPr>
            <p:ph type="title"/>
          </p:nvPr>
        </p:nvSpPr>
        <p:spPr/>
        <p:txBody>
          <a:bodyPr vert="horz" lIns="91440" tIns="45720" rIns="91440" bIns="45720" rtlCol="0" anchor="t">
            <a:normAutofit/>
          </a:bodyPr>
          <a:lstStyle/>
          <a:p>
            <a:r>
              <a:rPr lang="en-US" sz="3200" dirty="0"/>
              <a:t>Few Shot Prompting (with hundreds of examples)</a:t>
            </a:r>
          </a:p>
        </p:txBody>
      </p:sp>
      <p:sp>
        <p:nvSpPr>
          <p:cNvPr id="4" name="Content Placeholder 3">
            <a:extLst>
              <a:ext uri="{FF2B5EF4-FFF2-40B4-BE49-F238E27FC236}">
                <a16:creationId xmlns:a16="http://schemas.microsoft.com/office/drawing/2014/main" id="{0604B1DB-F77D-953E-F0A9-51700BB5EC5C}"/>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a:bodyPr>
          <a:lstStyle/>
          <a:p>
            <a:r>
              <a:rPr lang="en-US" sz="1800" dirty="0"/>
              <a:t>There may be situations where hundreds of relevant examples are available, but they </a:t>
            </a:r>
            <a:r>
              <a:rPr lang="en-US" sz="1800" b="1" dirty="0"/>
              <a:t>cannot be directly used</a:t>
            </a:r>
            <a:r>
              <a:rPr lang="en-US" sz="1800" dirty="0"/>
              <a:t> to create a few-shot prompt with all of them due to two primary challenges:</a:t>
            </a:r>
          </a:p>
          <a:p>
            <a:r>
              <a:rPr lang="en-US" sz="1800" b="1" dirty="0"/>
              <a:t>Lost-in-the-Middle</a:t>
            </a:r>
            <a:r>
              <a:rPr lang="en-US" sz="1800" dirty="0"/>
              <a:t> – When too many examples are provided, the model may struggle to prioritize relevant information.</a:t>
            </a:r>
          </a:p>
          <a:p>
            <a:r>
              <a:rPr lang="en-US" sz="1800" b="1" dirty="0"/>
              <a:t>Out-of-Context-Length</a:t>
            </a:r>
            <a:r>
              <a:rPr lang="en-US" sz="1800" dirty="0"/>
              <a:t> – LLMs have a token limit, meaning too many examples can </a:t>
            </a:r>
            <a:r>
              <a:rPr lang="en-US" sz="1800" b="1" dirty="0"/>
              <a:t>exceed the input size</a:t>
            </a:r>
            <a:r>
              <a:rPr lang="en-US" sz="1800" dirty="0"/>
              <a:t> and become unusable.</a:t>
            </a:r>
          </a:p>
          <a:p>
            <a:r>
              <a:rPr lang="en-US" sz="1800" dirty="0"/>
              <a:t>To overcome these challenges, a strategies for selecting and utilizing examples efficiently is outlined below:</a:t>
            </a:r>
          </a:p>
        </p:txBody>
      </p:sp>
      <p:pic>
        <p:nvPicPr>
          <p:cNvPr id="3" name="Content Placeholder 5">
            <a:extLst>
              <a:ext uri="{FF2B5EF4-FFF2-40B4-BE49-F238E27FC236}">
                <a16:creationId xmlns:a16="http://schemas.microsoft.com/office/drawing/2014/main" id="{249F0E05-B6E7-1C54-C2BA-81DE38457FAD}"/>
              </a:ext>
            </a:extLst>
          </p:cNvPr>
          <p:cNvPicPr>
            <a:picLocks noChangeAspect="1"/>
          </p:cNvPicPr>
          <p:nvPr/>
        </p:nvPicPr>
        <p:blipFill>
          <a:blip r:embed="rId3"/>
          <a:srcRect l="15146" t="38856" r="17049" b="3152"/>
          <a:stretch/>
        </p:blipFill>
        <p:spPr>
          <a:xfrm>
            <a:off x="3750128" y="4541106"/>
            <a:ext cx="4691743" cy="2066521"/>
          </a:xfrm>
          <a:prstGeom prst="rect">
            <a:avLst/>
          </a:prstGeom>
        </p:spPr>
      </p:pic>
    </p:spTree>
    <p:extLst>
      <p:ext uri="{BB962C8B-B14F-4D97-AF65-F5344CB8AC3E}">
        <p14:creationId xmlns:p14="http://schemas.microsoft.com/office/powerpoint/2010/main" val="41604332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A264CB-2964-B5E7-CDE9-C683E063AC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09571-96B2-AD91-BECA-1396E82B9BE2}"/>
              </a:ext>
            </a:extLst>
          </p:cNvPr>
          <p:cNvSpPr>
            <a:spLocks noGrp="1"/>
          </p:cNvSpPr>
          <p:nvPr>
            <p:ph type="title"/>
          </p:nvPr>
        </p:nvSpPr>
        <p:spPr/>
        <p:txBody>
          <a:bodyPr vert="horz" lIns="91440" tIns="45720" rIns="91440" bIns="45720" rtlCol="0" anchor="t">
            <a:normAutofit/>
          </a:bodyPr>
          <a:lstStyle/>
          <a:p>
            <a:r>
              <a:rPr lang="en-US" sz="3200" dirty="0"/>
              <a:t>Chain Of Thought Prompting</a:t>
            </a:r>
          </a:p>
        </p:txBody>
      </p:sp>
      <p:sp>
        <p:nvSpPr>
          <p:cNvPr id="4" name="Content Placeholder 3">
            <a:extLst>
              <a:ext uri="{FF2B5EF4-FFF2-40B4-BE49-F238E27FC236}">
                <a16:creationId xmlns:a16="http://schemas.microsoft.com/office/drawing/2014/main" id="{185A121F-ED98-FF97-757D-5E82970D0536}"/>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a:bodyPr>
          <a:lstStyle/>
          <a:p>
            <a:r>
              <a:rPr lang="en-US" sz="1800" dirty="0"/>
              <a:t>Chain-of-thought (</a:t>
            </a:r>
            <a:r>
              <a:rPr lang="en-US" sz="1800" dirty="0" err="1"/>
              <a:t>CoT</a:t>
            </a:r>
            <a:r>
              <a:rPr lang="en-US" sz="1800" dirty="0"/>
              <a:t>) prompting enables </a:t>
            </a:r>
            <a:r>
              <a:rPr lang="en-US" sz="1800" b="1" dirty="0"/>
              <a:t>complex reasoning capabilities</a:t>
            </a:r>
            <a:r>
              <a:rPr lang="en-US" sz="1800" dirty="0"/>
              <a:t> through </a:t>
            </a:r>
            <a:r>
              <a:rPr lang="en-US" sz="1800" b="1" dirty="0"/>
              <a:t>intermediate reasoning steps</a:t>
            </a:r>
            <a:r>
              <a:rPr lang="en-US" sz="1800" dirty="0"/>
              <a:t>. You can combine it with </a:t>
            </a:r>
            <a:r>
              <a:rPr lang="en-US" sz="1800" b="1" dirty="0"/>
              <a:t>few-shot prompting</a:t>
            </a:r>
            <a:r>
              <a:rPr lang="en-US" sz="1800" dirty="0"/>
              <a:t> to get </a:t>
            </a:r>
            <a:r>
              <a:rPr lang="en-US" sz="1800" b="1" dirty="0"/>
              <a:t>better results</a:t>
            </a:r>
            <a:r>
              <a:rPr lang="en-US" sz="1800" dirty="0"/>
              <a:t> on more </a:t>
            </a:r>
            <a:r>
              <a:rPr lang="en-US" sz="1800" b="1" dirty="0"/>
              <a:t>complex tasks</a:t>
            </a:r>
            <a:r>
              <a:rPr lang="en-US" sz="1800" dirty="0"/>
              <a:t> that require </a:t>
            </a:r>
            <a:r>
              <a:rPr lang="en-US" sz="1800" b="1" dirty="0"/>
              <a:t>step-by-step logical reasoning</a:t>
            </a:r>
            <a:r>
              <a:rPr lang="en-US" sz="1800" dirty="0"/>
              <a:t> before responding.</a:t>
            </a:r>
          </a:p>
          <a:p>
            <a:pPr marL="285750" indent="-285750">
              <a:buFont typeface="Arial" panose="020B0604020202020204" pitchFamily="34" charset="0"/>
              <a:buChar char="•"/>
            </a:pPr>
            <a:r>
              <a:rPr lang="en-US" sz="1800" b="1" dirty="0"/>
              <a:t>Chain of Thought (</a:t>
            </a:r>
            <a:r>
              <a:rPr lang="en-US" sz="1800" b="1" dirty="0" err="1"/>
              <a:t>CoT</a:t>
            </a:r>
            <a:r>
              <a:rPr lang="en-US" sz="1800" b="1" dirty="0"/>
              <a:t>) improves reasoning</a:t>
            </a:r>
            <a:r>
              <a:rPr lang="en-US" sz="1800" dirty="0"/>
              <a:t> by breaking down complex problems into step-by-step logical steps.</a:t>
            </a:r>
          </a:p>
          <a:p>
            <a:pPr marL="285750" indent="-285750">
              <a:buFont typeface="Arial" panose="020B0604020202020204" pitchFamily="34" charset="0"/>
              <a:buChar char="•"/>
            </a:pPr>
            <a:r>
              <a:rPr lang="en-US" sz="1800" dirty="0"/>
              <a:t>Used for complex tasks like coding, math reasoning, and decision-making problems.</a:t>
            </a:r>
          </a:p>
          <a:p>
            <a:pPr marL="285750" indent="-285750">
              <a:buFont typeface="Arial" panose="020B0604020202020204" pitchFamily="34" charset="0"/>
              <a:buChar char="•"/>
            </a:pPr>
            <a:r>
              <a:rPr lang="en-US" sz="1800" dirty="0"/>
              <a:t>Can be combined with Few-Shot Prompting for even better performance on complex queries.</a:t>
            </a:r>
          </a:p>
          <a:p>
            <a:pPr marL="285750" indent="-285750">
              <a:buFont typeface="Arial" panose="020B0604020202020204" pitchFamily="34" charset="0"/>
              <a:buChar char="•"/>
            </a:pPr>
            <a:endParaRPr lang="en-US" sz="1800" dirty="0"/>
          </a:p>
          <a:p>
            <a:r>
              <a:rPr lang="en-US" sz="1800" b="1" dirty="0"/>
              <a:t>Example: Chain of Thought (</a:t>
            </a:r>
            <a:r>
              <a:rPr lang="en-US" sz="1800" b="1" dirty="0" err="1"/>
              <a:t>CoT</a:t>
            </a:r>
            <a:r>
              <a:rPr lang="en-US" sz="1800" b="1" dirty="0"/>
              <a:t>) Prompting for Text Generation</a:t>
            </a:r>
          </a:p>
          <a:p>
            <a:r>
              <a:rPr lang="en-US" sz="1800" b="1" dirty="0"/>
              <a:t>Task:</a:t>
            </a:r>
          </a:p>
          <a:p>
            <a:r>
              <a:rPr lang="en-US" sz="1800" dirty="0"/>
              <a:t>Generate a well-structured and logical paragraph explaining the impact of </a:t>
            </a:r>
            <a:r>
              <a:rPr lang="en-US" sz="1800" b="1" dirty="0"/>
              <a:t>climate change on agriculture</a:t>
            </a:r>
            <a:r>
              <a:rPr lang="en-US" sz="1800" dirty="0"/>
              <a:t>.</a:t>
            </a:r>
          </a:p>
          <a:p>
            <a:endParaRPr lang="en-US" sz="1800" dirty="0"/>
          </a:p>
        </p:txBody>
      </p:sp>
    </p:spTree>
    <p:extLst>
      <p:ext uri="{BB962C8B-B14F-4D97-AF65-F5344CB8AC3E}">
        <p14:creationId xmlns:p14="http://schemas.microsoft.com/office/powerpoint/2010/main" val="2880009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723F37-0D6C-6AFA-CC06-5A5C923638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239F8-4920-483D-A662-7354190C7E81}"/>
              </a:ext>
            </a:extLst>
          </p:cNvPr>
          <p:cNvSpPr>
            <a:spLocks noGrp="1"/>
          </p:cNvSpPr>
          <p:nvPr>
            <p:ph type="title"/>
          </p:nvPr>
        </p:nvSpPr>
        <p:spPr/>
        <p:txBody>
          <a:bodyPr vert="horz" lIns="91440" tIns="45720" rIns="91440" bIns="45720" rtlCol="0" anchor="t">
            <a:normAutofit/>
          </a:bodyPr>
          <a:lstStyle/>
          <a:p>
            <a:r>
              <a:rPr lang="en-US" sz="3200" dirty="0"/>
              <a:t>Chain Of Thought Prompting – Cont.</a:t>
            </a:r>
          </a:p>
        </p:txBody>
      </p:sp>
      <p:sp>
        <p:nvSpPr>
          <p:cNvPr id="4" name="Content Placeholder 3">
            <a:extLst>
              <a:ext uri="{FF2B5EF4-FFF2-40B4-BE49-F238E27FC236}">
                <a16:creationId xmlns:a16="http://schemas.microsoft.com/office/drawing/2014/main" id="{B4F5980B-45A4-5091-49F3-D3F85EAF23C3}"/>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a:bodyPr>
          <a:lstStyle/>
          <a:p>
            <a:r>
              <a:rPr lang="en-US" dirty="0"/>
              <a:t>Before directly generating the response, let’s </a:t>
            </a:r>
            <a:r>
              <a:rPr lang="en-US" b="1" dirty="0"/>
              <a:t>break down</a:t>
            </a:r>
            <a:r>
              <a:rPr lang="en-US" dirty="0"/>
              <a:t> the reasoning process:</a:t>
            </a:r>
          </a:p>
          <a:p>
            <a:r>
              <a:rPr lang="en-US" b="1" dirty="0"/>
              <a:t>Define the key points to cover:</a:t>
            </a:r>
            <a:endParaRPr lang="en-US" dirty="0"/>
          </a:p>
          <a:p>
            <a:pPr lvl="1"/>
            <a:r>
              <a:rPr lang="en-US" dirty="0"/>
              <a:t>Rising temperatures</a:t>
            </a:r>
          </a:p>
          <a:p>
            <a:pPr lvl="1"/>
            <a:r>
              <a:rPr lang="en-US" dirty="0"/>
              <a:t>Changes in rainfall patterns</a:t>
            </a:r>
          </a:p>
          <a:p>
            <a:pPr lvl="1"/>
            <a:r>
              <a:rPr lang="en-US" dirty="0"/>
              <a:t>Impact on crop yields</a:t>
            </a:r>
          </a:p>
          <a:p>
            <a:pPr lvl="1"/>
            <a:r>
              <a:rPr lang="en-US" dirty="0"/>
              <a:t>Increase in extreme weather events</a:t>
            </a:r>
          </a:p>
          <a:p>
            <a:pPr lvl="1"/>
            <a:r>
              <a:rPr lang="en-US" dirty="0"/>
              <a:t>Adaptation strategies</a:t>
            </a:r>
          </a:p>
          <a:p>
            <a:r>
              <a:rPr lang="en-US" b="1" dirty="0"/>
              <a:t>Establish logical flow:</a:t>
            </a:r>
            <a:endParaRPr lang="en-US" dirty="0"/>
          </a:p>
          <a:p>
            <a:pPr lvl="1"/>
            <a:r>
              <a:rPr lang="en-US" dirty="0"/>
              <a:t>Start with a general </a:t>
            </a:r>
            <a:r>
              <a:rPr lang="en-US" b="1" dirty="0"/>
              <a:t>introduction</a:t>
            </a:r>
            <a:r>
              <a:rPr lang="en-US" dirty="0"/>
              <a:t> to climate change and agriculture.</a:t>
            </a:r>
          </a:p>
          <a:p>
            <a:pPr lvl="1"/>
            <a:r>
              <a:rPr lang="en-US" dirty="0"/>
              <a:t>Explain </a:t>
            </a:r>
            <a:r>
              <a:rPr lang="en-US" b="1" dirty="0"/>
              <a:t>specific impacts</a:t>
            </a:r>
            <a:r>
              <a:rPr lang="en-US" dirty="0"/>
              <a:t> with real-world examples.</a:t>
            </a:r>
          </a:p>
          <a:p>
            <a:pPr lvl="1"/>
            <a:r>
              <a:rPr lang="en-US" dirty="0"/>
              <a:t>Discuss potential </a:t>
            </a:r>
            <a:r>
              <a:rPr lang="en-US" b="1" dirty="0"/>
              <a:t>solutions and adaptation strategies</a:t>
            </a:r>
            <a:r>
              <a:rPr lang="en-US" dirty="0"/>
              <a:t>.</a:t>
            </a:r>
          </a:p>
          <a:p>
            <a:pPr lvl="1"/>
            <a:r>
              <a:rPr lang="en-US" dirty="0"/>
              <a:t>Conclude with a forward-looking statement.</a:t>
            </a:r>
          </a:p>
          <a:p>
            <a:endParaRPr lang="en-US" sz="1800" dirty="0"/>
          </a:p>
        </p:txBody>
      </p:sp>
    </p:spTree>
    <p:extLst>
      <p:ext uri="{BB962C8B-B14F-4D97-AF65-F5344CB8AC3E}">
        <p14:creationId xmlns:p14="http://schemas.microsoft.com/office/powerpoint/2010/main" val="2112604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1E4BEC-1634-43F4-1D09-2929113AC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4AE3FF-DC03-FAE5-DEB1-AD441AF59BE6}"/>
              </a:ext>
            </a:extLst>
          </p:cNvPr>
          <p:cNvSpPr>
            <a:spLocks noGrp="1"/>
          </p:cNvSpPr>
          <p:nvPr>
            <p:ph type="title"/>
          </p:nvPr>
        </p:nvSpPr>
        <p:spPr/>
        <p:txBody>
          <a:bodyPr vert="horz" lIns="91440" tIns="45720" rIns="91440" bIns="45720" rtlCol="0" anchor="t">
            <a:normAutofit/>
          </a:bodyPr>
          <a:lstStyle/>
          <a:p>
            <a:r>
              <a:rPr lang="en-US" sz="3200" dirty="0"/>
              <a:t>Chain Of Thought Prompting – Cont.</a:t>
            </a:r>
          </a:p>
        </p:txBody>
      </p:sp>
      <p:sp>
        <p:nvSpPr>
          <p:cNvPr id="4" name="Content Placeholder 3">
            <a:extLst>
              <a:ext uri="{FF2B5EF4-FFF2-40B4-BE49-F238E27FC236}">
                <a16:creationId xmlns:a16="http://schemas.microsoft.com/office/drawing/2014/main" id="{ED9C6E89-713B-8FDB-D1FC-5EB0AA1A96EE}"/>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Autofit/>
          </a:bodyPr>
          <a:lstStyle/>
          <a:p>
            <a:r>
              <a:rPr lang="en-US" sz="1600" b="1" dirty="0" err="1"/>
              <a:t>CoT</a:t>
            </a:r>
            <a:r>
              <a:rPr lang="en-US" sz="1600" b="1" dirty="0"/>
              <a:t> Prompt:</a:t>
            </a:r>
          </a:p>
          <a:p>
            <a:r>
              <a:rPr lang="en-US" sz="1600" dirty="0"/>
              <a:t>You are an expert in environmental science. Use a Chain-of-Thought (</a:t>
            </a:r>
            <a:r>
              <a:rPr lang="en-US" sz="1600" dirty="0" err="1"/>
              <a:t>CoT</a:t>
            </a:r>
            <a:r>
              <a:rPr lang="en-US" sz="1600" dirty="0"/>
              <a:t>) reasoning approach to generate a well-structured paragraph explaining the impact of climate change on agriculture.</a:t>
            </a:r>
          </a:p>
          <a:p>
            <a:r>
              <a:rPr lang="en-US" sz="1600" dirty="0"/>
              <a:t>Think through the problem step by step using the following structured format:</a:t>
            </a:r>
          </a:p>
          <a:p>
            <a:pPr>
              <a:spcBef>
                <a:spcPts val="0"/>
              </a:spcBef>
            </a:pPr>
            <a:r>
              <a:rPr lang="en-US" sz="1600" b="1" dirty="0"/>
              <a:t>&lt;thinking&gt;</a:t>
            </a:r>
          </a:p>
          <a:p>
            <a:pPr>
              <a:spcBef>
                <a:spcPts val="0"/>
              </a:spcBef>
            </a:pPr>
            <a:r>
              <a:rPr lang="en-US" sz="1600" dirty="0"/>
              <a:t>Step 1: Introduce climate change and its relevance to agriculture.</a:t>
            </a:r>
          </a:p>
          <a:p>
            <a:pPr>
              <a:spcBef>
                <a:spcPts val="0"/>
              </a:spcBef>
            </a:pPr>
            <a:r>
              <a:rPr lang="en-US" sz="1600" dirty="0"/>
              <a:t>Step 2: Explain key impacts (e.g., temperature rise, rainfall change, crop yield reduction).</a:t>
            </a:r>
          </a:p>
          <a:p>
            <a:pPr>
              <a:spcBef>
                <a:spcPts val="0"/>
              </a:spcBef>
            </a:pPr>
            <a:r>
              <a:rPr lang="en-US" sz="1600" dirty="0"/>
              <a:t>Step 3: Provide an example of how farmers are adapting to these changes.</a:t>
            </a:r>
          </a:p>
          <a:p>
            <a:pPr>
              <a:spcBef>
                <a:spcPts val="0"/>
              </a:spcBef>
            </a:pPr>
            <a:r>
              <a:rPr lang="en-US" sz="1600" dirty="0"/>
              <a:t>Step 4: Conclude with a forward-looking statement on sustainable agriculture.</a:t>
            </a:r>
          </a:p>
          <a:p>
            <a:pPr>
              <a:spcBef>
                <a:spcPts val="0"/>
              </a:spcBef>
            </a:pPr>
            <a:r>
              <a:rPr lang="en-US" sz="1600" b="1" dirty="0"/>
              <a:t>&lt;/thinking&gt;</a:t>
            </a:r>
          </a:p>
          <a:p>
            <a:pPr>
              <a:spcBef>
                <a:spcPts val="0"/>
              </a:spcBef>
            </a:pPr>
            <a:r>
              <a:rPr lang="en-US" sz="1600" b="1" dirty="0"/>
              <a:t>&lt;reasoning&gt;</a:t>
            </a:r>
          </a:p>
          <a:p>
            <a:pPr>
              <a:spcBef>
                <a:spcPts val="0"/>
              </a:spcBef>
            </a:pPr>
            <a:r>
              <a:rPr lang="en-US" sz="1600" dirty="0"/>
              <a:t>Analyze each step logically. If needed, refine the explanation for clarity.</a:t>
            </a:r>
          </a:p>
          <a:p>
            <a:pPr>
              <a:spcBef>
                <a:spcPts val="0"/>
              </a:spcBef>
            </a:pPr>
            <a:r>
              <a:rPr lang="en-US" sz="1600" b="1" dirty="0"/>
              <a:t>&lt;/reasoning&gt;</a:t>
            </a:r>
          </a:p>
          <a:p>
            <a:pPr>
              <a:spcBef>
                <a:spcPts val="0"/>
              </a:spcBef>
            </a:pPr>
            <a:r>
              <a:rPr lang="en-US" sz="1600" b="1" dirty="0"/>
              <a:t>&lt;output&gt;</a:t>
            </a:r>
          </a:p>
          <a:p>
            <a:pPr>
              <a:spcBef>
                <a:spcPts val="0"/>
              </a:spcBef>
            </a:pPr>
            <a:r>
              <a:rPr lang="en-US" sz="1600" dirty="0"/>
              <a:t>Generate the final well-structured paragraph based on your logical breakdown.</a:t>
            </a:r>
          </a:p>
          <a:p>
            <a:pPr>
              <a:spcBef>
                <a:spcPts val="0"/>
              </a:spcBef>
            </a:pPr>
            <a:r>
              <a:rPr lang="en-US" sz="1600" b="1" dirty="0"/>
              <a:t>&lt;/output&gt;</a:t>
            </a:r>
          </a:p>
          <a:p>
            <a:pPr>
              <a:spcBef>
                <a:spcPts val="0"/>
              </a:spcBef>
            </a:pPr>
            <a:r>
              <a:rPr lang="en-US" sz="1600" dirty="0"/>
              <a:t>Now, generate the response.</a:t>
            </a:r>
            <a:endParaRPr lang="en-US" sz="1400" dirty="0"/>
          </a:p>
        </p:txBody>
      </p:sp>
    </p:spTree>
    <p:extLst>
      <p:ext uri="{BB962C8B-B14F-4D97-AF65-F5344CB8AC3E}">
        <p14:creationId xmlns:p14="http://schemas.microsoft.com/office/powerpoint/2010/main" val="19785452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9FED4C-0487-07D0-E1C7-5D852BEFCA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6FE4DE-B900-9198-5491-2B0EE4F6FCD5}"/>
              </a:ext>
            </a:extLst>
          </p:cNvPr>
          <p:cNvSpPr>
            <a:spLocks noGrp="1"/>
          </p:cNvSpPr>
          <p:nvPr>
            <p:ph type="title"/>
          </p:nvPr>
        </p:nvSpPr>
        <p:spPr/>
        <p:txBody>
          <a:bodyPr vert="horz" lIns="91440" tIns="45720" rIns="91440" bIns="45720" rtlCol="0" anchor="t">
            <a:normAutofit/>
          </a:bodyPr>
          <a:lstStyle/>
          <a:p>
            <a:r>
              <a:rPr lang="en-US" sz="3200" dirty="0"/>
              <a:t>Self-Consistency Prompting</a:t>
            </a:r>
          </a:p>
        </p:txBody>
      </p:sp>
      <p:sp>
        <p:nvSpPr>
          <p:cNvPr id="4" name="Content Placeholder 3">
            <a:extLst>
              <a:ext uri="{FF2B5EF4-FFF2-40B4-BE49-F238E27FC236}">
                <a16:creationId xmlns:a16="http://schemas.microsoft.com/office/drawing/2014/main" id="{CCEEA892-997A-9BE1-F5A9-4DED73EC9563}"/>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fontScale="85000" lnSpcReduction="20000"/>
          </a:bodyPr>
          <a:lstStyle/>
          <a:p>
            <a:r>
              <a:rPr lang="en-US" dirty="0"/>
              <a:t>Self-consistency prompting is a technique used to enhance the robustness and reliability of responses generated by language models.</a:t>
            </a:r>
          </a:p>
          <a:p>
            <a:pPr marL="285750" indent="-285750">
              <a:buFont typeface="Arial" panose="020B0604020202020204" pitchFamily="34" charset="0"/>
              <a:buChar char="•"/>
            </a:pPr>
            <a:r>
              <a:rPr lang="en-US" sz="1800" dirty="0"/>
              <a:t>Instead of relying on a single output, the model generates multiple responses to the same prompt.</a:t>
            </a:r>
          </a:p>
          <a:p>
            <a:pPr marL="285750" indent="-285750">
              <a:buFont typeface="Arial" panose="020B0604020202020204" pitchFamily="34" charset="0"/>
              <a:buChar char="•"/>
            </a:pPr>
            <a:r>
              <a:rPr lang="en-US" sz="1800" dirty="0"/>
              <a:t>The most consistent answer across these outputs is selected.</a:t>
            </a:r>
          </a:p>
          <a:p>
            <a:pPr marL="285750" indent="-285750">
              <a:buFont typeface="Arial" panose="020B0604020202020204" pitchFamily="34" charset="0"/>
              <a:buChar char="•"/>
            </a:pPr>
            <a:r>
              <a:rPr lang="en-US" sz="1800" dirty="0"/>
              <a:t>This approach leverages internal consistency in the model, improving the accuracy and quality of responses.</a:t>
            </a:r>
          </a:p>
          <a:p>
            <a:endParaRPr lang="en-US" sz="1800" b="1" dirty="0"/>
          </a:p>
          <a:p>
            <a:r>
              <a:rPr lang="en-US" sz="1800" b="1" dirty="0"/>
              <a:t>Example: </a:t>
            </a:r>
            <a:r>
              <a:rPr lang="en-US" sz="1800" dirty="0"/>
              <a:t>Solve the quadratic equation: x² - 5x + 6 = 0</a:t>
            </a:r>
          </a:p>
          <a:p>
            <a:r>
              <a:rPr lang="en-US" sz="1800" dirty="0"/>
              <a:t>Generate multiple solution approaches:</a:t>
            </a:r>
          </a:p>
          <a:p>
            <a:endParaRPr lang="en-US" sz="1800" dirty="0"/>
          </a:p>
          <a:p>
            <a:r>
              <a:rPr lang="en-US" sz="1800" dirty="0"/>
              <a:t>1. Solve using the quadratic formula.</a:t>
            </a:r>
          </a:p>
          <a:p>
            <a:r>
              <a:rPr lang="en-US" sz="1800" dirty="0"/>
              <a:t>2. Solve using factorization.</a:t>
            </a:r>
          </a:p>
          <a:p>
            <a:r>
              <a:rPr lang="en-US" sz="1800" dirty="0"/>
              <a:t>3. Solve using numerical methods.</a:t>
            </a:r>
          </a:p>
          <a:p>
            <a:endParaRPr lang="en-US" sz="1800" dirty="0"/>
          </a:p>
          <a:p>
            <a:r>
              <a:rPr lang="en-US" sz="1800" dirty="0"/>
              <a:t>Show the step-by-step process for each method and compare the results for consistency.</a:t>
            </a:r>
          </a:p>
          <a:p>
            <a:r>
              <a:rPr lang="en-US" sz="1800" dirty="0"/>
              <a:t>Select the answer that appears most consistently across the methods.</a:t>
            </a:r>
          </a:p>
          <a:p>
            <a:endParaRPr lang="en-US" sz="1800" b="1" dirty="0"/>
          </a:p>
        </p:txBody>
      </p:sp>
    </p:spTree>
    <p:extLst>
      <p:ext uri="{BB962C8B-B14F-4D97-AF65-F5344CB8AC3E}">
        <p14:creationId xmlns:p14="http://schemas.microsoft.com/office/powerpoint/2010/main" val="150717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29F503-F498-C42A-0398-4B8808D2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81CCE-86A3-CCCD-AF4C-1948DD287A20}"/>
              </a:ext>
            </a:extLst>
          </p:cNvPr>
          <p:cNvSpPr>
            <a:spLocks noGrp="1"/>
          </p:cNvSpPr>
          <p:nvPr>
            <p:ph type="title"/>
          </p:nvPr>
        </p:nvSpPr>
        <p:spPr/>
        <p:txBody>
          <a:bodyPr vert="horz" lIns="91440" tIns="45720" rIns="91440" bIns="45720" rtlCol="0" anchor="t">
            <a:normAutofit/>
          </a:bodyPr>
          <a:lstStyle/>
          <a:p>
            <a:r>
              <a:rPr lang="en-US" sz="3200" dirty="0"/>
              <a:t>Self-reflection Prompting</a:t>
            </a:r>
          </a:p>
        </p:txBody>
      </p:sp>
      <p:sp>
        <p:nvSpPr>
          <p:cNvPr id="4" name="Content Placeholder 3">
            <a:extLst>
              <a:ext uri="{FF2B5EF4-FFF2-40B4-BE49-F238E27FC236}">
                <a16:creationId xmlns:a16="http://schemas.microsoft.com/office/drawing/2014/main" id="{4B5DE03D-26F0-D50C-40D0-B312397ADAB1}"/>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a:bodyPr>
          <a:lstStyle/>
          <a:p>
            <a:r>
              <a:rPr lang="en-US" dirty="0"/>
              <a:t>Self-reflection in LLMs refers to the process of </a:t>
            </a:r>
            <a:r>
              <a:rPr lang="en-US" b="1" dirty="0"/>
              <a:t>iteratively improving responses</a:t>
            </a:r>
            <a:r>
              <a:rPr lang="en-US" dirty="0"/>
              <a:t> by allowing the model to </a:t>
            </a:r>
            <a:r>
              <a:rPr lang="en-US" b="1" dirty="0"/>
              <a:t>evaluate, correct, and refine</a:t>
            </a:r>
            <a:r>
              <a:rPr lang="en-US" dirty="0"/>
              <a:t> its output after an initial response.</a:t>
            </a:r>
          </a:p>
          <a:p>
            <a:r>
              <a:rPr lang="en-US" dirty="0"/>
              <a:t>While the term </a:t>
            </a:r>
            <a:r>
              <a:rPr lang="en-US" b="1" dirty="0"/>
              <a:t>"reflection"</a:t>
            </a:r>
            <a:r>
              <a:rPr lang="en-US" dirty="0"/>
              <a:t> doesn’t imply true human-like introspection, it </a:t>
            </a:r>
            <a:r>
              <a:rPr lang="en-US" b="1" dirty="0"/>
              <a:t>augments the model’s reasoning by adding feedback loops</a:t>
            </a:r>
            <a:r>
              <a:rPr lang="en-US" dirty="0"/>
              <a:t>, leading to better responses.</a:t>
            </a:r>
          </a:p>
          <a:p>
            <a:endParaRPr lang="en-US" dirty="0"/>
          </a:p>
          <a:p>
            <a:r>
              <a:rPr lang="en-US" dirty="0"/>
              <a:t>In this technique, instead of generating a single answer, the model:</a:t>
            </a:r>
          </a:p>
          <a:p>
            <a:pPr marL="342900" indent="-342900">
              <a:buFont typeface="Arial" panose="020B0604020202020204" pitchFamily="34" charset="0"/>
              <a:buChar char="•"/>
            </a:pPr>
            <a:r>
              <a:rPr lang="en-US" dirty="0"/>
              <a:t>Thinks step by step (Chain of Thought).</a:t>
            </a:r>
          </a:p>
          <a:p>
            <a:pPr marL="342900" indent="-342900">
              <a:buFont typeface="Arial" panose="020B0604020202020204" pitchFamily="34" charset="0"/>
              <a:buChar char="•"/>
            </a:pPr>
            <a:r>
              <a:rPr lang="en-US" dirty="0"/>
              <a:t>Reflects on potential errors or improvements.</a:t>
            </a:r>
          </a:p>
          <a:p>
            <a:pPr marL="342900" indent="-342900">
              <a:buFont typeface="Arial" panose="020B0604020202020204" pitchFamily="34" charset="0"/>
              <a:buChar char="•"/>
            </a:pPr>
            <a:r>
              <a:rPr lang="en-US" dirty="0"/>
              <a:t>Adjusts the response based on its reflection</a:t>
            </a:r>
          </a:p>
          <a:p>
            <a:pPr marL="342900" indent="-342900">
              <a:buFont typeface="Arial" panose="020B0604020202020204" pitchFamily="34" charset="0"/>
              <a:buChar char="•"/>
            </a:pPr>
            <a:r>
              <a:rPr lang="en-US" dirty="0"/>
              <a:t>Provides a final, refined answer.</a:t>
            </a:r>
          </a:p>
        </p:txBody>
      </p:sp>
    </p:spTree>
    <p:extLst>
      <p:ext uri="{BB962C8B-B14F-4D97-AF65-F5344CB8AC3E}">
        <p14:creationId xmlns:p14="http://schemas.microsoft.com/office/powerpoint/2010/main" val="29736427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F74369-F23D-C427-2796-1DF14DE6FD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EB900-3553-2902-08FA-95ABFDB77815}"/>
              </a:ext>
            </a:extLst>
          </p:cNvPr>
          <p:cNvSpPr>
            <a:spLocks noGrp="1"/>
          </p:cNvSpPr>
          <p:nvPr>
            <p:ph type="title"/>
          </p:nvPr>
        </p:nvSpPr>
        <p:spPr/>
        <p:txBody>
          <a:bodyPr vert="horz" lIns="91440" tIns="45720" rIns="91440" bIns="45720" rtlCol="0" anchor="t">
            <a:normAutofit/>
          </a:bodyPr>
          <a:lstStyle/>
          <a:p>
            <a:r>
              <a:rPr lang="en-US" sz="3200" dirty="0"/>
              <a:t>Self-reflection Prompting – Cont.</a:t>
            </a:r>
          </a:p>
        </p:txBody>
      </p:sp>
      <p:sp>
        <p:nvSpPr>
          <p:cNvPr id="4" name="Content Placeholder 3">
            <a:extLst>
              <a:ext uri="{FF2B5EF4-FFF2-40B4-BE49-F238E27FC236}">
                <a16:creationId xmlns:a16="http://schemas.microsoft.com/office/drawing/2014/main" id="{34A239A9-5E94-9629-113F-6B330D6C16AB}"/>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09283"/>
            <a:ext cx="11165481" cy="4885430"/>
          </a:xfrm>
        </p:spPr>
        <p:txBody>
          <a:bodyPr>
            <a:noAutofit/>
          </a:bodyPr>
          <a:lstStyle/>
          <a:p>
            <a:r>
              <a:rPr lang="en-US" sz="1350" dirty="0"/>
              <a:t>You are an AI assistant that uses self-reflection to refine a short story. Follow these steps:</a:t>
            </a:r>
          </a:p>
          <a:p>
            <a:r>
              <a:rPr lang="en-US" sz="1350" dirty="0"/>
              <a:t>1. Generate a short fictional story (3-5 sentences) based on the prompt.</a:t>
            </a:r>
          </a:p>
          <a:p>
            <a:r>
              <a:rPr lang="en-US" sz="1350" dirty="0"/>
              <a:t>2. Reflect on whether the story is logically coherent, engaging, and clear.</a:t>
            </a:r>
          </a:p>
          <a:p>
            <a:r>
              <a:rPr lang="en-US" sz="1350" dirty="0"/>
              <a:t>3. Make necessary improvements based on your reflection.</a:t>
            </a:r>
          </a:p>
          <a:p>
            <a:r>
              <a:rPr lang="en-US" sz="1350" dirty="0"/>
              <a:t>4. Provide the final, refined version of the story.</a:t>
            </a:r>
          </a:p>
          <a:p>
            <a:pPr>
              <a:spcBef>
                <a:spcPts val="0"/>
              </a:spcBef>
            </a:pPr>
            <a:r>
              <a:rPr lang="en-US" sz="1350" dirty="0"/>
              <a:t>Use the following format:</a:t>
            </a:r>
          </a:p>
          <a:p>
            <a:pPr>
              <a:spcBef>
                <a:spcPts val="0"/>
              </a:spcBef>
            </a:pPr>
            <a:r>
              <a:rPr lang="en-US" sz="1350" dirty="0"/>
              <a:t>&lt;thinking&gt;</a:t>
            </a:r>
          </a:p>
          <a:p>
            <a:pPr>
              <a:spcBef>
                <a:spcPts val="0"/>
              </a:spcBef>
            </a:pPr>
            <a:r>
              <a:rPr lang="en-US" sz="1350" dirty="0"/>
              <a:t>[Generate the short story.]</a:t>
            </a:r>
          </a:p>
          <a:p>
            <a:pPr>
              <a:spcBef>
                <a:spcPts val="0"/>
              </a:spcBef>
            </a:pPr>
            <a:r>
              <a:rPr lang="en-US" sz="1350" dirty="0"/>
              <a:t>&lt;/thinking&gt;</a:t>
            </a:r>
          </a:p>
          <a:p>
            <a:pPr>
              <a:spcBef>
                <a:spcPts val="0"/>
              </a:spcBef>
            </a:pPr>
            <a:r>
              <a:rPr lang="en-US" sz="1350" dirty="0"/>
              <a:t>&lt;reflection&gt;</a:t>
            </a:r>
          </a:p>
          <a:p>
            <a:pPr>
              <a:spcBef>
                <a:spcPts val="0"/>
              </a:spcBef>
            </a:pPr>
            <a:r>
              <a:rPr lang="en-US" sz="1350" dirty="0"/>
              <a:t>[Analyze whether the story makes sense. Identify inconsistencies, plot gaps, or lack of engagement.]</a:t>
            </a:r>
          </a:p>
          <a:p>
            <a:pPr>
              <a:spcBef>
                <a:spcPts val="0"/>
              </a:spcBef>
            </a:pPr>
            <a:r>
              <a:rPr lang="en-US" sz="1350" dirty="0"/>
              <a:t>&lt;/reflection&gt;</a:t>
            </a:r>
          </a:p>
          <a:p>
            <a:pPr>
              <a:spcBef>
                <a:spcPts val="0"/>
              </a:spcBef>
            </a:pPr>
            <a:r>
              <a:rPr lang="en-US" sz="1350" dirty="0"/>
              <a:t>&lt;adjustment&gt;</a:t>
            </a:r>
          </a:p>
          <a:p>
            <a:pPr>
              <a:spcBef>
                <a:spcPts val="0"/>
              </a:spcBef>
            </a:pPr>
            <a:r>
              <a:rPr lang="en-US" sz="1350" dirty="0"/>
              <a:t>[Revise the story to improve coherence and engagement.]</a:t>
            </a:r>
          </a:p>
          <a:p>
            <a:pPr>
              <a:spcBef>
                <a:spcPts val="0"/>
              </a:spcBef>
            </a:pPr>
            <a:r>
              <a:rPr lang="en-US" sz="1350" dirty="0"/>
              <a:t>&lt;/adjustment&gt;</a:t>
            </a:r>
          </a:p>
          <a:p>
            <a:pPr>
              <a:spcBef>
                <a:spcPts val="0"/>
              </a:spcBef>
            </a:pPr>
            <a:r>
              <a:rPr lang="en-US" sz="1350" dirty="0"/>
              <a:t>&lt;output&gt;</a:t>
            </a:r>
          </a:p>
          <a:p>
            <a:pPr>
              <a:spcBef>
                <a:spcPts val="0"/>
              </a:spcBef>
            </a:pPr>
            <a:r>
              <a:rPr lang="en-US" sz="1350" dirty="0"/>
              <a:t>[Provide the final, improved version of the story.]</a:t>
            </a:r>
          </a:p>
          <a:p>
            <a:pPr>
              <a:spcBef>
                <a:spcPts val="0"/>
              </a:spcBef>
            </a:pPr>
            <a:r>
              <a:rPr lang="en-US" sz="1350" dirty="0"/>
              <a:t>&lt;/output&gt;</a:t>
            </a:r>
          </a:p>
          <a:p>
            <a:pPr>
              <a:spcBef>
                <a:spcPts val="0"/>
              </a:spcBef>
            </a:pPr>
            <a:r>
              <a:rPr lang="en-US" sz="1350" dirty="0"/>
              <a:t>Now, generate a short story using this process.</a:t>
            </a:r>
          </a:p>
          <a:p>
            <a:endParaRPr lang="en-US" sz="1350" dirty="0"/>
          </a:p>
        </p:txBody>
      </p:sp>
    </p:spTree>
    <p:extLst>
      <p:ext uri="{BB962C8B-B14F-4D97-AF65-F5344CB8AC3E}">
        <p14:creationId xmlns:p14="http://schemas.microsoft.com/office/powerpoint/2010/main" val="4215746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AI Artificial intelligence innovation internet computer technology">
            <a:extLst>
              <a:ext uri="{FF2B5EF4-FFF2-40B4-BE49-F238E27FC236}">
                <a16:creationId xmlns:a16="http://schemas.microsoft.com/office/drawing/2014/main" id="{17A1E526-E088-42BD-B113-8EDA6F2FD4C0}"/>
              </a:ext>
            </a:extLst>
          </p:cNvPr>
          <p:cNvPicPr>
            <a:picLocks noGrp="1" noChangeAspect="1"/>
          </p:cNvPicPr>
          <p:nvPr>
            <p:ph sz="half" idx="1"/>
          </p:nvPr>
        </p:nvPicPr>
        <p:blipFill>
          <a:blip r:embed="rId3"/>
          <a:srcRect l="17795" r="17067" b="1"/>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57F5FE25-BBAB-7CB7-AF75-9C2AA67C72DF}"/>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400" dirty="0"/>
              <a:t>Agenda</a:t>
            </a:r>
          </a:p>
        </p:txBody>
      </p:sp>
      <p:sp>
        <p:nvSpPr>
          <p:cNvPr id="4" name="Content Placeholder 3">
            <a:extLst>
              <a:ext uri="{FF2B5EF4-FFF2-40B4-BE49-F238E27FC236}">
                <a16:creationId xmlns:a16="http://schemas.microsoft.com/office/drawing/2014/main" id="{CF706971-356A-27DC-FF12-5C62CEDEDF29}"/>
              </a:ext>
            </a:extLst>
          </p:cNvPr>
          <p:cNvSpPr>
            <a:spLocks noGrp="1"/>
          </p:cNvSpPr>
          <p:nvPr>
            <p:ph sz="half" idx="2"/>
          </p:nvPr>
        </p:nvSpPr>
        <p:spPr>
          <a:xfrm>
            <a:off x="7001548" y="2578608"/>
            <a:ext cx="4672584" cy="3767328"/>
          </a:xfrm>
        </p:spPr>
        <p:txBody>
          <a:bodyPr vert="horz" lIns="91440" tIns="45720" rIns="91440" bIns="45720" rtlCol="0">
            <a:normAutofit/>
          </a:bodyPr>
          <a:lstStyle/>
          <a:p>
            <a:r>
              <a:rPr lang="en-US" sz="1800" dirty="0"/>
              <a:t>Introduction to Prompt Engineering</a:t>
            </a:r>
          </a:p>
          <a:p>
            <a:r>
              <a:rPr lang="en-US" sz="1800" dirty="0"/>
              <a:t>LLM &amp; Prompts</a:t>
            </a:r>
          </a:p>
          <a:p>
            <a:r>
              <a:rPr lang="en-US" sz="1800" dirty="0"/>
              <a:t>Prompt Techniques</a:t>
            </a:r>
          </a:p>
          <a:p>
            <a:r>
              <a:rPr lang="en-US" sz="1800" dirty="0" err="1"/>
              <a:t>Langchain</a:t>
            </a:r>
            <a:r>
              <a:rPr lang="en-US" sz="1800" dirty="0"/>
              <a:t> Overview</a:t>
            </a:r>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05800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8EF50C-0008-DD55-6083-980C07217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583DCE-5894-99F9-BDE1-CCB39E2C08EF}"/>
              </a:ext>
            </a:extLst>
          </p:cNvPr>
          <p:cNvSpPr>
            <a:spLocks noGrp="1"/>
          </p:cNvSpPr>
          <p:nvPr>
            <p:ph type="title"/>
          </p:nvPr>
        </p:nvSpPr>
        <p:spPr/>
        <p:txBody>
          <a:bodyPr vert="horz" lIns="91440" tIns="45720" rIns="91440" bIns="45720" rtlCol="0" anchor="t">
            <a:normAutofit/>
          </a:bodyPr>
          <a:lstStyle/>
          <a:p>
            <a:r>
              <a:rPr lang="en-US" sz="3200" dirty="0"/>
              <a:t>Prompt Chaining</a:t>
            </a:r>
          </a:p>
        </p:txBody>
      </p:sp>
      <p:sp>
        <p:nvSpPr>
          <p:cNvPr id="4" name="Content Placeholder 3">
            <a:extLst>
              <a:ext uri="{FF2B5EF4-FFF2-40B4-BE49-F238E27FC236}">
                <a16:creationId xmlns:a16="http://schemas.microsoft.com/office/drawing/2014/main" id="{8974907E-4FFA-178E-C12C-E1E1A6E6E77D}"/>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09283"/>
            <a:ext cx="11165481" cy="4885430"/>
          </a:xfrm>
        </p:spPr>
        <p:txBody>
          <a:bodyPr>
            <a:noAutofit/>
          </a:bodyPr>
          <a:lstStyle/>
          <a:p>
            <a:r>
              <a:rPr lang="en-US" dirty="0"/>
              <a:t>To enhance the reliability and performance of LLMs, an essential prompt engineering technique is to decompose tasks into smaller subtasks.</a:t>
            </a:r>
          </a:p>
          <a:p>
            <a:pPr marL="342900" indent="-342900">
              <a:buFont typeface="Arial" panose="020B0604020202020204" pitchFamily="34" charset="0"/>
              <a:buChar char="•"/>
            </a:pPr>
            <a:r>
              <a:rPr lang="en-US" dirty="0"/>
              <a:t>Instead of solving a complex task in one step, the LLM is prompted in stages.</a:t>
            </a:r>
          </a:p>
          <a:p>
            <a:pPr marL="342900" indent="-342900">
              <a:buFont typeface="Arial" panose="020B0604020202020204" pitchFamily="34" charset="0"/>
              <a:buChar char="•"/>
            </a:pPr>
            <a:r>
              <a:rPr lang="en-US" dirty="0"/>
              <a:t>The response to each prompt is fed as input to the next prompt.</a:t>
            </a:r>
          </a:p>
          <a:p>
            <a:pPr marL="342900" indent="-342900">
              <a:buFont typeface="Arial" panose="020B0604020202020204" pitchFamily="34" charset="0"/>
              <a:buChar char="•"/>
            </a:pPr>
            <a:r>
              <a:rPr lang="en-US" dirty="0"/>
              <a:t>This process, known as prompt chaining, creates a sequence of prompt operations to break down the task.</a:t>
            </a:r>
          </a:p>
          <a:p>
            <a:r>
              <a:rPr lang="en-US" b="1" dirty="0"/>
              <a:t>Benefits:</a:t>
            </a:r>
          </a:p>
          <a:p>
            <a:pPr marL="342900" indent="-342900">
              <a:buFont typeface="Arial" panose="020B0604020202020204" pitchFamily="34" charset="0"/>
              <a:buChar char="•"/>
            </a:pPr>
            <a:r>
              <a:rPr lang="en-US" b="1" dirty="0"/>
              <a:t>Improves accuracy</a:t>
            </a:r>
            <a:r>
              <a:rPr lang="en-US" dirty="0"/>
              <a:t> by breaking tasks into manageable steps.</a:t>
            </a:r>
          </a:p>
          <a:p>
            <a:pPr marL="342900" indent="-342900">
              <a:buFont typeface="Arial" panose="020B0604020202020204" pitchFamily="34" charset="0"/>
              <a:buChar char="•"/>
            </a:pPr>
            <a:r>
              <a:rPr lang="en-US" b="1" dirty="0"/>
              <a:t>Prevents errors</a:t>
            </a:r>
            <a:r>
              <a:rPr lang="en-US" dirty="0"/>
              <a:t> from accumulating in complex single-shot queries.</a:t>
            </a:r>
          </a:p>
          <a:p>
            <a:pPr marL="342900" indent="-342900">
              <a:buFont typeface="Arial" panose="020B0604020202020204" pitchFamily="34" charset="0"/>
              <a:buChar char="•"/>
            </a:pPr>
            <a:r>
              <a:rPr lang="en-US" dirty="0"/>
              <a:t>Useful for data extraction, summarization, and structured content generation.</a:t>
            </a:r>
          </a:p>
          <a:p>
            <a:pPr marL="342900" indent="-342900">
              <a:buFont typeface="Arial" panose="020B0604020202020204" pitchFamily="34" charset="0"/>
              <a:buChar char="•"/>
            </a:pPr>
            <a:r>
              <a:rPr lang="en-US" b="1" dirty="0"/>
              <a:t>Combines multiple LLM responses</a:t>
            </a:r>
            <a:r>
              <a:rPr lang="en-US" dirty="0"/>
              <a:t> into a final refined answer.</a:t>
            </a:r>
          </a:p>
        </p:txBody>
      </p:sp>
    </p:spTree>
    <p:extLst>
      <p:ext uri="{BB962C8B-B14F-4D97-AF65-F5344CB8AC3E}">
        <p14:creationId xmlns:p14="http://schemas.microsoft.com/office/powerpoint/2010/main" val="31038206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629AF3-2497-EF9D-FF49-7AF436930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70DD73-665E-2AFB-34C4-0B76C88C9B11}"/>
              </a:ext>
            </a:extLst>
          </p:cNvPr>
          <p:cNvSpPr>
            <a:spLocks noGrp="1"/>
          </p:cNvSpPr>
          <p:nvPr>
            <p:ph type="title"/>
          </p:nvPr>
        </p:nvSpPr>
        <p:spPr/>
        <p:txBody>
          <a:bodyPr vert="horz" lIns="91440" tIns="45720" rIns="91440" bIns="45720" rtlCol="0" anchor="t">
            <a:normAutofit/>
          </a:bodyPr>
          <a:lstStyle/>
          <a:p>
            <a:r>
              <a:rPr lang="en-US" sz="3200" dirty="0"/>
              <a:t>Prompt Chaining – Cont.</a:t>
            </a:r>
          </a:p>
        </p:txBody>
      </p:sp>
      <p:sp>
        <p:nvSpPr>
          <p:cNvPr id="4" name="Content Placeholder 3">
            <a:extLst>
              <a:ext uri="{FF2B5EF4-FFF2-40B4-BE49-F238E27FC236}">
                <a16:creationId xmlns:a16="http://schemas.microsoft.com/office/drawing/2014/main" id="{77B6C558-1E73-EB2E-1F85-36FC3A5620B8}"/>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09283"/>
            <a:ext cx="11165481" cy="4885430"/>
          </a:xfrm>
        </p:spPr>
        <p:txBody>
          <a:bodyPr>
            <a:noAutofit/>
          </a:bodyPr>
          <a:lstStyle/>
          <a:p>
            <a:r>
              <a:rPr lang="fr-FR" b="1" dirty="0"/>
              <a:t>Example: </a:t>
            </a:r>
            <a:r>
              <a:rPr lang="en-US" b="1" dirty="0"/>
              <a:t>Prompt Chaining as a Research Assistant</a:t>
            </a:r>
            <a:endParaRPr lang="fr-FR" b="1" dirty="0"/>
          </a:p>
          <a:p>
            <a:r>
              <a:rPr lang="en-US" b="1" dirty="0"/>
              <a:t>Task: Summarize a Research Paper and Extract Key Insights</a:t>
            </a:r>
          </a:p>
          <a:p>
            <a:r>
              <a:rPr lang="en-US" sz="1600" dirty="0"/>
              <a:t>A research assistant often needs to </a:t>
            </a:r>
            <a:r>
              <a:rPr lang="en-US" sz="1600" b="1" dirty="0"/>
              <a:t>analyze large papers, extract insights, and present structured information</a:t>
            </a:r>
            <a:r>
              <a:rPr lang="en-US" sz="1600" dirty="0"/>
              <a:t>.</a:t>
            </a:r>
            <a:br>
              <a:rPr lang="en-US" sz="1600" dirty="0"/>
            </a:br>
            <a:r>
              <a:rPr lang="en-US" sz="1600" dirty="0"/>
              <a:t>Instead of prompting an LLM to summarize everything in </a:t>
            </a:r>
            <a:r>
              <a:rPr lang="en-US" sz="1600" b="1" dirty="0"/>
              <a:t>one step</a:t>
            </a:r>
            <a:r>
              <a:rPr lang="en-US" sz="1600" dirty="0"/>
              <a:t>, we use </a:t>
            </a:r>
            <a:r>
              <a:rPr lang="en-US" sz="1600" b="1" dirty="0"/>
              <a:t>prompt chaining</a:t>
            </a:r>
            <a:r>
              <a:rPr lang="en-US" sz="1600" dirty="0"/>
              <a:t> to break it into structured subtasks.</a:t>
            </a:r>
            <a:endParaRPr lang="en-US" sz="1600" b="1" dirty="0"/>
          </a:p>
          <a:p>
            <a:r>
              <a:rPr lang="en-US" sz="1800" dirty="0"/>
              <a:t>Breaking the Task into Subtasks</a:t>
            </a:r>
          </a:p>
          <a:p>
            <a:pPr marL="285750" indent="-285750">
              <a:buFont typeface="Wingdings" panose="05000000000000000000" pitchFamily="2" charset="2"/>
              <a:buChar char="ü"/>
            </a:pPr>
            <a:r>
              <a:rPr lang="en-US" sz="1800" dirty="0"/>
              <a:t> </a:t>
            </a:r>
            <a:r>
              <a:rPr lang="en-US" sz="1800" b="1" dirty="0"/>
              <a:t>Summarize the paper in key sections</a:t>
            </a:r>
            <a:r>
              <a:rPr lang="en-US" sz="1800" dirty="0"/>
              <a:t> (Abstract, Introduction, Methodology, Results, Conclusion)</a:t>
            </a:r>
          </a:p>
          <a:p>
            <a:pPr marL="342900" indent="-342900">
              <a:buFont typeface="Wingdings" panose="05000000000000000000" pitchFamily="2" charset="2"/>
              <a:buChar char="ü"/>
            </a:pPr>
            <a:r>
              <a:rPr lang="en-US" sz="1800" dirty="0"/>
              <a:t> </a:t>
            </a:r>
            <a:r>
              <a:rPr lang="en-US" sz="1800" b="1" dirty="0"/>
              <a:t>Extract key findings and insights</a:t>
            </a:r>
            <a:r>
              <a:rPr lang="en-US" sz="1800" dirty="0"/>
              <a:t> from the results section.</a:t>
            </a:r>
          </a:p>
          <a:p>
            <a:pPr marL="342900" indent="-342900">
              <a:buFont typeface="Wingdings" panose="05000000000000000000" pitchFamily="2" charset="2"/>
              <a:buChar char="ü"/>
            </a:pPr>
            <a:r>
              <a:rPr lang="en-US" sz="1800" b="1" dirty="0"/>
              <a:t>Generate a list of research gaps</a:t>
            </a:r>
            <a:r>
              <a:rPr lang="en-US" sz="1800" dirty="0"/>
              <a:t> and potential follow-up studies.</a:t>
            </a:r>
          </a:p>
          <a:p>
            <a:pPr marL="342900" indent="-342900">
              <a:buFont typeface="Wingdings" panose="05000000000000000000" pitchFamily="2" charset="2"/>
              <a:buChar char="ü"/>
            </a:pPr>
            <a:r>
              <a:rPr lang="en-US" sz="1800" b="1" dirty="0"/>
              <a:t>Provide citations in a structured format</a:t>
            </a:r>
            <a:r>
              <a:rPr lang="en-US" sz="1800" dirty="0"/>
              <a:t> for further reading.</a:t>
            </a:r>
            <a:endParaRPr lang="en-US" dirty="0"/>
          </a:p>
        </p:txBody>
      </p:sp>
    </p:spTree>
    <p:extLst>
      <p:ext uri="{BB962C8B-B14F-4D97-AF65-F5344CB8AC3E}">
        <p14:creationId xmlns:p14="http://schemas.microsoft.com/office/powerpoint/2010/main" val="6780275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48ACA9-D6A3-CDC8-35D2-9128A6CB19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B8DDF8-4B77-96CD-332C-48FB8EB96CEB}"/>
              </a:ext>
            </a:extLst>
          </p:cNvPr>
          <p:cNvSpPr>
            <a:spLocks noGrp="1"/>
          </p:cNvSpPr>
          <p:nvPr>
            <p:ph type="title"/>
          </p:nvPr>
        </p:nvSpPr>
        <p:spPr/>
        <p:txBody>
          <a:bodyPr vert="horz" lIns="91440" tIns="45720" rIns="91440" bIns="45720" rtlCol="0" anchor="t">
            <a:normAutofit/>
          </a:bodyPr>
          <a:lstStyle/>
          <a:p>
            <a:r>
              <a:rPr lang="en-US" sz="3200" dirty="0" err="1"/>
              <a:t>ReAct</a:t>
            </a:r>
            <a:r>
              <a:rPr lang="en-US" sz="3200" dirty="0"/>
              <a:t> Prompting</a:t>
            </a:r>
          </a:p>
        </p:txBody>
      </p:sp>
      <p:sp>
        <p:nvSpPr>
          <p:cNvPr id="4" name="Content Placeholder 3">
            <a:extLst>
              <a:ext uri="{FF2B5EF4-FFF2-40B4-BE49-F238E27FC236}">
                <a16:creationId xmlns:a16="http://schemas.microsoft.com/office/drawing/2014/main" id="{DD1CCF15-1B90-60F5-58D1-6E24748614A7}"/>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09283"/>
            <a:ext cx="11165481" cy="4885430"/>
          </a:xfrm>
        </p:spPr>
        <p:txBody>
          <a:bodyPr>
            <a:noAutofit/>
          </a:bodyPr>
          <a:lstStyle/>
          <a:p>
            <a:r>
              <a:rPr lang="en-US" sz="1800" dirty="0" err="1"/>
              <a:t>ReAct</a:t>
            </a:r>
            <a:r>
              <a:rPr lang="en-US" sz="1800" dirty="0"/>
              <a:t> (</a:t>
            </a:r>
            <a:r>
              <a:rPr lang="en-US" sz="1800" b="1" dirty="0"/>
              <a:t>Reasoning + Acting</a:t>
            </a:r>
            <a:r>
              <a:rPr lang="en-US" sz="1800" dirty="0"/>
              <a:t>) prompting is a technique used with </a:t>
            </a:r>
            <a:r>
              <a:rPr lang="en-US" sz="1800" b="1" dirty="0"/>
              <a:t>large language models (LLMs)</a:t>
            </a:r>
            <a:r>
              <a:rPr lang="en-US" sz="1800" dirty="0"/>
              <a:t> that combines:</a:t>
            </a:r>
          </a:p>
          <a:p>
            <a:r>
              <a:rPr lang="en-US" sz="1800" b="1" dirty="0"/>
              <a:t>Reasoning</a:t>
            </a:r>
            <a:r>
              <a:rPr lang="en-US" sz="1800" dirty="0"/>
              <a:t> → The model generates step-by-step logical traces of thought.</a:t>
            </a:r>
          </a:p>
          <a:p>
            <a:r>
              <a:rPr lang="en-US" sz="1800" b="1" dirty="0"/>
              <a:t>Acting</a:t>
            </a:r>
            <a:r>
              <a:rPr lang="en-US" sz="1800" dirty="0"/>
              <a:t> → The model interacts with external sources (like databases or APIs) to fetch relevant information.</a:t>
            </a:r>
          </a:p>
          <a:p>
            <a:r>
              <a:rPr lang="en-US" sz="1800" dirty="0"/>
              <a:t>Instead of a </a:t>
            </a:r>
            <a:r>
              <a:rPr lang="en-US" sz="1800" b="1" dirty="0"/>
              <a:t>single static response</a:t>
            </a:r>
            <a:r>
              <a:rPr lang="en-US" sz="1800" dirty="0"/>
              <a:t>, the model dynamically </a:t>
            </a:r>
            <a:r>
              <a:rPr lang="en-US" sz="1800" b="1" dirty="0"/>
              <a:t>thinks, takes action, observes the results, and refines its response</a:t>
            </a:r>
            <a:r>
              <a:rPr lang="en-US" sz="1800" dirty="0"/>
              <a:t> iteratively.</a:t>
            </a:r>
          </a:p>
          <a:p>
            <a:r>
              <a:rPr lang="en-US" sz="1600" dirty="0"/>
              <a:t>Internals:</a:t>
            </a:r>
          </a:p>
          <a:p>
            <a:pPr marL="342900" indent="-342900">
              <a:buFont typeface="Arial" panose="020B0604020202020204" pitchFamily="34" charset="0"/>
              <a:buChar char="•"/>
            </a:pPr>
            <a:r>
              <a:rPr lang="en-US" sz="1600" dirty="0"/>
              <a:t>The model generates reasoning steps, known as "traces", alongside task-specific actions in a back-and-forth manner.</a:t>
            </a:r>
          </a:p>
          <a:p>
            <a:pPr marL="342900" indent="-342900">
              <a:buFont typeface="Arial" panose="020B0604020202020204" pitchFamily="34" charset="0"/>
              <a:buChar char="•"/>
            </a:pPr>
            <a:r>
              <a:rPr lang="en-US" sz="1600" dirty="0"/>
              <a:t>Reasoning traces help the model break down problems, plan steps, and make decisions.</a:t>
            </a:r>
          </a:p>
          <a:p>
            <a:pPr marL="342900" indent="-342900">
              <a:buFont typeface="Arial" panose="020B0604020202020204" pitchFamily="34" charset="0"/>
              <a:buChar char="•"/>
            </a:pPr>
            <a:r>
              <a:rPr lang="en-US" sz="1600" dirty="0"/>
              <a:t>Actions allow the model to interact with external data sources, such as: Search engines , Databases , APIs</a:t>
            </a:r>
          </a:p>
          <a:p>
            <a:pPr marL="342900" indent="-342900">
              <a:buFont typeface="Arial" panose="020B0604020202020204" pitchFamily="34" charset="0"/>
              <a:buChar char="•"/>
            </a:pPr>
            <a:r>
              <a:rPr lang="en-US" sz="1600" dirty="0"/>
              <a:t> This combination of reasoning and action enables the model to adapt dynamically, retrieve relevant data, and refine its response in real time.</a:t>
            </a:r>
          </a:p>
        </p:txBody>
      </p:sp>
    </p:spTree>
    <p:extLst>
      <p:ext uri="{BB962C8B-B14F-4D97-AF65-F5344CB8AC3E}">
        <p14:creationId xmlns:p14="http://schemas.microsoft.com/office/powerpoint/2010/main" val="16919588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FB3B82-D1B6-1F97-7F52-C6D6CFEE9C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1FE02D-C17D-675D-6D7A-A9111BB69560}"/>
              </a:ext>
            </a:extLst>
          </p:cNvPr>
          <p:cNvSpPr>
            <a:spLocks noGrp="1"/>
          </p:cNvSpPr>
          <p:nvPr>
            <p:ph type="title"/>
          </p:nvPr>
        </p:nvSpPr>
        <p:spPr/>
        <p:txBody>
          <a:bodyPr vert="horz" lIns="91440" tIns="45720" rIns="91440" bIns="45720" rtlCol="0" anchor="t">
            <a:normAutofit/>
          </a:bodyPr>
          <a:lstStyle/>
          <a:p>
            <a:r>
              <a:rPr lang="en-US" sz="3200" dirty="0" err="1"/>
              <a:t>ReAct</a:t>
            </a:r>
            <a:r>
              <a:rPr lang="en-US" sz="3200" dirty="0"/>
              <a:t> Prompting – Cont.</a:t>
            </a:r>
          </a:p>
        </p:txBody>
      </p:sp>
      <p:sp>
        <p:nvSpPr>
          <p:cNvPr id="4" name="Content Placeholder 3">
            <a:extLst>
              <a:ext uri="{FF2B5EF4-FFF2-40B4-BE49-F238E27FC236}">
                <a16:creationId xmlns:a16="http://schemas.microsoft.com/office/drawing/2014/main" id="{ABDA4296-5E9F-2E30-9B9B-7A94EAA37F4B}"/>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09283"/>
            <a:ext cx="11165481" cy="4885430"/>
          </a:xfrm>
        </p:spPr>
        <p:txBody>
          <a:bodyPr>
            <a:noAutofit/>
          </a:bodyPr>
          <a:lstStyle/>
          <a:p>
            <a:r>
              <a:rPr lang="en-US" sz="1800" dirty="0"/>
              <a:t>You are an AI assistant that solves logic puzzles using a </a:t>
            </a:r>
            <a:r>
              <a:rPr lang="en-US" sz="1800" dirty="0" err="1"/>
              <a:t>ReAct</a:t>
            </a:r>
            <a:r>
              <a:rPr lang="en-US" sz="1800" dirty="0"/>
              <a:t> approach. Follow these steps:</a:t>
            </a:r>
          </a:p>
          <a:p>
            <a:pPr marL="342900" indent="-342900">
              <a:buFont typeface="+mj-lt"/>
              <a:buAutoNum type="arabicPeriod"/>
            </a:pPr>
            <a:r>
              <a:rPr lang="en-US" sz="1800" dirty="0"/>
              <a:t> **Think through the problem logically** step by step.  </a:t>
            </a:r>
          </a:p>
          <a:p>
            <a:pPr marL="342900" indent="-342900">
              <a:buFont typeface="+mj-lt"/>
              <a:buAutoNum type="arabicPeriod"/>
            </a:pPr>
            <a:r>
              <a:rPr lang="en-US" sz="1800" dirty="0"/>
              <a:t> **Simulate an action** (e.g., filling, emptying, or transferring water between jars).  </a:t>
            </a:r>
          </a:p>
          <a:p>
            <a:pPr marL="342900" indent="-342900">
              <a:buFont typeface="+mj-lt"/>
              <a:buAutoNum type="arabicPeriod"/>
            </a:pPr>
            <a:r>
              <a:rPr lang="en-US" sz="1800" dirty="0"/>
              <a:t> **Observe the result** of the action.  </a:t>
            </a:r>
          </a:p>
          <a:p>
            <a:pPr marL="342900" indent="-342900">
              <a:buFont typeface="+mj-lt"/>
              <a:buAutoNum type="arabicPeriod"/>
            </a:pPr>
            <a:r>
              <a:rPr lang="en-US" sz="1800" dirty="0"/>
              <a:t> **Adjust** the reasoning if needed.  </a:t>
            </a:r>
          </a:p>
          <a:p>
            <a:pPr marL="342900" indent="-342900">
              <a:buFont typeface="+mj-lt"/>
              <a:buAutoNum type="arabicPeriod"/>
            </a:pPr>
            <a:r>
              <a:rPr lang="en-US" sz="1800" dirty="0"/>
              <a:t> **Continue iterating** until you find a valid solution.  </a:t>
            </a:r>
          </a:p>
          <a:p>
            <a:pPr marL="342900" indent="-342900">
              <a:buFont typeface="+mj-lt"/>
              <a:buAutoNum type="arabicPeriod"/>
            </a:pPr>
            <a:r>
              <a:rPr lang="en-US" sz="1800" dirty="0"/>
              <a:t> **Provide the final solution.**</a:t>
            </a:r>
          </a:p>
        </p:txBody>
      </p:sp>
    </p:spTree>
    <p:extLst>
      <p:ext uri="{BB962C8B-B14F-4D97-AF65-F5344CB8AC3E}">
        <p14:creationId xmlns:p14="http://schemas.microsoft.com/office/powerpoint/2010/main" val="270655375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F96A1A-F17C-F3DE-C721-E93F65454A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7E24E-A90B-CA17-4070-1A90CB70DA4F}"/>
              </a:ext>
            </a:extLst>
          </p:cNvPr>
          <p:cNvSpPr>
            <a:spLocks noGrp="1"/>
          </p:cNvSpPr>
          <p:nvPr>
            <p:ph type="title"/>
          </p:nvPr>
        </p:nvSpPr>
        <p:spPr/>
        <p:txBody>
          <a:bodyPr vert="horz" lIns="91440" tIns="45720" rIns="91440" bIns="45720" rtlCol="0" anchor="t">
            <a:normAutofit/>
          </a:bodyPr>
          <a:lstStyle/>
          <a:p>
            <a:r>
              <a:rPr lang="en-US" sz="3200" dirty="0" err="1"/>
              <a:t>ReAct</a:t>
            </a:r>
            <a:r>
              <a:rPr lang="en-US" sz="3200" dirty="0"/>
              <a:t> Prompting – Cont.</a:t>
            </a:r>
          </a:p>
        </p:txBody>
      </p:sp>
      <p:sp>
        <p:nvSpPr>
          <p:cNvPr id="4" name="Content Placeholder 3">
            <a:extLst>
              <a:ext uri="{FF2B5EF4-FFF2-40B4-BE49-F238E27FC236}">
                <a16:creationId xmlns:a16="http://schemas.microsoft.com/office/drawing/2014/main" id="{AD8F61E5-FFAC-2919-BA64-9566923ABBDB}"/>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09283"/>
            <a:ext cx="11165481" cy="4885430"/>
          </a:xfrm>
        </p:spPr>
        <p:txBody>
          <a:bodyPr>
            <a:noAutofit/>
          </a:bodyPr>
          <a:lstStyle/>
          <a:p>
            <a:pPr>
              <a:spcBef>
                <a:spcPts val="0"/>
              </a:spcBef>
            </a:pPr>
            <a:r>
              <a:rPr lang="en-US" sz="2400" dirty="0"/>
              <a:t>Use the following structured format:</a:t>
            </a:r>
          </a:p>
          <a:p>
            <a:pPr>
              <a:spcBef>
                <a:spcPts val="0"/>
              </a:spcBef>
            </a:pPr>
            <a:r>
              <a:rPr lang="en-US" sz="1400" dirty="0"/>
              <a:t>&lt;thinking&gt;</a:t>
            </a:r>
          </a:p>
          <a:p>
            <a:pPr>
              <a:spcBef>
                <a:spcPts val="0"/>
              </a:spcBef>
            </a:pPr>
            <a:r>
              <a:rPr lang="en-US" sz="1400" dirty="0"/>
              <a:t>Step 1: Identify the constraints.  </a:t>
            </a:r>
          </a:p>
          <a:p>
            <a:pPr>
              <a:spcBef>
                <a:spcPts val="0"/>
              </a:spcBef>
            </a:pPr>
            <a:r>
              <a:rPr lang="en-US" sz="1400" dirty="0"/>
              <a:t>Step 2: Consider different ways to measure 4 liters using the jars.  </a:t>
            </a:r>
          </a:p>
          <a:p>
            <a:pPr>
              <a:spcBef>
                <a:spcPts val="0"/>
              </a:spcBef>
            </a:pPr>
            <a:r>
              <a:rPr lang="en-US" sz="1400" dirty="0"/>
              <a:t>&lt;/thinking&gt;</a:t>
            </a:r>
          </a:p>
          <a:p>
            <a:pPr>
              <a:spcBef>
                <a:spcPts val="0"/>
              </a:spcBef>
            </a:pPr>
            <a:r>
              <a:rPr lang="en-US" sz="1400" dirty="0"/>
              <a:t>&lt;action&gt;</a:t>
            </a:r>
          </a:p>
          <a:p>
            <a:pPr>
              <a:spcBef>
                <a:spcPts val="0"/>
              </a:spcBef>
            </a:pPr>
            <a:r>
              <a:rPr lang="en-US" sz="1400" dirty="0"/>
              <a:t>[Perform an action, such as filling or transferring water.]</a:t>
            </a:r>
          </a:p>
          <a:p>
            <a:pPr>
              <a:spcBef>
                <a:spcPts val="0"/>
              </a:spcBef>
            </a:pPr>
            <a:r>
              <a:rPr lang="en-US" sz="1400" dirty="0"/>
              <a:t>&lt;/action&gt;</a:t>
            </a:r>
          </a:p>
          <a:p>
            <a:pPr>
              <a:spcBef>
                <a:spcPts val="0"/>
              </a:spcBef>
            </a:pPr>
            <a:r>
              <a:rPr lang="en-US" sz="1400" dirty="0"/>
              <a:t>&lt;observation&gt;</a:t>
            </a:r>
          </a:p>
          <a:p>
            <a:pPr>
              <a:spcBef>
                <a:spcPts val="0"/>
              </a:spcBef>
            </a:pPr>
            <a:r>
              <a:rPr lang="en-US" sz="1400" dirty="0"/>
              <a:t>[Observe what changed after the action.]</a:t>
            </a:r>
          </a:p>
          <a:p>
            <a:pPr>
              <a:spcBef>
                <a:spcPts val="0"/>
              </a:spcBef>
            </a:pPr>
            <a:r>
              <a:rPr lang="en-US" sz="1400" dirty="0"/>
              <a:t>&lt;/observation&gt;</a:t>
            </a:r>
          </a:p>
          <a:p>
            <a:pPr>
              <a:spcBef>
                <a:spcPts val="0"/>
              </a:spcBef>
            </a:pPr>
            <a:r>
              <a:rPr lang="en-US" sz="1400" dirty="0"/>
              <a:t>&lt;adjustment&gt;</a:t>
            </a:r>
          </a:p>
          <a:p>
            <a:pPr>
              <a:spcBef>
                <a:spcPts val="0"/>
              </a:spcBef>
            </a:pPr>
            <a:r>
              <a:rPr lang="en-US" sz="1400" dirty="0"/>
              <a:t>[Modify the approach if necessary.]</a:t>
            </a:r>
          </a:p>
          <a:p>
            <a:pPr>
              <a:spcBef>
                <a:spcPts val="0"/>
              </a:spcBef>
            </a:pPr>
            <a:r>
              <a:rPr lang="en-US" sz="1400" dirty="0"/>
              <a:t>&lt;/adjustment&gt;</a:t>
            </a:r>
          </a:p>
          <a:p>
            <a:pPr>
              <a:spcBef>
                <a:spcPts val="0"/>
              </a:spcBef>
            </a:pPr>
            <a:r>
              <a:rPr lang="en-US" sz="1400" dirty="0"/>
              <a:t>&lt;output&gt;</a:t>
            </a:r>
          </a:p>
          <a:p>
            <a:pPr>
              <a:spcBef>
                <a:spcPts val="0"/>
              </a:spcBef>
            </a:pPr>
            <a:r>
              <a:rPr lang="en-US" sz="1400" dirty="0"/>
              <a:t>[Provide the final correct solution.]</a:t>
            </a:r>
          </a:p>
          <a:p>
            <a:pPr>
              <a:spcBef>
                <a:spcPts val="0"/>
              </a:spcBef>
            </a:pPr>
            <a:r>
              <a:rPr lang="en-US" sz="1400" dirty="0"/>
              <a:t>&lt;/output&gt;</a:t>
            </a:r>
          </a:p>
          <a:p>
            <a:pPr>
              <a:spcBef>
                <a:spcPts val="0"/>
              </a:spcBef>
            </a:pPr>
            <a:r>
              <a:rPr lang="en-US" sz="1400" dirty="0"/>
              <a:t>Now, solve the following puzzle:  </a:t>
            </a:r>
          </a:p>
          <a:p>
            <a:pPr>
              <a:spcBef>
                <a:spcPts val="0"/>
              </a:spcBef>
            </a:pPr>
            <a:r>
              <a:rPr lang="en-US" sz="1400" dirty="0"/>
              <a:t>"You have a 5-liter jar and a 3-liter jar. How can you measure exactly 4 liters of water?"</a:t>
            </a:r>
          </a:p>
        </p:txBody>
      </p:sp>
    </p:spTree>
    <p:extLst>
      <p:ext uri="{BB962C8B-B14F-4D97-AF65-F5344CB8AC3E}">
        <p14:creationId xmlns:p14="http://schemas.microsoft.com/office/powerpoint/2010/main" val="10395861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E88CBC6-F66F-A8EE-259D-67CF6EF315A7}"/>
              </a:ext>
            </a:extLst>
          </p:cNvPr>
          <p:cNvSpPr>
            <a:spLocks noGrp="1"/>
          </p:cNvSpPr>
          <p:nvPr>
            <p:ph type="ctrTitle"/>
          </p:nvPr>
        </p:nvSpPr>
        <p:spPr>
          <a:xfrm>
            <a:off x="521208" y="1211766"/>
            <a:ext cx="7237052" cy="4727988"/>
          </a:xfrm>
        </p:spPr>
        <p:txBody>
          <a:bodyPr anchor="b">
            <a:normAutofit/>
          </a:bodyPr>
          <a:lstStyle/>
          <a:p>
            <a:r>
              <a:rPr lang="en-IN" sz="7400"/>
              <a:t>Langchain Overview</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638633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young man sitting in front of his computer, programming. the code he is working on can be seen through the screen.">
            <a:extLst>
              <a:ext uri="{FF2B5EF4-FFF2-40B4-BE49-F238E27FC236}">
                <a16:creationId xmlns:a16="http://schemas.microsoft.com/office/drawing/2014/main" id="{FB97C45E-79A4-433E-8A00-2109041FE8A7}"/>
              </a:ext>
            </a:extLst>
          </p:cNvPr>
          <p:cNvPicPr>
            <a:picLocks noGrp="1" noChangeAspect="1"/>
          </p:cNvPicPr>
          <p:nvPr>
            <p:ph sz="half" idx="1"/>
          </p:nvPr>
        </p:nvPicPr>
        <p:blipFill>
          <a:blip r:embed="rId3"/>
          <a:srcRect l="18782" r="16035" b="1"/>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47224DD1-F197-5808-F56B-E265304ABF85}"/>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What Is Langchain?</a:t>
            </a:r>
          </a:p>
        </p:txBody>
      </p:sp>
      <p:sp>
        <p:nvSpPr>
          <p:cNvPr id="4" name="Content Placeholder 3">
            <a:extLst>
              <a:ext uri="{FF2B5EF4-FFF2-40B4-BE49-F238E27FC236}">
                <a16:creationId xmlns:a16="http://schemas.microsoft.com/office/drawing/2014/main" id="{1749C051-F658-43F2-31F1-A8BD7D9214E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r>
              <a:rPr lang="en-US" sz="1400" b="1" dirty="0"/>
              <a:t>Framework for Developers</a:t>
            </a:r>
          </a:p>
          <a:p>
            <a:pPr marL="0" lvl="1" indent="0">
              <a:buNone/>
            </a:pPr>
            <a:r>
              <a:rPr lang="en-US" sz="1400" dirty="0" err="1"/>
              <a:t>Langchain</a:t>
            </a:r>
            <a:r>
              <a:rPr lang="en-US" sz="1400" dirty="0"/>
              <a:t> provides a robust framework that simplifies the development process for applications using language models.</a:t>
            </a:r>
          </a:p>
          <a:p>
            <a:pPr marL="0" indent="0">
              <a:spcBef>
                <a:spcPts val="2500"/>
              </a:spcBef>
              <a:buNone/>
            </a:pPr>
            <a:r>
              <a:rPr lang="en-US" sz="1400" b="1" dirty="0"/>
              <a:t>Efficient Prompt Management</a:t>
            </a:r>
          </a:p>
          <a:p>
            <a:pPr marL="0" lvl="1" indent="0">
              <a:buNone/>
            </a:pPr>
            <a:r>
              <a:rPr lang="en-US" sz="1400" dirty="0"/>
              <a:t>It streamlines the creation and management of prompts, enhancing the efficiency of building language model applications.</a:t>
            </a:r>
            <a:endParaRPr lang="en-IN" sz="1400" dirty="0"/>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525751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Digital concept which shows abstract network and concept of security optimization and internet technology  ">
            <a:extLst>
              <a:ext uri="{FF2B5EF4-FFF2-40B4-BE49-F238E27FC236}">
                <a16:creationId xmlns:a16="http://schemas.microsoft.com/office/drawing/2014/main" id="{EA8D156C-7F7A-49CD-AEB7-58FFD97BFBED}"/>
              </a:ext>
            </a:extLst>
          </p:cNvPr>
          <p:cNvPicPr>
            <a:picLocks noGrp="1" noChangeAspect="1"/>
          </p:cNvPicPr>
          <p:nvPr>
            <p:ph sz="half" idx="1"/>
          </p:nvPr>
        </p:nvPicPr>
        <p:blipFill>
          <a:blip r:embed="rId3"/>
          <a:srcRect l="24931" r="28063" b="2"/>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B29F07B7-30AC-686B-CB02-1F2A0CF4F7B1}"/>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Key Features and Capabilities</a:t>
            </a:r>
          </a:p>
        </p:txBody>
      </p:sp>
      <p:sp>
        <p:nvSpPr>
          <p:cNvPr id="4" name="Content Placeholder 3">
            <a:extLst>
              <a:ext uri="{FF2B5EF4-FFF2-40B4-BE49-F238E27FC236}">
                <a16:creationId xmlns:a16="http://schemas.microsoft.com/office/drawing/2014/main" id="{87A96F39-99BC-B751-8587-C11E3761CBD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dirty="0"/>
              <a:t>Prompt Templates</a:t>
            </a:r>
          </a:p>
          <a:p>
            <a:pPr marL="0" lvl="1" indent="0">
              <a:buNone/>
            </a:pPr>
            <a:r>
              <a:rPr lang="en-US" sz="1400" dirty="0" err="1"/>
              <a:t>Langchain</a:t>
            </a:r>
            <a:r>
              <a:rPr lang="en-US" sz="1400" dirty="0"/>
              <a:t> provides customizable prompt templates, enhancing the efficiency of AI interactions and development processes.</a:t>
            </a:r>
          </a:p>
          <a:p>
            <a:pPr marL="0" indent="0">
              <a:spcBef>
                <a:spcPts val="2500"/>
              </a:spcBef>
              <a:buNone/>
            </a:pPr>
            <a:r>
              <a:rPr lang="en-US" sz="1400" b="1" dirty="0"/>
              <a:t>Memory Management</a:t>
            </a:r>
          </a:p>
          <a:p>
            <a:pPr marL="0" lvl="1" indent="0">
              <a:buNone/>
            </a:pPr>
            <a:r>
              <a:rPr lang="en-US" sz="1400" dirty="0"/>
              <a:t>With robust memory management features, </a:t>
            </a:r>
            <a:r>
              <a:rPr lang="en-US" sz="1400" dirty="0" err="1"/>
              <a:t>Langchain</a:t>
            </a:r>
            <a:r>
              <a:rPr lang="en-US" sz="1400" dirty="0"/>
              <a:t> can store, retrieve, and utilize past interactions effectively.</a:t>
            </a:r>
          </a:p>
          <a:p>
            <a:pPr marL="0" indent="0">
              <a:spcBef>
                <a:spcPts val="2500"/>
              </a:spcBef>
              <a:buNone/>
            </a:pPr>
            <a:r>
              <a:rPr lang="en-US" sz="1400" b="1" dirty="0"/>
              <a:t>Chaining Prompts</a:t>
            </a:r>
          </a:p>
          <a:p>
            <a:pPr marL="0" lvl="1" indent="0">
              <a:buNone/>
            </a:pPr>
            <a:r>
              <a:rPr lang="en-US" sz="1400" dirty="0" err="1"/>
              <a:t>Langchain</a:t>
            </a:r>
            <a:r>
              <a:rPr lang="en-US" sz="1400" dirty="0"/>
              <a:t> allows chaining multiple prompts, enabling complex interactions and enhancing AI's contextual understanding.</a:t>
            </a:r>
            <a:endParaRPr lang="en-IN" sz="1400" dirty="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569036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Woman using cell phone at digital data science display">
            <a:extLst>
              <a:ext uri="{FF2B5EF4-FFF2-40B4-BE49-F238E27FC236}">
                <a16:creationId xmlns:a16="http://schemas.microsoft.com/office/drawing/2014/main" id="{3CA7D99C-25AA-42F2-8731-00E6A054DCFF}"/>
              </a:ext>
            </a:extLst>
          </p:cNvPr>
          <p:cNvPicPr>
            <a:picLocks noGrp="1" noChangeAspect="1"/>
          </p:cNvPicPr>
          <p:nvPr>
            <p:ph sz="half" idx="1"/>
          </p:nvPr>
        </p:nvPicPr>
        <p:blipFill>
          <a:blip r:embed="rId3"/>
          <a:srcRect l="29863" r="21864"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2F5B384F-FD72-2A4E-A6A7-D6DA668F0043}"/>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Integration with AI Models</a:t>
            </a:r>
          </a:p>
        </p:txBody>
      </p:sp>
      <p:sp>
        <p:nvSpPr>
          <p:cNvPr id="4" name="Content Placeholder 3">
            <a:extLst>
              <a:ext uri="{FF2B5EF4-FFF2-40B4-BE49-F238E27FC236}">
                <a16:creationId xmlns:a16="http://schemas.microsoft.com/office/drawing/2014/main" id="{05BD7352-BB59-691A-2128-1ED25D771EE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dirty="0"/>
              <a:t>Seamless Integration</a:t>
            </a:r>
          </a:p>
          <a:p>
            <a:pPr marL="0" lvl="1" indent="0">
              <a:buNone/>
            </a:pPr>
            <a:r>
              <a:rPr lang="en-US" sz="1400" dirty="0" err="1"/>
              <a:t>Langchain</a:t>
            </a:r>
            <a:r>
              <a:rPr lang="en-US" sz="1400" dirty="0"/>
              <a:t> provides seamless integration with a variety of AI models, making it easier for developers to utilize advanced capabilities.</a:t>
            </a:r>
          </a:p>
          <a:p>
            <a:pPr marL="0" indent="0">
              <a:spcBef>
                <a:spcPts val="2500"/>
              </a:spcBef>
              <a:buNone/>
            </a:pPr>
            <a:r>
              <a:rPr lang="en-US" sz="1400" b="1" dirty="0"/>
              <a:t>Enhanced Interaction</a:t>
            </a:r>
          </a:p>
          <a:p>
            <a:pPr marL="0" lvl="1" indent="0">
              <a:buNone/>
            </a:pPr>
            <a:r>
              <a:rPr lang="en-US" sz="1400" dirty="0"/>
              <a:t>By leveraging AI model integration, applications can achieve improved interaction, leading to better user experiences.</a:t>
            </a:r>
          </a:p>
          <a:p>
            <a:pPr marL="0" indent="0">
              <a:spcBef>
                <a:spcPts val="2500"/>
              </a:spcBef>
              <a:buNone/>
            </a:pPr>
            <a:r>
              <a:rPr lang="en-US" sz="1400" b="1" dirty="0"/>
              <a:t>Improved Performance</a:t>
            </a:r>
          </a:p>
          <a:p>
            <a:pPr marL="0" lvl="1" indent="0">
              <a:buNone/>
            </a:pPr>
            <a:r>
              <a:rPr lang="en-US" sz="1400" dirty="0"/>
              <a:t>Integrating AI models with </a:t>
            </a:r>
            <a:r>
              <a:rPr lang="en-US" sz="1400" dirty="0" err="1"/>
              <a:t>Langchain</a:t>
            </a:r>
            <a:r>
              <a:rPr lang="en-US" sz="1400" dirty="0"/>
              <a:t> enhances the overall performance of applications, optimizing functionality and responsiveness.</a:t>
            </a:r>
            <a:endParaRPr lang="en-IN" sz="1400" dirty="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6961036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FD10BB8-E1BD-7CD6-B031-66F8E55651AE}"/>
              </a:ext>
            </a:extLst>
          </p:cNvPr>
          <p:cNvSpPr>
            <a:spLocks noGrp="1"/>
          </p:cNvSpPr>
          <p:nvPr>
            <p:ph type="title"/>
          </p:nvPr>
        </p:nvSpPr>
        <p:spPr>
          <a:xfrm>
            <a:off x="517869" y="1327295"/>
            <a:ext cx="11153214" cy="1408176"/>
          </a:xfrm>
        </p:spPr>
        <p:txBody>
          <a:bodyPr anchor="b">
            <a:normAutofit/>
          </a:bodyPr>
          <a:lstStyle/>
          <a:p>
            <a:pPr algn="ctr"/>
            <a:r>
              <a:rPr lang="en-IN" sz="6800" dirty="0"/>
              <a:t>THANK YOU</a:t>
            </a:r>
          </a:p>
        </p:txBody>
      </p:sp>
    </p:spTree>
    <p:extLst>
      <p:ext uri="{BB962C8B-B14F-4D97-AF65-F5344CB8AC3E}">
        <p14:creationId xmlns:p14="http://schemas.microsoft.com/office/powerpoint/2010/main" val="3580801258"/>
      </p:ext>
    </p:extLst>
  </p:cSld>
  <p:clrMapOvr>
    <a:overrideClrMapping bg1="dk1" tx1="lt1" bg2="dk2" tx2="lt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0B20082-6E33-E730-D26C-53B850F66831}"/>
              </a:ext>
            </a:extLst>
          </p:cNvPr>
          <p:cNvSpPr>
            <a:spLocks noGrp="1"/>
          </p:cNvSpPr>
          <p:nvPr>
            <p:ph type="ctrTitle"/>
          </p:nvPr>
        </p:nvSpPr>
        <p:spPr>
          <a:xfrm>
            <a:off x="521208" y="1211766"/>
            <a:ext cx="7237052" cy="4727988"/>
          </a:xfrm>
        </p:spPr>
        <p:txBody>
          <a:bodyPr anchor="b">
            <a:normAutofit/>
          </a:bodyPr>
          <a:lstStyle/>
          <a:p>
            <a:r>
              <a:rPr lang="en-IN" sz="7400"/>
              <a:t>Introduction to Prompt Engineering</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2738750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Red Communication bubbles with copy space are connected each other with black arrows. This image shows the social media, and online communication between people.">
            <a:extLst>
              <a:ext uri="{FF2B5EF4-FFF2-40B4-BE49-F238E27FC236}">
                <a16:creationId xmlns:a16="http://schemas.microsoft.com/office/drawing/2014/main" id="{4FDCE527-E59D-4800-8C2D-AF8DCE3BEFE8}"/>
              </a:ext>
            </a:extLst>
          </p:cNvPr>
          <p:cNvPicPr>
            <a:picLocks noGrp="1" noChangeAspect="1"/>
          </p:cNvPicPr>
          <p:nvPr>
            <p:ph sz="half" idx="1"/>
          </p:nvPr>
        </p:nvPicPr>
        <p:blipFill>
          <a:blip r:embed="rId3"/>
          <a:srcRect l="10481" r="24381" b="1"/>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6273846E-CD9F-2969-1D5D-C458A9A0A894}"/>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400" dirty="0"/>
              <a:t>Definition and Importance</a:t>
            </a:r>
          </a:p>
        </p:txBody>
      </p:sp>
      <p:sp>
        <p:nvSpPr>
          <p:cNvPr id="4" name="Content Placeholder 3">
            <a:extLst>
              <a:ext uri="{FF2B5EF4-FFF2-40B4-BE49-F238E27FC236}">
                <a16:creationId xmlns:a16="http://schemas.microsoft.com/office/drawing/2014/main" id="{8B451768-765D-6219-DD9C-F2D218616C7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1548" y="2578608"/>
            <a:ext cx="4672584" cy="3767328"/>
          </a:xfrm>
        </p:spPr>
        <p:txBody>
          <a:bodyPr>
            <a:normAutofit/>
          </a:bodyPr>
          <a:lstStyle/>
          <a:p>
            <a:pPr marL="0" indent="0">
              <a:spcBef>
                <a:spcPts val="2500"/>
              </a:spcBef>
              <a:buNone/>
            </a:pPr>
            <a:r>
              <a:rPr lang="en-US" sz="1400" b="1" dirty="0"/>
              <a:t>What is Prompt Engineering?</a:t>
            </a:r>
          </a:p>
          <a:p>
            <a:pPr marL="0" lvl="1" indent="0">
              <a:buNone/>
            </a:pPr>
            <a:r>
              <a:rPr lang="en-US" sz="1400" dirty="0"/>
              <a:t>Prompt engineering is the process of designing inputs to AI models that help guide their responses effectively.</a:t>
            </a:r>
          </a:p>
          <a:p>
            <a:pPr marL="0" indent="0">
              <a:spcBef>
                <a:spcPts val="2500"/>
              </a:spcBef>
              <a:buNone/>
            </a:pPr>
            <a:r>
              <a:rPr lang="en-US" sz="1400" b="1" dirty="0"/>
              <a:t>Significance of Prompt Engineering</a:t>
            </a:r>
          </a:p>
          <a:p>
            <a:pPr marL="0" lvl="1" indent="0">
              <a:buNone/>
            </a:pPr>
            <a:r>
              <a:rPr lang="en-US" sz="1400" dirty="0"/>
              <a:t>Effective prompt engineering maximizes the effectiveness of AI interactions, enhancing overall productivity and outcomes.</a:t>
            </a:r>
            <a:endParaRPr lang="en-IN" sz="1400" dirty="0"/>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3195965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D434-C530-B87A-E710-9FBA1066F06E}"/>
              </a:ext>
            </a:extLst>
          </p:cNvPr>
          <p:cNvSpPr>
            <a:spLocks noGrp="1"/>
          </p:cNvSpPr>
          <p:nvPr>
            <p:ph type="title"/>
          </p:nvPr>
        </p:nvSpPr>
        <p:spPr/>
        <p:txBody>
          <a:bodyPr vert="horz" lIns="91440" tIns="45720" rIns="91440" bIns="45720" rtlCol="0" anchor="t">
            <a:normAutofit/>
          </a:bodyPr>
          <a:lstStyle/>
          <a:p>
            <a:r>
              <a:rPr lang="en-US" sz="3200" dirty="0"/>
              <a:t>Basic Principles and Methodologies</a:t>
            </a:r>
          </a:p>
        </p:txBody>
      </p:sp>
      <p:sp>
        <p:nvSpPr>
          <p:cNvPr id="4" name="Content Placeholder 3">
            <a:extLst>
              <a:ext uri="{FF2B5EF4-FFF2-40B4-BE49-F238E27FC236}">
                <a16:creationId xmlns:a16="http://schemas.microsoft.com/office/drawing/2014/main" id="{C32B68ED-9DBB-4FD8-55F9-BF2E070AD50D}"/>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a:bodyPr>
          <a:lstStyle/>
          <a:p>
            <a:pPr marL="0" indent="0">
              <a:spcBef>
                <a:spcPts val="2500"/>
              </a:spcBef>
              <a:buNone/>
            </a:pPr>
            <a:r>
              <a:rPr lang="en-US" sz="1600" b="1" dirty="0"/>
              <a:t>Clarity in Prompts</a:t>
            </a:r>
          </a:p>
          <a:p>
            <a:pPr marL="0" lvl="1" indent="0">
              <a:buNone/>
            </a:pPr>
            <a:r>
              <a:rPr lang="en-US" sz="1600" dirty="0"/>
              <a:t>Clarity is essential in prompt engineering as it helps the AI understand the user's intent without ambiguity.</a:t>
            </a:r>
          </a:p>
          <a:p>
            <a:pPr marL="0" indent="0">
              <a:spcBef>
                <a:spcPts val="2500"/>
              </a:spcBef>
              <a:buNone/>
            </a:pPr>
            <a:r>
              <a:rPr lang="en-US" sz="1600" b="1" dirty="0"/>
              <a:t>Contextual Relevance</a:t>
            </a:r>
          </a:p>
          <a:p>
            <a:pPr marL="0" lvl="1" indent="0">
              <a:buNone/>
            </a:pPr>
            <a:r>
              <a:rPr lang="en-US" sz="1600" dirty="0"/>
              <a:t>Providing context is crucial for effective prompt engineering, enabling the AI to give more accurate and relevant responses.</a:t>
            </a:r>
          </a:p>
          <a:p>
            <a:pPr marL="0" indent="0">
              <a:spcBef>
                <a:spcPts val="2500"/>
              </a:spcBef>
              <a:buNone/>
            </a:pPr>
            <a:r>
              <a:rPr lang="en-US" sz="1600" b="1" dirty="0"/>
              <a:t>Conciseness in Messaging</a:t>
            </a:r>
          </a:p>
          <a:p>
            <a:pPr marL="0" lvl="1" indent="0">
              <a:buNone/>
            </a:pPr>
            <a:r>
              <a:rPr lang="en-US" sz="1600" dirty="0"/>
              <a:t>Conciseness helps in delivering messages efficiently, ensuring that prompts are not overly verbose or complex.</a:t>
            </a:r>
          </a:p>
          <a:p>
            <a:pPr>
              <a:spcBef>
                <a:spcPts val="2500"/>
              </a:spcBef>
            </a:pPr>
            <a:r>
              <a:rPr lang="en-US" sz="1600" b="1" dirty="0"/>
              <a:t>Explicit Instructions</a:t>
            </a:r>
          </a:p>
          <a:p>
            <a:pPr marL="0" lvl="1" indent="0">
              <a:buNone/>
            </a:pPr>
            <a:r>
              <a:rPr lang="en-US" sz="1600" dirty="0"/>
              <a:t>Clearly define the format, style and structured of the output</a:t>
            </a:r>
          </a:p>
          <a:p>
            <a:pPr marL="0" lvl="1" indent="0">
              <a:spcBef>
                <a:spcPts val="2500"/>
              </a:spcBef>
              <a:buNone/>
            </a:pPr>
            <a:r>
              <a:rPr lang="en-US" sz="1600" b="1" dirty="0"/>
              <a:t>Specify the Task clearly</a:t>
            </a:r>
          </a:p>
          <a:p>
            <a:pPr marL="0" lvl="1" indent="0">
              <a:buNone/>
            </a:pPr>
            <a:r>
              <a:rPr lang="en-US" sz="1600" dirty="0"/>
              <a:t>Clearly define the Task to be done by LLM</a:t>
            </a:r>
            <a:endParaRPr lang="en-IN" sz="1600" dirty="0"/>
          </a:p>
        </p:txBody>
      </p:sp>
    </p:spTree>
    <p:extLst>
      <p:ext uri="{BB962C8B-B14F-4D97-AF65-F5344CB8AC3E}">
        <p14:creationId xmlns:p14="http://schemas.microsoft.com/office/powerpoint/2010/main" val="26956998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ABD81E-46C9-4B7A-76E0-C11CE4DA26E2}"/>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AABC15-CE08-C84F-C961-D77083541F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F669CD7-07A9-9A90-68E6-723DC57A752C}"/>
              </a:ext>
            </a:extLst>
          </p:cNvPr>
          <p:cNvSpPr>
            <a:spLocks noGrp="1"/>
          </p:cNvSpPr>
          <p:nvPr>
            <p:ph type="ctrTitle"/>
          </p:nvPr>
        </p:nvSpPr>
        <p:spPr>
          <a:xfrm>
            <a:off x="521208" y="1211766"/>
            <a:ext cx="7237052" cy="4727988"/>
          </a:xfrm>
        </p:spPr>
        <p:txBody>
          <a:bodyPr anchor="b">
            <a:normAutofit/>
          </a:bodyPr>
          <a:lstStyle/>
          <a:p>
            <a:r>
              <a:rPr lang="en-IN" sz="7400" dirty="0"/>
              <a:t>LLM &amp; Prompts</a:t>
            </a:r>
          </a:p>
        </p:txBody>
      </p:sp>
      <p:sp>
        <p:nvSpPr>
          <p:cNvPr id="9" name="Freeform: Shape 8">
            <a:extLst>
              <a:ext uri="{FF2B5EF4-FFF2-40B4-BE49-F238E27FC236}">
                <a16:creationId xmlns:a16="http://schemas.microsoft.com/office/drawing/2014/main" id="{D99E2182-C834-A913-5FDB-B944DB705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250993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FFD7-8899-6C3F-DAEE-4496207F3753}"/>
              </a:ext>
            </a:extLst>
          </p:cNvPr>
          <p:cNvSpPr>
            <a:spLocks noGrp="1"/>
          </p:cNvSpPr>
          <p:nvPr>
            <p:ph type="title"/>
          </p:nvPr>
        </p:nvSpPr>
        <p:spPr>
          <a:xfrm>
            <a:off x="517868" y="782176"/>
            <a:ext cx="11165481" cy="1073056"/>
          </a:xfrm>
        </p:spPr>
        <p:txBody>
          <a:bodyPr>
            <a:normAutofit/>
          </a:bodyPr>
          <a:lstStyle/>
          <a:p>
            <a:r>
              <a:rPr lang="en-US" sz="3200" dirty="0"/>
              <a:t>LLM Training Process</a:t>
            </a:r>
            <a:endParaRPr lang="en-IN" sz="3200" dirty="0"/>
          </a:p>
        </p:txBody>
      </p:sp>
      <p:graphicFrame>
        <p:nvGraphicFramePr>
          <p:cNvPr id="7" name="Diagram 6">
            <a:extLst>
              <a:ext uri="{FF2B5EF4-FFF2-40B4-BE49-F238E27FC236}">
                <a16:creationId xmlns:a16="http://schemas.microsoft.com/office/drawing/2014/main" id="{E9BAF630-E76A-740D-BA93-AFA267DB2AB2}"/>
              </a:ext>
            </a:extLst>
          </p:cNvPr>
          <p:cNvGraphicFramePr/>
          <p:nvPr>
            <p:extLst>
              <p:ext uri="{D42A27DB-BD31-4B8C-83A1-F6EECF244321}">
                <p14:modId xmlns:p14="http://schemas.microsoft.com/office/powerpoint/2010/main" val="3665281267"/>
              </p:ext>
            </p:extLst>
          </p:nvPr>
        </p:nvGraphicFramePr>
        <p:xfrm>
          <a:off x="758370" y="1612616"/>
          <a:ext cx="10924979" cy="5169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105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2CB5F-9549-8C9A-0F0B-BB117CCAE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1C51F-2A83-0485-9E40-BA290E57C8BA}"/>
              </a:ext>
            </a:extLst>
          </p:cNvPr>
          <p:cNvSpPr>
            <a:spLocks noGrp="1"/>
          </p:cNvSpPr>
          <p:nvPr>
            <p:ph type="title"/>
          </p:nvPr>
        </p:nvSpPr>
        <p:spPr>
          <a:xfrm>
            <a:off x="517868" y="782176"/>
            <a:ext cx="11165481" cy="1073056"/>
          </a:xfrm>
        </p:spPr>
        <p:txBody>
          <a:bodyPr>
            <a:normAutofit/>
          </a:bodyPr>
          <a:lstStyle/>
          <a:p>
            <a:r>
              <a:rPr lang="en-US" sz="3200" dirty="0"/>
              <a:t>Relevance of Prompts in Instruct Training Phase</a:t>
            </a:r>
            <a:endParaRPr lang="en-IN" sz="3200" dirty="0"/>
          </a:p>
        </p:txBody>
      </p:sp>
      <p:graphicFrame>
        <p:nvGraphicFramePr>
          <p:cNvPr id="4" name="Diagram 3">
            <a:extLst>
              <a:ext uri="{FF2B5EF4-FFF2-40B4-BE49-F238E27FC236}">
                <a16:creationId xmlns:a16="http://schemas.microsoft.com/office/drawing/2014/main" id="{640D64CF-BE2E-A683-349B-52837F233741}"/>
              </a:ext>
            </a:extLst>
          </p:cNvPr>
          <p:cNvGraphicFramePr/>
          <p:nvPr>
            <p:extLst>
              <p:ext uri="{D42A27DB-BD31-4B8C-83A1-F6EECF244321}">
                <p14:modId xmlns:p14="http://schemas.microsoft.com/office/powerpoint/2010/main" val="1740023811"/>
              </p:ext>
            </p:extLst>
          </p:nvPr>
        </p:nvGraphicFramePr>
        <p:xfrm>
          <a:off x="986971" y="1318704"/>
          <a:ext cx="101926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205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ADC11-4120-F5E2-4F0D-DAE6FA62BF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B7511-499F-6B3E-13D1-0759177208BF}"/>
              </a:ext>
            </a:extLst>
          </p:cNvPr>
          <p:cNvSpPr>
            <a:spLocks noGrp="1"/>
          </p:cNvSpPr>
          <p:nvPr>
            <p:ph type="title"/>
          </p:nvPr>
        </p:nvSpPr>
        <p:spPr>
          <a:xfrm>
            <a:off x="517868" y="782176"/>
            <a:ext cx="11165481" cy="1073056"/>
          </a:xfrm>
        </p:spPr>
        <p:txBody>
          <a:bodyPr>
            <a:normAutofit/>
          </a:bodyPr>
          <a:lstStyle/>
          <a:p>
            <a:r>
              <a:rPr lang="en-US" sz="3200" dirty="0"/>
              <a:t>Relevance of Prompts in Human Alignment Phase</a:t>
            </a:r>
            <a:endParaRPr lang="en-IN" sz="3200" dirty="0"/>
          </a:p>
        </p:txBody>
      </p:sp>
      <p:graphicFrame>
        <p:nvGraphicFramePr>
          <p:cNvPr id="4" name="Diagram 3">
            <a:extLst>
              <a:ext uri="{FF2B5EF4-FFF2-40B4-BE49-F238E27FC236}">
                <a16:creationId xmlns:a16="http://schemas.microsoft.com/office/drawing/2014/main" id="{0FA14C61-2529-5C98-992B-59EA0C9C01BC}"/>
              </a:ext>
            </a:extLst>
          </p:cNvPr>
          <p:cNvGraphicFramePr/>
          <p:nvPr>
            <p:extLst>
              <p:ext uri="{D42A27DB-BD31-4B8C-83A1-F6EECF244321}">
                <p14:modId xmlns:p14="http://schemas.microsoft.com/office/powerpoint/2010/main" val="1104554567"/>
              </p:ext>
            </p:extLst>
          </p:nvPr>
        </p:nvGraphicFramePr>
        <p:xfrm>
          <a:off x="986971" y="1318704"/>
          <a:ext cx="101926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8556254"/>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685</TotalTime>
  <Words>2998</Words>
  <Application>Microsoft Office PowerPoint</Application>
  <PresentationFormat>Widescreen</PresentationFormat>
  <Paragraphs>296</Paragraphs>
  <Slides>29</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Arial</vt:lpstr>
      <vt:lpstr>Bierstadt</vt:lpstr>
      <vt:lpstr>Wingdings</vt:lpstr>
      <vt:lpstr>GestaltVTI</vt:lpstr>
      <vt:lpstr>Prompt Engineering Techniques and Langchain: Advancing AI Interaction</vt:lpstr>
      <vt:lpstr>Agenda</vt:lpstr>
      <vt:lpstr>Introduction to Prompt Engineering</vt:lpstr>
      <vt:lpstr>Definition and Importance</vt:lpstr>
      <vt:lpstr>Basic Principles and Methodologies</vt:lpstr>
      <vt:lpstr>LLM &amp; Prompts</vt:lpstr>
      <vt:lpstr>LLM Training Process</vt:lpstr>
      <vt:lpstr>Relevance of Prompts in Instruct Training Phase</vt:lpstr>
      <vt:lpstr>Relevance of Prompts in Human Alignment Phase</vt:lpstr>
      <vt:lpstr>Prompt Techniques</vt:lpstr>
      <vt:lpstr>Zero Shot Prompting</vt:lpstr>
      <vt:lpstr>Few Shot Prompting</vt:lpstr>
      <vt:lpstr>Few Shot Prompting (with hundreds of examples)</vt:lpstr>
      <vt:lpstr>Chain Of Thought Prompting</vt:lpstr>
      <vt:lpstr>Chain Of Thought Prompting – Cont.</vt:lpstr>
      <vt:lpstr>Chain Of Thought Prompting – Cont.</vt:lpstr>
      <vt:lpstr>Self-Consistency Prompting</vt:lpstr>
      <vt:lpstr>Self-reflection Prompting</vt:lpstr>
      <vt:lpstr>Self-reflection Prompting – Cont.</vt:lpstr>
      <vt:lpstr>Prompt Chaining</vt:lpstr>
      <vt:lpstr>Prompt Chaining – Cont.</vt:lpstr>
      <vt:lpstr>ReAct Prompting</vt:lpstr>
      <vt:lpstr>ReAct Prompting – Cont.</vt:lpstr>
      <vt:lpstr>ReAct Prompting – Cont.</vt:lpstr>
      <vt:lpstr>Langchain Overview</vt:lpstr>
      <vt:lpstr>What Is Langchain?</vt:lpstr>
      <vt:lpstr>Key Features and Capabilities</vt:lpstr>
      <vt:lpstr>Integration with AI Models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Madhukar Chaubey</dc:creator>
  <cp:lastModifiedBy>Madhukar Chaubey</cp:lastModifiedBy>
  <cp:revision>41</cp:revision>
  <dcterms:created xsi:type="dcterms:W3CDTF">2025-03-20T05:13:26Z</dcterms:created>
  <dcterms:modified xsi:type="dcterms:W3CDTF">2025-03-20T20:32:20Z</dcterms:modified>
</cp:coreProperties>
</file>