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6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6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4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61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294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89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6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63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86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1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0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2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2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0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7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4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7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6313294" cy="1727209"/>
          </a:xfrm>
        </p:spPr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Indian Tonnage Proportion (Age-Wise</a:t>
            </a:r>
            <a:r>
              <a:rPr sz="40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91905-6BD9-44AF-35B0-636A9E77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1" y="95865"/>
            <a:ext cx="19431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Tonnage proportion trends over the years</a:t>
            </a:r>
          </a:p>
          <a:p>
            <a:r>
              <a:t>- Comparison across different regions</a:t>
            </a:r>
          </a:p>
          <a:p>
            <a:r>
              <a:t>- Major shifts in tonnage proportions over time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Visualization - Trends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Line charts showing tonnage proportion trends from 1975 to 2022</a:t>
            </a:r>
          </a:p>
          <a:p>
            <a:r>
              <a:t>- Highlighting significant changes in each age group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 of the case study</a:t>
            </a:r>
          </a:p>
          <a:p>
            <a:r>
              <a:t>- Objective: Analyzing the proportion of Indian tonnage across different age groups</a:t>
            </a:r>
          </a:p>
          <a:p>
            <a:r>
              <a:t>- Data source: Share of Indian Tonnage Age-Wise (31 Dec 2022)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 contains:</a:t>
            </a:r>
          </a:p>
          <a:p>
            <a:r>
              <a:t>  - Year-wise data from 1975 to 2022</a:t>
            </a:r>
          </a:p>
          <a:p>
            <a:r>
              <a:t>  - Coastal, Overseas, and Combined regions</a:t>
            </a:r>
          </a:p>
          <a:p>
            <a:r>
              <a:t>  - Proportion of Indian tonnage by age groups: Upto 5 years, 6-15 years, 16-20 years, Over 20 years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Checking for missing values</a:t>
            </a:r>
          </a:p>
          <a:p>
            <a:r>
              <a:t>- Handling missing data (fillna method)</a:t>
            </a:r>
          </a:p>
          <a:p>
            <a:r>
              <a:t>- Grouping and summarizing data for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2F4E-51E7-384A-9459-1F08C054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2BE97C-A0C6-1971-FD03-F5119A3DFD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66968" y="2497394"/>
            <a:ext cx="4021393" cy="323481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5EB19-8B47-C6C7-797E-2490FE7DF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309" y="2267318"/>
            <a:ext cx="3657600" cy="420624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pie chart represents the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Tonnage Age-Wise Distribution in 2000 (Coastal)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shows how the total Indian tonnage is divided among different age groups: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20 Years (32.4%)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largest share of tonnage belongs to ships older than 20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16-20 Years (31.5%)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significant portion also falls in this age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6-15 Years (29.3%)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Nearly one-third of the tonnage is between 6-15 years old.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Years (6.8%)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smallest proportion consists of newly built ships.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90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2818-54D6-FB93-0DDB-EBF9AA82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C3E79-B082-DFE3-456A-FE005A148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2133600"/>
            <a:ext cx="3832123" cy="414921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represents the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Indian Tonnage (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Years) Over Time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1975 to 2022. Here are the key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proportion of new ships (aged ≤5 years) was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in the late 1970s and mid-1980s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strong fleet renewal during those periods.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decline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occurred in the late 1980s and 1990s, showing a slowdown in new ship additions.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2005 onwards, a recovery trend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visible, peaking around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2012-2014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suggesting increased investment in newer 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2015, the proportion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declined again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fewer new ships being added to the Indian fleet in recent years.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4FABE2-CA0A-D9F8-8271-DE6A751677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8479" y="2615381"/>
            <a:ext cx="4166520" cy="2969342"/>
          </a:xfrm>
        </p:spPr>
      </p:pic>
    </p:spTree>
    <p:extLst>
      <p:ext uri="{BB962C8B-B14F-4D97-AF65-F5344CB8AC3E}">
        <p14:creationId xmlns:p14="http://schemas.microsoft.com/office/powerpoint/2010/main" val="50577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C78B-EA4B-2873-0F9F-602DCA62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F6E69-4A50-9C56-6716-97F348E134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distribution of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tonnage proportions by region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(Coastal, Overseas, and Combined). Key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Younger ships (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years &amp; 6-15 years)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lower median proportions, indicating a smaller share of newer vessels across all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 ships (16-20 years &amp; Over 20 years)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higher proportions, especially in the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Overseas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category, showing an aging fleet.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variability in older tonnage proportions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suggests fluctuations in ship replacement and procurement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Coastal + Overseas has the highest median for older ships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reinforcing the dominance of aging tonnage.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5258BC-D72E-5CB0-D234-E335BC53F9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95120" y="2336873"/>
            <a:ext cx="4549775" cy="3473992"/>
          </a:xfrm>
        </p:spPr>
      </p:pic>
    </p:spTree>
    <p:extLst>
      <p:ext uri="{BB962C8B-B14F-4D97-AF65-F5344CB8AC3E}">
        <p14:creationId xmlns:p14="http://schemas.microsoft.com/office/powerpoint/2010/main" val="399049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CD1C-3477-574D-3710-B79A7D27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8F05-664B-AD22-7715-5B78861311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illustrates the relationships between different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groups of Indian tonnage proportions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negative correlation (-0.82) between 6-15 years and Over 20 years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 the proportion of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6-15-year-old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ships increases, the proportion of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20-year-old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ships decreases significantly.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negative correlation (-0.57) between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years and 16-20 years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higher share of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ships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tends to reduce the proportion of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16-20-year-old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vessels.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or no correlation (0.05) between 6-15 years and 16-20 years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These two age groups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significantly impact each other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Self-correlation (diagonal values = 1.00)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Each category is perfectly correlated with itself.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E34ACC-4AE3-3421-1A65-756265DCA5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55690" y="2216080"/>
            <a:ext cx="4365523" cy="3988075"/>
          </a:xfrm>
        </p:spPr>
      </p:pic>
    </p:spTree>
    <p:extLst>
      <p:ext uri="{BB962C8B-B14F-4D97-AF65-F5344CB8AC3E}">
        <p14:creationId xmlns:p14="http://schemas.microsoft.com/office/powerpoint/2010/main" val="153905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2CF9-1650-9DB7-2F00-E91C476E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F83D66-45FA-06E4-1FFD-3CC264A21D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03174" y="2212258"/>
            <a:ext cx="4572000" cy="4070555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B110F77-C362-BD8A-D385-FA649B79D7E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47484" y="2151371"/>
            <a:ext cx="382474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smaller color segments on top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(blue, green, yellow) correspond to different ship age groups: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 years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(dark blue)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6-15 years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16-20 years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(green)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the tonnage is represented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dark purple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likely indicating the total tonnage or an aggregated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 20 years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(yellow)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legend placement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overlaps with the chart, making interpretation slightly difficult.</a:t>
            </a:r>
          </a:p>
        </p:txBody>
      </p:sp>
    </p:spTree>
    <p:extLst>
      <p:ext uri="{BB962C8B-B14F-4D97-AF65-F5344CB8AC3E}">
        <p14:creationId xmlns:p14="http://schemas.microsoft.com/office/powerpoint/2010/main" val="8887174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51</TotalTime>
  <Words>678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Trebuchet MS</vt:lpstr>
      <vt:lpstr>Berlin</vt:lpstr>
      <vt:lpstr> Analysis of Indian Tonnage Proportion (Age-Wise)</vt:lpstr>
      <vt:lpstr>Introduction</vt:lpstr>
      <vt:lpstr>Data Overview</vt:lpstr>
      <vt:lpstr>Data Cleaning &amp; Preprocessing</vt:lpstr>
      <vt:lpstr>PIE CHART</vt:lpstr>
      <vt:lpstr>BAR GRAPH</vt:lpstr>
      <vt:lpstr>BOX PLOT</vt:lpstr>
      <vt:lpstr>HEATMAP</vt:lpstr>
      <vt:lpstr>BAR CHART</vt:lpstr>
      <vt:lpstr>Key Insights from Data</vt:lpstr>
      <vt:lpstr>Data Visualization - Trends Over Time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kmadhukarreddy584@outlook.com</cp:lastModifiedBy>
  <cp:revision>3</cp:revision>
  <dcterms:created xsi:type="dcterms:W3CDTF">2013-01-27T09:14:16Z</dcterms:created>
  <dcterms:modified xsi:type="dcterms:W3CDTF">2025-03-26T05:30:41Z</dcterms:modified>
  <cp:category/>
</cp:coreProperties>
</file>