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itle>
    <c:autoTitleDeleted val="0"/>
    <c:plotArea>
      <c:layout>
        <c:manualLayout>
          <c:layoutTarget val="inner"/>
          <c:xMode val="edge"/>
          <c:yMode val="edge"/>
          <c:x val="0.0418295713035871"/>
          <c:y val="0.0864973265921882"/>
          <c:w val="0.83116290463692"/>
          <c:h val="0.814354788809027"/>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Sheet1!$C$3:$C$4</c:f>
              <c:strCache>
                <c:ptCount val="1"/>
                <c:pt idx="0">
                  <c:v>low</c:v>
                </c:pt>
              </c:strCache>
            </c:strRef>
          </c:tx>
          <c:spPr>
            <a:solidFill>
              <a:schemeClr val="accent2"/>
            </a:solidFill>
            <a:ln>
              <a:noFill/>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Sheet1!$D$3:$D$4</c:f>
              <c:strCache>
                <c:ptCount val="1"/>
                <c:pt idx="0">
                  <c:v>med</c:v>
                </c:pt>
              </c:strCache>
            </c:strRef>
          </c:tx>
          <c:spPr>
            <a:solidFill>
              <a:schemeClr val="accent3"/>
            </a:solidFill>
            <a:ln>
              <a:noFill/>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very high</c:v>
                </c:pt>
              </c:strCache>
            </c:strRef>
          </c:tx>
          <c:spPr>
            <a:solidFill>
              <a:schemeClr val="accent4"/>
            </a:solidFill>
            <a:ln>
              <a:noFill/>
            </a:ln>
            <a:effectLst/>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2143966591"/>
        <c:axId val="2143970751"/>
      </c:barChart>
      <c:catAx>
        <c:axId val="2143966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143970751"/>
        <c:crosses val="autoZero"/>
        <c:auto val="1"/>
        <c:lblAlgn val="ctr"/>
        <c:lblOffset val="100"/>
        <c:noMultiLvlLbl val="0"/>
      </c:catAx>
      <c:valAx>
        <c:axId val="2143970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14396659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073150" y="3276600"/>
            <a:ext cx="10164445" cy="2781300"/>
          </a:xfrm>
          <a:prstGeom prst="rect">
            <a:avLst/>
          </a:prstGeom>
          <a:noFill/>
        </p:spPr>
        <p:txBody>
          <a:bodyPr wrap="square" rtlCol="0">
            <a:noAutofit/>
          </a:bodyPr>
          <a:lstStyle/>
          <a:p>
            <a:r>
              <a:rPr lang="en-US" sz="2400"/>
              <a:t>STUDENT NAME: M.MADHUMITHA</a:t>
            </a:r>
            <a:endParaRPr lang="en-US" sz="2400" dirty="0"/>
          </a:p>
          <a:p>
            <a:r>
              <a:rPr lang="en-US" sz="2400" dirty="0"/>
              <a:t>REGISTER NO     :   312215031</a:t>
            </a:r>
            <a:endParaRPr lang="en-US" sz="2400" dirty="0"/>
          </a:p>
          <a:p>
            <a:r>
              <a:rPr lang="en-US" sz="2400" dirty="0"/>
              <a:t>DEPARTMENT    :  COMMERCE</a:t>
            </a:r>
            <a:endParaRPr lang="en-US" sz="2400" dirty="0"/>
          </a:p>
          <a:p>
            <a:r>
              <a:rPr lang="en-US" sz="2400" dirty="0"/>
              <a:t>COLLEGE             : SOKA IKEDA COLLEGE OF ARTS AND SCIENCE FOR WOMENS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Text Box 3"/>
          <p:cNvSpPr txBox="1"/>
          <p:nvPr/>
        </p:nvSpPr>
        <p:spPr>
          <a:xfrm>
            <a:off x="778510" y="1295400"/>
            <a:ext cx="10177780" cy="5031105"/>
          </a:xfrm>
          <a:prstGeom prst="rect">
            <a:avLst/>
          </a:prstGeom>
          <a:noFill/>
        </p:spPr>
        <p:txBody>
          <a:bodyPr wrap="square" rtlCol="0">
            <a:noAutofit/>
          </a:bodyPr>
          <a:p>
            <a:r>
              <a:rPr lang="en-US" sz="2000">
                <a:latin typeface="Times New Roman" panose="02020603050405020304" pitchFamily="18" charset="0"/>
                <a:cs typeface="Times New Roman" panose="02020603050405020304" pitchFamily="18" charset="0"/>
              </a:rPr>
              <a:t>1.DATA COLLECTION: The employee data set is collected from edunet website in the employee data set.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2.FEATURE COLLECTION: Out of 26 features, 9 features are collected and highlighted to evalute the data.</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3.</a:t>
            </a:r>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DATA CLEANING:</a:t>
            </a:r>
            <a:endParaRPr lang="en-IN" sz="20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l"/>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                                            a) Missing data's are identified using the conditional </a:t>
            </a:r>
            <a:r>
              <a:rPr lang="en-IN" sz="2000" err="1">
                <a:solidFill>
                  <a:srgbClr val="000000"/>
                </a:solidFill>
                <a:latin typeface="Times New Roman" panose="02020603050405020304" pitchFamily="18" charset="0"/>
                <a:ea typeface="Calibri" panose="020F0502020204030204"/>
                <a:cs typeface="Times New Roman" panose="02020603050405020304" pitchFamily="18" charset="0"/>
                <a:sym typeface="+mn-ea"/>
              </a:rPr>
              <a:t>formating</a:t>
            </a:r>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pPr algn="l"/>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                                            b) Removed the missing data's using the filter option.</a:t>
            </a:r>
            <a:endParaRPr lang="en-IN" sz="20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l"/>
            <a:endParaRPr lang="en-IN" sz="20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l"/>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4.PERFORMANCE LEVEL:</a:t>
            </a:r>
            <a:endParaRPr lang="en-IN" sz="20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l"/>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                                             The level of performance is ascertained based on the current</a:t>
            </a:r>
            <a:endParaRPr lang="en-IN" sz="20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l"/>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                                                 employee rating using the IFS formula.</a:t>
            </a:r>
            <a:endParaRPr lang="en-IN" sz="2000" dirty="0">
              <a:solidFill>
                <a:srgbClr val="000000"/>
              </a:solidFill>
              <a:latin typeface="Times New Roman" panose="02020603050405020304" pitchFamily="18" charset="0"/>
              <a:ea typeface="Calibri" panose="020F0502020204030204"/>
              <a:cs typeface="Times New Roman" panose="02020603050405020304" pitchFamily="18" charset="0"/>
            </a:endParaRPr>
          </a:p>
          <a:p>
            <a:pPr algn="l"/>
            <a:r>
              <a:rPr lang="en-IN" sz="2000" dirty="0">
                <a:solidFill>
                  <a:srgbClr val="000000"/>
                </a:solidFill>
                <a:latin typeface="Times New Roman" panose="02020603050405020304" pitchFamily="18" charset="0"/>
                <a:ea typeface="Calibri" panose="020F0502020204030204"/>
                <a:cs typeface="Times New Roman" panose="02020603050405020304" pitchFamily="18" charset="0"/>
                <a:sym typeface="+mn-ea"/>
              </a:rPr>
              <a:t>                                            </a:t>
            </a:r>
            <a:endParaRPr lang="en-IN" sz="2000" dirty="0">
              <a:solidFill>
                <a:srgbClr val="000000"/>
              </a:solidFill>
              <a:latin typeface="Times New Roman" panose="02020603050405020304" pitchFamily="18" charset="0"/>
              <a:ea typeface="Calibri" panose="020F0502020204030204"/>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1217295" y="1695450"/>
          <a:ext cx="7620000" cy="4381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46380" y="1593850"/>
            <a:ext cx="10724515" cy="2794635"/>
          </a:xfrm>
        </p:spPr>
        <p:txBody>
          <a:bodyPr wrap="square" lIns="0" tIns="0" rIns="0" bIns="0" anchor="t">
            <a:noAutofit/>
          </a:bodyPr>
          <a:p>
            <a:r>
              <a:rPr lang="en-US" sz="2000" dirty="0">
                <a:latin typeface="Times New Roman" panose="02020603050405020304" pitchFamily="18" charset="0"/>
                <a:cs typeface="Times New Roman" panose="02020603050405020304" pitchFamily="18" charset="0"/>
              </a:rPr>
              <a:t>     By comparing the performance of the </a:t>
            </a:r>
            <a:r>
              <a:rPr lang="en-US" sz="2000" dirty="0" err="1">
                <a:latin typeface="Times New Roman" panose="02020603050405020304" pitchFamily="18" charset="0"/>
                <a:cs typeface="Times New Roman" panose="02020603050405020304" pitchFamily="18" charset="0"/>
              </a:rPr>
              <a:t>employee,the</a:t>
            </a:r>
            <a:r>
              <a:rPr lang="en-US" sz="2000" dirty="0">
                <a:latin typeface="Times New Roman" panose="02020603050405020304" pitchFamily="18" charset="0"/>
                <a:cs typeface="Times New Roman" panose="02020603050405020304" pitchFamily="18" charset="0"/>
              </a:rPr>
              <a:t> number of employees are higher in </a:t>
            </a:r>
            <a:r>
              <a:rPr lang="en-US" sz="2000" dirty="0" err="1">
                <a:latin typeface="Times New Roman" panose="02020603050405020304" pitchFamily="18" charset="0"/>
                <a:cs typeface="Times New Roman" panose="02020603050405020304" pitchFamily="18" charset="0"/>
              </a:rPr>
              <a:t>number.The</a:t>
            </a:r>
            <a:endParaRPr lang="en-US" sz="2000" dirty="0" err="1">
              <a:latin typeface="Times New Roman" panose="02020603050405020304" pitchFamily="18" charset="0"/>
              <a:cs typeface="Times New Roman" panose="02020603050405020304" pitchFamily="18" charset="0"/>
            </a:endParaRPr>
          </a:p>
          <a:p>
            <a:endParaRPr lang="en-US" sz="2000" dirty="0" err="1">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average level is higher comparing to the lower and higher </a:t>
            </a:r>
            <a:r>
              <a:rPr lang="en-US" sz="2000" dirty="0" err="1">
                <a:latin typeface="Times New Roman" panose="02020603050405020304" pitchFamily="18" charset="0"/>
                <a:cs typeface="Times New Roman" panose="02020603050405020304" pitchFamily="18" charset="0"/>
              </a:rPr>
              <a:t>level.So</a:t>
            </a:r>
            <a:r>
              <a:rPr lang="en-US" sz="2000" dirty="0">
                <a:latin typeface="Times New Roman" panose="02020603050405020304" pitchFamily="18" charset="0"/>
                <a:cs typeface="Times New Roman" panose="02020603050405020304" pitchFamily="18" charset="0"/>
              </a:rPr>
              <a:t> this analysis concludes that the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employees should be given motivation by giving different tasks according to their ability</a:t>
            </a:r>
            <a:r>
              <a:rPr lang="en-US" sz="2400" dirty="0"/>
              <a:t>.</a:t>
            </a:r>
            <a:endParaRPr lang="en-US" sz="2400" dirty="0"/>
          </a:p>
          <a:p>
            <a:endParaRPr lang="en-US" sz="240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38200" y="1500505"/>
            <a:ext cx="7708265" cy="4576445"/>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Employee data includes personal information  such as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name,address,contact details.social security number.date of birth as well as  employment-related information like job title, salary, performances evaluation,and attendance records.</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Determine the imapact of training and development programs on employee growth and retention.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Develop predictive models to identify high-risk employees and proactive strategies to retain them.</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711200" y="1847215"/>
            <a:ext cx="8204200" cy="4518025"/>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altLang="en-IN" sz="2000" dirty="0">
                <a:latin typeface="Times New Roman" panose="02020603050405020304" pitchFamily="18" charset="0"/>
                <a:cs typeface="Times New Roman" panose="02020603050405020304" pitchFamily="18" charset="0"/>
              </a:rPr>
              <a:t>EMPLOYEE  DATA  ANALYSIS:</a:t>
            </a:r>
            <a:endParaRPr lang="en-US" altLang="en-IN" sz="2000" dirty="0">
              <a:latin typeface="Times New Roman" panose="02020603050405020304" pitchFamily="18" charset="0"/>
              <a:cs typeface="Times New Roman" panose="02020603050405020304" pitchFamily="18" charset="0"/>
            </a:endParaRPr>
          </a:p>
          <a:p>
            <a:r>
              <a:rPr lang="en-US" altLang="en-IN" sz="2000" dirty="0">
                <a:latin typeface="Times New Roman" panose="02020603050405020304" pitchFamily="18" charset="0"/>
                <a:cs typeface="Times New Roman" panose="02020603050405020304" pitchFamily="18" charset="0"/>
              </a:rPr>
              <a:t>                                </a:t>
            </a:r>
            <a:endParaRPr lang="en-US" altLang="en-IN" sz="2000" dirty="0">
              <a:latin typeface="Times New Roman" panose="02020603050405020304" pitchFamily="18" charset="0"/>
              <a:cs typeface="Times New Roman" panose="02020603050405020304" pitchFamily="18" charset="0"/>
            </a:endParaRPr>
          </a:p>
          <a:p>
            <a:r>
              <a:rPr lang="en-US" altLang="en-IN" sz="2000" dirty="0">
                <a:latin typeface="Times New Roman" panose="02020603050405020304" pitchFamily="18" charset="0"/>
                <a:cs typeface="Times New Roman" panose="02020603050405020304" pitchFamily="18" charset="0"/>
              </a:rPr>
              <a:t>                       Analysing the data’s of employees by considering the various factors like gender, performance level, rating and achievements in order to identify the trends and patterns of different categories of employees like high, medium and low.</a:t>
            </a:r>
            <a:endParaRPr lang="en-US" alt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62635" y="1748155"/>
            <a:ext cx="5442585" cy="4074795"/>
          </a:xfrm>
          <a:prstGeom prst="rect">
            <a:avLst/>
          </a:prstGeom>
          <a:noFill/>
          <a:ln w="9525" cap="flat" cmpd="sng" algn="ctr">
            <a:solidFill>
              <a:prstClr val="black"/>
            </a:solidFill>
            <a:prstDash val="dash"/>
          </a:ln>
        </p:spPr>
        <p:style>
          <a:lnRef idx="0">
            <a:prstClr val="black"/>
          </a:lnRef>
          <a:fillRef idx="0">
            <a:srgbClr val="FFFFFF"/>
          </a:fillRef>
          <a:effectRef idx="0">
            <a:srgbClr val="FFFFFF"/>
          </a:effectRef>
          <a:fontRef idx="minor">
            <a:schemeClr val="tx1"/>
          </a:fontRef>
        </p:style>
        <p:txBody>
          <a:bodyPr wrap="square" rtlCol="0">
            <a:noAutofit/>
          </a:bodyPr>
          <a:p>
            <a:pPr marL="342900" indent="-342900">
              <a:buFont typeface="Wingdings" panose="05000000000000000000" charset="0"/>
              <a:buChar char="§"/>
            </a:pPr>
            <a:r>
              <a:rPr lang="en-US" sz="2000">
                <a:solidFill>
                  <a:schemeClr val="tx1"/>
                </a:solidFill>
                <a:latin typeface="Times New Roman" panose="02020603050405020304" pitchFamily="18" charset="0"/>
                <a:cs typeface="Times New Roman" panose="02020603050405020304" pitchFamily="18" charset="0"/>
              </a:rPr>
              <a:t>HUMAN RESOURCES</a:t>
            </a:r>
            <a:endParaRPr lang="en-US" sz="200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
            </a:pPr>
            <a:r>
              <a:rPr lang="en-US" sz="2000">
                <a:solidFill>
                  <a:schemeClr val="tx1"/>
                </a:solidFill>
                <a:latin typeface="Times New Roman" panose="02020603050405020304" pitchFamily="18" charset="0"/>
                <a:cs typeface="Times New Roman" panose="02020603050405020304" pitchFamily="18" charset="0"/>
              </a:rPr>
              <a:t>EMPLOYEES</a:t>
            </a:r>
            <a:endParaRPr lang="en-US" sz="200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
            </a:pPr>
            <a:r>
              <a:rPr lang="en-US" sz="2000">
                <a:solidFill>
                  <a:schemeClr val="tx1"/>
                </a:solidFill>
                <a:latin typeface="Times New Roman" panose="02020603050405020304" pitchFamily="18" charset="0"/>
                <a:cs typeface="Times New Roman" panose="02020603050405020304" pitchFamily="18" charset="0"/>
              </a:rPr>
              <a:t>MANAGERS</a:t>
            </a:r>
            <a:endParaRPr lang="en-US" sz="200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
            </a:pPr>
            <a:r>
              <a:rPr lang="en-US" sz="2000">
                <a:solidFill>
                  <a:schemeClr val="tx1"/>
                </a:solidFill>
                <a:latin typeface="Times New Roman" panose="02020603050405020304" pitchFamily="18" charset="0"/>
                <a:cs typeface="Times New Roman" panose="02020603050405020304" pitchFamily="18" charset="0"/>
              </a:rPr>
              <a:t>FINANCE DEPARTMENT</a:t>
            </a:r>
            <a:endParaRPr lang="en-US" sz="20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803910" y="1579245"/>
            <a:ext cx="9932670" cy="4692650"/>
          </a:xfrm>
          <a:prstGeom prst="rect">
            <a:avLst/>
          </a:prstGeom>
          <a:noFill/>
        </p:spPr>
        <p:txBody>
          <a:bodyPr wrap="square" rtlCol="0">
            <a:noAutofit/>
          </a:bodyPr>
          <a:p>
            <a:pPr marL="285750" indent="-285750">
              <a:buFont typeface="Wingdings" panose="05000000000000000000" charset="0"/>
              <a:buChar char="q"/>
            </a:pPr>
            <a:r>
              <a:rPr lang="en-US" sz="2000">
                <a:latin typeface="Times New Roman" panose="02020603050405020304" pitchFamily="18" charset="0"/>
                <a:cs typeface="Times New Roman" panose="02020603050405020304" pitchFamily="18" charset="0"/>
              </a:rPr>
              <a:t>To calculate the performances level of the data, a formula is used</a:t>
            </a:r>
            <a:endParaRPr lang="en-US" sz="20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000">
                <a:latin typeface="Times New Roman" panose="02020603050405020304" pitchFamily="18" charset="0"/>
                <a:cs typeface="Times New Roman" panose="02020603050405020304" pitchFamily="18" charset="0"/>
              </a:rPr>
              <a:t>=IFS(Z8&gt;=5,”VERY HIGH”,Z8&gt;=4,”HIGH”,Z8&gt;=3,MED,”TRUE,”LOW”).</a:t>
            </a:r>
            <a:endParaRPr lang="en-US" sz="20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o"/>
            </a:pPr>
            <a:r>
              <a:rPr lang="en-US" sz="2000">
                <a:latin typeface="Times New Roman" panose="02020603050405020304" pitchFamily="18" charset="0"/>
                <a:cs typeface="Times New Roman" panose="02020603050405020304" pitchFamily="18" charset="0"/>
              </a:rPr>
              <a:t>To identify the missing values, conditional formating function is used in the excel.</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o"/>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o"/>
            </a:pPr>
            <a:r>
              <a:rPr lang="en-US" sz="2000">
                <a:latin typeface="Times New Roman" panose="02020603050405020304" pitchFamily="18" charset="0"/>
                <a:cs typeface="Times New Roman" panose="02020603050405020304" pitchFamily="18" charset="0"/>
              </a:rPr>
              <a:t>Elimination of missing values is done by the filter function.</a:t>
            </a: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o"/>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o"/>
            </a:pPr>
            <a:r>
              <a:rPr lang="en-US" sz="2000">
                <a:latin typeface="Times New Roman" panose="02020603050405020304" pitchFamily="18" charset="0"/>
                <a:cs typeface="Times New Roman" panose="02020603050405020304" pitchFamily="18" charset="0"/>
              </a:rPr>
              <a:t>Pivot table is created to summarize the employee data perfomance.</a:t>
            </a:r>
            <a:endParaRPr lang="en-US" sz="20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0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o"/>
            </a:pPr>
            <a:r>
              <a:rPr lang="en-US" sz="2000">
                <a:latin typeface="Times New Roman" panose="02020603050405020304" pitchFamily="18" charset="0"/>
                <a:cs typeface="Times New Roman" panose="02020603050405020304" pitchFamily="18" charset="0"/>
              </a:rPr>
              <a:t>Graph function is used to visualize the data.</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095375" y="1447165"/>
            <a:ext cx="8172450" cy="4671695"/>
          </a:xfrm>
          <a:prstGeom prst="rect">
            <a:avLst/>
          </a:prstGeom>
          <a:noFill/>
        </p:spPr>
        <p:txBody>
          <a:bodyPr wrap="square" rtlCol="0">
            <a:noAutofit/>
          </a:bodyPr>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employee data set is collected from the edunet foundation wesite.</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excel consist of total 26 features. Out of 26 features 9 features is chossen to analyse the performance level.</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employee id is in  the form of numerical values.</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It contains the firstt name and last name in the text format.</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gender contains male and female option.</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employee rating is in the format of numerical value.</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609600" y="1696085"/>
            <a:ext cx="10562590" cy="2519045"/>
          </a:xfrm>
          <a:prstGeom prst="rect">
            <a:avLst/>
          </a:prstGeom>
          <a:noFill/>
        </p:spPr>
        <p:txBody>
          <a:bodyPr wrap="square" rtlCol="0">
            <a:no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9305925" y="149796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3237</Words>
  <Application>WPS Presentation</Application>
  <PresentationFormat>Widescreen</PresentationFormat>
  <Paragraphs>127</Paragraphs>
  <Slides>12</Slides>
  <Notes>1</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12</vt:i4>
      </vt:variant>
    </vt:vector>
  </HeadingPairs>
  <TitlesOfParts>
    <vt:vector size="39" baseType="lpstr">
      <vt:lpstr>Arial</vt:lpstr>
      <vt:lpstr>SimSun</vt:lpstr>
      <vt:lpstr>Wingdings</vt:lpstr>
      <vt:lpstr>Trebuchet MS</vt:lpstr>
      <vt:lpstr>Times New Roman</vt:lpstr>
      <vt:lpstr>Roboto</vt:lpstr>
      <vt:lpstr>Calibri</vt:lpstr>
      <vt:lpstr>Microsoft YaHei</vt:lpstr>
      <vt:lpstr>Arial Unicode MS</vt:lpstr>
      <vt:lpstr>Agency FB</vt:lpstr>
      <vt:lpstr>Bahnschrift SemiBold Condensed</vt:lpstr>
      <vt:lpstr>Bahnschrift SemiBold SemiConden</vt:lpstr>
      <vt:lpstr>Bahnschrift</vt:lpstr>
      <vt:lpstr>Bahnschrift SemiCondensed</vt:lpstr>
      <vt:lpstr>Bahnschrift SemiLight</vt:lpstr>
      <vt:lpstr>Engravers MT</vt:lpstr>
      <vt:lpstr>Corbel</vt:lpstr>
      <vt:lpstr>Copperplate Gothic Light</vt:lpstr>
      <vt:lpstr>Ebrima</vt:lpstr>
      <vt:lpstr>Eras Medium ITC</vt:lpstr>
      <vt:lpstr>Footlight MT Light</vt:lpstr>
      <vt:lpstr>Franklin Gothic Demi Cond</vt:lpstr>
      <vt:lpstr>Franklin Gothic Heavy</vt:lpstr>
      <vt:lpstr>Tw Cen MT</vt:lpstr>
      <vt:lpstr>Wingdings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viji madhu</cp:lastModifiedBy>
  <cp:revision>13</cp:revision>
  <dcterms:created xsi:type="dcterms:W3CDTF">2024-03-29T15:07:00Z</dcterms:created>
  <dcterms:modified xsi:type="dcterms:W3CDTF">2024-08-30T10:21:44Z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88DA9D8BF5444BA0895811A69966A94F_12</vt:lpwstr>
  </property>
  <property fmtid="{D5CDD505-2E9C-101B-9397-08002B2CF9AE}" pid="5" name="KSOProductBuildVer">
    <vt:lpwstr>1033-12.2.0.17562</vt:lpwstr>
  </property>
</Properties>
</file>