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hS6J3XiMhOFhMj35HPL4mJmh1Y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b71881d9e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fb71881d9e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b71881d9e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fb71881d9e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b71881d9e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fb71881d9e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dbe47616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fdbe47616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dbe47616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fdbe47616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dbe47616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fdbe47616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dbe476161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fdbe476161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dbe476161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fdbe476161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dbe476161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fdbe476161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fdbe476161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fdbe476161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dbe476161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2fdbe476161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dbe476161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fdbe476161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dbe476161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2fdbe476161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55506959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2855506959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855506959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855506959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fdbe476161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2fdbe476161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fdbe476161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2fdbe476161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855506959d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2855506959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855506959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855506959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855506959d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2855506959d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855506959d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2855506959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855506959d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2855506959d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fdbe476161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2fdbe476161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fdbe476161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2fdbe476161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723dac5b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f723dac5b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723dac5b1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f723dac5b1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b71881d9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fb71881d9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b71881d9e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fb71881d9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b71881d9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fb71881d9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b71881d9e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fb71881d9e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0"/>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10"/>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0"/>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0"/>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1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14"/>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5"/>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1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1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1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1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p:nvPr>
            <p:ph idx="2" type="pic"/>
          </p:nvPr>
        </p:nvSpPr>
        <p:spPr>
          <a:xfrm>
            <a:off x="2389717" y="612775"/>
            <a:ext cx="7315200" cy="4114800"/>
          </a:xfrm>
          <a:prstGeom prst="rect">
            <a:avLst/>
          </a:prstGeom>
          <a:noFill/>
          <a:ln>
            <a:noFill/>
          </a:ln>
        </p:spPr>
      </p:sp>
      <p:sp>
        <p:nvSpPr>
          <p:cNvPr id="71" name="Google Shape;71;p1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9"/>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9"/>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fontScale="70000"/>
          </a:bodyPr>
          <a:lstStyle/>
          <a:p>
            <a:pPr indent="0" lvl="0" marL="0" rtl="0" algn="ctr">
              <a:lnSpc>
                <a:spcPct val="90000"/>
              </a:lnSpc>
              <a:spcBef>
                <a:spcPts val="0"/>
              </a:spcBef>
              <a:spcAft>
                <a:spcPts val="0"/>
              </a:spcAft>
              <a:buClr>
                <a:srgbClr val="7030A0"/>
              </a:buClr>
              <a:buSzPct val="100000"/>
              <a:buFont typeface="Verdana"/>
              <a:buNone/>
            </a:pPr>
            <a:r>
              <a:rPr b="1" lang="en-IN" sz="4000">
                <a:solidFill>
                  <a:srgbClr val="7030A0"/>
                </a:solidFill>
                <a:latin typeface="Verdana"/>
                <a:ea typeface="Verdana"/>
                <a:cs typeface="Verdana"/>
                <a:sym typeface="Verdana"/>
              </a:rPr>
              <a:t>ENHANCING BONE CANCER DETECTION: MACHINE LEARNING AND IMAGE PROCESSING FOR ACCURATE AND EFFICIENT DIAGNOSTICS</a:t>
            </a:r>
            <a:endParaRPr b="1" sz="4000">
              <a:solidFill>
                <a:srgbClr val="7030A0"/>
              </a:solidFill>
              <a:latin typeface="Verdana"/>
              <a:ea typeface="Verdana"/>
              <a:cs typeface="Verdana"/>
              <a:sym typeface="Verdana"/>
            </a:endParaRPr>
          </a:p>
        </p:txBody>
      </p:sp>
      <p:sp>
        <p:nvSpPr>
          <p:cNvPr id="94" name="Google Shape;94;p1"/>
          <p:cNvSpPr txBox="1"/>
          <p:nvPr/>
        </p:nvSpPr>
        <p:spPr>
          <a:xfrm>
            <a:off x="962901" y="5183900"/>
            <a:ext cx="3645300" cy="1200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Mr.Deepak Kumar K</a:t>
            </a:r>
            <a:endParaRPr b="1" sz="2400">
              <a:solidFill>
                <a:srgbClr val="FF0000"/>
              </a:solidFill>
              <a:latin typeface="Verdana"/>
              <a:ea typeface="Verdana"/>
              <a:cs typeface="Verdana"/>
              <a:sym typeface="Verdana"/>
            </a:endParaRPr>
          </a:p>
          <a:p>
            <a:pPr indent="0" lvl="0" marL="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Assistant Professor</a:t>
            </a:r>
            <a:endParaRPr>
              <a:solidFill>
                <a:schemeClr val="dk1"/>
              </a:solidFill>
            </a:endParaRPr>
          </a:p>
          <a:p>
            <a:pPr indent="0" lvl="0" marL="0" marR="0" rtl="0" algn="l">
              <a:spcBef>
                <a:spcPts val="0"/>
              </a:spcBef>
              <a:spcAft>
                <a:spcPts val="0"/>
              </a:spcAft>
              <a:buClr>
                <a:srgbClr val="FF0000"/>
              </a:buClr>
              <a:buSzPts val="2400"/>
              <a:buFont typeface="Noto Sans Symbols"/>
              <a:buNone/>
            </a:pPr>
            <a:r>
              <a:t/>
            </a:r>
            <a:endParaRPr b="1" sz="2400">
              <a:solidFill>
                <a:srgbClr val="FF0000"/>
              </a:solidFill>
              <a:latin typeface="Verdana"/>
              <a:ea typeface="Verdana"/>
              <a:cs typeface="Verdana"/>
              <a:sym typeface="Verdana"/>
            </a:endParaRPr>
          </a:p>
        </p:txBody>
      </p:sp>
      <p:sp>
        <p:nvSpPr>
          <p:cNvPr id="95" name="Google Shape;95;p1"/>
          <p:cNvSpPr txBox="1"/>
          <p:nvPr/>
        </p:nvSpPr>
        <p:spPr>
          <a:xfrm>
            <a:off x="6596275" y="5183900"/>
            <a:ext cx="5108700" cy="1200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Madhulika G - 210701139</a:t>
            </a:r>
            <a:endParaRPr b="1" sz="2400">
              <a:solidFill>
                <a:srgbClr val="FF0000"/>
              </a:solidFill>
              <a:latin typeface="Verdana"/>
              <a:ea typeface="Verdana"/>
              <a:cs typeface="Verdana"/>
              <a:sym typeface="Verdana"/>
            </a:endParaRPr>
          </a:p>
          <a:p>
            <a:pPr indent="0" lvl="0" marL="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Mahalakshmi K - 210701143</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t/>
            </a:r>
            <a:endParaRPr b="1" sz="240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
        <p:nvSpPr>
          <p:cNvPr id="97" name="Google Shape;97;p1"/>
          <p:cNvSpPr txBox="1"/>
          <p:nvPr/>
        </p:nvSpPr>
        <p:spPr>
          <a:xfrm>
            <a:off x="7800112" y="4634338"/>
            <a:ext cx="3505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B21A2425C10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73" name="Shape 173"/>
        <p:cNvGrpSpPr/>
        <p:nvPr/>
      </p:nvGrpSpPr>
      <p:grpSpPr>
        <a:xfrm>
          <a:off x="0" y="0"/>
          <a:ext cx="0" cy="0"/>
          <a:chOff x="0" y="0"/>
          <a:chExt cx="0" cy="0"/>
        </a:xfrm>
      </p:grpSpPr>
      <p:sp>
        <p:nvSpPr>
          <p:cNvPr id="174" name="Google Shape;174;g2fb71881d9e_0_3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8</a:t>
            </a:r>
            <a:endParaRPr sz="2800"/>
          </a:p>
        </p:txBody>
      </p:sp>
      <p:sp>
        <p:nvSpPr>
          <p:cNvPr id="175" name="Google Shape;175;g2fb71881d9e_0_3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8. Osteosarcoma Segmentation with DUconViT</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Segmenting osteosarcoma using a fusion of convolution and transformer networks.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Pre-processed images, removed redundant data, and used pixel point quantification.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Achieved 92.4% DSC.</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High segmentation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Pre-processing complexity.</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2400">
              <a:latin typeface="Times New Roman"/>
              <a:ea typeface="Times New Roman"/>
              <a:cs typeface="Times New Roman"/>
              <a:sym typeface="Times New Roman"/>
            </a:endParaRPr>
          </a:p>
        </p:txBody>
      </p:sp>
      <p:sp>
        <p:nvSpPr>
          <p:cNvPr id="176" name="Google Shape;176;g2fb71881d9e_0_3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77" name="Google Shape;177;g2fb71881d9e_0_3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8" name="Google Shape;178;g2fb71881d9e_0_3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82" name="Shape 182"/>
        <p:cNvGrpSpPr/>
        <p:nvPr/>
      </p:nvGrpSpPr>
      <p:grpSpPr>
        <a:xfrm>
          <a:off x="0" y="0"/>
          <a:ext cx="0" cy="0"/>
          <a:chOff x="0" y="0"/>
          <a:chExt cx="0" cy="0"/>
        </a:xfrm>
      </p:grpSpPr>
      <p:sp>
        <p:nvSpPr>
          <p:cNvPr id="183" name="Google Shape;183;g2fb71881d9e_0_4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9</a:t>
            </a:r>
            <a:endParaRPr sz="2800"/>
          </a:p>
        </p:txBody>
      </p:sp>
      <p:sp>
        <p:nvSpPr>
          <p:cNvPr id="184" name="Google Shape;184;g2fb71881d9e_0_4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9. Tumor Localization with Multimodal Spatial Attention Module (MSAM)</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Enhancing tumor localization in CT images.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Used PET spatial attention maps and an encoder-decoder backbone.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Improved segmentation by integrating spatial information from PET and CT.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Enhanced localization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Dependent on the quality of PET images.</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2400">
              <a:latin typeface="Times New Roman"/>
              <a:ea typeface="Times New Roman"/>
              <a:cs typeface="Times New Roman"/>
              <a:sym typeface="Times New Roman"/>
            </a:endParaRPr>
          </a:p>
        </p:txBody>
      </p:sp>
      <p:sp>
        <p:nvSpPr>
          <p:cNvPr id="185" name="Google Shape;185;g2fb71881d9e_0_4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86" name="Google Shape;186;g2fb71881d9e_0_4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87" name="Google Shape;187;g2fb71881d9e_0_4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91" name="Shape 191"/>
        <p:cNvGrpSpPr/>
        <p:nvPr/>
      </p:nvGrpSpPr>
      <p:grpSpPr>
        <a:xfrm>
          <a:off x="0" y="0"/>
          <a:ext cx="0" cy="0"/>
          <a:chOff x="0" y="0"/>
          <a:chExt cx="0" cy="0"/>
        </a:xfrm>
      </p:grpSpPr>
      <p:sp>
        <p:nvSpPr>
          <p:cNvPr id="192" name="Google Shape;192;g2fb71881d9e_0_4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10</a:t>
            </a:r>
            <a:endParaRPr sz="2800"/>
          </a:p>
        </p:txBody>
      </p:sp>
      <p:sp>
        <p:nvSpPr>
          <p:cNvPr id="193" name="Google Shape;193;g2fb71881d9e_0_4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10. Self-Interpretable DCNN Model for Medical Image Classification</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Classifying medical images with scattered and irregular regions.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Used a three-tier DCNN model with global, attention, and fusion branches.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Improved classification by emphasizing key areas.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High interpretability and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Increased model complexity.</a:t>
            </a:r>
            <a:endParaRPr b="1" sz="24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2400">
              <a:latin typeface="Times New Roman"/>
              <a:ea typeface="Times New Roman"/>
              <a:cs typeface="Times New Roman"/>
              <a:sym typeface="Times New Roman"/>
            </a:endParaRPr>
          </a:p>
        </p:txBody>
      </p:sp>
      <p:sp>
        <p:nvSpPr>
          <p:cNvPr id="194" name="Google Shape;194;g2fb71881d9e_0_4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95" name="Google Shape;195;g2fb71881d9e_0_4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6" name="Google Shape;196;g2fb71881d9e_0_4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00" name="Shape 200"/>
        <p:cNvGrpSpPr/>
        <p:nvPr/>
      </p:nvGrpSpPr>
      <p:grpSpPr>
        <a:xfrm>
          <a:off x="0" y="0"/>
          <a:ext cx="0" cy="0"/>
          <a:chOff x="0" y="0"/>
          <a:chExt cx="0" cy="0"/>
        </a:xfrm>
      </p:grpSpPr>
      <p:sp>
        <p:nvSpPr>
          <p:cNvPr id="201" name="Google Shape;201;g2fdbe476161_0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11</a:t>
            </a:r>
            <a:endParaRPr sz="2800"/>
          </a:p>
        </p:txBody>
      </p:sp>
      <p:sp>
        <p:nvSpPr>
          <p:cNvPr id="202" name="Google Shape;202;g2fdbe476161_0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300">
                <a:latin typeface="Times New Roman"/>
                <a:ea typeface="Times New Roman"/>
                <a:cs typeface="Times New Roman"/>
                <a:sym typeface="Times New Roman"/>
              </a:rPr>
              <a:t>11. Diabetic Retinopathy Classification Using Modified Transformer Architecture</a:t>
            </a:r>
            <a:endParaRPr b="1" sz="23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Classifying diabetic retinopathy images by capturing global and instance-level features.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Modified transformer architecture with multiple instance learning to classify each image as a bag.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Improved classification by handling extracted features using a fully connected layer.</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Enhanced feature extraction and classification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Computationally intensive due to the transformer architecture.</a:t>
            </a:r>
            <a:endParaRPr sz="2400">
              <a:latin typeface="Times New Roman"/>
              <a:ea typeface="Times New Roman"/>
              <a:cs typeface="Times New Roman"/>
              <a:sym typeface="Times New Roman"/>
            </a:endParaRPr>
          </a:p>
        </p:txBody>
      </p:sp>
      <p:sp>
        <p:nvSpPr>
          <p:cNvPr id="203" name="Google Shape;203;g2fdbe476161_0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04" name="Google Shape;204;g2fdbe476161_0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5" name="Google Shape;205;g2fdbe476161_0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09" name="Shape 209"/>
        <p:cNvGrpSpPr/>
        <p:nvPr/>
      </p:nvGrpSpPr>
      <p:grpSpPr>
        <a:xfrm>
          <a:off x="0" y="0"/>
          <a:ext cx="0" cy="0"/>
          <a:chOff x="0" y="0"/>
          <a:chExt cx="0" cy="0"/>
        </a:xfrm>
      </p:grpSpPr>
      <p:sp>
        <p:nvSpPr>
          <p:cNvPr id="210" name="Google Shape;210;g2fdbe476161_0_1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12</a:t>
            </a:r>
            <a:endParaRPr sz="2800"/>
          </a:p>
        </p:txBody>
      </p:sp>
      <p:sp>
        <p:nvSpPr>
          <p:cNvPr id="211" name="Google Shape;211;g2fdbe476161_0_1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IN" sz="2400">
                <a:latin typeface="Times New Roman"/>
                <a:ea typeface="Times New Roman"/>
                <a:cs typeface="Times New Roman"/>
                <a:sym typeface="Times New Roman"/>
              </a:rPr>
              <a:t>12. OSADL-BCDC Method for Bone Cancer Detection</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Detecting and classifying bone cancer using X-ray images.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Owl Search Algorithm (OSA) with Inception v3 for feature extraction and LSTM for classification.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Accurate classification of bone cancer from X-ray images.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Effective feature extraction and high classification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Requires extensive computational resources for training.</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24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24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2400">
              <a:latin typeface="Times New Roman"/>
              <a:ea typeface="Times New Roman"/>
              <a:cs typeface="Times New Roman"/>
              <a:sym typeface="Times New Roman"/>
            </a:endParaRPr>
          </a:p>
        </p:txBody>
      </p:sp>
      <p:sp>
        <p:nvSpPr>
          <p:cNvPr id="212" name="Google Shape;212;g2fdbe476161_0_1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13" name="Google Shape;213;g2fdbe476161_0_1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14" name="Google Shape;214;g2fdbe476161_0_1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18" name="Shape 218"/>
        <p:cNvGrpSpPr/>
        <p:nvPr/>
      </p:nvGrpSpPr>
      <p:grpSpPr>
        <a:xfrm>
          <a:off x="0" y="0"/>
          <a:ext cx="0" cy="0"/>
          <a:chOff x="0" y="0"/>
          <a:chExt cx="0" cy="0"/>
        </a:xfrm>
      </p:grpSpPr>
      <p:sp>
        <p:nvSpPr>
          <p:cNvPr id="219" name="Google Shape;219;g2fdbe476161_0_2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13</a:t>
            </a:r>
            <a:endParaRPr sz="2800"/>
          </a:p>
        </p:txBody>
      </p:sp>
      <p:sp>
        <p:nvSpPr>
          <p:cNvPr id="220" name="Google Shape;220;g2fdbe476161_0_2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13. Attention-Based LSTM for Osteosarcoma Detection</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Overcoming feature loss in convolutional networks for osteosarcoma detection.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Attention-based LSTM with hyperparameter tuning using group teaching optimization.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Enhanced feature retention and classification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Improved focus on key features and optimized performance.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Complex tuning process and increased computational overhead.</a:t>
            </a:r>
            <a:endParaRPr b="1" sz="2400">
              <a:latin typeface="Times New Roman"/>
              <a:ea typeface="Times New Roman"/>
              <a:cs typeface="Times New Roman"/>
              <a:sym typeface="Times New Roman"/>
            </a:endParaRPr>
          </a:p>
        </p:txBody>
      </p:sp>
      <p:sp>
        <p:nvSpPr>
          <p:cNvPr id="221" name="Google Shape;221;g2fdbe476161_0_2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22" name="Google Shape;222;g2fdbe476161_0_2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23" name="Google Shape;223;g2fdbe476161_0_2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27" name="Shape 227"/>
        <p:cNvGrpSpPr/>
        <p:nvPr/>
      </p:nvGrpSpPr>
      <p:grpSpPr>
        <a:xfrm>
          <a:off x="0" y="0"/>
          <a:ext cx="0" cy="0"/>
          <a:chOff x="0" y="0"/>
          <a:chExt cx="0" cy="0"/>
        </a:xfrm>
      </p:grpSpPr>
      <p:sp>
        <p:nvSpPr>
          <p:cNvPr id="228" name="Google Shape;228;g2fdbe476161_0_2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14</a:t>
            </a:r>
            <a:endParaRPr sz="2800"/>
          </a:p>
        </p:txBody>
      </p:sp>
      <p:sp>
        <p:nvSpPr>
          <p:cNvPr id="229" name="Google Shape;229;g2fdbe476161_0_2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14. Ensemble Method for Brain Tumor Detection Using Transfer Learning Models</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Enhancing brain tumor detection using transfer learning.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Ensemble of six transfer learning models compared against three Vision Transformer models.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Superior performance in tumor classification with enhanced explainability using LIME.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High accuracy and robustness with explainable AI.</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Increased computational complexity and model integration challenges.</a:t>
            </a:r>
            <a:endParaRPr b="1" sz="2400">
              <a:latin typeface="Times New Roman"/>
              <a:ea typeface="Times New Roman"/>
              <a:cs typeface="Times New Roman"/>
              <a:sym typeface="Times New Roman"/>
            </a:endParaRPr>
          </a:p>
        </p:txBody>
      </p:sp>
      <p:sp>
        <p:nvSpPr>
          <p:cNvPr id="230" name="Google Shape;230;g2fdbe476161_0_2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31" name="Google Shape;231;g2fdbe476161_0_2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32" name="Google Shape;232;g2fdbe476161_0_2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36" name="Shape 236"/>
        <p:cNvGrpSpPr/>
        <p:nvPr/>
      </p:nvGrpSpPr>
      <p:grpSpPr>
        <a:xfrm>
          <a:off x="0" y="0"/>
          <a:ext cx="0" cy="0"/>
          <a:chOff x="0" y="0"/>
          <a:chExt cx="0" cy="0"/>
        </a:xfrm>
      </p:grpSpPr>
      <p:sp>
        <p:nvSpPr>
          <p:cNvPr id="237" name="Google Shape;237;g2fdbe476161_0_3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15</a:t>
            </a:r>
            <a:endParaRPr sz="2800"/>
          </a:p>
        </p:txBody>
      </p:sp>
      <p:sp>
        <p:nvSpPr>
          <p:cNvPr id="238" name="Google Shape;238;g2fdbe476161_0_3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15. Multimodal Transfer Learning Model for Medical Image Classification</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Classifying medical images using multimodal transfer learning.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A model with feature extraction, fusion, and prediction steps, integrating image and text vectors.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Improved prediction accuracy with a novel fusion technique.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Effective use of multimodal data for enhanced classification.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Dependency on extensive annotated data and high computational cost.</a:t>
            </a:r>
            <a:endParaRPr sz="2400">
              <a:latin typeface="Times New Roman"/>
              <a:ea typeface="Times New Roman"/>
              <a:cs typeface="Times New Roman"/>
              <a:sym typeface="Times New Roman"/>
            </a:endParaRPr>
          </a:p>
        </p:txBody>
      </p:sp>
      <p:sp>
        <p:nvSpPr>
          <p:cNvPr id="239" name="Google Shape;239;g2fdbe476161_0_3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40" name="Google Shape;240;g2fdbe476161_0_3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41" name="Google Shape;241;g2fdbe476161_0_3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45" name="Shape 245"/>
        <p:cNvGrpSpPr/>
        <p:nvPr/>
      </p:nvGrpSpPr>
      <p:grpSpPr>
        <a:xfrm>
          <a:off x="0" y="0"/>
          <a:ext cx="0" cy="0"/>
          <a:chOff x="0" y="0"/>
          <a:chExt cx="0" cy="0"/>
        </a:xfrm>
      </p:grpSpPr>
      <p:sp>
        <p:nvSpPr>
          <p:cNvPr id="246" name="Google Shape;246;g2fdbe476161_0_45"/>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16</a:t>
            </a:r>
            <a:endParaRPr sz="2800"/>
          </a:p>
        </p:txBody>
      </p:sp>
      <p:sp>
        <p:nvSpPr>
          <p:cNvPr id="247" name="Google Shape;247;g2fdbe476161_0_4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16. U-Net and Its Variants for Medical Image Segmentation</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Segmentation of medical images using different U-net models.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Review of U-net variants, highlighting their segmentation capabilities and limitations.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Insight into the applications and constraints of U-net in medical imaging.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Comprehensive analysis of U-net's segmentation capabilities.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High computational requirements and data scarcity.</a:t>
            </a:r>
            <a:endParaRPr sz="2400">
              <a:latin typeface="Times New Roman"/>
              <a:ea typeface="Times New Roman"/>
              <a:cs typeface="Times New Roman"/>
              <a:sym typeface="Times New Roman"/>
            </a:endParaRPr>
          </a:p>
        </p:txBody>
      </p:sp>
      <p:sp>
        <p:nvSpPr>
          <p:cNvPr id="248" name="Google Shape;248;g2fdbe476161_0_4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49" name="Google Shape;249;g2fdbe476161_0_4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50" name="Google Shape;250;g2fdbe476161_0_4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54" name="Shape 254"/>
        <p:cNvGrpSpPr/>
        <p:nvPr/>
      </p:nvGrpSpPr>
      <p:grpSpPr>
        <a:xfrm>
          <a:off x="0" y="0"/>
          <a:ext cx="0" cy="0"/>
          <a:chOff x="0" y="0"/>
          <a:chExt cx="0" cy="0"/>
        </a:xfrm>
      </p:grpSpPr>
      <p:sp>
        <p:nvSpPr>
          <p:cNvPr id="255" name="Google Shape;255;g2fdbe476161_0_5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17</a:t>
            </a:r>
            <a:endParaRPr sz="2800"/>
          </a:p>
        </p:txBody>
      </p:sp>
      <p:sp>
        <p:nvSpPr>
          <p:cNvPr id="256" name="Google Shape;256;g2fdbe476161_0_5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17. Plant Disease Classification Using Transfer Learning and Vision Transformer</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Classifying plant diseases with reduced computational time.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Transfer learning and Vision Transformer with four stages of data processing.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Efficient classification with optimized feature extraction.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Reduced computational time and improved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Requires large amounts of training data.</a:t>
            </a:r>
            <a:endParaRPr sz="2400">
              <a:latin typeface="Times New Roman"/>
              <a:ea typeface="Times New Roman"/>
              <a:cs typeface="Times New Roman"/>
              <a:sym typeface="Times New Roman"/>
            </a:endParaRPr>
          </a:p>
        </p:txBody>
      </p:sp>
      <p:sp>
        <p:nvSpPr>
          <p:cNvPr id="257" name="Google Shape;257;g2fdbe476161_0_5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58" name="Google Shape;258;g2fdbe476161_0_5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59" name="Google Shape;259;g2fdbe476161_0_5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3" name="Google Shape;103;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1100"/>
              <a:buNone/>
            </a:pPr>
            <a:r>
              <a:rPr lang="en-IN" sz="2400">
                <a:latin typeface="Times New Roman"/>
                <a:ea typeface="Times New Roman"/>
                <a:cs typeface="Times New Roman"/>
                <a:sym typeface="Times New Roman"/>
              </a:rPr>
              <a:t>Bone cancer is rare in which cells in the bone grow out of control, resulting in destroying the normal bone tissue. The survival rate for patients with bone cancer is 40% and early detection can increase the chances of survival by providing treatment at the initial stages. Traditional methods often rely on radiologists manually analyzing images, which can be slow and prone to errors. This study utilizes advanced technologies to create a powerful diagnostic tool that can quickly and accurately identify bone cancer from medical images. It combines advanced image processing techniques with modern machine learning algorithms. This approach enhances patient care and enables timely treatment by increasing the accuracy and efficiency of diagnosis. By doing so, the project aims to improve medical diagnostics and, in turn, boost the quality of life and survival rates for bone cancer patients.</a:t>
            </a:r>
            <a:endParaRPr sz="2400">
              <a:solidFill>
                <a:srgbClr val="000000"/>
              </a:solidFill>
              <a:latin typeface="Times New Roman"/>
              <a:ea typeface="Times New Roman"/>
              <a:cs typeface="Times New Roman"/>
              <a:sym typeface="Times New Roman"/>
            </a:endParaRPr>
          </a:p>
        </p:txBody>
      </p:sp>
      <p:sp>
        <p:nvSpPr>
          <p:cNvPr id="104" name="Google Shape;104;p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05" name="Google Shape;105;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6" name="Google Shape;106;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63" name="Shape 263"/>
        <p:cNvGrpSpPr/>
        <p:nvPr/>
      </p:nvGrpSpPr>
      <p:grpSpPr>
        <a:xfrm>
          <a:off x="0" y="0"/>
          <a:ext cx="0" cy="0"/>
          <a:chOff x="0" y="0"/>
          <a:chExt cx="0" cy="0"/>
        </a:xfrm>
      </p:grpSpPr>
      <p:sp>
        <p:nvSpPr>
          <p:cNvPr id="264" name="Google Shape;264;g2fdbe476161_0_6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18</a:t>
            </a:r>
            <a:endParaRPr sz="2800"/>
          </a:p>
        </p:txBody>
      </p:sp>
      <p:sp>
        <p:nvSpPr>
          <p:cNvPr id="265" name="Google Shape;265;g2fdbe476161_0_6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18. CrossTransUnet for Brain Tumor Segmentation</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Enhancing brain tumor segmentation using a Transformer-based architecture.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Separable convolutions and cross-attention cubes with fewer parameter requirements.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Improved segmentation accuracy with fewer parameters than standard UNet.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High accuracy and reduced computational load.</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Complexity in model architecture and potential overfitting.</a:t>
            </a:r>
            <a:endParaRPr sz="2400">
              <a:latin typeface="Times New Roman"/>
              <a:ea typeface="Times New Roman"/>
              <a:cs typeface="Times New Roman"/>
              <a:sym typeface="Times New Roman"/>
            </a:endParaRPr>
          </a:p>
        </p:txBody>
      </p:sp>
      <p:sp>
        <p:nvSpPr>
          <p:cNvPr id="266" name="Google Shape;266;g2fdbe476161_0_6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67" name="Google Shape;267;g2fdbe476161_0_6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68" name="Google Shape;268;g2fdbe476161_0_6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72" name="Shape 272"/>
        <p:cNvGrpSpPr/>
        <p:nvPr/>
      </p:nvGrpSpPr>
      <p:grpSpPr>
        <a:xfrm>
          <a:off x="0" y="0"/>
          <a:ext cx="0" cy="0"/>
          <a:chOff x="0" y="0"/>
          <a:chExt cx="0" cy="0"/>
        </a:xfrm>
      </p:grpSpPr>
      <p:sp>
        <p:nvSpPr>
          <p:cNvPr id="273" name="Google Shape;273;g2fdbe476161_0_6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19</a:t>
            </a:r>
            <a:endParaRPr sz="2800"/>
          </a:p>
        </p:txBody>
      </p:sp>
      <p:sp>
        <p:nvSpPr>
          <p:cNvPr id="274" name="Google Shape;274;g2fdbe476161_0_6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19. Vision Transformers for Lung Cancer Diagnosis</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Diagnosing lung cancer using Vision Transformers.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Vision Transformer models with cross-validation for high diagnostic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Enhanced accuracy in lung cancer diagnosis with innovative ViT variations.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High diagnostic accuracy and improved feature extraction.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Computationally intensive and requires high-quality data.</a:t>
            </a:r>
            <a:endParaRPr sz="2400">
              <a:latin typeface="Times New Roman"/>
              <a:ea typeface="Times New Roman"/>
              <a:cs typeface="Times New Roman"/>
              <a:sym typeface="Times New Roman"/>
            </a:endParaRPr>
          </a:p>
        </p:txBody>
      </p:sp>
      <p:sp>
        <p:nvSpPr>
          <p:cNvPr id="275" name="Google Shape;275;g2fdbe476161_0_6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76" name="Google Shape;276;g2fdbe476161_0_6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77" name="Google Shape;277;g2fdbe476161_0_6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81" name="Shape 281"/>
        <p:cNvGrpSpPr/>
        <p:nvPr/>
      </p:nvGrpSpPr>
      <p:grpSpPr>
        <a:xfrm>
          <a:off x="0" y="0"/>
          <a:ext cx="0" cy="0"/>
          <a:chOff x="0" y="0"/>
          <a:chExt cx="0" cy="0"/>
        </a:xfrm>
      </p:grpSpPr>
      <p:sp>
        <p:nvSpPr>
          <p:cNvPr id="282" name="Google Shape;282;g2fdbe476161_0_7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20</a:t>
            </a:r>
            <a:endParaRPr sz="2800"/>
          </a:p>
        </p:txBody>
      </p:sp>
      <p:sp>
        <p:nvSpPr>
          <p:cNvPr id="283" name="Google Shape;283;g2fdbe476161_0_7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20. Vision Transformers in Computational Histopathology</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Processing whole slide images for cancer diagnosis using Vision Transformers.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ViTs used for segmentation, classification, and survival risk regression in histopathology.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Overcoming CNN limitations in global context extraction.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High performance in global feature extraction and classification.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High computational power needed and a learning curve for ViT implementation.</a:t>
            </a:r>
            <a:endParaRPr sz="2400">
              <a:latin typeface="Times New Roman"/>
              <a:ea typeface="Times New Roman"/>
              <a:cs typeface="Times New Roman"/>
              <a:sym typeface="Times New Roman"/>
            </a:endParaRPr>
          </a:p>
        </p:txBody>
      </p:sp>
      <p:sp>
        <p:nvSpPr>
          <p:cNvPr id="284" name="Google Shape;284;g2fdbe476161_0_7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85" name="Google Shape;285;g2fdbe476161_0_7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86" name="Google Shape;286;g2fdbe476161_0_7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90" name="Shape 290"/>
        <p:cNvGrpSpPr/>
        <p:nvPr/>
      </p:nvGrpSpPr>
      <p:grpSpPr>
        <a:xfrm>
          <a:off x="0" y="0"/>
          <a:ext cx="0" cy="0"/>
          <a:chOff x="0" y="0"/>
          <a:chExt cx="0" cy="0"/>
        </a:xfrm>
      </p:grpSpPr>
      <p:sp>
        <p:nvSpPr>
          <p:cNvPr id="291" name="Google Shape;29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Summary of Literature Review</a:t>
            </a:r>
            <a:endParaRPr sz="2800"/>
          </a:p>
        </p:txBody>
      </p:sp>
      <p:sp>
        <p:nvSpPr>
          <p:cNvPr id="292" name="Google Shape;292;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SzPts val="1100"/>
              <a:buNone/>
            </a:pPr>
            <a:r>
              <a:rPr lang="en-IN" sz="2400">
                <a:solidFill>
                  <a:srgbClr val="000000"/>
                </a:solidFill>
                <a:latin typeface="Times New Roman"/>
                <a:ea typeface="Times New Roman"/>
                <a:cs typeface="Times New Roman"/>
                <a:sym typeface="Times New Roman"/>
              </a:rPr>
              <a:t>The reviewed literature explores advanced techniques for cancer detection, emphasizing the use of deep convolutional neural networks (DCNNs), transformers, and hybrid models that combine these approaches for enhanced accuracy. Key methods include data augmentation, multi-modal fusion, and attention mechanisms, which address challenges like feature loss and classification accuracy. These insights are valuable for our project on bone cancer detection, guiding the implementation of similar advanced techniques to improve our model’s performance. Leveraging these strategies will help us achieve more accurate and efficient diagnostics in our bone cancer detection project.</a:t>
            </a:r>
            <a:endParaRPr sz="240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3000"/>
              <a:buNone/>
            </a:pPr>
            <a:r>
              <a:t/>
            </a:r>
            <a:endParaRPr sz="2400">
              <a:solidFill>
                <a:srgbClr val="000000"/>
              </a:solidFill>
              <a:latin typeface="Times New Roman"/>
              <a:ea typeface="Times New Roman"/>
              <a:cs typeface="Times New Roman"/>
              <a:sym typeface="Times New Roman"/>
            </a:endParaRPr>
          </a:p>
        </p:txBody>
      </p:sp>
      <p:sp>
        <p:nvSpPr>
          <p:cNvPr id="293" name="Google Shape;293;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94" name="Google Shape;294;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95" name="Google Shape;295;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99" name="Shape 299"/>
        <p:cNvGrpSpPr/>
        <p:nvPr/>
      </p:nvGrpSpPr>
      <p:grpSpPr>
        <a:xfrm>
          <a:off x="0" y="0"/>
          <a:ext cx="0" cy="0"/>
          <a:chOff x="0" y="0"/>
          <a:chExt cx="0" cy="0"/>
        </a:xfrm>
      </p:grpSpPr>
      <p:sp>
        <p:nvSpPr>
          <p:cNvPr id="300" name="Google Shape;300;g2855506959d_0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Existing System</a:t>
            </a:r>
            <a:endParaRPr sz="2800"/>
          </a:p>
        </p:txBody>
      </p:sp>
      <p:sp>
        <p:nvSpPr>
          <p:cNvPr id="301" name="Google Shape;301;g2855506959d_0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3000"/>
              <a:buNone/>
            </a:pPr>
            <a:r>
              <a:rPr lang="en-IN" sz="2400">
                <a:solidFill>
                  <a:srgbClr val="000000"/>
                </a:solidFill>
                <a:latin typeface="Times New Roman"/>
                <a:ea typeface="Times New Roman"/>
                <a:cs typeface="Times New Roman"/>
                <a:sym typeface="Times New Roman"/>
              </a:rPr>
              <a:t>Existing systems for bone cancer detection have demonstrated significant advancements through deep learning techniques. Key approaches include dense convolutional neural networks for classification, achieving high accuracy with data augmentation and edge extraction. Notably, the DUconViT model, which combines convolutional and transformer networks, has shown impressive segmentation results. Transformer-based architectures with pyramid networks and GANs have also been effective for tumor detection. Additionally, multimodal spatial attention modules have improved tumor localization by integrating PET and CT data. For our project, integrating UNet with Vision Transformers (ViT) aligns well with these advancements, leveraging UNet’s strong segmentation capabilities and ViT’s ability to capture global context for enhanced bone cancer detection.</a:t>
            </a:r>
            <a:endParaRPr sz="2400"/>
          </a:p>
        </p:txBody>
      </p:sp>
      <p:sp>
        <p:nvSpPr>
          <p:cNvPr id="302" name="Google Shape;302;g2855506959d_0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03" name="Google Shape;303;g2855506959d_0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04" name="Google Shape;304;g2855506959d_0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08" name="Shape 308"/>
        <p:cNvGrpSpPr/>
        <p:nvPr/>
      </p:nvGrpSpPr>
      <p:grpSpPr>
        <a:xfrm>
          <a:off x="0" y="0"/>
          <a:ext cx="0" cy="0"/>
          <a:chOff x="0" y="0"/>
          <a:chExt cx="0" cy="0"/>
        </a:xfrm>
      </p:grpSpPr>
      <p:sp>
        <p:nvSpPr>
          <p:cNvPr id="309" name="Google Shape;309;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a:t>
            </a:r>
            <a:endParaRPr sz="2800"/>
          </a:p>
        </p:txBody>
      </p:sp>
      <p:sp>
        <p:nvSpPr>
          <p:cNvPr id="310" name="Google Shape;310;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600"/>
              </a:spcBef>
              <a:spcAft>
                <a:spcPts val="0"/>
              </a:spcAft>
              <a:buSzPts val="3000"/>
              <a:buNone/>
            </a:pPr>
            <a:r>
              <a:rPr lang="en-IN" sz="2400">
                <a:latin typeface="Times New Roman"/>
                <a:ea typeface="Times New Roman"/>
                <a:cs typeface="Times New Roman"/>
                <a:sym typeface="Times New Roman"/>
              </a:rPr>
              <a:t>Bone cancer detection is crucial for successful treatment, but it is still difficult because of the limitations of traditional methods, which depend on manual analysis by radiologists and are prone to errors and inefficiencies. By creating a diagnostic tool that combines modern machine learning algorithms with powerful image processing techniques, this study seeks to address these issues. The project aims to enable earlier and more trustworthy diagnoses by increasing the efficiency and accuracy of bone cancer detection using medical pictures, thereby improving patient care and raising survival rates. This advancement is motivated by the need to overcome the limitations of existing methods and provide a more effective solution for bone cancer detection.</a:t>
            </a:r>
            <a:endParaRPr sz="3200">
              <a:solidFill>
                <a:srgbClr val="000000"/>
              </a:solidFill>
              <a:latin typeface="Times New Roman"/>
              <a:ea typeface="Times New Roman"/>
              <a:cs typeface="Times New Roman"/>
              <a:sym typeface="Times New Roman"/>
            </a:endParaRPr>
          </a:p>
        </p:txBody>
      </p:sp>
      <p:sp>
        <p:nvSpPr>
          <p:cNvPr id="311" name="Google Shape;311;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12" name="Google Shape;312;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13" name="Google Shape;313;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17" name="Shape 317"/>
        <p:cNvGrpSpPr/>
        <p:nvPr/>
      </p:nvGrpSpPr>
      <p:grpSpPr>
        <a:xfrm>
          <a:off x="0" y="0"/>
          <a:ext cx="0" cy="0"/>
          <a:chOff x="0" y="0"/>
          <a:chExt cx="0" cy="0"/>
        </a:xfrm>
      </p:grpSpPr>
      <p:sp>
        <p:nvSpPr>
          <p:cNvPr id="318" name="Google Shape;318;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 and Scope</a:t>
            </a:r>
            <a:endParaRPr sz="2800"/>
          </a:p>
        </p:txBody>
      </p:sp>
      <p:sp>
        <p:nvSpPr>
          <p:cNvPr id="319" name="Google Shape;319;p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04800" lvl="0" marL="457200" rtl="0" algn="just">
              <a:spcBef>
                <a:spcPts val="360"/>
              </a:spcBef>
              <a:spcAft>
                <a:spcPts val="0"/>
              </a:spcAft>
              <a:buSzPts val="1200"/>
              <a:buFont typeface="Times New Roman"/>
              <a:buChar char="●"/>
            </a:pPr>
            <a:r>
              <a:rPr lang="en-IN" sz="2400">
                <a:latin typeface="Times New Roman"/>
                <a:ea typeface="Times New Roman"/>
                <a:cs typeface="Times New Roman"/>
                <a:sym typeface="Times New Roman"/>
              </a:rPr>
              <a:t>Provide a Diagnostic Tool: Construct a tool that accurately detects bone cancer from medical images by using machine learning and sophisticated image processing techniques.</a:t>
            </a:r>
            <a:endParaRPr sz="24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IN" sz="2400">
                <a:latin typeface="Times New Roman"/>
                <a:ea typeface="Times New Roman"/>
                <a:cs typeface="Times New Roman"/>
                <a:sym typeface="Times New Roman"/>
              </a:rPr>
              <a:t>Automate and Simplify Detection: To cut down on diagnostic time and decrease errors related to radiologists' manual evaluation, automate the image analysis process.</a:t>
            </a:r>
            <a:endParaRPr sz="24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IN" sz="2400">
                <a:latin typeface="Times New Roman"/>
                <a:ea typeface="Times New Roman"/>
                <a:cs typeface="Times New Roman"/>
                <a:sym typeface="Times New Roman"/>
              </a:rPr>
              <a:t>Enable Early and Reliable Detection: Improve patient outcomes by enabling timely intervention through early detection of bone cancer.</a:t>
            </a:r>
            <a:endParaRPr sz="24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IN" sz="2400">
                <a:latin typeface="Times New Roman"/>
                <a:ea typeface="Times New Roman"/>
                <a:cs typeface="Times New Roman"/>
                <a:sym typeface="Times New Roman"/>
              </a:rPr>
              <a:t>Optimize Machine Learning Models: Assess and improve CNN models to guarantee optimal performance in differentiating between normal and malignant bone scans, hence facilitating timely and accurate diagnosis.</a:t>
            </a:r>
            <a:endParaRPr sz="2400">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sz="3200">
              <a:solidFill>
                <a:srgbClr val="000000"/>
              </a:solidFill>
              <a:latin typeface="Times New Roman"/>
              <a:ea typeface="Times New Roman"/>
              <a:cs typeface="Times New Roman"/>
              <a:sym typeface="Times New Roman"/>
            </a:endParaRPr>
          </a:p>
        </p:txBody>
      </p:sp>
      <p:sp>
        <p:nvSpPr>
          <p:cNvPr id="320" name="Google Shape;320;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21" name="Google Shape;321;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22" name="Google Shape;322;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26" name="Shape 326"/>
        <p:cNvGrpSpPr/>
        <p:nvPr/>
      </p:nvGrpSpPr>
      <p:grpSpPr>
        <a:xfrm>
          <a:off x="0" y="0"/>
          <a:ext cx="0" cy="0"/>
          <a:chOff x="0" y="0"/>
          <a:chExt cx="0" cy="0"/>
        </a:xfrm>
      </p:grpSpPr>
      <p:sp>
        <p:nvSpPr>
          <p:cNvPr id="327" name="Google Shape;327;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328" name="Google Shape;328;p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SzPts val="1100"/>
              <a:buNone/>
            </a:pPr>
            <a:r>
              <a:rPr lang="en-IN" sz="2400">
                <a:latin typeface="Times New Roman"/>
                <a:ea typeface="Times New Roman"/>
                <a:cs typeface="Times New Roman"/>
                <a:sym typeface="Times New Roman"/>
              </a:rPr>
              <a:t>Bone cancer, a rare but critical condition, involves uncontrolled cell growth that deteriorates healthy bone tissue and poses serious health threats. Conventional diagnostic methods rely on manual image analysis by radiologists, which is often labor-intensive and prone to errors. This study addresses these challenges by introducing an advanced method that integrates machine learning with sophisticated image processing techniques. The proposed approach aims to enhance diagnostic accuracy and efficiency by combining robust segmentation capabilities with advanced global context understanding. This innovation seeks to offer a more reliable and faster diagnostic tool, ultimately improving patient care and increasing survival rates through more precise and timely detection.</a:t>
            </a:r>
            <a:endParaRPr sz="2400">
              <a:latin typeface="Times New Roman"/>
              <a:ea typeface="Times New Roman"/>
              <a:cs typeface="Times New Roman"/>
              <a:sym typeface="Times New Roman"/>
            </a:endParaRPr>
          </a:p>
          <a:p>
            <a:pPr indent="0" lvl="0" marL="0" rtl="0" algn="just">
              <a:spcBef>
                <a:spcPts val="1200"/>
              </a:spcBef>
              <a:spcAft>
                <a:spcPts val="0"/>
              </a:spcAft>
              <a:buSzPts val="3000"/>
              <a:buNone/>
            </a:pPr>
            <a:r>
              <a:t/>
            </a:r>
            <a:endParaRPr sz="2400">
              <a:latin typeface="Times New Roman"/>
              <a:ea typeface="Times New Roman"/>
              <a:cs typeface="Times New Roman"/>
              <a:sym typeface="Times New Roman"/>
            </a:endParaRPr>
          </a:p>
        </p:txBody>
      </p:sp>
      <p:sp>
        <p:nvSpPr>
          <p:cNvPr id="329" name="Google Shape;329;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30" name="Google Shape;330;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31" name="Google Shape;331;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35" name="Shape 335"/>
        <p:cNvGrpSpPr/>
        <p:nvPr/>
      </p:nvGrpSpPr>
      <p:grpSpPr>
        <a:xfrm>
          <a:off x="0" y="0"/>
          <a:ext cx="0" cy="0"/>
          <a:chOff x="0" y="0"/>
          <a:chExt cx="0" cy="0"/>
        </a:xfrm>
      </p:grpSpPr>
      <p:sp>
        <p:nvSpPr>
          <p:cNvPr id="336" name="Google Shape;336;g2855506959d_0_1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SRS</a:t>
            </a:r>
            <a:endParaRPr sz="2800"/>
          </a:p>
        </p:txBody>
      </p:sp>
      <p:sp>
        <p:nvSpPr>
          <p:cNvPr id="337" name="Google Shape;337;g2855506959d_0_1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 Software Requirements</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Functional Requirements:</a:t>
            </a:r>
            <a:endParaRPr b="1"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Image preprocessing and augmentation</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Model training (U-Net, transformers)</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Segmentation and classification</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Results visualization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Non-Functional Requirements:</a:t>
            </a:r>
            <a:endParaRPr b="1"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Performance, usability, reliability, security</a:t>
            </a:r>
            <a:endParaRPr sz="2400">
              <a:latin typeface="Times New Roman"/>
              <a:ea typeface="Times New Roman"/>
              <a:cs typeface="Times New Roman"/>
              <a:sym typeface="Times New Roman"/>
            </a:endParaRPr>
          </a:p>
        </p:txBody>
      </p:sp>
      <p:sp>
        <p:nvSpPr>
          <p:cNvPr id="338" name="Google Shape;338;g2855506959d_0_1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39" name="Google Shape;339;g2855506959d_0_1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40" name="Google Shape;340;g2855506959d_0_1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44" name="Shape 344"/>
        <p:cNvGrpSpPr/>
        <p:nvPr/>
      </p:nvGrpSpPr>
      <p:grpSpPr>
        <a:xfrm>
          <a:off x="0" y="0"/>
          <a:ext cx="0" cy="0"/>
          <a:chOff x="0" y="0"/>
          <a:chExt cx="0" cy="0"/>
        </a:xfrm>
      </p:grpSpPr>
      <p:sp>
        <p:nvSpPr>
          <p:cNvPr id="345" name="Google Shape;345;g2fdbe476161_0_12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SRS</a:t>
            </a:r>
            <a:endParaRPr sz="2800"/>
          </a:p>
        </p:txBody>
      </p:sp>
      <p:sp>
        <p:nvSpPr>
          <p:cNvPr id="346" name="Google Shape;346;g2fdbe476161_0_128"/>
          <p:cNvSpPr txBox="1"/>
          <p:nvPr>
            <p:ph idx="1" type="body"/>
          </p:nvPr>
        </p:nvSpPr>
        <p:spPr>
          <a:xfrm>
            <a:off x="755650" y="1752600"/>
            <a:ext cx="51363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IN" sz="2400">
                <a:latin typeface="Times New Roman"/>
                <a:ea typeface="Times New Roman"/>
                <a:cs typeface="Times New Roman"/>
                <a:sym typeface="Times New Roman"/>
              </a:rPr>
              <a:t>Hardware Requirements</a:t>
            </a:r>
            <a:endParaRPr b="1" sz="24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IN" sz="2400">
                <a:latin typeface="Times New Roman"/>
                <a:ea typeface="Times New Roman"/>
                <a:cs typeface="Times New Roman"/>
                <a:sym typeface="Times New Roman"/>
              </a:rPr>
              <a:t>Minimum Configuration:</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Processor:</a:t>
            </a:r>
            <a:r>
              <a:rPr lang="en-IN" sz="2400">
                <a:latin typeface="Times New Roman"/>
                <a:ea typeface="Times New Roman"/>
                <a:cs typeface="Times New Roman"/>
                <a:sym typeface="Times New Roman"/>
              </a:rPr>
              <a:t> Intel Core i5</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RAM:</a:t>
            </a:r>
            <a:r>
              <a:rPr lang="en-IN" sz="2400">
                <a:latin typeface="Times New Roman"/>
                <a:ea typeface="Times New Roman"/>
                <a:cs typeface="Times New Roman"/>
                <a:sym typeface="Times New Roman"/>
              </a:rPr>
              <a:t> 8 GB</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Storage:</a:t>
            </a:r>
            <a:r>
              <a:rPr lang="en-IN" sz="2400">
                <a:latin typeface="Times New Roman"/>
                <a:ea typeface="Times New Roman"/>
                <a:cs typeface="Times New Roman"/>
                <a:sym typeface="Times New Roman"/>
              </a:rPr>
              <a:t> 500 GB SSD</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Graphics Card:</a:t>
            </a:r>
            <a:r>
              <a:rPr lang="en-IN" sz="2400">
                <a:latin typeface="Times New Roman"/>
                <a:ea typeface="Times New Roman"/>
                <a:cs typeface="Times New Roman"/>
                <a:sym typeface="Times New Roman"/>
              </a:rPr>
              <a:t> NVIDIA GTX 1050</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b="1" lang="en-IN" sz="2400">
                <a:latin typeface="Times New Roman"/>
                <a:ea typeface="Times New Roman"/>
                <a:cs typeface="Times New Roman"/>
                <a:sym typeface="Times New Roman"/>
              </a:rPr>
              <a:t>OS:</a:t>
            </a:r>
            <a:r>
              <a:rPr lang="en-IN" sz="2400">
                <a:latin typeface="Times New Roman"/>
                <a:ea typeface="Times New Roman"/>
                <a:cs typeface="Times New Roman"/>
                <a:sym typeface="Times New Roman"/>
              </a:rPr>
              <a:t> Windows 10</a:t>
            </a:r>
            <a:endParaRPr b="1" sz="2400">
              <a:latin typeface="Times New Roman"/>
              <a:ea typeface="Times New Roman"/>
              <a:cs typeface="Times New Roman"/>
              <a:sym typeface="Times New Roman"/>
            </a:endParaRPr>
          </a:p>
        </p:txBody>
      </p:sp>
      <p:sp>
        <p:nvSpPr>
          <p:cNvPr id="347" name="Google Shape;347;g2fdbe476161_0_12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48" name="Google Shape;348;g2fdbe476161_0_12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49" name="Google Shape;349;g2fdbe476161_0_12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50" name="Google Shape;350;g2fdbe476161_0_128"/>
          <p:cNvSpPr txBox="1"/>
          <p:nvPr/>
        </p:nvSpPr>
        <p:spPr>
          <a:xfrm>
            <a:off x="6084825" y="1867887"/>
            <a:ext cx="5017500" cy="4293600"/>
          </a:xfrm>
          <a:prstGeom prst="rect">
            <a:avLst/>
          </a:prstGeom>
          <a:noFill/>
          <a:ln>
            <a:noFill/>
          </a:ln>
        </p:spPr>
        <p:txBody>
          <a:bodyPr anchorCtr="0" anchor="t" bIns="91425" lIns="91425" spcFirstLastPara="1" rIns="91425" wrap="square" tIns="91425">
            <a:noAutofit/>
          </a:bodyPr>
          <a:lstStyle/>
          <a:p>
            <a:pPr indent="0" lvl="0" marL="0" rtl="0" algn="just">
              <a:spcBef>
                <a:spcPts val="36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just">
              <a:spcBef>
                <a:spcPts val="360"/>
              </a:spcBef>
              <a:spcAft>
                <a:spcPts val="0"/>
              </a:spcAft>
              <a:buNone/>
            </a:pPr>
            <a:r>
              <a:rPr b="1" lang="en-IN" sz="2400">
                <a:solidFill>
                  <a:schemeClr val="dk1"/>
                </a:solidFill>
                <a:latin typeface="Times New Roman"/>
                <a:ea typeface="Times New Roman"/>
                <a:cs typeface="Times New Roman"/>
                <a:sym typeface="Times New Roman"/>
              </a:rPr>
              <a:t>Recommended Configuration:</a:t>
            </a:r>
            <a:endParaRPr b="1" sz="2400">
              <a:solidFill>
                <a:schemeClr val="dk1"/>
              </a:solidFill>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Char char="●"/>
            </a:pPr>
            <a:r>
              <a:rPr b="1" lang="en-IN" sz="2400">
                <a:solidFill>
                  <a:schemeClr val="dk1"/>
                </a:solidFill>
                <a:latin typeface="Times New Roman"/>
                <a:ea typeface="Times New Roman"/>
                <a:cs typeface="Times New Roman"/>
                <a:sym typeface="Times New Roman"/>
              </a:rPr>
              <a:t>Processor:</a:t>
            </a:r>
            <a:r>
              <a:rPr lang="en-IN" sz="2400">
                <a:solidFill>
                  <a:schemeClr val="dk1"/>
                </a:solidFill>
                <a:latin typeface="Times New Roman"/>
                <a:ea typeface="Times New Roman"/>
                <a:cs typeface="Times New Roman"/>
                <a:sym typeface="Times New Roman"/>
              </a:rPr>
              <a:t> Intel Core i7</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Char char="●"/>
            </a:pPr>
            <a:r>
              <a:rPr b="1" lang="en-IN" sz="2400">
                <a:solidFill>
                  <a:schemeClr val="dk1"/>
                </a:solidFill>
                <a:latin typeface="Times New Roman"/>
                <a:ea typeface="Times New Roman"/>
                <a:cs typeface="Times New Roman"/>
                <a:sym typeface="Times New Roman"/>
              </a:rPr>
              <a:t>RAM:</a:t>
            </a:r>
            <a:r>
              <a:rPr lang="en-IN" sz="2400">
                <a:solidFill>
                  <a:schemeClr val="dk1"/>
                </a:solidFill>
                <a:latin typeface="Times New Roman"/>
                <a:ea typeface="Times New Roman"/>
                <a:cs typeface="Times New Roman"/>
                <a:sym typeface="Times New Roman"/>
              </a:rPr>
              <a:t> 16 GB+</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Char char="●"/>
            </a:pPr>
            <a:r>
              <a:rPr b="1" lang="en-IN" sz="2400">
                <a:solidFill>
                  <a:schemeClr val="dk1"/>
                </a:solidFill>
                <a:latin typeface="Times New Roman"/>
                <a:ea typeface="Times New Roman"/>
                <a:cs typeface="Times New Roman"/>
                <a:sym typeface="Times New Roman"/>
              </a:rPr>
              <a:t>Storage:</a:t>
            </a:r>
            <a:r>
              <a:rPr lang="en-IN" sz="2400">
                <a:solidFill>
                  <a:schemeClr val="dk1"/>
                </a:solidFill>
                <a:latin typeface="Times New Roman"/>
                <a:ea typeface="Times New Roman"/>
                <a:cs typeface="Times New Roman"/>
                <a:sym typeface="Times New Roman"/>
              </a:rPr>
              <a:t> 1 TB SSD</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Char char="●"/>
            </a:pPr>
            <a:r>
              <a:rPr b="1" lang="en-IN" sz="2400">
                <a:solidFill>
                  <a:schemeClr val="dk1"/>
                </a:solidFill>
                <a:latin typeface="Times New Roman"/>
                <a:ea typeface="Times New Roman"/>
                <a:cs typeface="Times New Roman"/>
                <a:sym typeface="Times New Roman"/>
              </a:rPr>
              <a:t>Graphics Card:</a:t>
            </a:r>
            <a:r>
              <a:rPr lang="en-IN" sz="2400">
                <a:solidFill>
                  <a:schemeClr val="dk1"/>
                </a:solidFill>
                <a:latin typeface="Times New Roman"/>
                <a:ea typeface="Times New Roman"/>
                <a:cs typeface="Times New Roman"/>
                <a:sym typeface="Times New Roman"/>
              </a:rPr>
              <a:t> NVIDIA GTX 1060</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Char char="●"/>
            </a:pPr>
            <a:r>
              <a:rPr b="1" lang="en-IN" sz="2400">
                <a:solidFill>
                  <a:schemeClr val="dk1"/>
                </a:solidFill>
                <a:latin typeface="Times New Roman"/>
                <a:ea typeface="Times New Roman"/>
                <a:cs typeface="Times New Roman"/>
                <a:sym typeface="Times New Roman"/>
              </a:rPr>
              <a:t>OS:</a:t>
            </a:r>
            <a:r>
              <a:rPr lang="en-IN" sz="2400">
                <a:solidFill>
                  <a:schemeClr val="dk1"/>
                </a:solidFill>
                <a:latin typeface="Times New Roman"/>
                <a:ea typeface="Times New Roman"/>
                <a:cs typeface="Times New Roman"/>
                <a:sym typeface="Times New Roman"/>
              </a:rPr>
              <a:t> Windows 10</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a:t>
            </a:r>
            <a:endParaRPr sz="2800"/>
          </a:p>
        </p:txBody>
      </p:sp>
      <p:sp>
        <p:nvSpPr>
          <p:cNvPr id="112" name="Google Shape;112;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None/>
            </a:pPr>
            <a:r>
              <a:rPr b="1" lang="en-IN" sz="2400">
                <a:latin typeface="Times New Roman"/>
                <a:ea typeface="Times New Roman"/>
                <a:cs typeface="Times New Roman"/>
                <a:sym typeface="Times New Roman"/>
              </a:rPr>
              <a:t>1. </a:t>
            </a:r>
            <a:r>
              <a:rPr b="1" lang="en-IN" sz="2400">
                <a:latin typeface="Times New Roman"/>
                <a:ea typeface="Times New Roman"/>
                <a:cs typeface="Times New Roman"/>
                <a:sym typeface="Times New Roman"/>
              </a:rPr>
              <a:t>Bone Marrow Cancer Detection Using Deep Learning</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Identification of bone marrow cancer types using deep learning techniques.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Data synthesis with augmentation, image rotation, edge extraction, and a three-layer dense CNN for classification.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Proposed a dense CNN for accurate cancer detection.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Comprehensive feature extraction and classification approach.</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Complexity in model implementation and potential for high computational requirements.</a:t>
            </a:r>
            <a:endParaRPr sz="2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None/>
            </a:pPr>
            <a:r>
              <a:t/>
            </a:r>
            <a:endParaRPr b="1" sz="2400">
              <a:solidFill>
                <a:srgbClr val="000000"/>
              </a:solidFill>
              <a:latin typeface="Times New Roman"/>
              <a:ea typeface="Times New Roman"/>
              <a:cs typeface="Times New Roman"/>
              <a:sym typeface="Times New Roman"/>
            </a:endParaRPr>
          </a:p>
        </p:txBody>
      </p:sp>
      <p:sp>
        <p:nvSpPr>
          <p:cNvPr id="113" name="Google Shape;113;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14" name="Google Shape;114;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5" name="Google Shape;115;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54" name="Shape 354"/>
        <p:cNvGrpSpPr/>
        <p:nvPr/>
      </p:nvGrpSpPr>
      <p:grpSpPr>
        <a:xfrm>
          <a:off x="0" y="0"/>
          <a:ext cx="0" cy="0"/>
          <a:chOff x="0" y="0"/>
          <a:chExt cx="0" cy="0"/>
        </a:xfrm>
      </p:grpSpPr>
      <p:sp>
        <p:nvSpPr>
          <p:cNvPr id="355" name="Google Shape;355;g2fdbe476161_0_136"/>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SRS</a:t>
            </a:r>
            <a:endParaRPr sz="2800"/>
          </a:p>
        </p:txBody>
      </p:sp>
      <p:sp>
        <p:nvSpPr>
          <p:cNvPr id="356" name="Google Shape;356;g2fdbe476161_0_13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 Software Requirements</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Operating System:</a:t>
            </a:r>
            <a:r>
              <a:rPr lang="en-IN" sz="2400">
                <a:latin typeface="Times New Roman"/>
                <a:ea typeface="Times New Roman"/>
                <a:cs typeface="Times New Roman"/>
                <a:sym typeface="Times New Roman"/>
              </a:rPr>
              <a:t> Windows 10 or later</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Development Tools:</a:t>
            </a:r>
            <a:r>
              <a:rPr lang="en-IN" sz="2400">
                <a:latin typeface="Times New Roman"/>
                <a:ea typeface="Times New Roman"/>
                <a:cs typeface="Times New Roman"/>
                <a:sym typeface="Times New Roman"/>
              </a:rPr>
              <a:t> Visual Studio Code, PyCharm, Jupyter Notebook</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Libraries and Frameworks:</a:t>
            </a:r>
            <a:r>
              <a:rPr lang="en-IN" sz="2400">
                <a:latin typeface="Times New Roman"/>
                <a:ea typeface="Times New Roman"/>
                <a:cs typeface="Times New Roman"/>
                <a:sym typeface="Times New Roman"/>
              </a:rPr>
              <a:t> TensorFlow, Keras, PyTorch, OpenCV, scikit-image, albumentations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Additional Software:</a:t>
            </a:r>
            <a:r>
              <a:rPr lang="en-IN" sz="2400">
                <a:latin typeface="Times New Roman"/>
                <a:ea typeface="Times New Roman"/>
                <a:cs typeface="Times New Roman"/>
                <a:sym typeface="Times New Roman"/>
              </a:rPr>
              <a:t> pip, conda, Git</a:t>
            </a:r>
            <a:endParaRPr sz="2400">
              <a:latin typeface="Times New Roman"/>
              <a:ea typeface="Times New Roman"/>
              <a:cs typeface="Times New Roman"/>
              <a:sym typeface="Times New Roman"/>
            </a:endParaRPr>
          </a:p>
          <a:p>
            <a:pPr indent="0" lvl="0" marL="0" rtl="0" algn="just">
              <a:spcBef>
                <a:spcPts val="1200"/>
              </a:spcBef>
              <a:spcAft>
                <a:spcPts val="0"/>
              </a:spcAft>
              <a:buSzPts val="3000"/>
              <a:buNone/>
            </a:pPr>
            <a:r>
              <a:t/>
            </a:r>
            <a:endParaRPr sz="2400">
              <a:latin typeface="Times New Roman"/>
              <a:ea typeface="Times New Roman"/>
              <a:cs typeface="Times New Roman"/>
              <a:sym typeface="Times New Roman"/>
            </a:endParaRPr>
          </a:p>
        </p:txBody>
      </p:sp>
      <p:sp>
        <p:nvSpPr>
          <p:cNvPr id="357" name="Google Shape;357;g2fdbe476161_0_136"/>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58" name="Google Shape;358;g2fdbe476161_0_13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59" name="Google Shape;359;g2fdbe476161_0_13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63" name="Shape 363"/>
        <p:cNvGrpSpPr/>
        <p:nvPr/>
      </p:nvGrpSpPr>
      <p:grpSpPr>
        <a:xfrm>
          <a:off x="0" y="0"/>
          <a:ext cx="0" cy="0"/>
          <a:chOff x="0" y="0"/>
          <a:chExt cx="0" cy="0"/>
        </a:xfrm>
      </p:grpSpPr>
      <p:sp>
        <p:nvSpPr>
          <p:cNvPr id="364" name="Google Shape;364;g2855506959d_0_1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365" name="Google Shape;365;g2855506959d_0_1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[1]	D. Kumar et al., "Automatic Detection of White Blood Cancer From Bone Marrow Microscopic Images Using Convolutional Neural Networks," in IEEE Access, vol. 8, pp. 142521-142531, 2020, doi: 10.1109/ACCESS.2020.3012292.</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[2]	M. A. A. Walid and P. C. Shill, "A Transfer-Learning Based Unbiased Voting Bone Cancer Detection Framework from Histological Osteosarcoma Images," 2023 14th International Conference on Computing Communication and Networking Technologies (ICCCNT), Delhi, India, 2023, pp. 1-7, doi: 10.1109/ICCCNT56998.2023.10307768.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[3]	J. Wu, T. Yuan, J. Zeng and F. Gou, "A Medically Assisted Model for Precise Segmentation of Osteosarcoma Nuclei on Pathological Images," in IEEE Journal of Biomedical and Health Informatics, vol. 27, no. 8, pp. 3982-3993, Aug. 2023, doi: 10.1109/JBHI.2023.3278303.</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spcBef>
                <a:spcPts val="360"/>
              </a:spcBef>
              <a:spcAft>
                <a:spcPts val="0"/>
              </a:spcAft>
              <a:buSzPts val="3000"/>
              <a:buNone/>
            </a:pPr>
            <a:r>
              <a:t/>
            </a:r>
            <a:endParaRPr sz="1800">
              <a:latin typeface="Times New Roman"/>
              <a:ea typeface="Times New Roman"/>
              <a:cs typeface="Times New Roman"/>
              <a:sym typeface="Times New Roman"/>
            </a:endParaRPr>
          </a:p>
        </p:txBody>
      </p:sp>
      <p:sp>
        <p:nvSpPr>
          <p:cNvPr id="366" name="Google Shape;366;g2855506959d_0_1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67" name="Google Shape;367;g2855506959d_0_1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68" name="Google Shape;368;g2855506959d_0_1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72" name="Shape 372"/>
        <p:cNvGrpSpPr/>
        <p:nvPr/>
      </p:nvGrpSpPr>
      <p:grpSpPr>
        <a:xfrm>
          <a:off x="0" y="0"/>
          <a:ext cx="0" cy="0"/>
          <a:chOff x="0" y="0"/>
          <a:chExt cx="0" cy="0"/>
        </a:xfrm>
      </p:grpSpPr>
      <p:sp>
        <p:nvSpPr>
          <p:cNvPr id="373" name="Google Shape;373;g2855506959d_0_2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374" name="Google Shape;374;g2855506959d_0_2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[4]	C. Loraksa, S. Mongkolsomlit, N. Nimsuk, M. Uscharapong and P. Kiatisevi, "Development of the Osteosarcoma Lung Nodules Detection Model Based on SSD-VGG16 and Competency Comparing With Traditional Method," in IEEE Access, vol. 10, pp. 65496-65506, 2022, doi: 10.1109/ACCESS.2022.3183604.</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[5]	</a:t>
            </a:r>
            <a:r>
              <a:rPr lang="en-IN" sz="1800">
                <a:solidFill>
                  <a:srgbClr val="333333"/>
                </a:solidFill>
                <a:latin typeface="Times New Roman"/>
                <a:ea typeface="Times New Roman"/>
                <a:cs typeface="Times New Roman"/>
                <a:sym typeface="Times New Roman"/>
              </a:rPr>
              <a:t>A. Saber, M. Sakr, O. M. Abo-Seida, A. Keshk and H. Chen, "A Novel Deep-Learning Model for Automatic Detection and Classification of Breast Cancer Using the Transfer-Learning Technique," in </a:t>
            </a:r>
            <a:r>
              <a:rPr i="1" lang="en-IN" sz="1800">
                <a:solidFill>
                  <a:srgbClr val="333333"/>
                </a:solidFill>
                <a:latin typeface="Times New Roman"/>
                <a:ea typeface="Times New Roman"/>
                <a:cs typeface="Times New Roman"/>
                <a:sym typeface="Times New Roman"/>
              </a:rPr>
              <a:t>IEEE Access</a:t>
            </a:r>
            <a:r>
              <a:rPr lang="en-IN" sz="1800">
                <a:solidFill>
                  <a:srgbClr val="333333"/>
                </a:solidFill>
                <a:latin typeface="Times New Roman"/>
                <a:ea typeface="Times New Roman"/>
                <a:cs typeface="Times New Roman"/>
                <a:sym typeface="Times New Roman"/>
              </a:rPr>
              <a:t>, vol. 9, pp. 71194-71209, 2021, doi: 10.1109/ACCESS.2021.3079204.</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[6]	C. Sun, A. Xu, D. Liu, Z. Xiong, F. Zhao and W. Ding, "Deep Learning-Based Classification of Liver Cancer Histopathology Images Using Only Global Labels," in </a:t>
            </a:r>
            <a:r>
              <a:rPr i="1" lang="en-IN" sz="1800">
                <a:solidFill>
                  <a:srgbClr val="333333"/>
                </a:solidFill>
                <a:latin typeface="Times New Roman"/>
                <a:ea typeface="Times New Roman"/>
                <a:cs typeface="Times New Roman"/>
                <a:sym typeface="Times New Roman"/>
              </a:rPr>
              <a:t>IEEE Journal of Biomedical and Health Informatics</a:t>
            </a:r>
            <a:r>
              <a:rPr lang="en-IN" sz="1800">
                <a:solidFill>
                  <a:srgbClr val="333333"/>
                </a:solidFill>
                <a:latin typeface="Times New Roman"/>
                <a:ea typeface="Times New Roman"/>
                <a:cs typeface="Times New Roman"/>
                <a:sym typeface="Times New Roman"/>
              </a:rPr>
              <a:t>, vol. 24, no. 6, pp. 1643-1651, June 2020, doi: 10.1109/JBHI.2019.2949837.</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333333"/>
              </a:solidFill>
              <a:highlight>
                <a:srgbClr val="FFFFFF"/>
              </a:highlight>
              <a:latin typeface="Times New Roman"/>
              <a:ea typeface="Times New Roman"/>
              <a:cs typeface="Times New Roman"/>
              <a:sym typeface="Times New Roman"/>
            </a:endParaRPr>
          </a:p>
          <a:p>
            <a:pPr indent="0" lvl="0" marL="0" rtl="0" algn="just">
              <a:spcBef>
                <a:spcPts val="360"/>
              </a:spcBef>
              <a:spcAft>
                <a:spcPts val="0"/>
              </a:spcAft>
              <a:buSzPts val="3000"/>
              <a:buNone/>
            </a:pPr>
            <a:r>
              <a:t/>
            </a:r>
            <a:endParaRPr sz="1800">
              <a:latin typeface="Times New Roman"/>
              <a:ea typeface="Times New Roman"/>
              <a:cs typeface="Times New Roman"/>
              <a:sym typeface="Times New Roman"/>
            </a:endParaRPr>
          </a:p>
        </p:txBody>
      </p:sp>
      <p:sp>
        <p:nvSpPr>
          <p:cNvPr id="375" name="Google Shape;375;g2855506959d_0_2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76" name="Google Shape;376;g2855506959d_0_2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77" name="Google Shape;377;g2855506959d_0_2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81" name="Shape 381"/>
        <p:cNvGrpSpPr/>
        <p:nvPr/>
      </p:nvGrpSpPr>
      <p:grpSpPr>
        <a:xfrm>
          <a:off x="0" y="0"/>
          <a:ext cx="0" cy="0"/>
          <a:chOff x="0" y="0"/>
          <a:chExt cx="0" cy="0"/>
        </a:xfrm>
      </p:grpSpPr>
      <p:sp>
        <p:nvSpPr>
          <p:cNvPr id="382" name="Google Shape;382;g2855506959d_0_35"/>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383" name="Google Shape;383;g2855506959d_0_3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[7]	N. -Y. Huang and C. -X. Liu, "Efficient Tumor Detection and Classification Model Based on ViT in an End-to-End Architecture," in </a:t>
            </a:r>
            <a:r>
              <a:rPr i="1" lang="en-IN" sz="1800">
                <a:solidFill>
                  <a:srgbClr val="333333"/>
                </a:solidFill>
                <a:latin typeface="Times New Roman"/>
                <a:ea typeface="Times New Roman"/>
                <a:cs typeface="Times New Roman"/>
                <a:sym typeface="Times New Roman"/>
              </a:rPr>
              <a:t>IEEE Access</a:t>
            </a:r>
            <a:r>
              <a:rPr lang="en-IN" sz="1800">
                <a:solidFill>
                  <a:srgbClr val="333333"/>
                </a:solidFill>
                <a:latin typeface="Times New Roman"/>
                <a:ea typeface="Times New Roman"/>
                <a:cs typeface="Times New Roman"/>
                <a:sym typeface="Times New Roman"/>
              </a:rPr>
              <a:t>, vol. 12, pp. 106096-106106, 2024, doi: 10.1109/ACCESS.2024.3424294.</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[8]	Z. Ling, S. Yang, F. Gou, Z. Dai and J. Wu, "Intelligent Assistant Diagnosis System of Osteosarcoma MRI Image Based on Transformer and Convolution in Developing Countries," in </a:t>
            </a:r>
            <a:r>
              <a:rPr i="1" lang="en-IN" sz="1800">
                <a:solidFill>
                  <a:srgbClr val="333333"/>
                </a:solidFill>
                <a:latin typeface="Times New Roman"/>
                <a:ea typeface="Times New Roman"/>
                <a:cs typeface="Times New Roman"/>
                <a:sym typeface="Times New Roman"/>
              </a:rPr>
              <a:t>IEEE Journal of Biomedical and Health Informatics</a:t>
            </a:r>
            <a:r>
              <a:rPr lang="en-IN" sz="1800">
                <a:solidFill>
                  <a:srgbClr val="333333"/>
                </a:solidFill>
                <a:latin typeface="Times New Roman"/>
                <a:ea typeface="Times New Roman"/>
                <a:cs typeface="Times New Roman"/>
                <a:sym typeface="Times New Roman"/>
              </a:rPr>
              <a:t>, vol. 26, no. 11, pp. 5563-5574, Nov. 2022, doi: 10.1109/JBHI.2022.3196043</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[9]	X. Fu, L. Bi, A. Kumar, M. Fulham and J. Kim, "Multimodal Spatial Attention Module for Targeting Multimodal PET-CT Lung Tumor Segmentation," in </a:t>
            </a:r>
            <a:r>
              <a:rPr i="1" lang="en-IN" sz="1800">
                <a:solidFill>
                  <a:srgbClr val="333333"/>
                </a:solidFill>
                <a:latin typeface="Times New Roman"/>
                <a:ea typeface="Times New Roman"/>
                <a:cs typeface="Times New Roman"/>
                <a:sym typeface="Times New Roman"/>
              </a:rPr>
              <a:t>IEEE Journal of Biomedical and Health Informatics</a:t>
            </a:r>
            <a:r>
              <a:rPr lang="en-IN" sz="1800">
                <a:solidFill>
                  <a:srgbClr val="333333"/>
                </a:solidFill>
                <a:latin typeface="Times New Roman"/>
                <a:ea typeface="Times New Roman"/>
                <a:cs typeface="Times New Roman"/>
                <a:sym typeface="Times New Roman"/>
              </a:rPr>
              <a:t>, vol. 25, no. 9, pp. 3507-3516, Sept. 2021, doi: 10.1109/JBHI.2021.3059453.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3000"/>
              <a:buFont typeface="Arial"/>
              <a:buNone/>
            </a:pPr>
            <a:r>
              <a:t/>
            </a:r>
            <a:endParaRPr sz="1800">
              <a:latin typeface="Times New Roman"/>
              <a:ea typeface="Times New Roman"/>
              <a:cs typeface="Times New Roman"/>
              <a:sym typeface="Times New Roman"/>
            </a:endParaRPr>
          </a:p>
          <a:p>
            <a:pPr indent="0" lvl="0" marL="0" rtl="0" algn="just">
              <a:spcBef>
                <a:spcPts val="360"/>
              </a:spcBef>
              <a:spcAft>
                <a:spcPts val="0"/>
              </a:spcAft>
              <a:buClr>
                <a:schemeClr val="dk1"/>
              </a:buClr>
              <a:buSzPts val="3000"/>
              <a:buFont typeface="Arial"/>
              <a:buNone/>
            </a:pPr>
            <a:r>
              <a:t/>
            </a:r>
            <a:endParaRPr sz="1800">
              <a:latin typeface="Times New Roman"/>
              <a:ea typeface="Times New Roman"/>
              <a:cs typeface="Times New Roman"/>
              <a:sym typeface="Times New Roman"/>
            </a:endParaRPr>
          </a:p>
          <a:p>
            <a:pPr indent="0" lvl="0" marL="0" rtl="0" algn="just">
              <a:spcBef>
                <a:spcPts val="360"/>
              </a:spcBef>
              <a:spcAft>
                <a:spcPts val="0"/>
              </a:spcAft>
              <a:buSzPts val="3000"/>
              <a:buNone/>
            </a:pPr>
            <a:r>
              <a:t/>
            </a:r>
            <a:endParaRPr sz="1800">
              <a:latin typeface="Times New Roman"/>
              <a:ea typeface="Times New Roman"/>
              <a:cs typeface="Times New Roman"/>
              <a:sym typeface="Times New Roman"/>
            </a:endParaRPr>
          </a:p>
        </p:txBody>
      </p:sp>
      <p:sp>
        <p:nvSpPr>
          <p:cNvPr id="384" name="Google Shape;384;g2855506959d_0_3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85" name="Google Shape;385;g2855506959d_0_3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86" name="Google Shape;386;g2855506959d_0_3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90" name="Shape 390"/>
        <p:cNvGrpSpPr/>
        <p:nvPr/>
      </p:nvGrpSpPr>
      <p:grpSpPr>
        <a:xfrm>
          <a:off x="0" y="0"/>
          <a:ext cx="0" cy="0"/>
          <a:chOff x="0" y="0"/>
          <a:chExt cx="0" cy="0"/>
        </a:xfrm>
      </p:grpSpPr>
      <p:sp>
        <p:nvSpPr>
          <p:cNvPr id="391" name="Google Shape;391;g2855506959d_0_4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392" name="Google Shape;392;g2855506959d_0_4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[10]	V. A. Ashwath, O. K. Sikha and R. Benitez, "TS-CNN: A Three-Tier Self-Interpretable CNN for Multi-Region Medical Image Classification," in </a:t>
            </a:r>
            <a:r>
              <a:rPr i="1" lang="en-IN" sz="1800">
                <a:solidFill>
                  <a:srgbClr val="333333"/>
                </a:solidFill>
                <a:latin typeface="Times New Roman"/>
                <a:ea typeface="Times New Roman"/>
                <a:cs typeface="Times New Roman"/>
                <a:sym typeface="Times New Roman"/>
              </a:rPr>
              <a:t>IEEE Access</a:t>
            </a:r>
            <a:r>
              <a:rPr lang="en-IN" sz="1800">
                <a:solidFill>
                  <a:srgbClr val="333333"/>
                </a:solidFill>
                <a:latin typeface="Times New Roman"/>
                <a:ea typeface="Times New Roman"/>
                <a:cs typeface="Times New Roman"/>
                <a:sym typeface="Times New Roman"/>
              </a:rPr>
              <a:t>, vol. 11, pp. 78402-78418, 2023, doi: 10.1109/ACCESS.2023.3299850.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[11]	Y. Yang, Z. Cai, S. Qiu and P. Xu, "A Novel Transformer Model With Multiple Instance Learning for Diabetic Retinopathy Classification," in IEEE Access, vol. 12, pp. 6768-6776, 2024, doi: 10.1109/ACCESS.2024.3351473.</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[12] 	E. Alabdulkreem, M. K. Saeed, S. S. Alotaibi, R. Allafi, A. Mohamed and M. A. Hamza, "Bone Cancer Detection and Classification Using Owl Search Algorithm With Deep Learning on X-Ray Images," in </a:t>
            </a:r>
            <a:r>
              <a:rPr i="1" lang="en-IN" sz="1800">
                <a:solidFill>
                  <a:srgbClr val="333333"/>
                </a:solidFill>
                <a:latin typeface="Times New Roman"/>
                <a:ea typeface="Times New Roman"/>
                <a:cs typeface="Times New Roman"/>
                <a:sym typeface="Times New Roman"/>
              </a:rPr>
              <a:t>IEEE Access</a:t>
            </a:r>
            <a:r>
              <a:rPr lang="en-IN" sz="1800">
                <a:solidFill>
                  <a:srgbClr val="333333"/>
                </a:solidFill>
                <a:latin typeface="Times New Roman"/>
                <a:ea typeface="Times New Roman"/>
                <a:cs typeface="Times New Roman"/>
                <a:sym typeface="Times New Roman"/>
              </a:rPr>
              <a:t>, vol. 11, pp. 109095-109103, 2023, doi: 10.1109/ACCESS.2023.3319293.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SzPts val="3000"/>
              <a:buNone/>
            </a:pPr>
            <a:r>
              <a:t/>
            </a:r>
            <a:endParaRPr sz="1800">
              <a:solidFill>
                <a:srgbClr val="333333"/>
              </a:solidFill>
              <a:latin typeface="Times New Roman"/>
              <a:ea typeface="Times New Roman"/>
              <a:cs typeface="Times New Roman"/>
              <a:sym typeface="Times New Roman"/>
            </a:endParaRPr>
          </a:p>
        </p:txBody>
      </p:sp>
      <p:sp>
        <p:nvSpPr>
          <p:cNvPr id="393" name="Google Shape;393;g2855506959d_0_4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394" name="Google Shape;394;g2855506959d_0_4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395" name="Google Shape;395;g2855506959d_0_4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399" name="Shape 399"/>
        <p:cNvGrpSpPr/>
        <p:nvPr/>
      </p:nvGrpSpPr>
      <p:grpSpPr>
        <a:xfrm>
          <a:off x="0" y="0"/>
          <a:ext cx="0" cy="0"/>
          <a:chOff x="0" y="0"/>
          <a:chExt cx="0" cy="0"/>
        </a:xfrm>
      </p:grpSpPr>
      <p:sp>
        <p:nvSpPr>
          <p:cNvPr id="400" name="Google Shape;400;g2855506959d_0_5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[13] S. Alsubai et al., "Group Teaching Optimization With Deep Learning-Driven Osteosarcoma Detection Using Histopathological Images," in IEEE Access, vol. 12, pp. 34089-34098, 2024, doi: 10.1109/ACCESS.2024.3371518.</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SzPts val="3000"/>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rgbClr val="000000"/>
              </a:buClr>
              <a:buSzPts val="3000"/>
              <a:buFont typeface="Arial"/>
              <a:buNone/>
            </a:pPr>
            <a:r>
              <a:rPr lang="en-IN" sz="1800">
                <a:solidFill>
                  <a:srgbClr val="333333"/>
                </a:solidFill>
                <a:latin typeface="Times New Roman"/>
                <a:ea typeface="Times New Roman"/>
                <a:cs typeface="Times New Roman"/>
                <a:sym typeface="Times New Roman"/>
              </a:rPr>
              <a:t>[14]	S. Hossain, A. Chakrabarty, T. R. Gadekallu, M. Alazab and M. J. Piran, "Vision Transformers, Ensemble Model, and Transfer Learning Leveraging Explainable AI for Brain Tumor Detection and Classification," in IEEE Journal of Biomedical and Health Informatics, vol. 28, no. 3, pp. 1261-1272, March 2024, doi: 10.1109/JBHI.2023.3266614.</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rgbClr val="000000"/>
              </a:buClr>
              <a:buSzPts val="30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[15]	H. N. Dao, T. Nguyen, C. Mugisha and I. Paik, "A Multimodal Transfer Learning Approach Using PubMedCLIP for Medical Image Classification," in IEEE Access, vol. 12, pp. 75496-75507, 2024, doi: 10.1109/ACCESS.2024.3401777.</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rgbClr val="000000"/>
              </a:buClr>
              <a:buSzPts val="3000"/>
              <a:buFont typeface="Arial"/>
              <a:buNone/>
            </a:pPr>
            <a:r>
              <a:t/>
            </a:r>
            <a:endParaRPr sz="1800">
              <a:solidFill>
                <a:srgbClr val="333333"/>
              </a:solidFill>
              <a:latin typeface="Times New Roman"/>
              <a:ea typeface="Times New Roman"/>
              <a:cs typeface="Times New Roman"/>
              <a:sym typeface="Times New Roman"/>
            </a:endParaRPr>
          </a:p>
        </p:txBody>
      </p:sp>
      <p:sp>
        <p:nvSpPr>
          <p:cNvPr id="401" name="Google Shape;401;g2855506959d_0_5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402" name="Google Shape;402;g2855506959d_0_5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403" name="Google Shape;403;g2855506959d_0_5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404" name="Google Shape;404;g2855506959d_0_5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408" name="Shape 408"/>
        <p:cNvGrpSpPr/>
        <p:nvPr/>
      </p:nvGrpSpPr>
      <p:grpSpPr>
        <a:xfrm>
          <a:off x="0" y="0"/>
          <a:ext cx="0" cy="0"/>
          <a:chOff x="0" y="0"/>
          <a:chExt cx="0" cy="0"/>
        </a:xfrm>
      </p:grpSpPr>
      <p:sp>
        <p:nvSpPr>
          <p:cNvPr id="409" name="Google Shape;409;g2fdbe476161_0_10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410" name="Google Shape;410;g2fdbe476161_0_10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[16]	N. Siddique, S. Paheding, C. P. Elkin and V. Devabhaktuni, "U-Net and Its Variants for Medical Image Segmentation: A Review of Theory and Applications," in IEEE Access, vol. 9, pp. 82031-82057, 2021, doi: 10.1109/ACCESS.2021.3086020.</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[17]	A. Tabbakh and S. S. Barpanda, "A Deep Features Extraction Model Based on the Transfer Learning Model and Vision Transformer “TLMViT” for Plant Disease Classification," in IEEE Access, vol. 11, pp. 45377-45392, 2023, doi: 10.1109/ACCESS.2023.3273317.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[18]	A. Anaya-Isaza, L. Mera-Jiménez and A. Fernandez-Quilez, "CrossTransUnet: A New Computationally Inexpensive Tumor Segmentation Model for Brain MRI," in IEEE Access, vol. 11, pp. 27066-27085, 2023, doi: 10.1109/ACCESS.2023.3257767.</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SzPts val="3000"/>
              <a:buNone/>
            </a:pPr>
            <a:r>
              <a:t/>
            </a:r>
            <a:endParaRPr sz="1800">
              <a:solidFill>
                <a:srgbClr val="333333"/>
              </a:solidFill>
              <a:latin typeface="Times New Roman"/>
              <a:ea typeface="Times New Roman"/>
              <a:cs typeface="Times New Roman"/>
              <a:sym typeface="Times New Roman"/>
            </a:endParaRPr>
          </a:p>
        </p:txBody>
      </p:sp>
      <p:sp>
        <p:nvSpPr>
          <p:cNvPr id="411" name="Google Shape;411;g2fdbe476161_0_10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412" name="Google Shape;412;g2fdbe476161_0_10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413" name="Google Shape;413;g2fdbe476161_0_10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417" name="Shape 417"/>
        <p:cNvGrpSpPr/>
        <p:nvPr/>
      </p:nvGrpSpPr>
      <p:grpSpPr>
        <a:xfrm>
          <a:off x="0" y="0"/>
          <a:ext cx="0" cy="0"/>
          <a:chOff x="0" y="0"/>
          <a:chExt cx="0" cy="0"/>
        </a:xfrm>
      </p:grpSpPr>
      <p:sp>
        <p:nvSpPr>
          <p:cNvPr id="418" name="Google Shape;418;g2fdbe476161_0_10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[19]	T. Gulsoy and E. B. Kablan, "Diagnosis of lung cancer based on CT scans using Vision Transformers," 2023 14th International Conference on Electrical and Electronics Engineering (ELECO), Bursa, Turkiye, 2023, pp. 1-5, doi: 10.1109/ELECO60389.2023.10416046.</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rPr lang="en-IN" sz="1800">
                <a:solidFill>
                  <a:srgbClr val="333333"/>
                </a:solidFill>
                <a:latin typeface="Times New Roman"/>
                <a:ea typeface="Times New Roman"/>
                <a:cs typeface="Times New Roman"/>
                <a:sym typeface="Times New Roman"/>
              </a:rPr>
              <a:t>[20]	H. Xu et al., "Vision Transformers for Computational Histopathology," in IEEE Reviews in Biomedical Engineering, vol. 17, pp. 63-79, 2024, doi: 10.1109/RBME.2023.3297604.</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100"/>
              <a:buFont typeface="Arial"/>
              <a:buNone/>
            </a:pPr>
            <a:r>
              <a:t/>
            </a:r>
            <a:endParaRPr sz="1800">
              <a:solidFill>
                <a:srgbClr val="333333"/>
              </a:solidFill>
              <a:latin typeface="Times New Roman"/>
              <a:ea typeface="Times New Roman"/>
              <a:cs typeface="Times New Roman"/>
              <a:sym typeface="Times New Roman"/>
            </a:endParaRPr>
          </a:p>
          <a:p>
            <a:pPr indent="0" lvl="0" marL="0" rtl="0" algn="just">
              <a:spcBef>
                <a:spcPts val="360"/>
              </a:spcBef>
              <a:spcAft>
                <a:spcPts val="0"/>
              </a:spcAft>
              <a:buClr>
                <a:srgbClr val="000000"/>
              </a:buClr>
              <a:buSzPts val="3000"/>
              <a:buFont typeface="Arial"/>
              <a:buNone/>
            </a:pPr>
            <a:r>
              <a:t/>
            </a:r>
            <a:endParaRPr sz="1800">
              <a:solidFill>
                <a:srgbClr val="333333"/>
              </a:solidFill>
              <a:latin typeface="Times New Roman"/>
              <a:ea typeface="Times New Roman"/>
              <a:cs typeface="Times New Roman"/>
              <a:sym typeface="Times New Roman"/>
            </a:endParaRPr>
          </a:p>
        </p:txBody>
      </p:sp>
      <p:sp>
        <p:nvSpPr>
          <p:cNvPr id="419" name="Google Shape;419;g2fdbe476161_0_10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420" name="Google Shape;420;g2fdbe476161_0_10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421" name="Google Shape;421;g2fdbe476161_0_10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422" name="Google Shape;422;g2fdbe476161_0_10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8"/>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428" name="Google Shape;428;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429" name="Google Shape;429;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430" name="Google Shape;430;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19" name="Shape 119"/>
        <p:cNvGrpSpPr/>
        <p:nvPr/>
      </p:nvGrpSpPr>
      <p:grpSpPr>
        <a:xfrm>
          <a:off x="0" y="0"/>
          <a:ext cx="0" cy="0"/>
          <a:chOff x="0" y="0"/>
          <a:chExt cx="0" cy="0"/>
        </a:xfrm>
      </p:grpSpPr>
      <p:sp>
        <p:nvSpPr>
          <p:cNvPr id="120" name="Google Shape;120;g2f723dac5b1_1_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2</a:t>
            </a:r>
            <a:endParaRPr sz="2800"/>
          </a:p>
        </p:txBody>
      </p:sp>
      <p:sp>
        <p:nvSpPr>
          <p:cNvPr id="121" name="Google Shape;121;g2f723dac5b1_1_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2. Comparative Study with MobileNetV2 and Max Voting Classifier</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Comparative analysis of bone cancer detection using MobileNetV2 and Max Voting.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MobileNetV2 and Max Voting classifiers were compared for accuracy and kappa values.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Max Voting achieved the highest accuracy of 93.88%.</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Improved accuracy with Max Voting.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MobileNetV2 showed slightly lower accuracy.</a:t>
            </a:r>
            <a:endParaRPr sz="2400">
              <a:latin typeface="Times New Roman"/>
              <a:ea typeface="Times New Roman"/>
              <a:cs typeface="Times New Roman"/>
              <a:sym typeface="Times New Roman"/>
            </a:endParaRPr>
          </a:p>
          <a:p>
            <a:pPr indent="0" lvl="0" marL="0" rtl="0" algn="l">
              <a:spcBef>
                <a:spcPts val="1200"/>
              </a:spcBef>
              <a:spcAft>
                <a:spcPts val="0"/>
              </a:spcAft>
              <a:buSzPts val="3000"/>
              <a:buNone/>
            </a:pPr>
            <a:r>
              <a:t/>
            </a:r>
            <a:endParaRPr/>
          </a:p>
        </p:txBody>
      </p:sp>
      <p:sp>
        <p:nvSpPr>
          <p:cNvPr id="122" name="Google Shape;122;g2f723dac5b1_1_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23" name="Google Shape;123;g2f723dac5b1_1_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4" name="Google Shape;124;g2f723dac5b1_1_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28" name="Shape 128"/>
        <p:cNvGrpSpPr/>
        <p:nvPr/>
      </p:nvGrpSpPr>
      <p:grpSpPr>
        <a:xfrm>
          <a:off x="0" y="0"/>
          <a:ext cx="0" cy="0"/>
          <a:chOff x="0" y="0"/>
          <a:chExt cx="0" cy="0"/>
        </a:xfrm>
      </p:grpSpPr>
      <p:sp>
        <p:nvSpPr>
          <p:cNvPr id="129" name="Google Shape;129;g2f723dac5b1_1_8"/>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3</a:t>
            </a:r>
            <a:endParaRPr sz="2800"/>
          </a:p>
        </p:txBody>
      </p:sp>
      <p:sp>
        <p:nvSpPr>
          <p:cNvPr id="130" name="Google Shape;130;g2f723dac5b1_1_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3. Osteosarcoma Detection Using Conv-Transformer (ENMVit)</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Accurate detection of nuclei in osteosarcoma.</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Used Conv-Transformer (ENMVit) to account for stain style differences.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Enhanced diagnosis in underdeveloped regions.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Improved diagnostic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Dependent on stain style variations.</a:t>
            </a:r>
            <a:endParaRPr sz="2400">
              <a:latin typeface="Times New Roman"/>
              <a:ea typeface="Times New Roman"/>
              <a:cs typeface="Times New Roman"/>
              <a:sym typeface="Times New Roman"/>
            </a:endParaRPr>
          </a:p>
          <a:p>
            <a:pPr indent="0" lvl="0" marL="0" rtl="0" algn="l">
              <a:spcBef>
                <a:spcPts val="1200"/>
              </a:spcBef>
              <a:spcAft>
                <a:spcPts val="0"/>
              </a:spcAft>
              <a:buClr>
                <a:schemeClr val="dk1"/>
              </a:buClr>
              <a:buSzPts val="2800"/>
              <a:buFont typeface="Arial"/>
              <a:buNone/>
            </a:pPr>
            <a:br>
              <a:rPr lang="en-IN" sz="2800"/>
            </a:br>
            <a:endParaRPr sz="2800"/>
          </a:p>
          <a:p>
            <a:pPr indent="0" lvl="0" marL="0" rtl="0" algn="l">
              <a:spcBef>
                <a:spcPts val="600"/>
              </a:spcBef>
              <a:spcAft>
                <a:spcPts val="0"/>
              </a:spcAft>
              <a:buClr>
                <a:schemeClr val="dk1"/>
              </a:buClr>
              <a:buSzPts val="3000"/>
              <a:buFont typeface="Arial"/>
              <a:buNone/>
            </a:pPr>
            <a:r>
              <a:t/>
            </a:r>
            <a:endParaRPr/>
          </a:p>
          <a:p>
            <a:pPr indent="0" lvl="0" marL="0" rtl="0" algn="l">
              <a:spcBef>
                <a:spcPts val="600"/>
              </a:spcBef>
              <a:spcAft>
                <a:spcPts val="0"/>
              </a:spcAft>
              <a:buClr>
                <a:schemeClr val="dk1"/>
              </a:buClr>
              <a:buSzPts val="3000"/>
              <a:buFont typeface="Arial"/>
              <a:buNone/>
            </a:pPr>
            <a:r>
              <a:t/>
            </a:r>
            <a:endParaRPr/>
          </a:p>
          <a:p>
            <a:pPr indent="0" lvl="0" marL="0" rtl="0" algn="l">
              <a:spcBef>
                <a:spcPts val="600"/>
              </a:spcBef>
              <a:spcAft>
                <a:spcPts val="0"/>
              </a:spcAft>
              <a:buSzPts val="3000"/>
              <a:buNone/>
            </a:pPr>
            <a:r>
              <a:t/>
            </a:r>
            <a:endParaRPr/>
          </a:p>
        </p:txBody>
      </p:sp>
      <p:sp>
        <p:nvSpPr>
          <p:cNvPr id="131" name="Google Shape;131;g2f723dac5b1_1_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32" name="Google Shape;132;g2f723dac5b1_1_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3" name="Google Shape;133;g2f723dac5b1_1_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37" name="Shape 137"/>
        <p:cNvGrpSpPr/>
        <p:nvPr/>
      </p:nvGrpSpPr>
      <p:grpSpPr>
        <a:xfrm>
          <a:off x="0" y="0"/>
          <a:ext cx="0" cy="0"/>
          <a:chOff x="0" y="0"/>
          <a:chExt cx="0" cy="0"/>
        </a:xfrm>
      </p:grpSpPr>
      <p:sp>
        <p:nvSpPr>
          <p:cNvPr id="138" name="Google Shape;138;g2fb71881d9e_0_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4</a:t>
            </a:r>
            <a:endParaRPr sz="2800"/>
          </a:p>
        </p:txBody>
      </p:sp>
      <p:sp>
        <p:nvSpPr>
          <p:cNvPr id="139" name="Google Shape;139;g2fb71881d9e_0_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4. Lung Nodule Detection in Osteosarcoma Using SSD-VGG16</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Detecting lung nodules in osteosarcoma.</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Used SSD-VGG16 to construct bounding boxes and calculate confidence scores.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Achieved 75.97%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Effective for larger nodules.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Struggles with tiny or blurry nodules.</a:t>
            </a:r>
            <a:endParaRPr sz="2400">
              <a:latin typeface="Times New Roman"/>
              <a:ea typeface="Times New Roman"/>
              <a:cs typeface="Times New Roman"/>
              <a:sym typeface="Times New Roman"/>
            </a:endParaRPr>
          </a:p>
          <a:p>
            <a:pPr indent="0" lvl="0" marL="0" rtl="0" algn="l">
              <a:spcBef>
                <a:spcPts val="1200"/>
              </a:spcBef>
              <a:spcAft>
                <a:spcPts val="0"/>
              </a:spcAft>
              <a:buSzPts val="3000"/>
              <a:buNone/>
            </a:pPr>
            <a:r>
              <a:t/>
            </a:r>
            <a:endParaRPr b="1" sz="2400">
              <a:latin typeface="Times New Roman"/>
              <a:ea typeface="Times New Roman"/>
              <a:cs typeface="Times New Roman"/>
              <a:sym typeface="Times New Roman"/>
            </a:endParaRPr>
          </a:p>
        </p:txBody>
      </p:sp>
      <p:sp>
        <p:nvSpPr>
          <p:cNvPr id="140" name="Google Shape;140;g2fb71881d9e_0_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41" name="Google Shape;141;g2fb71881d9e_0_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2" name="Google Shape;142;g2fb71881d9e_0_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46" name="Shape 146"/>
        <p:cNvGrpSpPr/>
        <p:nvPr/>
      </p:nvGrpSpPr>
      <p:grpSpPr>
        <a:xfrm>
          <a:off x="0" y="0"/>
          <a:ext cx="0" cy="0"/>
          <a:chOff x="0" y="0"/>
          <a:chExt cx="0" cy="0"/>
        </a:xfrm>
      </p:grpSpPr>
      <p:sp>
        <p:nvSpPr>
          <p:cNvPr id="147" name="Google Shape;147;g2fb71881d9e_0_9"/>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5</a:t>
            </a:r>
            <a:endParaRPr sz="2800"/>
          </a:p>
        </p:txBody>
      </p:sp>
      <p:sp>
        <p:nvSpPr>
          <p:cNvPr id="148" name="Google Shape;148;g2fb71881d9e_0_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5. Breast Cancer Classification Using Pre-trained CNN</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Classifying breast cancer with high accuracy.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Combined pre-trained CNN with VGG-16, using data augmentation and fine-tuning.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VGG-16 outperformed other models.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High accuracy due to fine-tuning.</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Risk of overfitting without cross-validation.</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400">
              <a:latin typeface="Times New Roman"/>
              <a:ea typeface="Times New Roman"/>
              <a:cs typeface="Times New Roman"/>
              <a:sym typeface="Times New Roman"/>
            </a:endParaRPr>
          </a:p>
          <a:p>
            <a:pPr indent="0" lvl="0" marL="0" rtl="0" algn="l">
              <a:spcBef>
                <a:spcPts val="1200"/>
              </a:spcBef>
              <a:spcAft>
                <a:spcPts val="0"/>
              </a:spcAft>
              <a:buSzPts val="3000"/>
              <a:buNone/>
            </a:pPr>
            <a:r>
              <a:t/>
            </a:r>
            <a:endParaRPr b="1" sz="2400">
              <a:latin typeface="Times New Roman"/>
              <a:ea typeface="Times New Roman"/>
              <a:cs typeface="Times New Roman"/>
              <a:sym typeface="Times New Roman"/>
            </a:endParaRPr>
          </a:p>
        </p:txBody>
      </p:sp>
      <p:sp>
        <p:nvSpPr>
          <p:cNvPr id="149" name="Google Shape;149;g2fb71881d9e_0_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50" name="Google Shape;150;g2fb71881d9e_0_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1" name="Google Shape;151;g2fb71881d9e_0_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55" name="Shape 155"/>
        <p:cNvGrpSpPr/>
        <p:nvPr/>
      </p:nvGrpSpPr>
      <p:grpSpPr>
        <a:xfrm>
          <a:off x="0" y="0"/>
          <a:ext cx="0" cy="0"/>
          <a:chOff x="0" y="0"/>
          <a:chExt cx="0" cy="0"/>
        </a:xfrm>
      </p:grpSpPr>
      <p:sp>
        <p:nvSpPr>
          <p:cNvPr id="156" name="Google Shape;156;g2fb71881d9e_0_1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6</a:t>
            </a:r>
            <a:endParaRPr sz="2800"/>
          </a:p>
        </p:txBody>
      </p:sp>
      <p:sp>
        <p:nvSpPr>
          <p:cNvPr id="157" name="Google Shape;157;g2fb71881d9e_0_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6. Liver Cancer Classification Using MIL and Transfer Learning</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Classifying liver cancer using histopathological images.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Segmented images into patches using transfer learning and classified them using Multiple Instance Learning (MIL).</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Effectively classified liver cancer images.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Enhanced classification through patch segmentation.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Complexity in feature selection and sorting.</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2400">
              <a:latin typeface="Times New Roman"/>
              <a:ea typeface="Times New Roman"/>
              <a:cs typeface="Times New Roman"/>
              <a:sym typeface="Times New Roman"/>
            </a:endParaRPr>
          </a:p>
        </p:txBody>
      </p:sp>
      <p:sp>
        <p:nvSpPr>
          <p:cNvPr id="158" name="Google Shape;158;g2fb71881d9e_0_1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59" name="Google Shape;159;g2fb71881d9e_0_1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0" name="Google Shape;160;g2fb71881d9e_0_1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64" name="Shape 164"/>
        <p:cNvGrpSpPr/>
        <p:nvPr/>
      </p:nvGrpSpPr>
      <p:grpSpPr>
        <a:xfrm>
          <a:off x="0" y="0"/>
          <a:ext cx="0" cy="0"/>
          <a:chOff x="0" y="0"/>
          <a:chExt cx="0" cy="0"/>
        </a:xfrm>
      </p:grpSpPr>
      <p:sp>
        <p:nvSpPr>
          <p:cNvPr id="165" name="Google Shape;165;g2fb71881d9e_0_25"/>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7</a:t>
            </a:r>
            <a:endParaRPr sz="2800"/>
          </a:p>
        </p:txBody>
      </p:sp>
      <p:sp>
        <p:nvSpPr>
          <p:cNvPr id="166" name="Google Shape;166;g2fb71881d9e_0_2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7. Tumor Detection Using Transformer-Based Architecture</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Problem Statement</a:t>
            </a:r>
            <a:r>
              <a:rPr lang="en-IN" sz="2400">
                <a:latin typeface="Times New Roman"/>
                <a:ea typeface="Times New Roman"/>
                <a:cs typeface="Times New Roman"/>
                <a:sym typeface="Times New Roman"/>
              </a:rPr>
              <a:t>: Detecting tumors using a transformer-based model.</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Implementation</a:t>
            </a:r>
            <a:r>
              <a:rPr lang="en-IN" sz="2400">
                <a:latin typeface="Times New Roman"/>
                <a:ea typeface="Times New Roman"/>
                <a:cs typeface="Times New Roman"/>
                <a:sym typeface="Times New Roman"/>
              </a:rPr>
              <a:t>: Implemented a pyramid network for feature extraction and GANs for data expansion.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Solution</a:t>
            </a:r>
            <a:r>
              <a:rPr lang="en-IN" sz="2400">
                <a:latin typeface="Times New Roman"/>
                <a:ea typeface="Times New Roman"/>
                <a:cs typeface="Times New Roman"/>
                <a:sym typeface="Times New Roman"/>
              </a:rPr>
              <a:t>: Improved detection using attention mechanisms.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Pros</a:t>
            </a:r>
            <a:r>
              <a:rPr lang="en-IN" sz="2400">
                <a:latin typeface="Times New Roman"/>
                <a:ea typeface="Times New Roman"/>
                <a:cs typeface="Times New Roman"/>
                <a:sym typeface="Times New Roman"/>
              </a:rPr>
              <a:t>: Captures relative positional information effectively.</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Arial"/>
              <a:buChar char="●"/>
            </a:pPr>
            <a:r>
              <a:rPr b="1" lang="en-IN" sz="2400">
                <a:latin typeface="Times New Roman"/>
                <a:ea typeface="Times New Roman"/>
                <a:cs typeface="Times New Roman"/>
                <a:sym typeface="Times New Roman"/>
              </a:rPr>
              <a:t>Cons</a:t>
            </a:r>
            <a:r>
              <a:rPr lang="en-IN" sz="2400">
                <a:latin typeface="Times New Roman"/>
                <a:ea typeface="Times New Roman"/>
                <a:cs typeface="Times New Roman"/>
                <a:sym typeface="Times New Roman"/>
              </a:rPr>
              <a:t>: Requires substantial computational resources.</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2400">
              <a:latin typeface="Times New Roman"/>
              <a:ea typeface="Times New Roman"/>
              <a:cs typeface="Times New Roman"/>
              <a:sym typeface="Times New Roman"/>
            </a:endParaRPr>
          </a:p>
        </p:txBody>
      </p:sp>
      <p:sp>
        <p:nvSpPr>
          <p:cNvPr id="167" name="Google Shape;167;g2fb71881d9e_0_2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68" name="Google Shape;168;g2fb71881d9e_0_2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9" name="Google Shape;169;g2fb71881d9e_0_2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2023-08-03T04:32:32Z</dcterms:created>
  <dc:creator>DURAI MURUGAN N</dc:creator>
</cp:coreProperties>
</file>