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jPgL1rQ9gSZq+mI8UGumrz5UN+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2B3B70-A1E4-40A3-93E8-3528B7A5FF51}">
  <a:tblStyle styleId="{212B3B70-A1E4-40A3-93E8-3528B7A5FF5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ee3778263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2fee3778263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ee3778263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2fee3778263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ee3778263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2fee3778263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17faccbb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3017faccbb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15df1a84d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3115df1a84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115df1a84d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3115df1a84d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017faccbb1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3017faccbb1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fee3778263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g2fee3778263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116d4a507b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g3116d4a507b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g3116d4a507b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ee3778263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2fee3778263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ee3778263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2fee3778263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4"/>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9" name="Google Shape;19;p14"/>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4"/>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560"/>
              </a:spcBef>
              <a:spcAft>
                <a:spcPts val="0"/>
              </a:spcAft>
              <a:buSzPts val="2800"/>
              <a:buFont typeface="Noto Sans Symbols"/>
              <a:buNone/>
              <a:defRPr sz="2800"/>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450"/>
              </a:spcBef>
              <a:spcAft>
                <a:spcPts val="0"/>
              </a:spcAft>
              <a:buSzPts val="1800"/>
              <a:buChar char="▪"/>
              <a:defRPr/>
            </a:lvl5pPr>
            <a:lvl6pPr lvl="5" algn="l">
              <a:lnSpc>
                <a:spcPct val="100000"/>
              </a:lnSpc>
              <a:spcBef>
                <a:spcPts val="450"/>
              </a:spcBef>
              <a:spcAft>
                <a:spcPts val="0"/>
              </a:spcAft>
              <a:buSzPts val="1800"/>
              <a:buChar char="▪"/>
              <a:defRPr/>
            </a:lvl6pPr>
            <a:lvl7pPr lvl="6" algn="l">
              <a:lnSpc>
                <a:spcPct val="100000"/>
              </a:lnSpc>
              <a:spcBef>
                <a:spcPts val="450"/>
              </a:spcBef>
              <a:spcAft>
                <a:spcPts val="0"/>
              </a:spcAft>
              <a:buSzPts val="1800"/>
              <a:buChar char="▪"/>
              <a:defRPr/>
            </a:lvl7pPr>
            <a:lvl8pPr lvl="7" algn="l">
              <a:lnSpc>
                <a:spcPct val="100000"/>
              </a:lnSpc>
              <a:spcBef>
                <a:spcPts val="450"/>
              </a:spcBef>
              <a:spcAft>
                <a:spcPts val="0"/>
              </a:spcAft>
              <a:buSzPts val="1800"/>
              <a:buChar char="▪"/>
              <a:defRPr/>
            </a:lvl8pPr>
            <a:lvl9pPr lvl="8" algn="l">
              <a:lnSpc>
                <a:spcPct val="100000"/>
              </a:lnSpc>
              <a:spcBef>
                <a:spcPts val="450"/>
              </a:spcBef>
              <a:spcAft>
                <a:spcPts val="0"/>
              </a:spcAft>
              <a:buSzPts val="1800"/>
              <a:buChar char="▪"/>
              <a:defRPr/>
            </a:lvl9pPr>
          </a:lstStyle>
          <a:p/>
        </p:txBody>
      </p:sp>
      <p:sp>
        <p:nvSpPr>
          <p:cNvPr id="21" name="Google Shape;21;p14"/>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78" name="Google Shape;78;p2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4"/>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4"/>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84" name="Google Shape;84;p2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27" name="Google Shape;27;p1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7"/>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7"/>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None/>
              <a:defRPr sz="2000"/>
            </a:lvl1pPr>
            <a:lvl2pPr indent="-228600" lvl="1" marL="914400" algn="l">
              <a:lnSpc>
                <a:spcPct val="100000"/>
              </a:lnSpc>
              <a:spcBef>
                <a:spcPts val="360"/>
              </a:spcBef>
              <a:spcAft>
                <a:spcPts val="0"/>
              </a:spcAft>
              <a:buSzPts val="1800"/>
              <a:buNone/>
              <a:defRPr sz="1800"/>
            </a:lvl2pPr>
            <a:lvl3pPr indent="-228600" lvl="2" marL="1371600" algn="l">
              <a:lnSpc>
                <a:spcPct val="100000"/>
              </a:lnSpc>
              <a:spcBef>
                <a:spcPts val="320"/>
              </a:spcBef>
              <a:spcAft>
                <a:spcPts val="0"/>
              </a:spcAft>
              <a:buSzPts val="1600"/>
              <a:buNone/>
              <a:defRPr sz="1600"/>
            </a:lvl3pPr>
            <a:lvl4pPr indent="-228600" lvl="3" marL="1828800" algn="l">
              <a:lnSpc>
                <a:spcPct val="100000"/>
              </a:lnSpc>
              <a:spcBef>
                <a:spcPts val="280"/>
              </a:spcBef>
              <a:spcAft>
                <a:spcPts val="0"/>
              </a:spcAft>
              <a:buSzPts val="1400"/>
              <a:buNone/>
              <a:defRPr sz="1400"/>
            </a:lvl4pPr>
            <a:lvl5pPr indent="-228600" lvl="4" marL="2286000" algn="l">
              <a:lnSpc>
                <a:spcPct val="100000"/>
              </a:lnSpc>
              <a:spcBef>
                <a:spcPts val="350"/>
              </a:spcBef>
              <a:spcAft>
                <a:spcPts val="0"/>
              </a:spcAft>
              <a:buSzPts val="1400"/>
              <a:buNone/>
              <a:defRPr sz="1400"/>
            </a:lvl5pPr>
            <a:lvl6pPr indent="-228600" lvl="5" marL="2743200" algn="l">
              <a:lnSpc>
                <a:spcPct val="100000"/>
              </a:lnSpc>
              <a:spcBef>
                <a:spcPts val="350"/>
              </a:spcBef>
              <a:spcAft>
                <a:spcPts val="0"/>
              </a:spcAft>
              <a:buSzPts val="1400"/>
              <a:buNone/>
              <a:defRPr sz="1400"/>
            </a:lvl6pPr>
            <a:lvl7pPr indent="-228600" lvl="6" marL="3200400" algn="l">
              <a:lnSpc>
                <a:spcPct val="100000"/>
              </a:lnSpc>
              <a:spcBef>
                <a:spcPts val="350"/>
              </a:spcBef>
              <a:spcAft>
                <a:spcPts val="0"/>
              </a:spcAft>
              <a:buSzPts val="1400"/>
              <a:buNone/>
              <a:defRPr sz="1400"/>
            </a:lvl7pPr>
            <a:lvl8pPr indent="-228600" lvl="7" marL="3657600" algn="l">
              <a:lnSpc>
                <a:spcPct val="100000"/>
              </a:lnSpc>
              <a:spcBef>
                <a:spcPts val="350"/>
              </a:spcBef>
              <a:spcAft>
                <a:spcPts val="0"/>
              </a:spcAft>
              <a:buSzPts val="1400"/>
              <a:buNone/>
              <a:defRPr sz="1400"/>
            </a:lvl8pPr>
            <a:lvl9pPr indent="-228600" lvl="8" marL="4114800" algn="l">
              <a:lnSpc>
                <a:spcPct val="100000"/>
              </a:lnSpc>
              <a:spcBef>
                <a:spcPts val="350"/>
              </a:spcBef>
              <a:spcAft>
                <a:spcPts val="0"/>
              </a:spcAft>
              <a:buSzPts val="1400"/>
              <a:buNone/>
              <a:defRPr sz="1400"/>
            </a:lvl9pPr>
          </a:lstStyle>
          <a:p/>
        </p:txBody>
      </p:sp>
      <p:sp>
        <p:nvSpPr>
          <p:cNvPr id="38" name="Google Shape;38;p1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8"/>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450"/>
              </a:spcBef>
              <a:spcAft>
                <a:spcPts val="0"/>
              </a:spcAft>
              <a:buSzPts val="1800"/>
              <a:buChar char="▪"/>
              <a:defRPr sz="1800"/>
            </a:lvl5pPr>
            <a:lvl6pPr indent="-342900" lvl="5" marL="2743200" algn="l">
              <a:lnSpc>
                <a:spcPct val="100000"/>
              </a:lnSpc>
              <a:spcBef>
                <a:spcPts val="450"/>
              </a:spcBef>
              <a:spcAft>
                <a:spcPts val="0"/>
              </a:spcAft>
              <a:buSzPts val="1800"/>
              <a:buChar char="▪"/>
              <a:defRPr sz="1800"/>
            </a:lvl6pPr>
            <a:lvl7pPr indent="-342900" lvl="6" marL="3200400" algn="l">
              <a:lnSpc>
                <a:spcPct val="100000"/>
              </a:lnSpc>
              <a:spcBef>
                <a:spcPts val="450"/>
              </a:spcBef>
              <a:spcAft>
                <a:spcPts val="0"/>
              </a:spcAft>
              <a:buSzPts val="1800"/>
              <a:buChar char="▪"/>
              <a:defRPr sz="1800"/>
            </a:lvl7pPr>
            <a:lvl8pPr indent="-342900" lvl="7" marL="3657600" algn="l">
              <a:lnSpc>
                <a:spcPct val="100000"/>
              </a:lnSpc>
              <a:spcBef>
                <a:spcPts val="450"/>
              </a:spcBef>
              <a:spcAft>
                <a:spcPts val="0"/>
              </a:spcAft>
              <a:buSzPts val="1800"/>
              <a:buChar char="▪"/>
              <a:defRPr sz="1800"/>
            </a:lvl8pPr>
            <a:lvl9pPr indent="-342900" lvl="8" marL="4114800" algn="l">
              <a:lnSpc>
                <a:spcPct val="100000"/>
              </a:lnSpc>
              <a:spcBef>
                <a:spcPts val="450"/>
              </a:spcBef>
              <a:spcAft>
                <a:spcPts val="0"/>
              </a:spcAft>
              <a:buSzPts val="1800"/>
              <a:buChar char="▪"/>
              <a:defRPr sz="1800"/>
            </a:lvl9pPr>
          </a:lstStyle>
          <a:p/>
        </p:txBody>
      </p:sp>
      <p:sp>
        <p:nvSpPr>
          <p:cNvPr id="44" name="Google Shape;44;p18"/>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450"/>
              </a:spcBef>
              <a:spcAft>
                <a:spcPts val="0"/>
              </a:spcAft>
              <a:buSzPts val="1800"/>
              <a:buChar char="▪"/>
              <a:defRPr sz="1800"/>
            </a:lvl5pPr>
            <a:lvl6pPr indent="-342900" lvl="5" marL="2743200" algn="l">
              <a:lnSpc>
                <a:spcPct val="100000"/>
              </a:lnSpc>
              <a:spcBef>
                <a:spcPts val="450"/>
              </a:spcBef>
              <a:spcAft>
                <a:spcPts val="0"/>
              </a:spcAft>
              <a:buSzPts val="1800"/>
              <a:buChar char="▪"/>
              <a:defRPr sz="1800"/>
            </a:lvl6pPr>
            <a:lvl7pPr indent="-342900" lvl="6" marL="3200400" algn="l">
              <a:lnSpc>
                <a:spcPct val="100000"/>
              </a:lnSpc>
              <a:spcBef>
                <a:spcPts val="450"/>
              </a:spcBef>
              <a:spcAft>
                <a:spcPts val="0"/>
              </a:spcAft>
              <a:buSzPts val="1800"/>
              <a:buChar char="▪"/>
              <a:defRPr sz="1800"/>
            </a:lvl7pPr>
            <a:lvl8pPr indent="-342900" lvl="7" marL="3657600" algn="l">
              <a:lnSpc>
                <a:spcPct val="100000"/>
              </a:lnSpc>
              <a:spcBef>
                <a:spcPts val="450"/>
              </a:spcBef>
              <a:spcAft>
                <a:spcPts val="0"/>
              </a:spcAft>
              <a:buSzPts val="1800"/>
              <a:buChar char="▪"/>
              <a:defRPr sz="1800"/>
            </a:lvl8pPr>
            <a:lvl9pPr indent="-342900" lvl="8" marL="4114800" algn="l">
              <a:lnSpc>
                <a:spcPct val="100000"/>
              </a:lnSpc>
              <a:spcBef>
                <a:spcPts val="450"/>
              </a:spcBef>
              <a:spcAft>
                <a:spcPts val="0"/>
              </a:spcAft>
              <a:buSzPts val="1800"/>
              <a:buChar char="▪"/>
              <a:defRPr sz="1800"/>
            </a:lvl9pPr>
          </a:lstStyle>
          <a:p/>
        </p:txBody>
      </p:sp>
      <p:sp>
        <p:nvSpPr>
          <p:cNvPr id="45" name="Google Shape;45;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9"/>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9"/>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400"/>
              </a:spcBef>
              <a:spcAft>
                <a:spcPts val="0"/>
              </a:spcAft>
              <a:buSzPts val="1600"/>
              <a:buNone/>
              <a:defRPr b="1" sz="1600"/>
            </a:lvl5pPr>
            <a:lvl6pPr indent="-228600" lvl="5" marL="2743200" algn="l">
              <a:lnSpc>
                <a:spcPct val="100000"/>
              </a:lnSpc>
              <a:spcBef>
                <a:spcPts val="400"/>
              </a:spcBef>
              <a:spcAft>
                <a:spcPts val="0"/>
              </a:spcAft>
              <a:buSzPts val="1600"/>
              <a:buNone/>
              <a:defRPr b="1" sz="1600"/>
            </a:lvl6pPr>
            <a:lvl7pPr indent="-228600" lvl="6" marL="3200400" algn="l">
              <a:lnSpc>
                <a:spcPct val="100000"/>
              </a:lnSpc>
              <a:spcBef>
                <a:spcPts val="400"/>
              </a:spcBef>
              <a:spcAft>
                <a:spcPts val="0"/>
              </a:spcAft>
              <a:buSzPts val="1600"/>
              <a:buNone/>
              <a:defRPr b="1" sz="1600"/>
            </a:lvl7pPr>
            <a:lvl8pPr indent="-228600" lvl="7" marL="3657600" algn="l">
              <a:lnSpc>
                <a:spcPct val="100000"/>
              </a:lnSpc>
              <a:spcBef>
                <a:spcPts val="400"/>
              </a:spcBef>
              <a:spcAft>
                <a:spcPts val="0"/>
              </a:spcAft>
              <a:buSzPts val="1600"/>
              <a:buNone/>
              <a:defRPr b="1" sz="1600"/>
            </a:lvl8pPr>
            <a:lvl9pPr indent="-228600" lvl="8" marL="4114800" algn="l">
              <a:lnSpc>
                <a:spcPct val="100000"/>
              </a:lnSpc>
              <a:spcBef>
                <a:spcPts val="400"/>
              </a:spcBef>
              <a:spcAft>
                <a:spcPts val="0"/>
              </a:spcAft>
              <a:buSzPts val="1600"/>
              <a:buNone/>
              <a:defRPr b="1" sz="1600"/>
            </a:lvl9pPr>
          </a:lstStyle>
          <a:p/>
        </p:txBody>
      </p:sp>
      <p:sp>
        <p:nvSpPr>
          <p:cNvPr id="51" name="Google Shape;51;p19"/>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400"/>
              </a:spcBef>
              <a:spcAft>
                <a:spcPts val="0"/>
              </a:spcAft>
              <a:buSzPts val="1600"/>
              <a:buChar char="▪"/>
              <a:defRPr sz="1600"/>
            </a:lvl5pPr>
            <a:lvl6pPr indent="-330200" lvl="5" marL="2743200" algn="l">
              <a:lnSpc>
                <a:spcPct val="100000"/>
              </a:lnSpc>
              <a:spcBef>
                <a:spcPts val="400"/>
              </a:spcBef>
              <a:spcAft>
                <a:spcPts val="0"/>
              </a:spcAft>
              <a:buSzPts val="1600"/>
              <a:buChar char="▪"/>
              <a:defRPr sz="1600"/>
            </a:lvl6pPr>
            <a:lvl7pPr indent="-330200" lvl="6" marL="3200400" algn="l">
              <a:lnSpc>
                <a:spcPct val="100000"/>
              </a:lnSpc>
              <a:spcBef>
                <a:spcPts val="400"/>
              </a:spcBef>
              <a:spcAft>
                <a:spcPts val="0"/>
              </a:spcAft>
              <a:buSzPts val="1600"/>
              <a:buChar char="▪"/>
              <a:defRPr sz="1600"/>
            </a:lvl7pPr>
            <a:lvl8pPr indent="-330200" lvl="7" marL="3657600" algn="l">
              <a:lnSpc>
                <a:spcPct val="100000"/>
              </a:lnSpc>
              <a:spcBef>
                <a:spcPts val="400"/>
              </a:spcBef>
              <a:spcAft>
                <a:spcPts val="0"/>
              </a:spcAft>
              <a:buSzPts val="1600"/>
              <a:buChar char="▪"/>
              <a:defRPr sz="1600"/>
            </a:lvl8pPr>
            <a:lvl9pPr indent="-330200" lvl="8" marL="4114800" algn="l">
              <a:lnSpc>
                <a:spcPct val="100000"/>
              </a:lnSpc>
              <a:spcBef>
                <a:spcPts val="400"/>
              </a:spcBef>
              <a:spcAft>
                <a:spcPts val="0"/>
              </a:spcAft>
              <a:buSzPts val="1600"/>
              <a:buChar char="▪"/>
              <a:defRPr sz="1600"/>
            </a:lvl9pPr>
          </a:lstStyle>
          <a:p/>
        </p:txBody>
      </p:sp>
      <p:sp>
        <p:nvSpPr>
          <p:cNvPr id="52" name="Google Shape;52;p19"/>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400"/>
              </a:spcBef>
              <a:spcAft>
                <a:spcPts val="0"/>
              </a:spcAft>
              <a:buSzPts val="1600"/>
              <a:buNone/>
              <a:defRPr b="1" sz="1600"/>
            </a:lvl5pPr>
            <a:lvl6pPr indent="-228600" lvl="5" marL="2743200" algn="l">
              <a:lnSpc>
                <a:spcPct val="100000"/>
              </a:lnSpc>
              <a:spcBef>
                <a:spcPts val="400"/>
              </a:spcBef>
              <a:spcAft>
                <a:spcPts val="0"/>
              </a:spcAft>
              <a:buSzPts val="1600"/>
              <a:buNone/>
              <a:defRPr b="1" sz="1600"/>
            </a:lvl6pPr>
            <a:lvl7pPr indent="-228600" lvl="6" marL="3200400" algn="l">
              <a:lnSpc>
                <a:spcPct val="100000"/>
              </a:lnSpc>
              <a:spcBef>
                <a:spcPts val="400"/>
              </a:spcBef>
              <a:spcAft>
                <a:spcPts val="0"/>
              </a:spcAft>
              <a:buSzPts val="1600"/>
              <a:buNone/>
              <a:defRPr b="1" sz="1600"/>
            </a:lvl7pPr>
            <a:lvl8pPr indent="-228600" lvl="7" marL="3657600" algn="l">
              <a:lnSpc>
                <a:spcPct val="100000"/>
              </a:lnSpc>
              <a:spcBef>
                <a:spcPts val="400"/>
              </a:spcBef>
              <a:spcAft>
                <a:spcPts val="0"/>
              </a:spcAft>
              <a:buSzPts val="1600"/>
              <a:buNone/>
              <a:defRPr b="1" sz="1600"/>
            </a:lvl8pPr>
            <a:lvl9pPr indent="-228600" lvl="8" marL="4114800" algn="l">
              <a:lnSpc>
                <a:spcPct val="100000"/>
              </a:lnSpc>
              <a:spcBef>
                <a:spcPts val="400"/>
              </a:spcBef>
              <a:spcAft>
                <a:spcPts val="0"/>
              </a:spcAft>
              <a:buSzPts val="1600"/>
              <a:buNone/>
              <a:defRPr b="1" sz="1600"/>
            </a:lvl9pPr>
          </a:lstStyle>
          <a:p/>
        </p:txBody>
      </p:sp>
      <p:sp>
        <p:nvSpPr>
          <p:cNvPr id="53" name="Google Shape;53;p19"/>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400"/>
              </a:spcBef>
              <a:spcAft>
                <a:spcPts val="0"/>
              </a:spcAft>
              <a:buSzPts val="1600"/>
              <a:buChar char="▪"/>
              <a:defRPr sz="1600"/>
            </a:lvl5pPr>
            <a:lvl6pPr indent="-330200" lvl="5" marL="2743200" algn="l">
              <a:lnSpc>
                <a:spcPct val="100000"/>
              </a:lnSpc>
              <a:spcBef>
                <a:spcPts val="400"/>
              </a:spcBef>
              <a:spcAft>
                <a:spcPts val="0"/>
              </a:spcAft>
              <a:buSzPts val="1600"/>
              <a:buChar char="▪"/>
              <a:defRPr sz="1600"/>
            </a:lvl6pPr>
            <a:lvl7pPr indent="-330200" lvl="6" marL="3200400" algn="l">
              <a:lnSpc>
                <a:spcPct val="100000"/>
              </a:lnSpc>
              <a:spcBef>
                <a:spcPts val="400"/>
              </a:spcBef>
              <a:spcAft>
                <a:spcPts val="0"/>
              </a:spcAft>
              <a:buSzPts val="1600"/>
              <a:buChar char="▪"/>
              <a:defRPr sz="1600"/>
            </a:lvl7pPr>
            <a:lvl8pPr indent="-330200" lvl="7" marL="3657600" algn="l">
              <a:lnSpc>
                <a:spcPct val="100000"/>
              </a:lnSpc>
              <a:spcBef>
                <a:spcPts val="400"/>
              </a:spcBef>
              <a:spcAft>
                <a:spcPts val="0"/>
              </a:spcAft>
              <a:buSzPts val="1600"/>
              <a:buChar char="▪"/>
              <a:defRPr sz="1600"/>
            </a:lvl8pPr>
            <a:lvl9pPr indent="-330200" lvl="8" marL="4114800" algn="l">
              <a:lnSpc>
                <a:spcPct val="100000"/>
              </a:lnSpc>
              <a:spcBef>
                <a:spcPts val="400"/>
              </a:spcBef>
              <a:spcAft>
                <a:spcPts val="0"/>
              </a:spcAft>
              <a:buSzPts val="1600"/>
              <a:buChar char="▪"/>
              <a:defRPr sz="1600"/>
            </a:lvl9pPr>
          </a:lstStyle>
          <a:p/>
        </p:txBody>
      </p:sp>
      <p:sp>
        <p:nvSpPr>
          <p:cNvPr id="54" name="Google Shape;54;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sz="3200"/>
            </a:lvl1pPr>
            <a:lvl2pPr indent="-406400" lvl="1" marL="914400" algn="l">
              <a:lnSpc>
                <a:spcPct val="100000"/>
              </a:lnSpc>
              <a:spcBef>
                <a:spcPts val="56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500"/>
              </a:spcBef>
              <a:spcAft>
                <a:spcPts val="0"/>
              </a:spcAft>
              <a:buSzPts val="2000"/>
              <a:buChar char="▪"/>
              <a:defRPr sz="2000"/>
            </a:lvl5pPr>
            <a:lvl6pPr indent="-355600" lvl="5" marL="2743200" algn="l">
              <a:lnSpc>
                <a:spcPct val="100000"/>
              </a:lnSpc>
              <a:spcBef>
                <a:spcPts val="500"/>
              </a:spcBef>
              <a:spcAft>
                <a:spcPts val="0"/>
              </a:spcAft>
              <a:buSzPts val="2000"/>
              <a:buChar char="▪"/>
              <a:defRPr sz="2000"/>
            </a:lvl6pPr>
            <a:lvl7pPr indent="-355600" lvl="6" marL="3200400" algn="l">
              <a:lnSpc>
                <a:spcPct val="100000"/>
              </a:lnSpc>
              <a:spcBef>
                <a:spcPts val="500"/>
              </a:spcBef>
              <a:spcAft>
                <a:spcPts val="0"/>
              </a:spcAft>
              <a:buSzPts val="2000"/>
              <a:buChar char="▪"/>
              <a:defRPr sz="2000"/>
            </a:lvl7pPr>
            <a:lvl8pPr indent="-355600" lvl="7" marL="3657600" algn="l">
              <a:lnSpc>
                <a:spcPct val="100000"/>
              </a:lnSpc>
              <a:spcBef>
                <a:spcPts val="500"/>
              </a:spcBef>
              <a:spcAft>
                <a:spcPts val="0"/>
              </a:spcAft>
              <a:buSzPts val="2000"/>
              <a:buChar char="▪"/>
              <a:defRPr sz="2000"/>
            </a:lvl8pPr>
            <a:lvl9pPr indent="-355600" lvl="8" marL="4114800" algn="l">
              <a:lnSpc>
                <a:spcPct val="100000"/>
              </a:lnSpc>
              <a:spcBef>
                <a:spcPts val="500"/>
              </a:spcBef>
              <a:spcAft>
                <a:spcPts val="0"/>
              </a:spcAft>
              <a:buSzPts val="2000"/>
              <a:buChar char="▪"/>
              <a:defRPr sz="2000"/>
            </a:lvl9pPr>
          </a:lstStyle>
          <a:p/>
        </p:txBody>
      </p:sp>
      <p:sp>
        <p:nvSpPr>
          <p:cNvPr id="64" name="Google Shape;64;p21"/>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225"/>
              </a:spcBef>
              <a:spcAft>
                <a:spcPts val="0"/>
              </a:spcAft>
              <a:buSzPts val="900"/>
              <a:buNone/>
              <a:defRPr sz="900"/>
            </a:lvl5pPr>
            <a:lvl6pPr indent="-228600" lvl="5" marL="2743200" algn="l">
              <a:lnSpc>
                <a:spcPct val="100000"/>
              </a:lnSpc>
              <a:spcBef>
                <a:spcPts val="225"/>
              </a:spcBef>
              <a:spcAft>
                <a:spcPts val="0"/>
              </a:spcAft>
              <a:buSzPts val="900"/>
              <a:buNone/>
              <a:defRPr sz="900"/>
            </a:lvl6pPr>
            <a:lvl7pPr indent="-228600" lvl="6" marL="3200400" algn="l">
              <a:lnSpc>
                <a:spcPct val="100000"/>
              </a:lnSpc>
              <a:spcBef>
                <a:spcPts val="225"/>
              </a:spcBef>
              <a:spcAft>
                <a:spcPts val="0"/>
              </a:spcAft>
              <a:buSzPts val="900"/>
              <a:buNone/>
              <a:defRPr sz="900"/>
            </a:lvl7pPr>
            <a:lvl8pPr indent="-228600" lvl="7" marL="3657600" algn="l">
              <a:lnSpc>
                <a:spcPct val="100000"/>
              </a:lnSpc>
              <a:spcBef>
                <a:spcPts val="225"/>
              </a:spcBef>
              <a:spcAft>
                <a:spcPts val="0"/>
              </a:spcAft>
              <a:buSzPts val="900"/>
              <a:buNone/>
              <a:defRPr sz="900"/>
            </a:lvl8pPr>
            <a:lvl9pPr indent="-228600" lvl="8" marL="4114800" algn="l">
              <a:lnSpc>
                <a:spcPct val="100000"/>
              </a:lnSpc>
              <a:spcBef>
                <a:spcPts val="225"/>
              </a:spcBef>
              <a:spcAft>
                <a:spcPts val="0"/>
              </a:spcAft>
              <a:buSzPts val="900"/>
              <a:buNone/>
              <a:defRPr sz="900"/>
            </a:lvl9pPr>
          </a:lstStyle>
          <a:p/>
        </p:txBody>
      </p:sp>
      <p:sp>
        <p:nvSpPr>
          <p:cNvPr id="65" name="Google Shape;65;p2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2"/>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p:nvPr>
            <p:ph idx="2" type="pic"/>
          </p:nvPr>
        </p:nvSpPr>
        <p:spPr>
          <a:xfrm>
            <a:off x="2389717" y="612775"/>
            <a:ext cx="7315200" cy="4114800"/>
          </a:xfrm>
          <a:prstGeom prst="rect">
            <a:avLst/>
          </a:prstGeom>
          <a:noFill/>
          <a:ln>
            <a:noFill/>
          </a:ln>
        </p:spPr>
      </p:sp>
      <p:sp>
        <p:nvSpPr>
          <p:cNvPr id="71" name="Google Shape;71;p22"/>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225"/>
              </a:spcBef>
              <a:spcAft>
                <a:spcPts val="0"/>
              </a:spcAft>
              <a:buSzPts val="900"/>
              <a:buNone/>
              <a:defRPr sz="900"/>
            </a:lvl5pPr>
            <a:lvl6pPr indent="-228600" lvl="5" marL="2743200" algn="l">
              <a:lnSpc>
                <a:spcPct val="100000"/>
              </a:lnSpc>
              <a:spcBef>
                <a:spcPts val="225"/>
              </a:spcBef>
              <a:spcAft>
                <a:spcPts val="0"/>
              </a:spcAft>
              <a:buSzPts val="900"/>
              <a:buNone/>
              <a:defRPr sz="900"/>
            </a:lvl6pPr>
            <a:lvl7pPr indent="-228600" lvl="6" marL="3200400" algn="l">
              <a:lnSpc>
                <a:spcPct val="100000"/>
              </a:lnSpc>
              <a:spcBef>
                <a:spcPts val="225"/>
              </a:spcBef>
              <a:spcAft>
                <a:spcPts val="0"/>
              </a:spcAft>
              <a:buSzPts val="900"/>
              <a:buNone/>
              <a:defRPr sz="900"/>
            </a:lvl7pPr>
            <a:lvl8pPr indent="-228600" lvl="7" marL="3657600" algn="l">
              <a:lnSpc>
                <a:spcPct val="100000"/>
              </a:lnSpc>
              <a:spcBef>
                <a:spcPts val="225"/>
              </a:spcBef>
              <a:spcAft>
                <a:spcPts val="0"/>
              </a:spcAft>
              <a:buSzPts val="900"/>
              <a:buNone/>
              <a:defRPr sz="900"/>
            </a:lvl8pPr>
            <a:lvl9pPr indent="-228600" lvl="8" marL="4114800" algn="l">
              <a:lnSpc>
                <a:spcPct val="100000"/>
              </a:lnSpc>
              <a:spcBef>
                <a:spcPts val="225"/>
              </a:spcBef>
              <a:spcAft>
                <a:spcPts val="0"/>
              </a:spcAft>
              <a:buSzPts val="900"/>
              <a:buNone/>
              <a:defRPr sz="900"/>
            </a:lvl9pPr>
          </a:lstStyle>
          <a:p/>
        </p:txBody>
      </p:sp>
      <p:sp>
        <p:nvSpPr>
          <p:cNvPr id="72" name="Google Shape;72;p2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9pPr>
          </a:lstStyle>
          <a:p/>
        </p:txBody>
      </p:sp>
      <p:sp>
        <p:nvSpPr>
          <p:cNvPr id="11" name="Google Shape;11;p1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00000"/>
              </a:lnSpc>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lnSpc>
                <a:spcPct val="100000"/>
              </a:lnSpc>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lnSpc>
                <a:spcPct val="100000"/>
              </a:lnSpc>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13"/>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cxnSp>
        <p:nvCxnSpPr>
          <p:cNvPr id="13" name="Google Shape;13;p13"/>
          <p:cNvCxnSpPr/>
          <p:nvPr/>
        </p:nvCxnSpPr>
        <p:spPr>
          <a:xfrm>
            <a:off x="812800" y="6172200"/>
            <a:ext cx="10566400" cy="0"/>
          </a:xfrm>
          <a:prstGeom prst="straightConnector1">
            <a:avLst/>
          </a:prstGeom>
          <a:noFill/>
          <a:ln cap="flat" cmpd="sng" w="9525">
            <a:solidFill>
              <a:schemeClr val="accent2"/>
            </a:solidFill>
            <a:prstDash val="solid"/>
            <a:round/>
            <a:headEnd len="sm" w="sm" type="none"/>
            <a:tailEnd len="sm" w="sm" type="none"/>
          </a:ln>
        </p:spPr>
      </p:cxnSp>
      <p:sp>
        <p:nvSpPr>
          <p:cNvPr id="14" name="Google Shape;14;p1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15" name="Google Shape;15;p1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16" name="Google Shape;16;p1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
          <p:cNvSpPr txBox="1"/>
          <p:nvPr/>
        </p:nvSpPr>
        <p:spPr>
          <a:xfrm>
            <a:off x="789712" y="2530618"/>
            <a:ext cx="10515600" cy="1325563"/>
          </a:xfrm>
          <a:prstGeom prst="rect">
            <a:avLst/>
          </a:prstGeom>
          <a:noFill/>
          <a:ln>
            <a:noFill/>
          </a:ln>
        </p:spPr>
        <p:txBody>
          <a:bodyPr anchorCtr="0" anchor="ctr" bIns="45700" lIns="91425" spcFirstLastPara="1" rIns="91425" wrap="square" tIns="45700">
            <a:normAutofit fontScale="77500" lnSpcReduction="10000"/>
          </a:bodyPr>
          <a:lstStyle/>
          <a:p>
            <a:pPr indent="0" lvl="0" marL="0" marR="0" rtl="0" algn="ctr">
              <a:lnSpc>
                <a:spcPct val="90000"/>
              </a:lnSpc>
              <a:spcBef>
                <a:spcPts val="0"/>
              </a:spcBef>
              <a:spcAft>
                <a:spcPts val="0"/>
              </a:spcAft>
              <a:buClr>
                <a:srgbClr val="7030A0"/>
              </a:buClr>
              <a:buSzPct val="100000"/>
              <a:buFont typeface="Verdana"/>
              <a:buNone/>
            </a:pPr>
            <a:r>
              <a:rPr b="1" i="0" lang="en-IN" sz="4000" u="none" cap="none" strike="noStrike">
                <a:solidFill>
                  <a:srgbClr val="7030A0"/>
                </a:solidFill>
                <a:latin typeface="Verdana"/>
                <a:ea typeface="Verdana"/>
                <a:cs typeface="Verdana"/>
                <a:sym typeface="Verdana"/>
              </a:rPr>
              <a:t>Improved Bone Cancer Diagnosis: Transfer Learning Integration with U-Net for Segmented Histopathology Image Analysis</a:t>
            </a:r>
            <a:endParaRPr b="0" i="0" sz="1400" u="none" cap="none" strike="noStrike">
              <a:solidFill>
                <a:srgbClr val="000000"/>
              </a:solidFill>
              <a:latin typeface="Arial"/>
              <a:ea typeface="Arial"/>
              <a:cs typeface="Arial"/>
              <a:sym typeface="Arial"/>
            </a:endParaRPr>
          </a:p>
        </p:txBody>
      </p:sp>
      <p:sp>
        <p:nvSpPr>
          <p:cNvPr id="94" name="Google Shape;94;p1"/>
          <p:cNvSpPr txBox="1"/>
          <p:nvPr/>
        </p:nvSpPr>
        <p:spPr>
          <a:xfrm>
            <a:off x="962903" y="5183900"/>
            <a:ext cx="44796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Noto Sans Symbols"/>
              <a:buNone/>
            </a:pPr>
            <a:r>
              <a:rPr b="1" i="0" lang="en-IN" sz="2400" u="none" cap="none" strike="noStrike">
                <a:solidFill>
                  <a:srgbClr val="FF0000"/>
                </a:solidFill>
                <a:latin typeface="Verdana"/>
                <a:ea typeface="Verdana"/>
                <a:cs typeface="Verdana"/>
                <a:sym typeface="Verdana"/>
              </a:rPr>
              <a:t>Mr.Deepak Kumar K</a:t>
            </a:r>
            <a:endParaRPr b="1" i="0" sz="2400" u="none" cap="none" strike="noStrike">
              <a:solidFill>
                <a:srgbClr val="FF0000"/>
              </a:solidFill>
              <a:latin typeface="Verdana"/>
              <a:ea typeface="Verdana"/>
              <a:cs typeface="Verdana"/>
              <a:sym typeface="Verdana"/>
            </a:endParaRPr>
          </a:p>
          <a:p>
            <a:pPr indent="0" lvl="0" marL="0" marR="0" rtl="0" algn="l">
              <a:lnSpc>
                <a:spcPct val="100000"/>
              </a:lnSpc>
              <a:spcBef>
                <a:spcPts val="0"/>
              </a:spcBef>
              <a:spcAft>
                <a:spcPts val="0"/>
              </a:spcAft>
              <a:buClr>
                <a:srgbClr val="FF0000"/>
              </a:buClr>
              <a:buSzPts val="2400"/>
              <a:buFont typeface="Noto Sans Symbols"/>
              <a:buNone/>
            </a:pPr>
            <a:r>
              <a:rPr b="1" i="0" lang="en-IN" sz="2400" u="none" cap="none" strike="noStrike">
                <a:solidFill>
                  <a:srgbClr val="FF0000"/>
                </a:solidFill>
                <a:latin typeface="Verdana"/>
                <a:ea typeface="Verdana"/>
                <a:cs typeface="Verdana"/>
                <a:sym typeface="Verdana"/>
              </a:rPr>
              <a:t>Assistant Professor</a:t>
            </a:r>
            <a:endParaRPr b="1" i="0" sz="2400" u="none" cap="none" strike="noStrike">
              <a:solidFill>
                <a:srgbClr val="FF0000"/>
              </a:solidFill>
              <a:latin typeface="Verdana"/>
              <a:ea typeface="Verdana"/>
              <a:cs typeface="Verdana"/>
              <a:sym typeface="Verdana"/>
            </a:endParaRPr>
          </a:p>
        </p:txBody>
      </p:sp>
      <p:sp>
        <p:nvSpPr>
          <p:cNvPr id="95" name="Google Shape;95;p1"/>
          <p:cNvSpPr txBox="1"/>
          <p:nvPr/>
        </p:nvSpPr>
        <p:spPr>
          <a:xfrm>
            <a:off x="6302825" y="5179725"/>
            <a:ext cx="5205900" cy="113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Noto Sans Symbols"/>
              <a:buNone/>
            </a:pPr>
            <a:r>
              <a:rPr b="1" i="0" lang="en-IN" sz="2400" u="none" cap="none" strike="noStrike">
                <a:solidFill>
                  <a:srgbClr val="FF0000"/>
                </a:solidFill>
                <a:latin typeface="Verdana"/>
                <a:ea typeface="Verdana"/>
                <a:cs typeface="Verdana"/>
                <a:sym typeface="Verdana"/>
              </a:rPr>
              <a:t>Madhulika G - 210701139</a:t>
            </a:r>
            <a:endParaRPr b="1" i="0" sz="2400" u="none" cap="none" strike="noStrike">
              <a:solidFill>
                <a:srgbClr val="FF0000"/>
              </a:solidFill>
              <a:latin typeface="Verdana"/>
              <a:ea typeface="Verdana"/>
              <a:cs typeface="Verdana"/>
              <a:sym typeface="Verdana"/>
            </a:endParaRPr>
          </a:p>
          <a:p>
            <a:pPr indent="0" lvl="0" marL="0" marR="0" rtl="0" algn="l">
              <a:lnSpc>
                <a:spcPct val="100000"/>
              </a:lnSpc>
              <a:spcBef>
                <a:spcPts val="0"/>
              </a:spcBef>
              <a:spcAft>
                <a:spcPts val="0"/>
              </a:spcAft>
              <a:buClr>
                <a:srgbClr val="FF0000"/>
              </a:buClr>
              <a:buSzPts val="2400"/>
              <a:buFont typeface="Noto Sans Symbols"/>
              <a:buNone/>
            </a:pPr>
            <a:r>
              <a:rPr b="1" i="0" lang="en-IN" sz="2400" u="none" cap="none" strike="noStrike">
                <a:solidFill>
                  <a:srgbClr val="FF0000"/>
                </a:solidFill>
                <a:latin typeface="Verdana"/>
                <a:ea typeface="Verdana"/>
                <a:cs typeface="Verdana"/>
                <a:sym typeface="Verdana"/>
              </a:rPr>
              <a:t>Mahalakshmi K - 210701143</a:t>
            </a:r>
            <a:endParaRPr b="1" i="0" sz="2400" u="none" cap="none" strike="noStrike">
              <a:solidFill>
                <a:srgbClr val="FF0000"/>
              </a:solidFill>
              <a:latin typeface="Verdana"/>
              <a:ea typeface="Verdana"/>
              <a:cs typeface="Verdana"/>
              <a:sym typeface="Verdana"/>
            </a:endParaRPr>
          </a:p>
          <a:p>
            <a:pPr indent="0" lvl="0" marL="0" marR="0" rtl="0" algn="l">
              <a:lnSpc>
                <a:spcPct val="100000"/>
              </a:lnSpc>
              <a:spcBef>
                <a:spcPts val="0"/>
              </a:spcBef>
              <a:spcAft>
                <a:spcPts val="0"/>
              </a:spcAft>
              <a:buClr>
                <a:srgbClr val="FF0000"/>
              </a:buClr>
              <a:buSzPts val="2000"/>
              <a:buFont typeface="Noto Sans Symbols"/>
              <a:buNone/>
            </a:pPr>
            <a:r>
              <a:t/>
            </a:r>
            <a:endParaRPr b="1" i="0" sz="2000" u="none" cap="none" strike="noStrike">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i="0" lang="en-IN" sz="2800" u="none" cap="none" strike="noStrike">
                <a:solidFill>
                  <a:srgbClr val="002060"/>
                </a:solidFill>
                <a:latin typeface="Verdana"/>
                <a:ea typeface="Verdana"/>
                <a:cs typeface="Verdana"/>
                <a:sym typeface="Verdana"/>
              </a:rPr>
              <a:t>Department of Computer Science and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fee3778263_0_23"/>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Functional Description</a:t>
            </a:r>
            <a:endParaRPr sz="2800"/>
          </a:p>
        </p:txBody>
      </p:sp>
      <p:sp>
        <p:nvSpPr>
          <p:cNvPr id="175" name="Google Shape;175;g2fee3778263_0_2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lnSpc>
                <a:spcPct val="115000"/>
              </a:lnSpc>
              <a:spcBef>
                <a:spcPts val="1200"/>
              </a:spcBef>
              <a:spcAft>
                <a:spcPts val="0"/>
              </a:spcAft>
              <a:buClr>
                <a:srgbClr val="CC0000"/>
              </a:buClr>
              <a:buSzPts val="2400"/>
              <a:buChar char="□"/>
            </a:pPr>
            <a:r>
              <a:rPr b="1" lang="en-IN" sz="2400">
                <a:latin typeface="Times New Roman"/>
                <a:ea typeface="Times New Roman"/>
                <a:cs typeface="Times New Roman"/>
                <a:sym typeface="Times New Roman"/>
              </a:rPr>
              <a:t>Segmentation:U-Net:</a:t>
            </a:r>
            <a:r>
              <a:rPr lang="en-IN" sz="2400">
                <a:latin typeface="Times New Roman"/>
                <a:ea typeface="Times New Roman"/>
                <a:cs typeface="Times New Roman"/>
                <a:sym typeface="Times New Roman"/>
              </a:rPr>
              <a:t> An encoder-decoder structure is used which will not only generate the class labels but generates masks that are of same dimensions as input images, by eliminating need for a fully connected network making it useful for the identification of what is in the image.The encoder framework consists of four encoder blocks,each including an activation function of ReLU after two layers of convolution with a valid padding and 3x3 kernel size.The result is sent into a 2x2 kernel-sized max pooling layer, which splits learnt spatial dimensions into half and lowers the training cost of the model.</a:t>
            </a:r>
            <a:endParaRPr b="1" sz="2400">
              <a:latin typeface="Times New Roman"/>
              <a:ea typeface="Times New Roman"/>
              <a:cs typeface="Times New Roman"/>
              <a:sym typeface="Times New Roman"/>
            </a:endParaRPr>
          </a:p>
          <a:p>
            <a:pPr indent="0" lvl="0" marL="0" rtl="0" algn="l">
              <a:lnSpc>
                <a:spcPct val="100000"/>
              </a:lnSpc>
              <a:spcBef>
                <a:spcPts val="1200"/>
              </a:spcBef>
              <a:spcAft>
                <a:spcPts val="0"/>
              </a:spcAft>
              <a:buSzPts val="3000"/>
              <a:buNone/>
            </a:pPr>
            <a:r>
              <a:t/>
            </a:r>
            <a:endParaRPr sz="2400"/>
          </a:p>
        </p:txBody>
      </p:sp>
      <p:sp>
        <p:nvSpPr>
          <p:cNvPr id="176" name="Google Shape;176;g2fee3778263_0_23"/>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Second Review</a:t>
            </a:r>
            <a:endParaRPr/>
          </a:p>
        </p:txBody>
      </p:sp>
      <p:sp>
        <p:nvSpPr>
          <p:cNvPr id="177" name="Google Shape;177;g2fee3778263_0_23"/>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78" name="Google Shape;178;g2fee3778263_0_2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fee3778263_0_55"/>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Functional Description </a:t>
            </a:r>
            <a:endParaRPr sz="2800"/>
          </a:p>
        </p:txBody>
      </p:sp>
      <p:sp>
        <p:nvSpPr>
          <p:cNvPr id="184" name="Google Shape;184;g2fee3778263_0_5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lnSpc>
                <a:spcPct val="115000"/>
              </a:lnSpc>
              <a:spcBef>
                <a:spcPts val="1200"/>
              </a:spcBef>
              <a:spcAft>
                <a:spcPts val="0"/>
              </a:spcAft>
              <a:buSzPts val="2400"/>
              <a:buChar char="□"/>
            </a:pPr>
            <a:r>
              <a:rPr lang="en-IN" sz="2400">
                <a:latin typeface="Times New Roman"/>
                <a:ea typeface="Times New Roman"/>
                <a:cs typeface="Times New Roman"/>
                <a:sym typeface="Times New Roman"/>
              </a:rPr>
              <a:t>DenseNet121 is a densely connected CNN. It has a dense block ,transition layer which reduces the number of channels without losing the feature. In this model every layer gets input from the preceding layer.Each layer shares the knowledge gained which reduces the duplication of the calculation and makes it easy for the model to learn. </a:t>
            </a:r>
            <a:endParaRPr sz="2400">
              <a:latin typeface="Times New Roman"/>
              <a:ea typeface="Times New Roman"/>
              <a:cs typeface="Times New Roman"/>
              <a:sym typeface="Times New Roman"/>
            </a:endParaRPr>
          </a:p>
          <a:p>
            <a:pPr indent="-469900" lvl="0" marL="469900" rtl="0" algn="just">
              <a:lnSpc>
                <a:spcPct val="115000"/>
              </a:lnSpc>
              <a:spcBef>
                <a:spcPts val="0"/>
              </a:spcBef>
              <a:spcAft>
                <a:spcPts val="0"/>
              </a:spcAft>
              <a:buSzPts val="2400"/>
              <a:buChar char="□"/>
            </a:pPr>
            <a:r>
              <a:rPr lang="en-IN" sz="2400">
                <a:latin typeface="Times New Roman"/>
                <a:ea typeface="Times New Roman"/>
                <a:cs typeface="Times New Roman"/>
                <a:sym typeface="Times New Roman"/>
              </a:rPr>
              <a:t>Residual Network is a deep learning model that was aimed to help train deeper neural networks. It does so by exploiting some pathways called “skip connections” which enable information to leap across some layers.One of the issues, which can occur in deep networks, can be fixed, for instance, one can lose information as it passes through layers.</a:t>
            </a:r>
            <a:endParaRPr sz="2400">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3000"/>
              <a:buFont typeface="Arial"/>
              <a:buNone/>
            </a:pPr>
            <a:r>
              <a:t/>
            </a:r>
            <a:endParaRPr sz="2400"/>
          </a:p>
          <a:p>
            <a:pPr indent="0" lvl="0" marL="0" rtl="0" algn="l">
              <a:lnSpc>
                <a:spcPct val="100000"/>
              </a:lnSpc>
              <a:spcBef>
                <a:spcPts val="600"/>
              </a:spcBef>
              <a:spcAft>
                <a:spcPts val="0"/>
              </a:spcAft>
              <a:buSzPts val="3000"/>
              <a:buNone/>
            </a:pPr>
            <a:r>
              <a:t/>
            </a:r>
            <a:endParaRPr b="1" sz="2400">
              <a:latin typeface="Times New Roman"/>
              <a:ea typeface="Times New Roman"/>
              <a:cs typeface="Times New Roman"/>
              <a:sym typeface="Times New Roman"/>
            </a:endParaRPr>
          </a:p>
        </p:txBody>
      </p:sp>
      <p:sp>
        <p:nvSpPr>
          <p:cNvPr id="185" name="Google Shape;185;g2fee3778263_0_55"/>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Second Review</a:t>
            </a:r>
            <a:endParaRPr/>
          </a:p>
        </p:txBody>
      </p:sp>
      <p:sp>
        <p:nvSpPr>
          <p:cNvPr id="186" name="Google Shape;186;g2fee3778263_0_55"/>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87" name="Google Shape;187;g2fee3778263_0_55"/>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fee3778263_0_31"/>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Functional Description </a:t>
            </a:r>
            <a:endParaRPr sz="2800"/>
          </a:p>
        </p:txBody>
      </p:sp>
      <p:sp>
        <p:nvSpPr>
          <p:cNvPr id="193" name="Google Shape;193;g2fee3778263_0_3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lnSpc>
                <a:spcPct val="115000"/>
              </a:lnSpc>
              <a:spcBef>
                <a:spcPts val="1200"/>
              </a:spcBef>
              <a:spcAft>
                <a:spcPts val="0"/>
              </a:spcAft>
              <a:buSzPts val="2400"/>
              <a:buChar char="□"/>
            </a:pPr>
            <a:r>
              <a:rPr lang="en-IN" sz="2400">
                <a:latin typeface="Times New Roman"/>
                <a:ea typeface="Times New Roman"/>
                <a:cs typeface="Times New Roman"/>
                <a:sym typeface="Times New Roman"/>
              </a:rPr>
              <a:t>VGG 16 is a deep learning model, used for image classification and it consists of a systematic design structure with multiple convolution and pooling layers consecutively. Following the multiple convolutional blocks the feature maps are flattened and fed to fully connected layers, the ones which do the reasoning and classification. </a:t>
            </a:r>
            <a:endParaRPr sz="2400">
              <a:latin typeface="Times New Roman"/>
              <a:ea typeface="Times New Roman"/>
              <a:cs typeface="Times New Roman"/>
              <a:sym typeface="Times New Roman"/>
            </a:endParaRPr>
          </a:p>
          <a:p>
            <a:pPr indent="-469900" lvl="0" marL="469900" rtl="0" algn="just">
              <a:lnSpc>
                <a:spcPct val="115000"/>
              </a:lnSpc>
              <a:spcBef>
                <a:spcPts val="0"/>
              </a:spcBef>
              <a:spcAft>
                <a:spcPts val="0"/>
              </a:spcAft>
              <a:buSzPts val="2400"/>
              <a:buChar char="□"/>
            </a:pPr>
            <a:r>
              <a:rPr lang="en-IN" sz="2400">
                <a:latin typeface="Times New Roman"/>
                <a:ea typeface="Times New Roman"/>
                <a:cs typeface="Times New Roman"/>
                <a:sym typeface="Times New Roman"/>
              </a:rPr>
              <a:t>MobileNetV2 is a deep neural network architecture suitable for use in low power platforms Depthwise separable convolutions are applied which decrease load while increasing accuracy. Its main idea is an inverted residual building block that allows carefully preserving the features of the data during the transformation. </a:t>
            </a:r>
            <a:endParaRPr sz="2400">
              <a:latin typeface="Times New Roman"/>
              <a:ea typeface="Times New Roman"/>
              <a:cs typeface="Times New Roman"/>
              <a:sym typeface="Times New Roman"/>
            </a:endParaRPr>
          </a:p>
          <a:p>
            <a:pPr indent="0" lvl="0" marL="469900" rtl="0" algn="just">
              <a:lnSpc>
                <a:spcPct val="115000"/>
              </a:lnSpc>
              <a:spcBef>
                <a:spcPts val="1200"/>
              </a:spcBef>
              <a:spcAft>
                <a:spcPts val="1200"/>
              </a:spcAft>
              <a:buSzPts val="1800"/>
              <a:buNone/>
            </a:pPr>
            <a:r>
              <a:t/>
            </a:r>
            <a:endParaRPr b="1" sz="2400">
              <a:latin typeface="Times New Roman"/>
              <a:ea typeface="Times New Roman"/>
              <a:cs typeface="Times New Roman"/>
              <a:sym typeface="Times New Roman"/>
            </a:endParaRPr>
          </a:p>
        </p:txBody>
      </p:sp>
      <p:sp>
        <p:nvSpPr>
          <p:cNvPr id="194" name="Google Shape;194;g2fee3778263_0_31"/>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Second Review</a:t>
            </a:r>
            <a:endParaRPr/>
          </a:p>
        </p:txBody>
      </p:sp>
      <p:sp>
        <p:nvSpPr>
          <p:cNvPr id="195" name="Google Shape;195;g2fee3778263_0_31"/>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96" name="Google Shape;196;g2fee3778263_0_3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017faccbb1_0_0"/>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DFD Diagram</a:t>
            </a:r>
            <a:endParaRPr sz="2800"/>
          </a:p>
        </p:txBody>
      </p:sp>
      <p:sp>
        <p:nvSpPr>
          <p:cNvPr id="202" name="Google Shape;202;g3017faccbb1_0_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just">
              <a:lnSpc>
                <a:spcPct val="115000"/>
              </a:lnSpc>
              <a:spcBef>
                <a:spcPts val="1200"/>
              </a:spcBef>
              <a:spcAft>
                <a:spcPts val="0"/>
              </a:spcAft>
              <a:buSzPts val="1800"/>
              <a:buNone/>
            </a:pPr>
            <a:r>
              <a:rPr b="1" lang="en-IN" sz="2400">
                <a:latin typeface="Times New Roman"/>
                <a:ea typeface="Times New Roman"/>
                <a:cs typeface="Times New Roman"/>
                <a:sym typeface="Times New Roman"/>
              </a:rPr>
              <a:t>Level 0</a:t>
            </a:r>
            <a:endParaRPr b="1" sz="2400">
              <a:latin typeface="Times New Roman"/>
              <a:ea typeface="Times New Roman"/>
              <a:cs typeface="Times New Roman"/>
              <a:sym typeface="Times New Roman"/>
            </a:endParaRPr>
          </a:p>
          <a:p>
            <a:pPr indent="0" lvl="0" marL="469900" rtl="0" algn="just">
              <a:lnSpc>
                <a:spcPct val="115000"/>
              </a:lnSpc>
              <a:spcBef>
                <a:spcPts val="1200"/>
              </a:spcBef>
              <a:spcAft>
                <a:spcPts val="1200"/>
              </a:spcAft>
              <a:buSzPts val="1800"/>
              <a:buNone/>
            </a:pPr>
            <a:r>
              <a:t/>
            </a:r>
            <a:endParaRPr b="1" sz="2400">
              <a:latin typeface="Times New Roman"/>
              <a:ea typeface="Times New Roman"/>
              <a:cs typeface="Times New Roman"/>
              <a:sym typeface="Times New Roman"/>
            </a:endParaRPr>
          </a:p>
        </p:txBody>
      </p:sp>
      <p:sp>
        <p:nvSpPr>
          <p:cNvPr id="203" name="Google Shape;203;g3017faccbb1_0_0"/>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Second Review</a:t>
            </a:r>
            <a:endParaRPr/>
          </a:p>
        </p:txBody>
      </p:sp>
      <p:sp>
        <p:nvSpPr>
          <p:cNvPr id="204" name="Google Shape;204;g3017faccbb1_0_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05" name="Google Shape;205;g3017faccbb1_0_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206" name="Google Shape;206;g3017faccbb1_0_0"/>
          <p:cNvPicPr preferRelativeResize="0"/>
          <p:nvPr/>
        </p:nvPicPr>
        <p:blipFill rotWithShape="1">
          <a:blip r:embed="rId3">
            <a:alphaModFix/>
          </a:blip>
          <a:srcRect b="0" l="0" r="0" t="0"/>
          <a:stretch/>
        </p:blipFill>
        <p:spPr>
          <a:xfrm>
            <a:off x="1690149" y="2586049"/>
            <a:ext cx="8764400" cy="2954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3115df1a84d_0_1"/>
          <p:cNvSpPr txBox="1"/>
          <p:nvPr>
            <p:ph type="title"/>
          </p:nvPr>
        </p:nvSpPr>
        <p:spPr>
          <a:xfrm>
            <a:off x="750796" y="-79599"/>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DFD Diagram</a:t>
            </a:r>
            <a:endParaRPr sz="2800"/>
          </a:p>
        </p:txBody>
      </p:sp>
      <p:sp>
        <p:nvSpPr>
          <p:cNvPr id="212" name="Google Shape;212;g3115df1a84d_0_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just">
              <a:lnSpc>
                <a:spcPct val="115000"/>
              </a:lnSpc>
              <a:spcBef>
                <a:spcPts val="1200"/>
              </a:spcBef>
              <a:spcAft>
                <a:spcPts val="0"/>
              </a:spcAft>
              <a:buSzPts val="1800"/>
              <a:buNone/>
            </a:pPr>
            <a:r>
              <a:rPr b="1" lang="en-IN" sz="2400">
                <a:latin typeface="Times New Roman"/>
                <a:ea typeface="Times New Roman"/>
                <a:cs typeface="Times New Roman"/>
                <a:sym typeface="Times New Roman"/>
              </a:rPr>
              <a:t>Level 1</a:t>
            </a:r>
            <a:endParaRPr b="1" sz="2400">
              <a:latin typeface="Times New Roman"/>
              <a:ea typeface="Times New Roman"/>
              <a:cs typeface="Times New Roman"/>
              <a:sym typeface="Times New Roman"/>
            </a:endParaRPr>
          </a:p>
          <a:p>
            <a:pPr indent="0" lvl="0" marL="469900" rtl="0" algn="just">
              <a:lnSpc>
                <a:spcPct val="115000"/>
              </a:lnSpc>
              <a:spcBef>
                <a:spcPts val="1200"/>
              </a:spcBef>
              <a:spcAft>
                <a:spcPts val="1200"/>
              </a:spcAft>
              <a:buSzPts val="1800"/>
              <a:buNone/>
            </a:pPr>
            <a:r>
              <a:t/>
            </a:r>
            <a:endParaRPr b="1" sz="2400">
              <a:latin typeface="Times New Roman"/>
              <a:ea typeface="Times New Roman"/>
              <a:cs typeface="Times New Roman"/>
              <a:sym typeface="Times New Roman"/>
            </a:endParaRPr>
          </a:p>
        </p:txBody>
      </p:sp>
      <p:sp>
        <p:nvSpPr>
          <p:cNvPr id="213" name="Google Shape;213;g3115df1a84d_0_1"/>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Second Review</a:t>
            </a:r>
            <a:endParaRPr/>
          </a:p>
        </p:txBody>
      </p:sp>
      <p:sp>
        <p:nvSpPr>
          <p:cNvPr id="214" name="Google Shape;214;g3115df1a84d_0_1"/>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15" name="Google Shape;215;g3115df1a84d_0_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216" name="Google Shape;216;g3115df1a84d_0_1"/>
          <p:cNvPicPr preferRelativeResize="0"/>
          <p:nvPr/>
        </p:nvPicPr>
        <p:blipFill rotWithShape="1">
          <a:blip r:embed="rId3">
            <a:alphaModFix/>
          </a:blip>
          <a:srcRect b="0" l="0" r="0" t="0"/>
          <a:stretch/>
        </p:blipFill>
        <p:spPr>
          <a:xfrm>
            <a:off x="3238325" y="1039475"/>
            <a:ext cx="6430600" cy="5120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3115df1a84d_0_13"/>
          <p:cNvSpPr txBox="1"/>
          <p:nvPr>
            <p:ph type="title"/>
          </p:nvPr>
        </p:nvSpPr>
        <p:spPr>
          <a:xfrm>
            <a:off x="750796" y="-79599"/>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DFD Diagram</a:t>
            </a:r>
            <a:endParaRPr sz="2800"/>
          </a:p>
        </p:txBody>
      </p:sp>
      <p:sp>
        <p:nvSpPr>
          <p:cNvPr id="222" name="Google Shape;222;g3115df1a84d_0_1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just">
              <a:lnSpc>
                <a:spcPct val="115000"/>
              </a:lnSpc>
              <a:spcBef>
                <a:spcPts val="1200"/>
              </a:spcBef>
              <a:spcAft>
                <a:spcPts val="0"/>
              </a:spcAft>
              <a:buSzPts val="1800"/>
              <a:buNone/>
            </a:pPr>
            <a:r>
              <a:rPr b="1" lang="en-IN" sz="2400">
                <a:latin typeface="Times New Roman"/>
                <a:ea typeface="Times New Roman"/>
                <a:cs typeface="Times New Roman"/>
                <a:sym typeface="Times New Roman"/>
              </a:rPr>
              <a:t>Level 2</a:t>
            </a:r>
            <a:endParaRPr b="1" sz="2400">
              <a:latin typeface="Times New Roman"/>
              <a:ea typeface="Times New Roman"/>
              <a:cs typeface="Times New Roman"/>
              <a:sym typeface="Times New Roman"/>
            </a:endParaRPr>
          </a:p>
          <a:p>
            <a:pPr indent="0" lvl="0" marL="469900" rtl="0" algn="just">
              <a:lnSpc>
                <a:spcPct val="115000"/>
              </a:lnSpc>
              <a:spcBef>
                <a:spcPts val="1200"/>
              </a:spcBef>
              <a:spcAft>
                <a:spcPts val="1200"/>
              </a:spcAft>
              <a:buSzPts val="1800"/>
              <a:buNone/>
            </a:pPr>
            <a:r>
              <a:t/>
            </a:r>
            <a:endParaRPr b="1" sz="2400">
              <a:latin typeface="Times New Roman"/>
              <a:ea typeface="Times New Roman"/>
              <a:cs typeface="Times New Roman"/>
              <a:sym typeface="Times New Roman"/>
            </a:endParaRPr>
          </a:p>
        </p:txBody>
      </p:sp>
      <p:sp>
        <p:nvSpPr>
          <p:cNvPr id="223" name="Google Shape;223;g3115df1a84d_0_13"/>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Second Review</a:t>
            </a:r>
            <a:endParaRPr/>
          </a:p>
        </p:txBody>
      </p:sp>
      <p:sp>
        <p:nvSpPr>
          <p:cNvPr id="224" name="Google Shape;224;g3115df1a84d_0_13"/>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25" name="Google Shape;225;g3115df1a84d_0_1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226" name="Google Shape;226;g3115df1a84d_0_13"/>
          <p:cNvPicPr preferRelativeResize="0"/>
          <p:nvPr/>
        </p:nvPicPr>
        <p:blipFill rotWithShape="1">
          <a:blip r:embed="rId3">
            <a:alphaModFix/>
          </a:blip>
          <a:srcRect b="0" l="0" r="0" t="0"/>
          <a:stretch/>
        </p:blipFill>
        <p:spPr>
          <a:xfrm>
            <a:off x="2470274" y="1815827"/>
            <a:ext cx="8021125" cy="4203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3017faccbb1_0_8"/>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Activity Diagram</a:t>
            </a:r>
            <a:endParaRPr sz="2800"/>
          </a:p>
        </p:txBody>
      </p:sp>
      <p:sp>
        <p:nvSpPr>
          <p:cNvPr id="232" name="Google Shape;232;g3017faccbb1_0_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1200"/>
              </a:spcAft>
              <a:buSzPts val="1800"/>
              <a:buNone/>
            </a:pPr>
            <a:r>
              <a:t/>
            </a:r>
            <a:endParaRPr b="1" sz="2400">
              <a:latin typeface="Times New Roman"/>
              <a:ea typeface="Times New Roman"/>
              <a:cs typeface="Times New Roman"/>
              <a:sym typeface="Times New Roman"/>
            </a:endParaRPr>
          </a:p>
        </p:txBody>
      </p:sp>
      <p:sp>
        <p:nvSpPr>
          <p:cNvPr id="233" name="Google Shape;233;g3017faccbb1_0_8"/>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Second Review</a:t>
            </a:r>
            <a:endParaRPr/>
          </a:p>
        </p:txBody>
      </p:sp>
      <p:sp>
        <p:nvSpPr>
          <p:cNvPr id="234" name="Google Shape;234;g3017faccbb1_0_8"/>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35" name="Google Shape;235;g3017faccbb1_0_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236" name="Google Shape;236;g3017faccbb1_0_8"/>
          <p:cNvPicPr preferRelativeResize="0"/>
          <p:nvPr/>
        </p:nvPicPr>
        <p:blipFill rotWithShape="1">
          <a:blip r:embed="rId3">
            <a:alphaModFix/>
          </a:blip>
          <a:srcRect b="0" l="0" r="0" t="0"/>
          <a:stretch/>
        </p:blipFill>
        <p:spPr>
          <a:xfrm>
            <a:off x="812800" y="1752600"/>
            <a:ext cx="10941722" cy="4211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Implementation &amp; Results of First Module</a:t>
            </a:r>
            <a:endParaRPr sz="2800"/>
          </a:p>
        </p:txBody>
      </p:sp>
      <p:sp>
        <p:nvSpPr>
          <p:cNvPr id="242" name="Google Shape;242;p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rgbClr val="CC0000"/>
              </a:buClr>
              <a:buSzPts val="3200"/>
              <a:buFont typeface="Noto Sans Symbols"/>
              <a:buChar char="□"/>
            </a:pPr>
            <a:r>
              <a:rPr lang="en-IN" sz="2400">
                <a:latin typeface="Times New Roman"/>
                <a:ea typeface="Times New Roman"/>
                <a:cs typeface="Times New Roman"/>
                <a:sym typeface="Times New Roman"/>
              </a:rPr>
              <a:t>TensorFlow and Keras were used for data augmentation after EDA using numpy was used to check for disparities in classes in the data cleaning.</a:t>
            </a:r>
            <a:endParaRPr sz="2400">
              <a:latin typeface="Times New Roman"/>
              <a:ea typeface="Times New Roman"/>
              <a:cs typeface="Times New Roman"/>
              <a:sym typeface="Times New Roman"/>
            </a:endParaRPr>
          </a:p>
          <a:p>
            <a:pPr indent="-469900" lvl="0" marL="469900" marR="0" rtl="0" algn="l">
              <a:lnSpc>
                <a:spcPct val="100000"/>
              </a:lnSpc>
              <a:spcBef>
                <a:spcPts val="0"/>
              </a:spcBef>
              <a:spcAft>
                <a:spcPts val="0"/>
              </a:spcAft>
              <a:buClr>
                <a:srgbClr val="CC0000"/>
              </a:buClr>
              <a:buSzPts val="3200"/>
              <a:buFont typeface="Noto Sans Symbols"/>
              <a:buChar char="□"/>
            </a:pPr>
            <a:r>
              <a:rPr lang="en-IN" sz="2400">
                <a:latin typeface="Times New Roman"/>
                <a:ea typeface="Times New Roman"/>
                <a:cs typeface="Times New Roman"/>
                <a:sym typeface="Times New Roman"/>
              </a:rPr>
              <a:t>Tensorflow and Keras were used for the classification of images using the transfer learning algorithm and segmentation using Unet.</a:t>
            </a:r>
            <a:endParaRPr sz="2400">
              <a:latin typeface="Times New Roman"/>
              <a:ea typeface="Times New Roman"/>
              <a:cs typeface="Times New Roman"/>
              <a:sym typeface="Times New Roman"/>
            </a:endParaRPr>
          </a:p>
          <a:p>
            <a:pPr indent="0" lvl="0" marL="469900" marR="0" rtl="0" algn="l">
              <a:lnSpc>
                <a:spcPct val="100000"/>
              </a:lnSpc>
              <a:spcBef>
                <a:spcPts val="0"/>
              </a:spcBef>
              <a:spcAft>
                <a:spcPts val="0"/>
              </a:spcAft>
              <a:buSzPts val="1800"/>
              <a:buNone/>
            </a:pPr>
            <a:r>
              <a:t/>
            </a:r>
            <a:endParaRPr sz="2400">
              <a:latin typeface="Times New Roman"/>
              <a:ea typeface="Times New Roman"/>
              <a:cs typeface="Times New Roman"/>
              <a:sym typeface="Times New Roman"/>
            </a:endParaRPr>
          </a:p>
          <a:p>
            <a:pPr indent="0" lvl="0" marL="469900" marR="0" rtl="0" algn="l">
              <a:lnSpc>
                <a:spcPct val="100000"/>
              </a:lnSpc>
              <a:spcBef>
                <a:spcPts val="0"/>
              </a:spcBef>
              <a:spcAft>
                <a:spcPts val="0"/>
              </a:spcAft>
              <a:buSzPts val="1800"/>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lnSpc>
                <a:spcPct val="100000"/>
              </a:lnSpc>
              <a:spcBef>
                <a:spcPts val="600"/>
              </a:spcBef>
              <a:spcAft>
                <a:spcPts val="0"/>
              </a:spcAft>
              <a:buSzPts val="3000"/>
              <a:buNone/>
            </a:pPr>
            <a:r>
              <a:t/>
            </a:r>
            <a:endParaRPr/>
          </a:p>
        </p:txBody>
      </p:sp>
      <p:sp>
        <p:nvSpPr>
          <p:cNvPr id="243" name="Google Shape;243;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Second Review</a:t>
            </a:r>
            <a:endParaRPr/>
          </a:p>
        </p:txBody>
      </p:sp>
      <p:sp>
        <p:nvSpPr>
          <p:cNvPr id="244" name="Google Shape;244;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45" name="Google Shape;245;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graphicFrame>
        <p:nvGraphicFramePr>
          <p:cNvPr id="246" name="Google Shape;246;p8"/>
          <p:cNvGraphicFramePr/>
          <p:nvPr/>
        </p:nvGraphicFramePr>
        <p:xfrm>
          <a:off x="956725" y="3706625"/>
          <a:ext cx="3000000" cy="3000000"/>
        </p:xfrm>
        <a:graphic>
          <a:graphicData uri="http://schemas.openxmlformats.org/drawingml/2006/table">
            <a:tbl>
              <a:tblPr>
                <a:noFill/>
                <a:tableStyleId>{212B3B70-A1E4-40A3-93E8-3528B7A5FF51}</a:tableStyleId>
              </a:tblPr>
              <a:tblGrid>
                <a:gridCol w="2057400"/>
                <a:gridCol w="2057400"/>
                <a:gridCol w="2057400"/>
                <a:gridCol w="2057400"/>
                <a:gridCol w="2057400"/>
              </a:tblGrid>
              <a:tr h="3810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Model/Metrics</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Accuracy</a:t>
                      </a:r>
                      <a:endParaRPr sz="1800" u="none" cap="none" strike="noStrike"/>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Precision</a:t>
                      </a:r>
                      <a:endParaRPr sz="1800" u="none" cap="none" strike="noStrike"/>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Recall</a:t>
                      </a:r>
                      <a:endParaRPr sz="1800" u="none" cap="none" strike="noStrike"/>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F1-score</a:t>
                      </a:r>
                      <a:endParaRPr sz="1800" u="none" cap="none" strike="noStrike"/>
                    </a:p>
                  </a:txBody>
                  <a:tcPr marT="91425" marB="91425" marR="91425" marL="91425">
                    <a:lnB cap="flat" cmpd="sng" w="12700">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MobileNetV2</a:t>
                      </a:r>
                      <a:endParaRPr sz="1800" u="none" cap="none" strike="noStrike"/>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50"/>
                        <a:buFont typeface="Arial"/>
                        <a:buNone/>
                      </a:pPr>
                      <a:r>
                        <a:rPr lang="en-IN" sz="1650" u="none" cap="none" strike="noStrike">
                          <a:solidFill>
                            <a:srgbClr val="0D0D0D"/>
                          </a:solidFill>
                          <a:highlight>
                            <a:srgbClr val="FFFFFF"/>
                          </a:highlight>
                        </a:rPr>
                        <a:t>75.93</a:t>
                      </a:r>
                      <a:endParaRPr sz="1650" u="none" cap="none" strike="noStrike">
                        <a:solidFill>
                          <a:srgbClr val="0D0D0D"/>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50"/>
                        <a:buFont typeface="Arial"/>
                        <a:buNone/>
                      </a:pPr>
                      <a:r>
                        <a:rPr lang="en-IN" sz="1650" u="none" cap="none" strike="noStrike">
                          <a:solidFill>
                            <a:srgbClr val="0D0D0D"/>
                          </a:solidFill>
                          <a:highlight>
                            <a:srgbClr val="FFFFFF"/>
                          </a:highlight>
                        </a:rPr>
                        <a:t>76.10</a:t>
                      </a:r>
                      <a:endParaRPr sz="1650" u="none" cap="none" strike="noStrike">
                        <a:solidFill>
                          <a:srgbClr val="0D0D0D"/>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50"/>
                        <a:buFont typeface="Arial"/>
                        <a:buNone/>
                      </a:pPr>
                      <a:r>
                        <a:rPr lang="en-IN" sz="1650" u="none" cap="none" strike="noStrike">
                          <a:solidFill>
                            <a:srgbClr val="0D0D0D"/>
                          </a:solidFill>
                          <a:highlight>
                            <a:srgbClr val="FFFFFF"/>
                          </a:highlight>
                        </a:rPr>
                        <a:t>75.93</a:t>
                      </a:r>
                      <a:endParaRPr sz="1650" u="none" cap="none" strike="noStrike">
                        <a:solidFill>
                          <a:srgbClr val="0D0D0D"/>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75.96</a:t>
                      </a:r>
                      <a:endParaRPr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DenseNet121</a:t>
                      </a:r>
                      <a:endParaRPr sz="1800" u="none" cap="none" strike="noStrike"/>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50"/>
                        <a:buFont typeface="Arial"/>
                        <a:buNone/>
                      </a:pPr>
                      <a:r>
                        <a:rPr lang="en-IN" sz="1650" u="none" cap="none" strike="noStrike">
                          <a:solidFill>
                            <a:srgbClr val="0D0D0D"/>
                          </a:solidFill>
                          <a:highlight>
                            <a:srgbClr val="FFFFFF"/>
                          </a:highlight>
                        </a:rPr>
                        <a:t>80.01</a:t>
                      </a:r>
                      <a:endParaRPr sz="1650" u="none" cap="none" strike="noStrike">
                        <a:solidFill>
                          <a:srgbClr val="0D0D0D"/>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50"/>
                        <a:buFont typeface="Arial"/>
                        <a:buNone/>
                      </a:pPr>
                      <a:r>
                        <a:rPr lang="en-IN" sz="1650" u="none" cap="none" strike="noStrike">
                          <a:solidFill>
                            <a:srgbClr val="0D0D0D"/>
                          </a:solidFill>
                          <a:highlight>
                            <a:srgbClr val="FFFFFF"/>
                          </a:highlight>
                        </a:rPr>
                        <a:t>79.96</a:t>
                      </a:r>
                      <a:endParaRPr sz="1650" u="none" cap="none" strike="noStrike">
                        <a:solidFill>
                          <a:srgbClr val="0D0D0D"/>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50"/>
                        <a:buFont typeface="Arial"/>
                        <a:buNone/>
                      </a:pPr>
                      <a:r>
                        <a:rPr lang="en-IN" sz="1650" u="none" cap="none" strike="noStrike">
                          <a:solidFill>
                            <a:srgbClr val="0D0D0D"/>
                          </a:solidFill>
                          <a:highlight>
                            <a:srgbClr val="FFFFFF"/>
                          </a:highlight>
                        </a:rPr>
                        <a:t>79.88</a:t>
                      </a:r>
                      <a:endParaRPr sz="1650" u="none" cap="none" strike="noStrike">
                        <a:solidFill>
                          <a:srgbClr val="0D0D0D"/>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79.85</a:t>
                      </a:r>
                      <a:endParaRPr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VGG16</a:t>
                      </a:r>
                      <a:endParaRPr sz="1800" u="none" cap="none" strike="noStrike"/>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50"/>
                        <a:buFont typeface="Arial"/>
                        <a:buNone/>
                      </a:pPr>
                      <a:r>
                        <a:rPr lang="en-IN" sz="1650" u="none" cap="none" strike="noStrike">
                          <a:solidFill>
                            <a:srgbClr val="0D0D0D"/>
                          </a:solidFill>
                          <a:highlight>
                            <a:srgbClr val="FFFFFF"/>
                          </a:highlight>
                        </a:rPr>
                        <a:t>73.96</a:t>
                      </a:r>
                      <a:endParaRPr sz="1650" u="none" cap="none" strike="noStrike">
                        <a:solidFill>
                          <a:srgbClr val="0D0D0D"/>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50"/>
                        <a:buFont typeface="Arial"/>
                        <a:buNone/>
                      </a:pPr>
                      <a:r>
                        <a:rPr lang="en-IN" sz="1650" u="none" cap="none" strike="noStrike">
                          <a:solidFill>
                            <a:srgbClr val="0D0D0D"/>
                          </a:solidFill>
                          <a:highlight>
                            <a:srgbClr val="FFFFFF"/>
                          </a:highlight>
                        </a:rPr>
                        <a:t>73.79</a:t>
                      </a:r>
                      <a:endParaRPr sz="1650" u="none" cap="none" strike="noStrike">
                        <a:solidFill>
                          <a:srgbClr val="0D0D0D"/>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50"/>
                        <a:buFont typeface="Arial"/>
                        <a:buNone/>
                      </a:pPr>
                      <a:r>
                        <a:rPr lang="en-IN" sz="1650" u="none" cap="none" strike="noStrike">
                          <a:solidFill>
                            <a:srgbClr val="0D0D0D"/>
                          </a:solidFill>
                          <a:highlight>
                            <a:srgbClr val="FFFFFF"/>
                          </a:highlight>
                        </a:rPr>
                        <a:t>73.96</a:t>
                      </a:r>
                      <a:endParaRPr sz="1650" u="none" cap="none" strike="noStrike">
                        <a:solidFill>
                          <a:srgbClr val="0D0D0D"/>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73.44</a:t>
                      </a:r>
                      <a:endParaRPr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ResNet50</a:t>
                      </a:r>
                      <a:endParaRPr sz="1800" u="none" cap="none" strike="noStrike"/>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50"/>
                        <a:buFont typeface="Arial"/>
                        <a:buNone/>
                      </a:pPr>
                      <a:r>
                        <a:rPr lang="en-IN" sz="1650" u="none" cap="none" strike="noStrike">
                          <a:solidFill>
                            <a:srgbClr val="0D0D0D"/>
                          </a:solidFill>
                          <a:highlight>
                            <a:srgbClr val="FFFFFF"/>
                          </a:highlight>
                        </a:rPr>
                        <a:t>57.50</a:t>
                      </a:r>
                      <a:endParaRPr sz="1650" u="none" cap="none" strike="noStrike">
                        <a:solidFill>
                          <a:srgbClr val="0D0D0D"/>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50"/>
                        <a:buFont typeface="Arial"/>
                        <a:buNone/>
                      </a:pPr>
                      <a:r>
                        <a:rPr lang="en-IN" sz="1650" u="none" cap="none" strike="noStrike">
                          <a:solidFill>
                            <a:srgbClr val="0D0D0D"/>
                          </a:solidFill>
                          <a:highlight>
                            <a:srgbClr val="FFFFFF"/>
                          </a:highlight>
                        </a:rPr>
                        <a:t>60.59</a:t>
                      </a:r>
                      <a:endParaRPr sz="1650" u="none" cap="none" strike="noStrike">
                        <a:solidFill>
                          <a:srgbClr val="0D0D0D"/>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50"/>
                        <a:buFont typeface="Arial"/>
                        <a:buNone/>
                      </a:pPr>
                      <a:r>
                        <a:rPr lang="en-IN" sz="1650" u="none" cap="none" strike="noStrike">
                          <a:solidFill>
                            <a:srgbClr val="0D0D0D"/>
                          </a:solidFill>
                          <a:highlight>
                            <a:srgbClr val="FFFFFF"/>
                          </a:highlight>
                        </a:rPr>
                        <a:t>57.50</a:t>
                      </a:r>
                      <a:endParaRPr sz="1650" u="none" cap="none" strike="noStrike">
                        <a:solidFill>
                          <a:srgbClr val="0D0D0D"/>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58.25</a:t>
                      </a:r>
                      <a:endParaRPr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Conclusion &amp; Work for Phase II</a:t>
            </a:r>
            <a:endParaRPr sz="2800"/>
          </a:p>
        </p:txBody>
      </p:sp>
      <p:sp>
        <p:nvSpPr>
          <p:cNvPr id="252" name="Google Shape;252;p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just">
              <a:lnSpc>
                <a:spcPct val="115000"/>
              </a:lnSpc>
              <a:spcBef>
                <a:spcPts val="1200"/>
              </a:spcBef>
              <a:spcAft>
                <a:spcPts val="0"/>
              </a:spcAft>
              <a:buSzPts val="1800"/>
              <a:buNone/>
            </a:pPr>
            <a:r>
              <a:rPr lang="en-IN" sz="2400">
                <a:latin typeface="Times New Roman"/>
                <a:ea typeface="Times New Roman"/>
                <a:cs typeface="Times New Roman"/>
                <a:sym typeface="Times New Roman"/>
              </a:rPr>
              <a:t>When performing EDA in this project, we realized that we have a huge class imbalance problem in the provided dataset. To this end, we used some data augmentation strategies as rotation, flipping, and zooming in order to augment the data set and reduce overfitting of the model. First, the histopathology images were selected and segmented using the U-Net to obtain features of interest and classify them using other models including ResNet50, VGG16, MobileNetV2, and DenseNet121. By comparing the results obtained by distinct models, it was possible to measure the accuracy, precision, recall, and F1 score of each one while examining this dataset of medical images in detail.</a:t>
            </a:r>
            <a:endParaRPr sz="2400">
              <a:latin typeface="Times New Roman"/>
              <a:ea typeface="Times New Roman"/>
              <a:cs typeface="Times New Roman"/>
              <a:sym typeface="Times New Roman"/>
            </a:endParaRPr>
          </a:p>
          <a:p>
            <a:pPr indent="0" lvl="0" marL="0" marR="0" rtl="0" algn="l">
              <a:lnSpc>
                <a:spcPct val="100000"/>
              </a:lnSpc>
              <a:spcBef>
                <a:spcPts val="1200"/>
              </a:spcBef>
              <a:spcAft>
                <a:spcPts val="0"/>
              </a:spcAft>
              <a:buSzPts val="1800"/>
              <a:buNone/>
            </a:pPr>
            <a:br>
              <a:rPr b="0" i="0" lang="en-IN" sz="2400" u="none" cap="none" strike="noStrike">
                <a:solidFill>
                  <a:srgbClr val="000000"/>
                </a:solidFill>
                <a:latin typeface="Verdana"/>
                <a:ea typeface="Verdana"/>
                <a:cs typeface="Verdana"/>
                <a:sym typeface="Verdana"/>
              </a:rPr>
            </a:br>
            <a:endParaRPr b="0" i="0" sz="2400" u="none" cap="none" strike="noStrike">
              <a:solidFill>
                <a:srgbClr val="000000"/>
              </a:solidFill>
              <a:latin typeface="Verdana"/>
              <a:ea typeface="Verdana"/>
              <a:cs typeface="Verdana"/>
              <a:sym typeface="Verdana"/>
            </a:endParaRPr>
          </a:p>
          <a:p>
            <a:pPr indent="0" lvl="0" marL="0" rtl="0" algn="l">
              <a:lnSpc>
                <a:spcPct val="100000"/>
              </a:lnSpc>
              <a:spcBef>
                <a:spcPts val="600"/>
              </a:spcBef>
              <a:spcAft>
                <a:spcPts val="0"/>
              </a:spcAft>
              <a:buSzPts val="3000"/>
              <a:buNone/>
            </a:pPr>
            <a:r>
              <a:t/>
            </a:r>
            <a:endParaRPr sz="2400"/>
          </a:p>
        </p:txBody>
      </p:sp>
      <p:sp>
        <p:nvSpPr>
          <p:cNvPr id="253" name="Google Shape;253;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Second Review</a:t>
            </a:r>
            <a:endParaRPr/>
          </a:p>
        </p:txBody>
      </p:sp>
      <p:sp>
        <p:nvSpPr>
          <p:cNvPr id="254" name="Google Shape;254;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55" name="Google Shape;255;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fee3778263_0_10"/>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Conclusion &amp; Work for Phase II</a:t>
            </a:r>
            <a:endParaRPr sz="2800"/>
          </a:p>
        </p:txBody>
      </p:sp>
      <p:sp>
        <p:nvSpPr>
          <p:cNvPr id="261" name="Google Shape;261;g2fee3778263_0_1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just">
              <a:lnSpc>
                <a:spcPct val="115000"/>
              </a:lnSpc>
              <a:spcBef>
                <a:spcPts val="1200"/>
              </a:spcBef>
              <a:spcAft>
                <a:spcPts val="0"/>
              </a:spcAft>
              <a:buClr>
                <a:schemeClr val="dk1"/>
              </a:buClr>
              <a:buSzPts val="1100"/>
              <a:buFont typeface="Arial"/>
              <a:buNone/>
            </a:pPr>
            <a:r>
              <a:rPr lang="en-IN" sz="2400">
                <a:latin typeface="Times New Roman"/>
                <a:ea typeface="Times New Roman"/>
                <a:cs typeface="Times New Roman"/>
                <a:sym typeface="Times New Roman"/>
              </a:rPr>
              <a:t>To increase the performance even more, we also looked into transformers and the use of techniques such as fine-tuning, with attention mechanisms to select certain segments within the images. To this end, through the utilization of these sophisticated methods and employing  learning through transfer, we were able to compare the improved precision, recall mean F1 score, subsequently strengthening the accuracy of classifications in histopathology images analysis.</a:t>
            </a:r>
            <a:endParaRPr sz="2400">
              <a:latin typeface="Times New Roman"/>
              <a:ea typeface="Times New Roman"/>
              <a:cs typeface="Times New Roman"/>
              <a:sym typeface="Times New Roman"/>
            </a:endParaRPr>
          </a:p>
          <a:p>
            <a:pPr indent="0" lvl="0" marL="0" rtl="0" algn="l">
              <a:lnSpc>
                <a:spcPct val="100000"/>
              </a:lnSpc>
              <a:spcBef>
                <a:spcPts val="1200"/>
              </a:spcBef>
              <a:spcAft>
                <a:spcPts val="0"/>
              </a:spcAft>
              <a:buSzPts val="3000"/>
              <a:buNone/>
            </a:pPr>
            <a:r>
              <a:t/>
            </a:r>
            <a:endParaRPr sz="2400">
              <a:latin typeface="Times New Roman"/>
              <a:ea typeface="Times New Roman"/>
              <a:cs typeface="Times New Roman"/>
              <a:sym typeface="Times New Roman"/>
            </a:endParaRPr>
          </a:p>
        </p:txBody>
      </p:sp>
      <p:sp>
        <p:nvSpPr>
          <p:cNvPr id="262" name="Google Shape;262;g2fee3778263_0_10"/>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Second Review</a:t>
            </a:r>
            <a:endParaRPr/>
          </a:p>
        </p:txBody>
      </p:sp>
      <p:sp>
        <p:nvSpPr>
          <p:cNvPr id="263" name="Google Shape;263;g2fee3778263_0_1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64" name="Google Shape;264;g2fee3778263_0_1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0" name="Shape 100"/>
        <p:cNvGrpSpPr/>
        <p:nvPr/>
      </p:nvGrpSpPr>
      <p:grpSpPr>
        <a:xfrm>
          <a:off x="0" y="0"/>
          <a:ext cx="0" cy="0"/>
          <a:chOff x="0" y="0"/>
          <a:chExt cx="0" cy="0"/>
        </a:xfrm>
      </p:grpSpPr>
      <p:sp>
        <p:nvSpPr>
          <p:cNvPr id="101" name="Google Shape;101;p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Problem Statement and Motivation</a:t>
            </a:r>
            <a:endParaRPr sz="2800"/>
          </a:p>
        </p:txBody>
      </p:sp>
      <p:sp>
        <p:nvSpPr>
          <p:cNvPr id="102" name="Google Shape;102;p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lnSpc>
                <a:spcPct val="100000"/>
              </a:lnSpc>
              <a:spcBef>
                <a:spcPts val="600"/>
              </a:spcBef>
              <a:spcAft>
                <a:spcPts val="0"/>
              </a:spcAft>
              <a:buClr>
                <a:srgbClr val="CC0000"/>
              </a:buClr>
              <a:buSzPts val="2400"/>
              <a:buChar char="□"/>
            </a:pPr>
            <a:r>
              <a:rPr lang="en-IN" sz="2400">
                <a:latin typeface="Times New Roman"/>
                <a:ea typeface="Times New Roman"/>
                <a:cs typeface="Times New Roman"/>
                <a:sym typeface="Times New Roman"/>
              </a:rPr>
              <a:t>Bone cancer detection is crucial for successful treatment, but it is still difficult because of the limitations of traditional methods, which depend on manual analysis by radiologists and are prone to errors and inefficiencies. By creating a diagnostic tool that combines modern machine learning algorithms with powerful image processing techniques, this study seeks to address these issues. The project aims to enable earlier and more trustworthy diagnoses by increasing the efficiency and accuracy of bone cancer detection using medical pictures, thereby improving patient care and raising survival rates. This advancement is motivated by the need to overcome the limitations of existing methods and provide a more effective solution for bone cancer detection.</a:t>
            </a:r>
            <a:endParaRPr sz="2400">
              <a:latin typeface="Times New Roman"/>
              <a:ea typeface="Times New Roman"/>
              <a:cs typeface="Times New Roman"/>
              <a:sym typeface="Times New Roman"/>
            </a:endParaRPr>
          </a:p>
          <a:p>
            <a:pPr indent="0" lvl="0" marL="469900" marR="0" rtl="0" algn="l">
              <a:lnSpc>
                <a:spcPct val="100000"/>
              </a:lnSpc>
              <a:spcBef>
                <a:spcPts val="0"/>
              </a:spcBef>
              <a:spcAft>
                <a:spcPts val="0"/>
              </a:spcAft>
              <a:buSzPts val="1800"/>
              <a:buNone/>
            </a:pPr>
            <a:br>
              <a:rPr b="0" i="0" lang="en-IN" sz="2400" u="none" cap="none" strike="noStrike">
                <a:solidFill>
                  <a:srgbClr val="000000"/>
                </a:solidFill>
                <a:latin typeface="Verdana"/>
                <a:ea typeface="Verdana"/>
                <a:cs typeface="Verdana"/>
                <a:sym typeface="Verdana"/>
              </a:rPr>
            </a:br>
            <a:endParaRPr b="0" i="0" sz="2400" u="none" cap="none" strike="noStrike">
              <a:solidFill>
                <a:srgbClr val="000000"/>
              </a:solidFill>
              <a:latin typeface="Verdana"/>
              <a:ea typeface="Verdana"/>
              <a:cs typeface="Verdana"/>
              <a:sym typeface="Verdana"/>
            </a:endParaRPr>
          </a:p>
          <a:p>
            <a:pPr indent="0" lvl="0" marL="0" rtl="0" algn="l">
              <a:lnSpc>
                <a:spcPct val="100000"/>
              </a:lnSpc>
              <a:spcBef>
                <a:spcPts val="600"/>
              </a:spcBef>
              <a:spcAft>
                <a:spcPts val="0"/>
              </a:spcAft>
              <a:buSzPts val="3000"/>
              <a:buNone/>
            </a:pPr>
            <a:r>
              <a:t/>
            </a:r>
            <a:endParaRPr sz="2400"/>
          </a:p>
        </p:txBody>
      </p:sp>
      <p:sp>
        <p:nvSpPr>
          <p:cNvPr id="103" name="Google Shape;103;p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Second Review</a:t>
            </a:r>
            <a:endParaRPr/>
          </a:p>
        </p:txBody>
      </p:sp>
      <p:sp>
        <p:nvSpPr>
          <p:cNvPr id="104" name="Google Shape;104;p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05" name="Google Shape;105;p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0"/>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References</a:t>
            </a:r>
            <a:endParaRPr sz="2800"/>
          </a:p>
        </p:txBody>
      </p:sp>
      <p:sp>
        <p:nvSpPr>
          <p:cNvPr id="270" name="Google Shape;270;p1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lnSpc>
                <a:spcPct val="100000"/>
              </a:lnSpc>
              <a:spcBef>
                <a:spcPts val="0"/>
              </a:spcBef>
              <a:spcAft>
                <a:spcPts val="0"/>
              </a:spcAft>
              <a:buClr>
                <a:srgbClr val="CC0000"/>
              </a:buClr>
              <a:buSzPts val="1900"/>
              <a:buFont typeface="Times New Roman"/>
              <a:buChar char="□"/>
            </a:pPr>
            <a:r>
              <a:rPr lang="en-IN" sz="1900">
                <a:solidFill>
                  <a:srgbClr val="000000"/>
                </a:solidFill>
                <a:latin typeface="Times New Roman"/>
                <a:ea typeface="Times New Roman"/>
                <a:cs typeface="Times New Roman"/>
                <a:sym typeface="Times New Roman"/>
              </a:rPr>
              <a:t>[1] D. Kumar et al., "Automatic Detection of White Blood Cancer From Bone Marrow Microscopic Images Using Convolutional Neural Networks," in IEEE Access, vol. 8, pp. 142521-142531, 2020.</a:t>
            </a:r>
            <a:endParaRPr sz="1900">
              <a:solidFill>
                <a:srgbClr val="000000"/>
              </a:solidFill>
              <a:latin typeface="Times New Roman"/>
              <a:ea typeface="Times New Roman"/>
              <a:cs typeface="Times New Roman"/>
              <a:sym typeface="Times New Roman"/>
            </a:endParaRPr>
          </a:p>
          <a:p>
            <a:pPr indent="-469900" lvl="0" marL="469900" rtl="0" algn="just">
              <a:lnSpc>
                <a:spcPct val="100000"/>
              </a:lnSpc>
              <a:spcBef>
                <a:spcPts val="0"/>
              </a:spcBef>
              <a:spcAft>
                <a:spcPts val="0"/>
              </a:spcAft>
              <a:buClr>
                <a:srgbClr val="CC0000"/>
              </a:buClr>
              <a:buSzPts val="1900"/>
              <a:buFont typeface="Times New Roman"/>
              <a:buChar char="□"/>
            </a:pPr>
            <a:r>
              <a:rPr lang="en-IN" sz="1900">
                <a:solidFill>
                  <a:srgbClr val="000000"/>
                </a:solidFill>
                <a:latin typeface="Times New Roman"/>
                <a:ea typeface="Times New Roman"/>
                <a:cs typeface="Times New Roman"/>
                <a:sym typeface="Times New Roman"/>
              </a:rPr>
              <a:t>[2] M. A. A. Walid and P. C. Shill, "A Transfer-Learning Based Unbiased Voting Bone Cancer Detection Framework from Histological Osteosarcoma Images," 2023 14th International Conference on Computing Communication and Networking Technologies (ICCCNT), Delhi, India, 2023, pp. 1-7.</a:t>
            </a:r>
            <a:endParaRPr sz="1900">
              <a:solidFill>
                <a:srgbClr val="000000"/>
              </a:solidFill>
              <a:latin typeface="Times New Roman"/>
              <a:ea typeface="Times New Roman"/>
              <a:cs typeface="Times New Roman"/>
              <a:sym typeface="Times New Roman"/>
            </a:endParaRPr>
          </a:p>
          <a:p>
            <a:pPr indent="-469900" lvl="0" marL="469900" rtl="0" algn="just">
              <a:lnSpc>
                <a:spcPct val="100000"/>
              </a:lnSpc>
              <a:spcBef>
                <a:spcPts val="0"/>
              </a:spcBef>
              <a:spcAft>
                <a:spcPts val="0"/>
              </a:spcAft>
              <a:buClr>
                <a:srgbClr val="CC0000"/>
              </a:buClr>
              <a:buSzPts val="1900"/>
              <a:buFont typeface="Times New Roman"/>
              <a:buChar char="□"/>
            </a:pPr>
            <a:r>
              <a:rPr lang="en-IN" sz="1900">
                <a:solidFill>
                  <a:srgbClr val="000000"/>
                </a:solidFill>
                <a:latin typeface="Times New Roman"/>
                <a:ea typeface="Times New Roman"/>
                <a:cs typeface="Times New Roman"/>
                <a:sym typeface="Times New Roman"/>
              </a:rPr>
              <a:t>[3] J. Wu, T. Yuan, J. Zeng and F. Gou, "A Medically Assisted Model for Precise Segmentation of Osteosarcoma Nuclei on Pathological Images," in IEEE Journal of Biomedical and Health Informatics, vol. 27, no. 8, pp. 3982-3993, Aug. 2023.</a:t>
            </a:r>
            <a:endParaRPr sz="1900">
              <a:solidFill>
                <a:srgbClr val="000000"/>
              </a:solidFill>
              <a:latin typeface="Times New Roman"/>
              <a:ea typeface="Times New Roman"/>
              <a:cs typeface="Times New Roman"/>
              <a:sym typeface="Times New Roman"/>
            </a:endParaRPr>
          </a:p>
          <a:p>
            <a:pPr indent="-469900" lvl="0" marL="469900" rtl="0" algn="just">
              <a:lnSpc>
                <a:spcPct val="100000"/>
              </a:lnSpc>
              <a:spcBef>
                <a:spcPts val="0"/>
              </a:spcBef>
              <a:spcAft>
                <a:spcPts val="0"/>
              </a:spcAft>
              <a:buClr>
                <a:srgbClr val="CC0000"/>
              </a:buClr>
              <a:buSzPts val="1900"/>
              <a:buFont typeface="Times New Roman"/>
              <a:buChar char="□"/>
            </a:pPr>
            <a:r>
              <a:rPr lang="en-IN" sz="1900">
                <a:latin typeface="Times New Roman"/>
                <a:ea typeface="Times New Roman"/>
                <a:cs typeface="Times New Roman"/>
                <a:sym typeface="Times New Roman"/>
              </a:rPr>
              <a:t>[4] C. Loraksa, S. Mongkolsomlit, N. Nimsuk, M. Uscharapong and P. Kiatisevi, "Development of the Osteosarcoma Lung Nodules Detection Model Based on SSD-VGG16 and Competency Comparing With Traditional Method," in IEEE Access, vol. 10, pp. 65496-65506, 2022.</a:t>
            </a:r>
            <a:endParaRPr sz="1900">
              <a:latin typeface="Times New Roman"/>
              <a:ea typeface="Times New Roman"/>
              <a:cs typeface="Times New Roman"/>
              <a:sym typeface="Times New Roman"/>
            </a:endParaRPr>
          </a:p>
          <a:p>
            <a:pPr indent="-469900" lvl="0" marL="469900" rtl="0" algn="just">
              <a:lnSpc>
                <a:spcPct val="100000"/>
              </a:lnSpc>
              <a:spcBef>
                <a:spcPts val="0"/>
              </a:spcBef>
              <a:spcAft>
                <a:spcPts val="0"/>
              </a:spcAft>
              <a:buClr>
                <a:srgbClr val="CC0000"/>
              </a:buClr>
              <a:buSzPts val="1900"/>
              <a:buFont typeface="Times New Roman"/>
              <a:buChar char="□"/>
            </a:pPr>
            <a:r>
              <a:rPr lang="en-IN" sz="1900">
                <a:latin typeface="Times New Roman"/>
                <a:ea typeface="Times New Roman"/>
                <a:cs typeface="Times New Roman"/>
                <a:sym typeface="Times New Roman"/>
              </a:rPr>
              <a:t>[5] A. Saber, M. Sakr, O. M. Abo-Seida, A. Keshk and H. Chen, "A Novel Deep-Learning Model for Automatic Detection and Classification of Breast Cancer Using the Transfer-Learning Technique," in IEEE Access, vol. 9, pp. 71194-71209, 2021.</a:t>
            </a:r>
            <a:endParaRPr sz="1900">
              <a:latin typeface="Times New Roman"/>
              <a:ea typeface="Times New Roman"/>
              <a:cs typeface="Times New Roman"/>
              <a:sym typeface="Times New Roman"/>
            </a:endParaRPr>
          </a:p>
        </p:txBody>
      </p:sp>
      <p:sp>
        <p:nvSpPr>
          <p:cNvPr id="271" name="Google Shape;271;p1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Second Review</a:t>
            </a:r>
            <a:endParaRPr/>
          </a:p>
        </p:txBody>
      </p:sp>
      <p:sp>
        <p:nvSpPr>
          <p:cNvPr id="272" name="Google Shape;272;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73" name="Google Shape;273;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3116d4a507b_0_2"/>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b="1" lang="en-IN" sz="3200">
                <a:solidFill>
                  <a:srgbClr val="FF0000"/>
                </a:solidFill>
              </a:rPr>
              <a:t>References</a:t>
            </a:r>
            <a:endParaRPr/>
          </a:p>
        </p:txBody>
      </p:sp>
      <p:sp>
        <p:nvSpPr>
          <p:cNvPr id="280" name="Google Shape;280;g3116d4a507b_0_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lnSpc>
                <a:spcPct val="100000"/>
              </a:lnSpc>
              <a:spcBef>
                <a:spcPts val="0"/>
              </a:spcBef>
              <a:spcAft>
                <a:spcPts val="0"/>
              </a:spcAft>
              <a:buSzPts val="1900"/>
              <a:buFont typeface="Times New Roman"/>
              <a:buChar char="□"/>
            </a:pPr>
            <a:r>
              <a:rPr lang="en-IN" sz="1900">
                <a:latin typeface="Times New Roman"/>
                <a:ea typeface="Times New Roman"/>
                <a:cs typeface="Times New Roman"/>
                <a:sym typeface="Times New Roman"/>
              </a:rPr>
              <a:t>[6] C. Sun, A. Xu, D. Liu, Z. Xiong, F. Zhao and W. Ding, "Deep Learning-Based Classification of Liver Cancer Histopathology Images Using Only Global Labels," in IEEE Journal of Biomedical and Health Informatics, vol. 24, no. 6, pp. 1643-1651, June 2020.</a:t>
            </a:r>
            <a:endParaRPr sz="1900">
              <a:latin typeface="Times New Roman"/>
              <a:ea typeface="Times New Roman"/>
              <a:cs typeface="Times New Roman"/>
              <a:sym typeface="Times New Roman"/>
            </a:endParaRPr>
          </a:p>
          <a:p>
            <a:pPr indent="-469900" lvl="0" marL="469900" rtl="0" algn="just">
              <a:lnSpc>
                <a:spcPct val="100000"/>
              </a:lnSpc>
              <a:spcBef>
                <a:spcPts val="0"/>
              </a:spcBef>
              <a:spcAft>
                <a:spcPts val="0"/>
              </a:spcAft>
              <a:buSzPts val="1900"/>
              <a:buFont typeface="Times New Roman"/>
              <a:buChar char="□"/>
            </a:pPr>
            <a:r>
              <a:rPr lang="en-IN" sz="1900">
                <a:latin typeface="Times New Roman"/>
                <a:ea typeface="Times New Roman"/>
                <a:cs typeface="Times New Roman"/>
                <a:sym typeface="Times New Roman"/>
              </a:rPr>
              <a:t>[7] Y. Weng, T. Zhou, Y. Li and X. Qiu, "NAS-Unet: Neural Architecture Search for Medical Image Segmentation," in IEEE Access, vol. 7, pp. 44247-44257, 2019.</a:t>
            </a:r>
            <a:endParaRPr sz="1900">
              <a:latin typeface="Times New Roman"/>
              <a:ea typeface="Times New Roman"/>
              <a:cs typeface="Times New Roman"/>
              <a:sym typeface="Times New Roman"/>
            </a:endParaRPr>
          </a:p>
          <a:p>
            <a:pPr indent="-469900" lvl="0" marL="469900" rtl="0" algn="just">
              <a:lnSpc>
                <a:spcPct val="100000"/>
              </a:lnSpc>
              <a:spcBef>
                <a:spcPts val="0"/>
              </a:spcBef>
              <a:spcAft>
                <a:spcPts val="0"/>
              </a:spcAft>
              <a:buSzPts val="1900"/>
              <a:buFont typeface="Times New Roman"/>
              <a:buChar char="□"/>
            </a:pPr>
            <a:r>
              <a:rPr lang="en-IN" sz="1900">
                <a:latin typeface="Times New Roman"/>
                <a:ea typeface="Times New Roman"/>
                <a:cs typeface="Times New Roman"/>
                <a:sym typeface="Times New Roman"/>
              </a:rPr>
              <a:t>[8] Z. Zeng, W. Xie, Y. Zhang and Y. Lu, "RIC-Unet: An Improved Neural Network Based on Unet for Nuclei Segmentation in Histology Images," in IEEE Access, vol. 7, pp. 21420-21428, 2019.</a:t>
            </a:r>
            <a:endParaRPr sz="1900">
              <a:latin typeface="Times New Roman"/>
              <a:ea typeface="Times New Roman"/>
              <a:cs typeface="Times New Roman"/>
              <a:sym typeface="Times New Roman"/>
            </a:endParaRPr>
          </a:p>
          <a:p>
            <a:pPr indent="-469900" lvl="0" marL="469900" rtl="0" algn="just">
              <a:lnSpc>
                <a:spcPct val="100000"/>
              </a:lnSpc>
              <a:spcBef>
                <a:spcPts val="0"/>
              </a:spcBef>
              <a:spcAft>
                <a:spcPts val="0"/>
              </a:spcAft>
              <a:buSzPts val="1900"/>
              <a:buFont typeface="Times New Roman"/>
              <a:buChar char="□"/>
            </a:pPr>
            <a:r>
              <a:rPr lang="en-IN" sz="1900">
                <a:latin typeface="Times New Roman"/>
                <a:ea typeface="Times New Roman"/>
                <a:cs typeface="Times New Roman"/>
                <a:sym typeface="Times New Roman"/>
              </a:rPr>
              <a:t>[9] X. Fu, L. Bi, A. Kumar, M. Fulham and J. Kim, "Multimodal Spatial Attention Module for Targeting Multimodal PET-CT Lung Tumor Segmentation," in IEEE Journal of Biomedical and Health Informatics, vol. 25, no. 9, pp. 3507-3516, Sept. 2021.</a:t>
            </a:r>
            <a:endParaRPr sz="1900">
              <a:latin typeface="Times New Roman"/>
              <a:ea typeface="Times New Roman"/>
              <a:cs typeface="Times New Roman"/>
              <a:sym typeface="Times New Roman"/>
            </a:endParaRPr>
          </a:p>
          <a:p>
            <a:pPr indent="-469900" lvl="0" marL="469900" rtl="0" algn="just">
              <a:lnSpc>
                <a:spcPct val="100000"/>
              </a:lnSpc>
              <a:spcBef>
                <a:spcPts val="0"/>
              </a:spcBef>
              <a:spcAft>
                <a:spcPts val="0"/>
              </a:spcAft>
              <a:buSzPts val="1900"/>
              <a:buFont typeface="Times New Roman"/>
              <a:buChar char="□"/>
            </a:pPr>
            <a:r>
              <a:rPr lang="en-IN" sz="1900">
                <a:latin typeface="Times New Roman"/>
                <a:ea typeface="Times New Roman"/>
                <a:cs typeface="Times New Roman"/>
                <a:sym typeface="Times New Roman"/>
              </a:rPr>
              <a:t>[10] V. A. Ashwath, O. K. Sikha and R. Benitez, "TS-CNN: A Three-Tier Self-Interpretable CNN for Multi-Region Medical Image Classification," in IEEE Access, vol. 11, pp. 78402-78418, 2023.</a:t>
            </a:r>
            <a:endParaRPr sz="1900">
              <a:latin typeface="Times New Roman"/>
              <a:ea typeface="Times New Roman"/>
              <a:cs typeface="Times New Roman"/>
              <a:sym typeface="Times New Roman"/>
            </a:endParaRPr>
          </a:p>
        </p:txBody>
      </p:sp>
      <p:sp>
        <p:nvSpPr>
          <p:cNvPr id="281" name="Google Shape;281;g3116d4a507b_0_2"/>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Paper Publication Status</a:t>
            </a:r>
            <a:endParaRPr sz="2800"/>
          </a:p>
        </p:txBody>
      </p:sp>
      <p:sp>
        <p:nvSpPr>
          <p:cNvPr id="287" name="Google Shape;287;p1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rgbClr val="CC0000"/>
              </a:buClr>
              <a:buSzPts val="3200"/>
              <a:buFont typeface="Noto Sans Symbols"/>
              <a:buChar char="□"/>
            </a:pPr>
            <a:r>
              <a:rPr lang="en-IN" sz="3200">
                <a:solidFill>
                  <a:srgbClr val="000000"/>
                </a:solidFill>
                <a:latin typeface="Times New Roman"/>
                <a:ea typeface="Times New Roman"/>
                <a:cs typeface="Times New Roman"/>
                <a:sym typeface="Times New Roman"/>
              </a:rPr>
              <a:t>Applied</a:t>
            </a: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lnSpc>
                <a:spcPct val="100000"/>
              </a:lnSpc>
              <a:spcBef>
                <a:spcPts val="600"/>
              </a:spcBef>
              <a:spcAft>
                <a:spcPts val="0"/>
              </a:spcAft>
              <a:buSzPts val="3000"/>
              <a:buNone/>
            </a:pPr>
            <a:r>
              <a:t/>
            </a:r>
            <a:endParaRPr/>
          </a:p>
        </p:txBody>
      </p:sp>
      <p:sp>
        <p:nvSpPr>
          <p:cNvPr id="288" name="Google Shape;288;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Second Review</a:t>
            </a:r>
            <a:endParaRPr/>
          </a:p>
        </p:txBody>
      </p:sp>
      <p:sp>
        <p:nvSpPr>
          <p:cNvPr id="289" name="Google Shape;289;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90" name="Google Shape;290;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2"/>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IN" sz="4000">
                <a:solidFill>
                  <a:srgbClr val="FF0000"/>
                </a:solidFill>
              </a:rPr>
              <a:t>Thank You</a:t>
            </a:r>
            <a:endParaRPr/>
          </a:p>
        </p:txBody>
      </p:sp>
      <p:sp>
        <p:nvSpPr>
          <p:cNvPr id="296" name="Google Shape;296;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97" name="Google Shape;297;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298" name="Google Shape;298;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Second Review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9" name="Shape 109"/>
        <p:cNvGrpSpPr/>
        <p:nvPr/>
      </p:nvGrpSpPr>
      <p:grpSpPr>
        <a:xfrm>
          <a:off x="0" y="0"/>
          <a:ext cx="0" cy="0"/>
          <a:chOff x="0" y="0"/>
          <a:chExt cx="0" cy="0"/>
        </a:xfrm>
      </p:grpSpPr>
      <p:sp>
        <p:nvSpPr>
          <p:cNvPr id="110" name="Google Shape;110;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Objectives</a:t>
            </a:r>
            <a:endParaRPr sz="2800"/>
          </a:p>
        </p:txBody>
      </p:sp>
      <p:sp>
        <p:nvSpPr>
          <p:cNvPr id="111" name="Google Shape;111;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19100" lvl="0" marL="469900" marR="0" rtl="0" algn="l">
              <a:lnSpc>
                <a:spcPct val="100000"/>
              </a:lnSpc>
              <a:spcBef>
                <a:spcPts val="0"/>
              </a:spcBef>
              <a:spcAft>
                <a:spcPts val="0"/>
              </a:spcAft>
              <a:buClr>
                <a:srgbClr val="CC0000"/>
              </a:buClr>
              <a:buSzPts val="2400"/>
              <a:buFont typeface="Noto Sans Symbols"/>
              <a:buChar char="□"/>
            </a:pPr>
            <a:r>
              <a:rPr lang="en-IN" sz="2400">
                <a:solidFill>
                  <a:srgbClr val="000000"/>
                </a:solidFill>
                <a:latin typeface="Times New Roman"/>
                <a:ea typeface="Times New Roman"/>
                <a:cs typeface="Times New Roman"/>
                <a:sym typeface="Times New Roman"/>
              </a:rPr>
              <a:t>Accurate and efficient diagnosis using advanced machine learning algorithms and image processing</a:t>
            </a:r>
            <a:endParaRPr sz="2400">
              <a:solidFill>
                <a:srgbClr val="000000"/>
              </a:solidFill>
              <a:latin typeface="Times New Roman"/>
              <a:ea typeface="Times New Roman"/>
              <a:cs typeface="Times New Roman"/>
              <a:sym typeface="Times New Roman"/>
            </a:endParaRPr>
          </a:p>
          <a:p>
            <a:pPr indent="-419100" lvl="0" marL="469900" marR="0" rtl="0" algn="l">
              <a:lnSpc>
                <a:spcPct val="100000"/>
              </a:lnSpc>
              <a:spcBef>
                <a:spcPts val="0"/>
              </a:spcBef>
              <a:spcAft>
                <a:spcPts val="0"/>
              </a:spcAft>
              <a:buClr>
                <a:srgbClr val="CC0000"/>
              </a:buClr>
              <a:buSzPts val="2400"/>
              <a:buFont typeface="Noto Sans Symbols"/>
              <a:buChar char="□"/>
            </a:pPr>
            <a:r>
              <a:rPr lang="en-IN" sz="2400">
                <a:solidFill>
                  <a:srgbClr val="000000"/>
                </a:solidFill>
                <a:latin typeface="Times New Roman"/>
                <a:ea typeface="Times New Roman"/>
                <a:cs typeface="Times New Roman"/>
                <a:sym typeface="Times New Roman"/>
              </a:rPr>
              <a:t>Decrease time for detection and to focus on the further treatment process.</a:t>
            </a:r>
            <a:endParaRPr sz="2400">
              <a:solidFill>
                <a:srgbClr val="000000"/>
              </a:solidFill>
              <a:latin typeface="Times New Roman"/>
              <a:ea typeface="Times New Roman"/>
              <a:cs typeface="Times New Roman"/>
              <a:sym typeface="Times New Roman"/>
            </a:endParaRPr>
          </a:p>
          <a:p>
            <a:pPr indent="-419100" lvl="0" marL="469900" marR="0" rtl="0" algn="l">
              <a:lnSpc>
                <a:spcPct val="100000"/>
              </a:lnSpc>
              <a:spcBef>
                <a:spcPts val="0"/>
              </a:spcBef>
              <a:spcAft>
                <a:spcPts val="0"/>
              </a:spcAft>
              <a:buClr>
                <a:srgbClr val="000000"/>
              </a:buClr>
              <a:buSzPts val="2400"/>
              <a:buFont typeface="Times New Roman"/>
              <a:buChar char="□"/>
            </a:pPr>
            <a:r>
              <a:rPr lang="en-IN" sz="2400">
                <a:solidFill>
                  <a:srgbClr val="000000"/>
                </a:solidFill>
                <a:latin typeface="Times New Roman"/>
                <a:ea typeface="Times New Roman"/>
                <a:cs typeface="Times New Roman"/>
                <a:sym typeface="Times New Roman"/>
              </a:rPr>
              <a:t>Image processing to extract the important features.</a:t>
            </a:r>
            <a:endParaRPr sz="2400">
              <a:solidFill>
                <a:srgbClr val="000000"/>
              </a:solidFill>
              <a:latin typeface="Times New Roman"/>
              <a:ea typeface="Times New Roman"/>
              <a:cs typeface="Times New Roman"/>
              <a:sym typeface="Times New Roman"/>
            </a:endParaRPr>
          </a:p>
          <a:p>
            <a:pPr indent="-419100" lvl="0" marL="469900" marR="0" rtl="0" algn="l">
              <a:lnSpc>
                <a:spcPct val="100000"/>
              </a:lnSpc>
              <a:spcBef>
                <a:spcPts val="0"/>
              </a:spcBef>
              <a:spcAft>
                <a:spcPts val="0"/>
              </a:spcAft>
              <a:buClr>
                <a:srgbClr val="CC0000"/>
              </a:buClr>
              <a:buSzPts val="2400"/>
              <a:buFont typeface="Noto Sans Symbols"/>
              <a:buChar char="□"/>
            </a:pPr>
            <a:r>
              <a:rPr lang="en-IN" sz="2400">
                <a:solidFill>
                  <a:srgbClr val="000000"/>
                </a:solidFill>
                <a:latin typeface="Times New Roman"/>
                <a:ea typeface="Times New Roman"/>
                <a:cs typeface="Times New Roman"/>
                <a:sym typeface="Times New Roman"/>
              </a:rPr>
              <a:t>Improve the performance of the machine learning algorithm to effectively detect the cancerous cells.</a:t>
            </a:r>
            <a:endParaRPr sz="2400">
              <a:solidFill>
                <a:srgbClr val="000000"/>
              </a:solidFill>
              <a:latin typeface="Times New Roman"/>
              <a:ea typeface="Times New Roman"/>
              <a:cs typeface="Times New Roman"/>
              <a:sym typeface="Times New Roman"/>
            </a:endParaRPr>
          </a:p>
          <a:p>
            <a:pPr indent="0" lvl="0" marL="469900" marR="0" rtl="0" algn="l">
              <a:lnSpc>
                <a:spcPct val="100000"/>
              </a:lnSpc>
              <a:spcBef>
                <a:spcPts val="0"/>
              </a:spcBef>
              <a:spcAft>
                <a:spcPts val="0"/>
              </a:spcAft>
              <a:buSzPts val="1800"/>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lnSpc>
                <a:spcPct val="100000"/>
              </a:lnSpc>
              <a:spcBef>
                <a:spcPts val="600"/>
              </a:spcBef>
              <a:spcAft>
                <a:spcPts val="0"/>
              </a:spcAft>
              <a:buSzPts val="3000"/>
              <a:buNone/>
            </a:pPr>
            <a:r>
              <a:t/>
            </a:r>
            <a:endParaRPr/>
          </a:p>
        </p:txBody>
      </p:sp>
      <p:sp>
        <p:nvSpPr>
          <p:cNvPr id="112" name="Google Shape;112;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Second Review</a:t>
            </a:r>
            <a:endParaRPr/>
          </a:p>
        </p:txBody>
      </p:sp>
      <p:sp>
        <p:nvSpPr>
          <p:cNvPr id="113" name="Google Shape;113;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14" name="Google Shape;114;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8" name="Shape 118"/>
        <p:cNvGrpSpPr/>
        <p:nvPr/>
      </p:nvGrpSpPr>
      <p:grpSpPr>
        <a:xfrm>
          <a:off x="0" y="0"/>
          <a:ext cx="0" cy="0"/>
          <a:chOff x="0" y="0"/>
          <a:chExt cx="0" cy="0"/>
        </a:xfrm>
      </p:grpSpPr>
      <p:sp>
        <p:nvSpPr>
          <p:cNvPr id="119" name="Google Shape;119;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Abstract</a:t>
            </a:r>
            <a:endParaRPr sz="2800"/>
          </a:p>
        </p:txBody>
      </p:sp>
      <p:sp>
        <p:nvSpPr>
          <p:cNvPr id="120" name="Google Shape;120;p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marR="0" rtl="0" algn="just">
              <a:lnSpc>
                <a:spcPct val="100000"/>
              </a:lnSpc>
              <a:spcBef>
                <a:spcPts val="0"/>
              </a:spcBef>
              <a:spcAft>
                <a:spcPts val="0"/>
              </a:spcAft>
              <a:buClr>
                <a:srgbClr val="CC0000"/>
              </a:buClr>
              <a:buSzPts val="3200"/>
              <a:buFont typeface="Noto Sans Symbols"/>
              <a:buChar char="□"/>
            </a:pPr>
            <a:r>
              <a:rPr lang="en-IN" sz="2400">
                <a:latin typeface="Times New Roman"/>
                <a:ea typeface="Times New Roman"/>
                <a:cs typeface="Times New Roman"/>
                <a:sym typeface="Times New Roman"/>
              </a:rPr>
              <a:t>Bone cancer, while rare, poses significant health challenges with often late diagnoses.Though CNN, proposed as a good algorithm for classifying and detecting cancer from images, it faces challenges when it is a histopathological image. This study introduces a novel approach combining machine learning with cutting-edge image processing methods to increase the precision and effectiveness of diagnosis. The model retains several key features.Utilizing U-Net for segmentation and four different CNNs, ResNet50, VGG16, MobileNetV2, and DenseNet121 for classification, along with data augmentation strategies, our method aims to enhance the reliability of bone cancer detection. Preliminary results demonstrate improved performance in accuracy and speed compared to traditional methods.</a:t>
            </a: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lnSpc>
                <a:spcPct val="100000"/>
              </a:lnSpc>
              <a:spcBef>
                <a:spcPts val="600"/>
              </a:spcBef>
              <a:spcAft>
                <a:spcPts val="0"/>
              </a:spcAft>
              <a:buSzPts val="3000"/>
              <a:buNone/>
            </a:pPr>
            <a:r>
              <a:t/>
            </a:r>
            <a:endParaRPr/>
          </a:p>
        </p:txBody>
      </p:sp>
      <p:sp>
        <p:nvSpPr>
          <p:cNvPr id="121" name="Google Shape;121;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Second Review</a:t>
            </a:r>
            <a:endParaRPr/>
          </a:p>
        </p:txBody>
      </p:sp>
      <p:sp>
        <p:nvSpPr>
          <p:cNvPr id="122" name="Google Shape;122;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23" name="Google Shape;123;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System Architecture</a:t>
            </a:r>
            <a:endParaRPr sz="2800"/>
          </a:p>
        </p:txBody>
      </p:sp>
      <p:sp>
        <p:nvSpPr>
          <p:cNvPr id="129" name="Google Shape;129;p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marR="0" rtl="0" algn="l">
              <a:lnSpc>
                <a:spcPct val="100000"/>
              </a:lnSpc>
              <a:spcBef>
                <a:spcPts val="0"/>
              </a:spcBef>
              <a:spcAft>
                <a:spcPts val="0"/>
              </a:spcAft>
              <a:buSzPts val="1800"/>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lnSpc>
                <a:spcPct val="100000"/>
              </a:lnSpc>
              <a:spcBef>
                <a:spcPts val="600"/>
              </a:spcBef>
              <a:spcAft>
                <a:spcPts val="0"/>
              </a:spcAft>
              <a:buSzPts val="3000"/>
              <a:buNone/>
            </a:pPr>
            <a:r>
              <a:t/>
            </a:r>
            <a:endParaRPr/>
          </a:p>
        </p:txBody>
      </p:sp>
      <p:sp>
        <p:nvSpPr>
          <p:cNvPr id="130" name="Google Shape;130;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Second Review</a:t>
            </a:r>
            <a:endParaRPr/>
          </a:p>
        </p:txBody>
      </p:sp>
      <p:sp>
        <p:nvSpPr>
          <p:cNvPr id="131" name="Google Shape;131;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32" name="Google Shape;132;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133" name="Google Shape;133;p5"/>
          <p:cNvPicPr preferRelativeResize="0"/>
          <p:nvPr/>
        </p:nvPicPr>
        <p:blipFill rotWithShape="1">
          <a:blip r:embed="rId3">
            <a:alphaModFix/>
          </a:blip>
          <a:srcRect b="0" l="0" r="0" t="0"/>
          <a:stretch/>
        </p:blipFill>
        <p:spPr>
          <a:xfrm>
            <a:off x="1843600" y="1752600"/>
            <a:ext cx="8897158" cy="426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List of Modules</a:t>
            </a:r>
            <a:endParaRPr sz="2800"/>
          </a:p>
        </p:txBody>
      </p:sp>
      <p:sp>
        <p:nvSpPr>
          <p:cNvPr id="139" name="Google Shape;139;p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19100" lvl="0" marL="469900" marR="0" rtl="0" algn="l">
              <a:lnSpc>
                <a:spcPct val="100000"/>
              </a:lnSpc>
              <a:spcBef>
                <a:spcPts val="0"/>
              </a:spcBef>
              <a:spcAft>
                <a:spcPts val="0"/>
              </a:spcAft>
              <a:buClr>
                <a:srgbClr val="CC0000"/>
              </a:buClr>
              <a:buSzPts val="2400"/>
              <a:buFont typeface="Noto Sans Symbols"/>
              <a:buChar char="□"/>
            </a:pPr>
            <a:r>
              <a:rPr lang="en-IN" sz="2400">
                <a:solidFill>
                  <a:srgbClr val="000000"/>
                </a:solidFill>
                <a:latin typeface="Times New Roman"/>
                <a:ea typeface="Times New Roman"/>
                <a:cs typeface="Times New Roman"/>
                <a:sym typeface="Times New Roman"/>
              </a:rPr>
              <a:t>Data Collection </a:t>
            </a:r>
            <a:endParaRPr sz="2400">
              <a:solidFill>
                <a:srgbClr val="000000"/>
              </a:solidFill>
              <a:latin typeface="Times New Roman"/>
              <a:ea typeface="Times New Roman"/>
              <a:cs typeface="Times New Roman"/>
              <a:sym typeface="Times New Roman"/>
            </a:endParaRPr>
          </a:p>
          <a:p>
            <a:pPr indent="-419100" lvl="0" marL="469900" marR="0" rtl="0" algn="l">
              <a:lnSpc>
                <a:spcPct val="100000"/>
              </a:lnSpc>
              <a:spcBef>
                <a:spcPts val="0"/>
              </a:spcBef>
              <a:spcAft>
                <a:spcPts val="0"/>
              </a:spcAft>
              <a:buClr>
                <a:srgbClr val="CC0000"/>
              </a:buClr>
              <a:buSzPts val="2400"/>
              <a:buFont typeface="Noto Sans Symbols"/>
              <a:buChar char="□"/>
            </a:pPr>
            <a:r>
              <a:rPr lang="en-IN" sz="2400">
                <a:solidFill>
                  <a:srgbClr val="000000"/>
                </a:solidFill>
                <a:latin typeface="Times New Roman"/>
                <a:ea typeface="Times New Roman"/>
                <a:cs typeface="Times New Roman"/>
                <a:sym typeface="Times New Roman"/>
              </a:rPr>
              <a:t>Exploratory data analysis</a:t>
            </a:r>
            <a:endParaRPr sz="2400">
              <a:solidFill>
                <a:srgbClr val="000000"/>
              </a:solidFill>
              <a:latin typeface="Times New Roman"/>
              <a:ea typeface="Times New Roman"/>
              <a:cs typeface="Times New Roman"/>
              <a:sym typeface="Times New Roman"/>
            </a:endParaRPr>
          </a:p>
          <a:p>
            <a:pPr indent="-419100" lvl="0" marL="469900" marR="0" rtl="0" algn="l">
              <a:lnSpc>
                <a:spcPct val="100000"/>
              </a:lnSpc>
              <a:spcBef>
                <a:spcPts val="0"/>
              </a:spcBef>
              <a:spcAft>
                <a:spcPts val="0"/>
              </a:spcAft>
              <a:buClr>
                <a:srgbClr val="CC0000"/>
              </a:buClr>
              <a:buSzPts val="2400"/>
              <a:buFont typeface="Noto Sans Symbols"/>
              <a:buChar char="□"/>
            </a:pPr>
            <a:r>
              <a:rPr lang="en-IN" sz="2400">
                <a:solidFill>
                  <a:srgbClr val="000000"/>
                </a:solidFill>
                <a:latin typeface="Times New Roman"/>
                <a:ea typeface="Times New Roman"/>
                <a:cs typeface="Times New Roman"/>
                <a:sym typeface="Times New Roman"/>
              </a:rPr>
              <a:t>Data preprocessing</a:t>
            </a:r>
            <a:endParaRPr sz="2400">
              <a:solidFill>
                <a:srgbClr val="000000"/>
              </a:solidFill>
              <a:latin typeface="Times New Roman"/>
              <a:ea typeface="Times New Roman"/>
              <a:cs typeface="Times New Roman"/>
              <a:sym typeface="Times New Roman"/>
            </a:endParaRPr>
          </a:p>
          <a:p>
            <a:pPr indent="-419100" lvl="0" marL="469900" marR="0" rtl="0" algn="l">
              <a:lnSpc>
                <a:spcPct val="100000"/>
              </a:lnSpc>
              <a:spcBef>
                <a:spcPts val="0"/>
              </a:spcBef>
              <a:spcAft>
                <a:spcPts val="0"/>
              </a:spcAft>
              <a:buClr>
                <a:srgbClr val="CC0000"/>
              </a:buClr>
              <a:buSzPts val="2400"/>
              <a:buFont typeface="Noto Sans Symbols"/>
              <a:buChar char="□"/>
            </a:pPr>
            <a:r>
              <a:rPr lang="en-IN" sz="2400">
                <a:solidFill>
                  <a:srgbClr val="000000"/>
                </a:solidFill>
                <a:latin typeface="Times New Roman"/>
                <a:ea typeface="Times New Roman"/>
                <a:cs typeface="Times New Roman"/>
                <a:sym typeface="Times New Roman"/>
              </a:rPr>
              <a:t>Data augmentation</a:t>
            </a:r>
            <a:endParaRPr sz="2400">
              <a:solidFill>
                <a:srgbClr val="000000"/>
              </a:solidFill>
              <a:latin typeface="Times New Roman"/>
              <a:ea typeface="Times New Roman"/>
              <a:cs typeface="Times New Roman"/>
              <a:sym typeface="Times New Roman"/>
            </a:endParaRPr>
          </a:p>
          <a:p>
            <a:pPr indent="-419100" lvl="0" marL="469900" marR="0" rtl="0" algn="l">
              <a:lnSpc>
                <a:spcPct val="100000"/>
              </a:lnSpc>
              <a:spcBef>
                <a:spcPts val="0"/>
              </a:spcBef>
              <a:spcAft>
                <a:spcPts val="0"/>
              </a:spcAft>
              <a:buClr>
                <a:srgbClr val="CC0000"/>
              </a:buClr>
              <a:buSzPts val="2400"/>
              <a:buFont typeface="Noto Sans Symbols"/>
              <a:buChar char="□"/>
            </a:pPr>
            <a:r>
              <a:rPr lang="en-IN" sz="2400">
                <a:solidFill>
                  <a:srgbClr val="000000"/>
                </a:solidFill>
                <a:latin typeface="Times New Roman"/>
                <a:ea typeface="Times New Roman"/>
                <a:cs typeface="Times New Roman"/>
                <a:sym typeface="Times New Roman"/>
              </a:rPr>
              <a:t>Segmentation</a:t>
            </a:r>
            <a:endParaRPr sz="2400">
              <a:solidFill>
                <a:srgbClr val="000000"/>
              </a:solidFill>
              <a:latin typeface="Times New Roman"/>
              <a:ea typeface="Times New Roman"/>
              <a:cs typeface="Times New Roman"/>
              <a:sym typeface="Times New Roman"/>
            </a:endParaRPr>
          </a:p>
          <a:p>
            <a:pPr indent="-419100" lvl="0" marL="469900" marR="0" rtl="0" algn="l">
              <a:lnSpc>
                <a:spcPct val="100000"/>
              </a:lnSpc>
              <a:spcBef>
                <a:spcPts val="0"/>
              </a:spcBef>
              <a:spcAft>
                <a:spcPts val="0"/>
              </a:spcAft>
              <a:buClr>
                <a:srgbClr val="CC0000"/>
              </a:buClr>
              <a:buSzPts val="2400"/>
              <a:buFont typeface="Noto Sans Symbols"/>
              <a:buChar char="□"/>
            </a:pPr>
            <a:r>
              <a:rPr lang="en-IN" sz="2400">
                <a:solidFill>
                  <a:srgbClr val="000000"/>
                </a:solidFill>
                <a:latin typeface="Times New Roman"/>
                <a:ea typeface="Times New Roman"/>
                <a:cs typeface="Times New Roman"/>
                <a:sym typeface="Times New Roman"/>
              </a:rPr>
              <a:t>Classification using variants of CNN algorithm (Transfer Learning)</a:t>
            </a: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lnSpc>
                <a:spcPct val="100000"/>
              </a:lnSpc>
              <a:spcBef>
                <a:spcPts val="600"/>
              </a:spcBef>
              <a:spcAft>
                <a:spcPts val="0"/>
              </a:spcAft>
              <a:buSzPts val="3000"/>
              <a:buNone/>
            </a:pPr>
            <a:r>
              <a:t/>
            </a:r>
            <a:endParaRPr/>
          </a:p>
        </p:txBody>
      </p:sp>
      <p:sp>
        <p:nvSpPr>
          <p:cNvPr id="140" name="Google Shape;140;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Second Review</a:t>
            </a:r>
            <a:endParaRPr/>
          </a:p>
        </p:txBody>
      </p:sp>
      <p:sp>
        <p:nvSpPr>
          <p:cNvPr id="141" name="Google Shape;141;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42" name="Google Shape;142;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Functional Description</a:t>
            </a:r>
            <a:endParaRPr sz="2800"/>
          </a:p>
        </p:txBody>
      </p:sp>
      <p:sp>
        <p:nvSpPr>
          <p:cNvPr id="148" name="Google Shape;148;p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lnSpc>
                <a:spcPct val="115000"/>
              </a:lnSpc>
              <a:spcBef>
                <a:spcPts val="1200"/>
              </a:spcBef>
              <a:spcAft>
                <a:spcPts val="0"/>
              </a:spcAft>
              <a:buClr>
                <a:srgbClr val="CC0000"/>
              </a:buClr>
              <a:buSzPts val="2400"/>
              <a:buChar char="□"/>
            </a:pPr>
            <a:r>
              <a:rPr b="1" lang="en-IN" sz="2400">
                <a:latin typeface="Times New Roman"/>
                <a:ea typeface="Times New Roman"/>
                <a:cs typeface="Times New Roman"/>
                <a:sym typeface="Times New Roman"/>
              </a:rPr>
              <a:t>Data Collection:</a:t>
            </a:r>
            <a:r>
              <a:rPr lang="en-IN" sz="2400">
                <a:latin typeface="Times New Roman"/>
                <a:ea typeface="Times New Roman"/>
                <a:cs typeface="Times New Roman"/>
                <a:sym typeface="Times New Roman"/>
              </a:rPr>
              <a:t> The collection of precise as well as valid data is essential for model's training in order to get the highest level of classification accuracy that makes the model more credible. This study uses the publicly accessible data set in which bone cancer images can be found as histopathological photos. After collecting data, preliminary processing is carried out to transform the images to a form which the model may accept as input.Data is first divided into four folders illustrating four classes: non-tumor, non-viable-tumor, viable and viable_non-viable respectively. Afterwards, data is separated into train and test data with a proportion of 80:20.</a:t>
            </a:r>
            <a:endParaRPr sz="2400">
              <a:latin typeface="Times New Roman"/>
              <a:ea typeface="Times New Roman"/>
              <a:cs typeface="Times New Roman"/>
              <a:sym typeface="Times New Roman"/>
            </a:endParaRPr>
          </a:p>
          <a:p>
            <a:pPr indent="0" lvl="0" marL="469900" marR="0" rtl="0" algn="l">
              <a:lnSpc>
                <a:spcPct val="100000"/>
              </a:lnSpc>
              <a:spcBef>
                <a:spcPts val="1200"/>
              </a:spcBef>
              <a:spcAft>
                <a:spcPts val="0"/>
              </a:spcAft>
              <a:buSzPts val="1800"/>
              <a:buNone/>
            </a:pPr>
            <a:br>
              <a:rPr b="0" i="0" lang="en-IN" sz="2400" u="none" cap="none" strike="noStrike">
                <a:solidFill>
                  <a:srgbClr val="000000"/>
                </a:solidFill>
                <a:latin typeface="Verdana"/>
                <a:ea typeface="Verdana"/>
                <a:cs typeface="Verdana"/>
                <a:sym typeface="Verdana"/>
              </a:rPr>
            </a:br>
            <a:endParaRPr b="0" i="0" sz="2400" u="none" cap="none" strike="noStrike">
              <a:solidFill>
                <a:srgbClr val="000000"/>
              </a:solidFill>
              <a:latin typeface="Verdana"/>
              <a:ea typeface="Verdana"/>
              <a:cs typeface="Verdana"/>
              <a:sym typeface="Verdana"/>
            </a:endParaRPr>
          </a:p>
          <a:p>
            <a:pPr indent="0" lvl="0" marL="0" rtl="0" algn="l">
              <a:lnSpc>
                <a:spcPct val="100000"/>
              </a:lnSpc>
              <a:spcBef>
                <a:spcPts val="600"/>
              </a:spcBef>
              <a:spcAft>
                <a:spcPts val="0"/>
              </a:spcAft>
              <a:buSzPts val="3000"/>
              <a:buNone/>
            </a:pPr>
            <a:r>
              <a:t/>
            </a:r>
            <a:endParaRPr sz="2400"/>
          </a:p>
        </p:txBody>
      </p:sp>
      <p:sp>
        <p:nvSpPr>
          <p:cNvPr id="149" name="Google Shape;149;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Second Review</a:t>
            </a:r>
            <a:endParaRPr/>
          </a:p>
        </p:txBody>
      </p:sp>
      <p:sp>
        <p:nvSpPr>
          <p:cNvPr id="150" name="Google Shape;150;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51" name="Google Shape;151;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fee3778263_0_39"/>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Functional Description </a:t>
            </a:r>
            <a:endParaRPr sz="2800"/>
          </a:p>
        </p:txBody>
      </p:sp>
      <p:sp>
        <p:nvSpPr>
          <p:cNvPr id="157" name="Google Shape;157;g2fee3778263_0_3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lnSpc>
                <a:spcPct val="115000"/>
              </a:lnSpc>
              <a:spcBef>
                <a:spcPts val="1200"/>
              </a:spcBef>
              <a:spcAft>
                <a:spcPts val="0"/>
              </a:spcAft>
              <a:buSzPts val="2400"/>
              <a:buChar char="□"/>
            </a:pPr>
            <a:r>
              <a:rPr b="1" lang="en-IN" sz="2400">
                <a:latin typeface="Times New Roman"/>
                <a:ea typeface="Times New Roman"/>
                <a:cs typeface="Times New Roman"/>
                <a:sym typeface="Times New Roman"/>
              </a:rPr>
              <a:t>Exploratory Data Analysis:</a:t>
            </a:r>
            <a:r>
              <a:rPr lang="en-IN" sz="2400">
                <a:latin typeface="Times New Roman"/>
                <a:ea typeface="Times New Roman"/>
                <a:cs typeface="Times New Roman"/>
                <a:sym typeface="Times New Roman"/>
              </a:rPr>
              <a:t> After collecting the data it is further analyzed for better performance of the system.There are four classes of bone cancer they are non-tumor, non-viable-tumor, viable tumor and viable_non-viable tumor.From the observation of analysis it was found that the other classes except non-tumor was undersampled.The performance of the model depends on the data used for training.Minimizing the maximum data and maximizing the minimum data may lead to loss of important features.</a:t>
            </a:r>
            <a:endParaRPr sz="2400">
              <a:latin typeface="Times New Roman"/>
              <a:ea typeface="Times New Roman"/>
              <a:cs typeface="Times New Roman"/>
              <a:sym typeface="Times New Roman"/>
            </a:endParaRPr>
          </a:p>
          <a:p>
            <a:pPr indent="0" lvl="0" marL="0" rtl="0" algn="l">
              <a:lnSpc>
                <a:spcPct val="100000"/>
              </a:lnSpc>
              <a:spcBef>
                <a:spcPts val="1200"/>
              </a:spcBef>
              <a:spcAft>
                <a:spcPts val="0"/>
              </a:spcAft>
              <a:buSzPts val="3000"/>
              <a:buNone/>
            </a:pPr>
            <a:r>
              <a:t/>
            </a:r>
            <a:endParaRPr b="1" sz="2400">
              <a:latin typeface="Times New Roman"/>
              <a:ea typeface="Times New Roman"/>
              <a:cs typeface="Times New Roman"/>
              <a:sym typeface="Times New Roman"/>
            </a:endParaRPr>
          </a:p>
        </p:txBody>
      </p:sp>
      <p:sp>
        <p:nvSpPr>
          <p:cNvPr id="158" name="Google Shape;158;g2fee3778263_0_39"/>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Second Review</a:t>
            </a:r>
            <a:endParaRPr/>
          </a:p>
        </p:txBody>
      </p:sp>
      <p:sp>
        <p:nvSpPr>
          <p:cNvPr id="159" name="Google Shape;159;g2fee3778263_0_39"/>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60" name="Google Shape;160;g2fee3778263_0_3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fee3778263_0_47"/>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Functional Description </a:t>
            </a:r>
            <a:endParaRPr sz="2800"/>
          </a:p>
        </p:txBody>
      </p:sp>
      <p:sp>
        <p:nvSpPr>
          <p:cNvPr id="166" name="Google Shape;166;g2fee3778263_0_4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lnSpc>
                <a:spcPct val="115000"/>
              </a:lnSpc>
              <a:spcBef>
                <a:spcPts val="1200"/>
              </a:spcBef>
              <a:spcAft>
                <a:spcPts val="0"/>
              </a:spcAft>
              <a:buSzPts val="2400"/>
              <a:buChar char="□"/>
            </a:pPr>
            <a:r>
              <a:rPr b="1" lang="en-IN" sz="2400">
                <a:latin typeface="Times New Roman"/>
                <a:ea typeface="Times New Roman"/>
                <a:cs typeface="Times New Roman"/>
                <a:sym typeface="Times New Roman"/>
              </a:rPr>
              <a:t>Data Augmentation: </a:t>
            </a:r>
            <a:r>
              <a:rPr lang="en-IN" sz="2400">
                <a:latin typeface="Times New Roman"/>
                <a:ea typeface="Times New Roman"/>
                <a:cs typeface="Times New Roman"/>
                <a:sym typeface="Times New Roman"/>
              </a:rPr>
              <a:t>A range of data augmentation procedures were utilized to decrease overfitting by increasing the training dataset's effective size and improve our model's generalizability. Since medical imaging data is not readily available for the diagnosis of bone cancer, augmentation is essential in recreating real-world deviations commonly found in medical scans. Among the augmentation techniques were random rotations to mimic different scan orientations, flipping (horizontally and vertically) to account for mirrored or inverted scans, and scaling to introduce variation in the size of regions of interest.</a:t>
            </a:r>
            <a:endParaRPr sz="2400">
              <a:latin typeface="Times New Roman"/>
              <a:ea typeface="Times New Roman"/>
              <a:cs typeface="Times New Roman"/>
              <a:sym typeface="Times New Roman"/>
            </a:endParaRPr>
          </a:p>
          <a:p>
            <a:pPr indent="0" lvl="0" marL="0" rtl="0" algn="l">
              <a:lnSpc>
                <a:spcPct val="100000"/>
              </a:lnSpc>
              <a:spcBef>
                <a:spcPts val="1200"/>
              </a:spcBef>
              <a:spcAft>
                <a:spcPts val="0"/>
              </a:spcAft>
              <a:buSzPts val="3000"/>
              <a:buNone/>
            </a:pPr>
            <a:r>
              <a:t/>
            </a:r>
            <a:endParaRPr b="1" sz="2400">
              <a:latin typeface="Times New Roman"/>
              <a:ea typeface="Times New Roman"/>
              <a:cs typeface="Times New Roman"/>
              <a:sym typeface="Times New Roman"/>
            </a:endParaRPr>
          </a:p>
        </p:txBody>
      </p:sp>
      <p:sp>
        <p:nvSpPr>
          <p:cNvPr id="167" name="Google Shape;167;g2fee3778263_0_47"/>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Second Review</a:t>
            </a:r>
            <a:endParaRPr/>
          </a:p>
        </p:txBody>
      </p:sp>
      <p:sp>
        <p:nvSpPr>
          <p:cNvPr id="168" name="Google Shape;168;g2fee3778263_0_47"/>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69" name="Google Shape;169;g2fee3778263_0_47"/>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2023-08-03T04:32:32Z</dcterms:created>
  <dc:creator>DURAI MURUGAN N</dc:creator>
</cp:coreProperties>
</file>