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 roundtripDataSignature="AMtx7mhDjZxYmxHaH2VZBYB+jbmTCyyn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9"/>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9"/>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9"/>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9"/>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2"/>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13"/>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1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4"/>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14"/>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14"/>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14"/>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16"/>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7"/>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p:nvPr>
            <p:ph idx="2" type="pic"/>
          </p:nvPr>
        </p:nvSpPr>
        <p:spPr>
          <a:xfrm>
            <a:off x="2389717" y="612775"/>
            <a:ext cx="7315200" cy="4114800"/>
          </a:xfrm>
          <a:prstGeom prst="rect">
            <a:avLst/>
          </a:prstGeom>
          <a:noFill/>
          <a:ln>
            <a:noFill/>
          </a:ln>
        </p:spPr>
      </p:sp>
      <p:sp>
        <p:nvSpPr>
          <p:cNvPr id="71" name="Google Shape;71;p17"/>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8"/>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8"/>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anchorCtr="0" anchor="ctr" bIns="45700" lIns="91425" spcFirstLastPara="1" rIns="91425" wrap="square" tIns="45700">
            <a:normAutofit fontScale="70000"/>
          </a:bodyPr>
          <a:lstStyle/>
          <a:p>
            <a:pPr indent="0" lvl="0" marL="0" marR="0" rtl="0" algn="ctr">
              <a:lnSpc>
                <a:spcPct val="90000"/>
              </a:lnSpc>
              <a:spcBef>
                <a:spcPts val="0"/>
              </a:spcBef>
              <a:spcAft>
                <a:spcPts val="0"/>
              </a:spcAft>
              <a:buClr>
                <a:srgbClr val="7030A0"/>
              </a:buClr>
              <a:buSzPct val="100000"/>
              <a:buFont typeface="Verdana"/>
              <a:buNone/>
            </a:pPr>
            <a:r>
              <a:rPr b="1" lang="en-IN" sz="4000">
                <a:solidFill>
                  <a:srgbClr val="7030A0"/>
                </a:solidFill>
                <a:latin typeface="Verdana"/>
                <a:ea typeface="Verdana"/>
                <a:cs typeface="Verdana"/>
                <a:sym typeface="Verdana"/>
              </a:rPr>
              <a:t>ENHANCING BONE CANCER DETECTION: MACHINE LEARNING AND IMAGE PROCESSING FOR ACCURATE AND EFFICIENT DIAGNOSTICS</a:t>
            </a:r>
            <a:endParaRPr/>
          </a:p>
        </p:txBody>
      </p:sp>
      <p:sp>
        <p:nvSpPr>
          <p:cNvPr id="94" name="Google Shape;94;p1"/>
          <p:cNvSpPr txBox="1"/>
          <p:nvPr/>
        </p:nvSpPr>
        <p:spPr>
          <a:xfrm>
            <a:off x="962900" y="5183900"/>
            <a:ext cx="36198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Mr.Deepak Kumar K</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Assistant Professor</a:t>
            </a:r>
            <a:endParaRPr/>
          </a:p>
        </p:txBody>
      </p:sp>
      <p:sp>
        <p:nvSpPr>
          <p:cNvPr id="95" name="Google Shape;95;p1"/>
          <p:cNvSpPr txBox="1"/>
          <p:nvPr/>
        </p:nvSpPr>
        <p:spPr>
          <a:xfrm>
            <a:off x="6586425" y="5183900"/>
            <a:ext cx="51069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Madhulika G -</a:t>
            </a:r>
            <a:r>
              <a:rPr b="1" lang="en-IN" sz="2400">
                <a:solidFill>
                  <a:srgbClr val="FF0000"/>
                </a:solidFill>
                <a:latin typeface="Verdana"/>
                <a:ea typeface="Verdana"/>
                <a:cs typeface="Verdana"/>
                <a:sym typeface="Verdana"/>
              </a:rPr>
              <a:t> </a:t>
            </a:r>
            <a:r>
              <a:rPr b="1" lang="en-IN" sz="2400">
                <a:solidFill>
                  <a:srgbClr val="FF0000"/>
                </a:solidFill>
                <a:latin typeface="Verdana"/>
                <a:ea typeface="Verdana"/>
                <a:cs typeface="Verdana"/>
                <a:sym typeface="Verdana"/>
              </a:rPr>
              <a:t>210701139</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Mahalakshmi K - 210701143</a:t>
            </a:r>
            <a:endParaRPr b="1" sz="2400">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IN" sz="2800">
                <a:solidFill>
                  <a:srgbClr val="002060"/>
                </a:solidFill>
                <a:latin typeface="Verdana"/>
                <a:ea typeface="Verdana"/>
                <a:cs typeface="Verdana"/>
                <a:sym typeface="Verdana"/>
              </a:rPr>
              <a:t>Department of Computer Science and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Introduction</a:t>
            </a:r>
            <a:endParaRPr sz="2800"/>
          </a:p>
        </p:txBody>
      </p:sp>
      <p:sp>
        <p:nvSpPr>
          <p:cNvPr id="102" name="Google Shape;102;p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600"/>
              </a:spcBef>
              <a:spcAft>
                <a:spcPts val="0"/>
              </a:spcAft>
              <a:buSzPts val="1100"/>
              <a:buNone/>
            </a:pPr>
            <a:r>
              <a:rPr lang="en-IN" sz="2400">
                <a:solidFill>
                  <a:srgbClr val="000000"/>
                </a:solidFill>
                <a:latin typeface="Times New Roman"/>
                <a:ea typeface="Times New Roman"/>
                <a:cs typeface="Times New Roman"/>
                <a:sym typeface="Times New Roman"/>
              </a:rPr>
              <a:t>Bone cancer is rare in which cells in the bone grow out of control, resulting in destroying the normal bone tissue. The survival rate for patients with bone cancer is 40% and early detection can increase the chances of survival by providing treatment at the initial stages. Traditional methods often rely on radiologists manually analyzing images, which can be slow and prone to errors. This study utilizes advanced technologies to create a powerful diagnostic tool that can quickly and accurately identify bone cancer from medical images. It combines advanced image processing techniques with modern machine learning algorithms. This approach enhances patient care and enables timely treatment by increasing the accuracy and efficiency of diagnosis. </a:t>
            </a:r>
            <a:r>
              <a:rPr lang="en-IN" sz="2400">
                <a:solidFill>
                  <a:srgbClr val="000000"/>
                </a:solidFill>
                <a:latin typeface="Times New Roman"/>
                <a:ea typeface="Times New Roman"/>
                <a:cs typeface="Times New Roman"/>
                <a:sym typeface="Times New Roman"/>
              </a:rPr>
              <a:t>By doing so, the project aims to improve medical diagnostics and, in turn, boost the quality of life and survival rates for bone cancer patients.</a:t>
            </a:r>
            <a:endParaRPr sz="2400">
              <a:solidFill>
                <a:srgbClr val="000000"/>
              </a:solidFill>
              <a:latin typeface="Times New Roman"/>
              <a:ea typeface="Times New Roman"/>
              <a:cs typeface="Times New Roman"/>
              <a:sym typeface="Times New Roman"/>
            </a:endParaRPr>
          </a:p>
        </p:txBody>
      </p:sp>
      <p:sp>
        <p:nvSpPr>
          <p:cNvPr id="103" name="Google Shape;103;p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04" name="Google Shape;104;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05" name="Google Shape;105;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9" name="Shape 109"/>
        <p:cNvGrpSpPr/>
        <p:nvPr/>
      </p:nvGrpSpPr>
      <p:grpSpPr>
        <a:xfrm>
          <a:off x="0" y="0"/>
          <a:ext cx="0" cy="0"/>
          <a:chOff x="0" y="0"/>
          <a:chExt cx="0" cy="0"/>
        </a:xfrm>
      </p:grpSpPr>
      <p:sp>
        <p:nvSpPr>
          <p:cNvPr id="110" name="Google Shape;110;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Problem Statement and Motivation</a:t>
            </a:r>
            <a:endParaRPr sz="2800"/>
          </a:p>
        </p:txBody>
      </p:sp>
      <p:sp>
        <p:nvSpPr>
          <p:cNvPr id="111" name="Google Shape;111;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600"/>
              </a:spcBef>
              <a:spcAft>
                <a:spcPts val="0"/>
              </a:spcAft>
              <a:buSzPts val="3000"/>
              <a:buNone/>
            </a:pPr>
            <a:r>
              <a:rPr lang="en-IN" sz="2400">
                <a:latin typeface="Times New Roman"/>
                <a:ea typeface="Times New Roman"/>
                <a:cs typeface="Times New Roman"/>
                <a:sym typeface="Times New Roman"/>
              </a:rPr>
              <a:t>Bone cancer detection is crucial for successful treatment, but it is still difficult because of the limitations of traditional methods, which depend on manual analysis by radiologists and are prone to errors and inefficiencies. By creating a diagnostic tool that combines modern machine learning algorithms with powerful image processing techniques, this study seeks to address these issues. The project aims to enable earlier and more trustworthy diagnoses by increasing the efficiency and accuracy of bone cancer detection using medical pictures, thereby improving patient care and raising survival rates. This advancement is motivated by the need to overcome the limitations of existing methods and provide a more effective solution for bone cancer detection.</a:t>
            </a:r>
            <a:endParaRPr sz="2400">
              <a:latin typeface="Times New Roman"/>
              <a:ea typeface="Times New Roman"/>
              <a:cs typeface="Times New Roman"/>
              <a:sym typeface="Times New Roman"/>
            </a:endParaRPr>
          </a:p>
        </p:txBody>
      </p:sp>
      <p:sp>
        <p:nvSpPr>
          <p:cNvPr id="112" name="Google Shape;112;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13" name="Google Shape;113;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14" name="Google Shape;114;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8" name="Shape 118"/>
        <p:cNvGrpSpPr/>
        <p:nvPr/>
      </p:nvGrpSpPr>
      <p:grpSpPr>
        <a:xfrm>
          <a:off x="0" y="0"/>
          <a:ext cx="0" cy="0"/>
          <a:chOff x="0" y="0"/>
          <a:chExt cx="0" cy="0"/>
        </a:xfrm>
      </p:grpSpPr>
      <p:sp>
        <p:nvSpPr>
          <p:cNvPr id="119" name="Google Shape;119;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Existing System</a:t>
            </a:r>
            <a:endParaRPr sz="2800"/>
          </a:p>
        </p:txBody>
      </p:sp>
      <p:sp>
        <p:nvSpPr>
          <p:cNvPr id="120" name="Google Shape;120;p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lang="en-IN" sz="2400">
                <a:solidFill>
                  <a:srgbClr val="000000"/>
                </a:solidFill>
                <a:latin typeface="Times New Roman"/>
                <a:ea typeface="Times New Roman"/>
                <a:cs typeface="Times New Roman"/>
                <a:sym typeface="Times New Roman"/>
              </a:rPr>
              <a:t>The majority of current methods for detecting bone cancer involve radiologists manually analyzing medical pictures obtained from tests like MRIs, CT scans, and X-rays. These methods are commonly used, despite some notable limitations like human error and variation. Research has demonstrated that the diagnostic for bone cancer done by radiologists varies greatly, in some instances, reports have suggested an error rate up to 30%. Furthermore, the manual review procedure takes a long time and frequently causes diagnosis to be delayed. These flaws emphasize the requirement for more accurate and efficient tools for diagnosis. This project attempts to address these problems by combining cutting-edge image processing and machine learning approaches, providing a solution that increases diagnostic accuracy, decreases human error, and speeds up the detection process.</a:t>
            </a:r>
            <a:br>
              <a:rPr i="0" lang="en-IN" sz="2400" u="none" cap="none" strike="noStrike">
                <a:solidFill>
                  <a:srgbClr val="000000"/>
                </a:solidFill>
                <a:latin typeface="Times New Roman"/>
                <a:ea typeface="Times New Roman"/>
                <a:cs typeface="Times New Roman"/>
                <a:sym typeface="Times New Roman"/>
              </a:rPr>
            </a:br>
            <a:endParaRPr i="0" sz="2400" u="none" cap="none" strike="noStrike">
              <a:solidFill>
                <a:srgbClr val="000000"/>
              </a:solidFill>
              <a:latin typeface="Times New Roman"/>
              <a:ea typeface="Times New Roman"/>
              <a:cs typeface="Times New Roman"/>
              <a:sym typeface="Times New Roman"/>
            </a:endParaRPr>
          </a:p>
          <a:p>
            <a:pPr indent="0" lvl="0" marL="0" rtl="0" algn="just">
              <a:spcBef>
                <a:spcPts val="600"/>
              </a:spcBef>
              <a:spcAft>
                <a:spcPts val="0"/>
              </a:spcAft>
              <a:buSzPts val="3000"/>
              <a:buNone/>
            </a:pPr>
            <a:r>
              <a:t/>
            </a:r>
            <a:endParaRPr sz="2400">
              <a:latin typeface="Times New Roman"/>
              <a:ea typeface="Times New Roman"/>
              <a:cs typeface="Times New Roman"/>
              <a:sym typeface="Times New Roman"/>
            </a:endParaRPr>
          </a:p>
        </p:txBody>
      </p:sp>
      <p:sp>
        <p:nvSpPr>
          <p:cNvPr id="121" name="Google Shape;121;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22" name="Google Shape;122;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3" name="Google Shape;123;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27" name="Shape 127"/>
        <p:cNvGrpSpPr/>
        <p:nvPr/>
      </p:nvGrpSpPr>
      <p:grpSpPr>
        <a:xfrm>
          <a:off x="0" y="0"/>
          <a:ext cx="0" cy="0"/>
          <a:chOff x="0" y="0"/>
          <a:chExt cx="0" cy="0"/>
        </a:xfrm>
      </p:grpSpPr>
      <p:sp>
        <p:nvSpPr>
          <p:cNvPr id="128" name="Google Shape;128;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Objectives</a:t>
            </a:r>
            <a:endParaRPr sz="2800"/>
          </a:p>
        </p:txBody>
      </p:sp>
      <p:sp>
        <p:nvSpPr>
          <p:cNvPr id="129" name="Google Shape;129;p5"/>
          <p:cNvSpPr txBox="1"/>
          <p:nvPr>
            <p:ph idx="1" type="body"/>
          </p:nvPr>
        </p:nvSpPr>
        <p:spPr>
          <a:xfrm>
            <a:off x="755650" y="1752600"/>
            <a:ext cx="10267800" cy="4846500"/>
          </a:xfrm>
          <a:prstGeom prst="rect">
            <a:avLst/>
          </a:prstGeom>
          <a:noFill/>
          <a:ln>
            <a:noFill/>
          </a:ln>
        </p:spPr>
        <p:txBody>
          <a:bodyPr anchorCtr="0" anchor="t" bIns="45700" lIns="91425" spcFirstLastPara="1" rIns="91425" wrap="square" tIns="45700">
            <a:noAutofit/>
          </a:bodyPr>
          <a:lstStyle/>
          <a:p>
            <a:pPr indent="-304800" lvl="0" marL="457200" rtl="0" algn="just">
              <a:spcBef>
                <a:spcPts val="360"/>
              </a:spcBef>
              <a:spcAft>
                <a:spcPts val="0"/>
              </a:spcAft>
              <a:buSzPts val="1200"/>
              <a:buFont typeface="Times New Roman"/>
              <a:buChar char="●"/>
            </a:pPr>
            <a:r>
              <a:rPr lang="en-IN" sz="2400">
                <a:latin typeface="Times New Roman"/>
                <a:ea typeface="Times New Roman"/>
                <a:cs typeface="Times New Roman"/>
                <a:sym typeface="Times New Roman"/>
              </a:rPr>
              <a:t>Provide a Diagnostic Tool: Construct a tool that accurately detects bone cancer from medical images by using machine learning and sophisticated image processing techniques.</a:t>
            </a:r>
            <a:endParaRPr sz="24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IN" sz="2400">
                <a:latin typeface="Times New Roman"/>
                <a:ea typeface="Times New Roman"/>
                <a:cs typeface="Times New Roman"/>
                <a:sym typeface="Times New Roman"/>
              </a:rPr>
              <a:t>Automate and Simplify Detection: To cut down on diagnostic time and decrease errors related to radiologists' manual evaluation, automate the image analysis process.</a:t>
            </a:r>
            <a:endParaRPr sz="24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IN" sz="2400">
                <a:latin typeface="Times New Roman"/>
                <a:ea typeface="Times New Roman"/>
                <a:cs typeface="Times New Roman"/>
                <a:sym typeface="Times New Roman"/>
              </a:rPr>
              <a:t>Enable Early and Reliable Detection: Improve patient outcomes by enabling timely intervention through early detection of bone cancer.</a:t>
            </a:r>
            <a:endParaRPr sz="24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IN" sz="2400">
                <a:latin typeface="Times New Roman"/>
                <a:ea typeface="Times New Roman"/>
                <a:cs typeface="Times New Roman"/>
                <a:sym typeface="Times New Roman"/>
              </a:rPr>
              <a:t>Optimize Machine Learning Models: Assess and improve CNN models to guarantee optimal performance in differentiating between normal and malignant bone scans, hence facilitating timely and accurate diagnosis.</a:t>
            </a:r>
            <a:endParaRPr sz="2400">
              <a:latin typeface="Times New Roman"/>
              <a:ea typeface="Times New Roman"/>
              <a:cs typeface="Times New Roman"/>
              <a:sym typeface="Times New Roman"/>
            </a:endParaRPr>
          </a:p>
        </p:txBody>
      </p:sp>
      <p:sp>
        <p:nvSpPr>
          <p:cNvPr id="130" name="Google Shape;130;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31" name="Google Shape;131;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32" name="Google Shape;132;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36" name="Shape 136"/>
        <p:cNvGrpSpPr/>
        <p:nvPr/>
      </p:nvGrpSpPr>
      <p:grpSpPr>
        <a:xfrm>
          <a:off x="0" y="0"/>
          <a:ext cx="0" cy="0"/>
          <a:chOff x="0" y="0"/>
          <a:chExt cx="0" cy="0"/>
        </a:xfrm>
      </p:grpSpPr>
      <p:sp>
        <p:nvSpPr>
          <p:cNvPr id="137" name="Google Shape;137;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p>
        </p:txBody>
      </p:sp>
      <p:sp>
        <p:nvSpPr>
          <p:cNvPr id="138" name="Google Shape;138;p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360"/>
              </a:spcBef>
              <a:spcAft>
                <a:spcPts val="0"/>
              </a:spcAft>
              <a:buSzPts val="3000"/>
              <a:buNone/>
            </a:pPr>
            <a:r>
              <a:rPr lang="en-IN" sz="2400">
                <a:latin typeface="Times New Roman"/>
                <a:ea typeface="Times New Roman"/>
                <a:cs typeface="Times New Roman"/>
                <a:sym typeface="Times New Roman"/>
              </a:rPr>
              <a:t>Bone cancer is an uncommon yet dangerous disease in which uncontrolled cell growth destroys healthy bone tissue, posing substantial health risks. Even though the survival rate is only 40%, better results can be achieved with early identification. Conventional diagnostic techniques rely on radiologists' manual picture analysis, which is frequently laborious and prone to mistakes. In order to improve bone cancer detection, this study presents a novel method that combines machine learning algorithms with sophisticated image processing techniques. This method seeks to greatly improve diagnostic efficiency and accuracy. The objective is to improve patient care and survival rates by offering a quicker and more dependable diagnostic tool.</a:t>
            </a:r>
            <a:endParaRPr sz="2400">
              <a:latin typeface="Times New Roman"/>
              <a:ea typeface="Times New Roman"/>
              <a:cs typeface="Times New Roman"/>
              <a:sym typeface="Times New Roman"/>
            </a:endParaRPr>
          </a:p>
        </p:txBody>
      </p:sp>
      <p:sp>
        <p:nvSpPr>
          <p:cNvPr id="139" name="Google Shape;139;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40" name="Google Shape;140;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1" name="Google Shape;141;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4000">
                <a:solidFill>
                  <a:srgbClr val="FF0000"/>
                </a:solidFill>
              </a:rPr>
              <a:t>Thank You</a:t>
            </a:r>
            <a:endParaRPr/>
          </a:p>
        </p:txBody>
      </p:sp>
      <p:sp>
        <p:nvSpPr>
          <p:cNvPr id="147" name="Google Shape;147;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8" name="Google Shape;148;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49" name="Google Shape;149;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2023-08-03T04:32:32Z</dcterms:created>
  <dc:creator>DURAI MURUGAN N</dc:creator>
</cp:coreProperties>
</file>