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78" r:id="rId8"/>
    <p:sldId id="261" r:id="rId9"/>
    <p:sldId id="262" r:id="rId10"/>
    <p:sldId id="266" r:id="rId11"/>
    <p:sldId id="263" r:id="rId12"/>
    <p:sldId id="274" r:id="rId13"/>
    <p:sldId id="264" r:id="rId14"/>
    <p:sldId id="265" r:id="rId15"/>
    <p:sldId id="267" r:id="rId16"/>
    <p:sldId id="268" r:id="rId17"/>
    <p:sldId id="269" r:id="rId18"/>
    <p:sldId id="270" r:id="rId19"/>
    <p:sldId id="271"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E865-D3E6-38EF-E520-07624167B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0EA25E-7F96-A680-BA0E-C7BCCB911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4F199E-6703-63EB-8FE9-D60B350CA0CA}"/>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5" name="Footer Placeholder 4">
            <a:extLst>
              <a:ext uri="{FF2B5EF4-FFF2-40B4-BE49-F238E27FC236}">
                <a16:creationId xmlns:a16="http://schemas.microsoft.com/office/drawing/2014/main" id="{E30791BE-6B28-9C95-DF94-7ECAA4EB0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B16FE-9537-F164-A20A-D5FAB07AE2D6}"/>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60733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780E-5B0F-3590-2522-F0F21CCBA5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EDE62F-B61C-D37F-A0D9-1BB976217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0FA352-CFF4-C564-38D4-745F2F20FAF9}"/>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5" name="Footer Placeholder 4">
            <a:extLst>
              <a:ext uri="{FF2B5EF4-FFF2-40B4-BE49-F238E27FC236}">
                <a16:creationId xmlns:a16="http://schemas.microsoft.com/office/drawing/2014/main" id="{AF5E3C92-A0F6-56C8-F51C-706836D20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02A49-7AB7-555F-FEA7-D71036B231A8}"/>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104013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F8C45-5A18-EB1B-6443-3E2F1F556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6B6219-1130-81B3-8474-192CBC0787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0E3A28-18AE-FD0C-B319-40FFABA27353}"/>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5" name="Footer Placeholder 4">
            <a:extLst>
              <a:ext uri="{FF2B5EF4-FFF2-40B4-BE49-F238E27FC236}">
                <a16:creationId xmlns:a16="http://schemas.microsoft.com/office/drawing/2014/main" id="{738680B1-6775-4481-B88C-1FE6BF4FD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B4886-1D9F-CD98-B19C-690F257A9599}"/>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268976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F6D1-A221-8E77-015D-63520BCA02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02AA07-86DF-9F72-81C8-87943A652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423EA-FFFC-D160-CFF7-4C20CD774C88}"/>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5" name="Footer Placeholder 4">
            <a:extLst>
              <a:ext uri="{FF2B5EF4-FFF2-40B4-BE49-F238E27FC236}">
                <a16:creationId xmlns:a16="http://schemas.microsoft.com/office/drawing/2014/main" id="{19765FB3-5C9C-523A-AC30-76B71E37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C4627-2291-BC4B-B619-FBFA56E3CC72}"/>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22573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2DC4-0CAD-4D40-4CF3-C4F20FF08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E344CF-92A0-55CF-B246-670C619C2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2BCB7-E397-12FB-95D4-37AB99E1BBE2}"/>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5" name="Footer Placeholder 4">
            <a:extLst>
              <a:ext uri="{FF2B5EF4-FFF2-40B4-BE49-F238E27FC236}">
                <a16:creationId xmlns:a16="http://schemas.microsoft.com/office/drawing/2014/main" id="{36E9FD41-BB79-97FB-D7BA-9231C7C309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D7B87-96B7-4F8C-4103-2A00849F03AE}"/>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408485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3AC6-1B6E-1938-7310-505D41FF5F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43104-08AC-41FB-4DF2-49E63A11F6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2E76D8-8201-01B9-E2CB-8D1328997B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6731F2-6F7E-590B-9AD3-FA4538DFACA9}"/>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6" name="Footer Placeholder 5">
            <a:extLst>
              <a:ext uri="{FF2B5EF4-FFF2-40B4-BE49-F238E27FC236}">
                <a16:creationId xmlns:a16="http://schemas.microsoft.com/office/drawing/2014/main" id="{E2A9F8D7-112E-E947-E8CF-2896AABC8E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480D02-4219-16EB-BBBC-B90164BBCCEF}"/>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268731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FDE7-2D31-0035-47A8-88FF4E9DD4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2B9731-2173-001B-38CE-DFA9CC43B7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CAAA-7418-96C3-F40E-C78FDA7CC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8A91A8-50C2-6B38-A8DE-C924424F9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D6E2C5-59C5-E2BC-BDCA-B21A402330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5E016C-AC3C-1729-879F-2FCDB9DA1C76}"/>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8" name="Footer Placeholder 7">
            <a:extLst>
              <a:ext uri="{FF2B5EF4-FFF2-40B4-BE49-F238E27FC236}">
                <a16:creationId xmlns:a16="http://schemas.microsoft.com/office/drawing/2014/main" id="{3F8A19E7-AE1B-18E2-6984-A5EC3B1487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80D9E6-71C7-7BEE-CB78-CBD7D396EAC0}"/>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109241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6ACF-6E2A-7D68-8E1A-96D55E1A86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284EF2-7B21-1EC0-F7D6-D472BEBAC4A8}"/>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4" name="Footer Placeholder 3">
            <a:extLst>
              <a:ext uri="{FF2B5EF4-FFF2-40B4-BE49-F238E27FC236}">
                <a16:creationId xmlns:a16="http://schemas.microsoft.com/office/drawing/2014/main" id="{7DB450CF-6294-00A0-1CE0-A73977762F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EB60D2-8B8A-216E-24A4-E61F495C63F9}"/>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67816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56C97-99DC-C920-A6D8-3EF27CB13EAD}"/>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3" name="Footer Placeholder 2">
            <a:extLst>
              <a:ext uri="{FF2B5EF4-FFF2-40B4-BE49-F238E27FC236}">
                <a16:creationId xmlns:a16="http://schemas.microsoft.com/office/drawing/2014/main" id="{969ED109-5151-EA82-FAF8-450CBBB6F1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3B85F1-1B4E-9722-8464-F13F2F4239DE}"/>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108287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D724-82B6-4835-70CF-FD915506A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BF3B95-038D-F353-62D1-1112E381F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4F681C-0702-5193-2A22-9661D9F85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59A6E-9FC3-9158-594A-AE7F5A209AAD}"/>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6" name="Footer Placeholder 5">
            <a:extLst>
              <a:ext uri="{FF2B5EF4-FFF2-40B4-BE49-F238E27FC236}">
                <a16:creationId xmlns:a16="http://schemas.microsoft.com/office/drawing/2014/main" id="{51A731C0-A9B2-94BE-0456-5DB6076ED9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8978CE-A0E6-5A92-E5B0-79F7EBB2FCC6}"/>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173939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97AF-ED5F-8494-326F-F937F451E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2A09DE-C7B4-7810-47D5-70C08BC4B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756085-417C-58AB-83ED-4BEFC88FC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B0B46-70A6-398E-E813-636A197240E3}"/>
              </a:ext>
            </a:extLst>
          </p:cNvPr>
          <p:cNvSpPr>
            <a:spLocks noGrp="1"/>
          </p:cNvSpPr>
          <p:nvPr>
            <p:ph type="dt" sz="half" idx="10"/>
          </p:nvPr>
        </p:nvSpPr>
        <p:spPr/>
        <p:txBody>
          <a:bodyPr/>
          <a:lstStyle/>
          <a:p>
            <a:fld id="{E3319333-1B06-4AD2-A53C-CC6A0C640BC4}" type="datetimeFigureOut">
              <a:rPr lang="en-IN" smtClean="0"/>
              <a:t>10-01-2024</a:t>
            </a:fld>
            <a:endParaRPr lang="en-IN"/>
          </a:p>
        </p:txBody>
      </p:sp>
      <p:sp>
        <p:nvSpPr>
          <p:cNvPr id="6" name="Footer Placeholder 5">
            <a:extLst>
              <a:ext uri="{FF2B5EF4-FFF2-40B4-BE49-F238E27FC236}">
                <a16:creationId xmlns:a16="http://schemas.microsoft.com/office/drawing/2014/main" id="{063E0C7F-5B50-F73D-E11A-F182C66B0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EF73A6-A30E-091C-4FA4-2613AB2938AA}"/>
              </a:ext>
            </a:extLst>
          </p:cNvPr>
          <p:cNvSpPr>
            <a:spLocks noGrp="1"/>
          </p:cNvSpPr>
          <p:nvPr>
            <p:ph type="sldNum" sz="quarter" idx="12"/>
          </p:nvPr>
        </p:nvSpPr>
        <p:spPr/>
        <p:txBody>
          <a:bodyPr/>
          <a:lstStyle/>
          <a:p>
            <a:fld id="{8A114548-2D03-4FD0-AAD2-7B6AB2015A7D}" type="slidenum">
              <a:rPr lang="en-IN" smtClean="0"/>
              <a:t>‹#›</a:t>
            </a:fld>
            <a:endParaRPr lang="en-IN"/>
          </a:p>
        </p:txBody>
      </p:sp>
    </p:spTree>
    <p:extLst>
      <p:ext uri="{BB962C8B-B14F-4D97-AF65-F5344CB8AC3E}">
        <p14:creationId xmlns:p14="http://schemas.microsoft.com/office/powerpoint/2010/main" val="68633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FEAEA4-9EDD-FA24-D7BF-0B6BE2A10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76A898-A459-99A6-0396-BB1B6FF02C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1C25C0-2666-9BE1-2815-51B802538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19333-1B06-4AD2-A53C-CC6A0C640BC4}" type="datetimeFigureOut">
              <a:rPr lang="en-IN" smtClean="0"/>
              <a:t>10-01-2024</a:t>
            </a:fld>
            <a:endParaRPr lang="en-IN"/>
          </a:p>
        </p:txBody>
      </p:sp>
      <p:sp>
        <p:nvSpPr>
          <p:cNvPr id="5" name="Footer Placeholder 4">
            <a:extLst>
              <a:ext uri="{FF2B5EF4-FFF2-40B4-BE49-F238E27FC236}">
                <a16:creationId xmlns:a16="http://schemas.microsoft.com/office/drawing/2014/main" id="{5ED05793-7EC8-A6BB-B3D8-F09845AED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707444-4455-6101-4455-280869531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4548-2D03-4FD0-AAD2-7B6AB2015A7D}" type="slidenum">
              <a:rPr lang="en-IN" smtClean="0"/>
              <a:t>‹#›</a:t>
            </a:fld>
            <a:endParaRPr lang="en-IN"/>
          </a:p>
        </p:txBody>
      </p:sp>
    </p:spTree>
    <p:extLst>
      <p:ext uri="{BB962C8B-B14F-4D97-AF65-F5344CB8AC3E}">
        <p14:creationId xmlns:p14="http://schemas.microsoft.com/office/powerpoint/2010/main" val="350502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topics/engineering/malware" TargetMode="External"/><Relationship Id="rId2" Type="http://schemas.openxmlformats.org/officeDocument/2006/relationships/hyperlink" Target="https://www.sciencedirect.com/topics/engineering/internet-of-things" TargetMode="External"/><Relationship Id="rId1" Type="http://schemas.openxmlformats.org/officeDocument/2006/relationships/slideLayout" Target="../slideLayouts/slideLayout2.xml"/><Relationship Id="rId4" Type="http://schemas.openxmlformats.org/officeDocument/2006/relationships/hyperlink" Target="https://www.sciencedirect.com/topics/computer-science/static-program-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AEDA-EE41-0455-118B-9FAB5B1C8BA4}"/>
              </a:ext>
            </a:extLst>
          </p:cNvPr>
          <p:cNvSpPr>
            <a:spLocks noGrp="1"/>
          </p:cNvSpPr>
          <p:nvPr>
            <p:ph type="ctrTitle"/>
          </p:nvPr>
        </p:nvSpPr>
        <p:spPr>
          <a:xfrm>
            <a:off x="1524000" y="2327563"/>
            <a:ext cx="9144000" cy="1182399"/>
          </a:xfrm>
        </p:spPr>
        <p:txBody>
          <a:bodyPr>
            <a:normAutofit fontScale="90000"/>
          </a:bodyPr>
          <a:lstStyle/>
          <a:p>
            <a:pPr>
              <a:lnSpc>
                <a:spcPct val="100000"/>
              </a:lnSpc>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CYBER ATTACKS DETECTION USING MACHINE LEARNING</a:t>
            </a:r>
            <a:endParaRPr lang="en-IN" sz="11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B871386-CB09-F7BB-F023-A12BE4C73CC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3580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025B-2032-C292-194D-A565D333BD9F}"/>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6A7758AA-8083-6D2F-0E62-BCFCC36116D4}"/>
              </a:ext>
            </a:extLst>
          </p:cNvPr>
          <p:cNvSpPr>
            <a:spLocks noGrp="1"/>
          </p:cNvSpPr>
          <p:nvPr>
            <p:ph idx="1"/>
          </p:nvPr>
        </p:nvSpPr>
        <p:spPr>
          <a:xfrm>
            <a:off x="838200" y="1413164"/>
            <a:ext cx="10515600" cy="4763799"/>
          </a:xfrm>
        </p:spPr>
        <p:txBody>
          <a:bodyPr>
            <a:normAutofit/>
          </a:bodyPr>
          <a:lstStyle/>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5.	Maintenance Overhead: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Maintaining and updating rule-based systems with new signatures and rules can be time-consuming and resource-intensive.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6.	Inefficiency in Large Networks: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large and complex network environments, these systems may struggle to scale effectively and provide comprehensive coverage.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7.	Limited Predictive Capability: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Traditional systems focus on detecting ongoing attacks but lack predictive capabilities to anticipate and prevent threats.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8.	Reduced Accuracy: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reliance on static rules and patterns can lead to reduced accuracy in detecting sophisticated and polymorphic attacks.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57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0A2C-4C46-04CC-F6CF-D2FACC876036}"/>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4C57A67D-C566-FBD2-8604-57AA3F5044E8}"/>
              </a:ext>
            </a:extLst>
          </p:cNvPr>
          <p:cNvSpPr>
            <a:spLocks noGrp="1"/>
          </p:cNvSpPr>
          <p:nvPr>
            <p:ph idx="1"/>
          </p:nvPr>
        </p:nvSpPr>
        <p:spPr>
          <a:xfrm>
            <a:off x="838200" y="1343891"/>
            <a:ext cx="10515600" cy="5148984"/>
          </a:xfrm>
        </p:spPr>
        <p:txBody>
          <a:bodyPr>
            <a:normAutofit fontScale="92500"/>
          </a:bodyPr>
          <a:lstStyle/>
          <a:p>
            <a:pPr algn="just">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represents a significant advancement in cybersecurity by harnessing the power of machine learning for precise and adaptive cyber attack detection and classification. Unlike the limitations of existing systems, the proposed approach employs sophisticated machine learning algorithms, with a particular focus on the highly accurate Random Forest model, to identify and categorize diverse cyber threats, including Denial of Service (DoS), probe, Remote-to-Local (R2L), User-to-Root (U2R), and normal network traffic. The system will provide a user-friendly web application interface, enabling users to input relevant parameters and obtain real-time predictions regarding the type of cyber attack.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472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FDD0-B79C-604C-7D57-2B8A363BE058}"/>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8177F934-7F22-3A4D-F30E-0747886FF76F}"/>
              </a:ext>
            </a:extLst>
          </p:cNvPr>
          <p:cNvSpPr>
            <a:spLocks noGrp="1"/>
          </p:cNvSpPr>
          <p:nvPr>
            <p:ph idx="1"/>
          </p:nvPr>
        </p:nvSpPr>
        <p:spPr/>
        <p:txBody>
          <a:bodyPr>
            <a:normAutofit/>
          </a:bodyPr>
          <a:lstStyle/>
          <a:p>
            <a:pPr algn="just">
              <a:lnSpc>
                <a:spcPct val="150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By leveraging machine learning's adaptability and accuracy, the proposed system aims to enhance cybersecurity measures significantly, proactively addressing evolving threats and reducing false positives, ultimately contributing to a more secure digital environment.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389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00E2-F4D7-CD67-9815-FC9C352B8800}"/>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346C4BFC-E098-B6BB-A83C-2D3A39345585}"/>
              </a:ext>
            </a:extLst>
          </p:cNvPr>
          <p:cNvSpPr>
            <a:spLocks noGrp="1"/>
          </p:cNvSpPr>
          <p:nvPr>
            <p:ph idx="1"/>
          </p:nvPr>
        </p:nvSpPr>
        <p:spPr>
          <a:xfrm>
            <a:off x="838200" y="1524000"/>
            <a:ext cx="10515600" cy="5223164"/>
          </a:xfrm>
        </p:spPr>
        <p:txBody>
          <a:bodyPr>
            <a:normAutofit/>
          </a:bodyPr>
          <a:lstStyle/>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Enhanced Accuracy: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utilizing machine learning algorithms, including the high-performing Random Forest model, the system achieves superior accuracy in identifying and classifying cyber attacks, reducing false positives and enhancing threat detection.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Adaptability: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Unlike rule-based systems, the proposed approach can adapt to emerging cyber threats and novel attack techniques, ensuring ongoing effectiveness in a dynamic threat landscape.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Comprehensive Classification: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can categorize diverse cyber attacks, including Denial of Service (DoS), probe, Remote-to-Local (R2L), User-to-Root (U2R), and normal traffic, providing granular insights into the nature of threats.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Real-time Predictions: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Users benefit from a user-friendly web application interface that enables real-time predictions of cyber attack types, facilitating rapid response and mitigation.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087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5FA1-8C4E-A455-67D9-F34C11298F0D}"/>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E2E86567-A6FB-6E6D-2DD2-1B4B6B4CA0A9}"/>
              </a:ext>
            </a:extLst>
          </p:cNvPr>
          <p:cNvSpPr>
            <a:spLocks noGrp="1"/>
          </p:cNvSpPr>
          <p:nvPr>
            <p:ph idx="1"/>
          </p:nvPr>
        </p:nvSpPr>
        <p:spPr>
          <a:xfrm>
            <a:off x="838200" y="1371600"/>
            <a:ext cx="10515600" cy="4805363"/>
          </a:xfrm>
        </p:spPr>
        <p:txBody>
          <a:bodyPr>
            <a:normAutofit/>
          </a:bodyPr>
          <a:lstStyle/>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5.	Reduced Alert Fatigue: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system's ability to reduce false positives and generate more accurate alerts minimizes alert fatigue among security personnel, allowing them to focus on genuine threats.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6.	Proactive Security: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With its adaptive nature, the system proactively identifies and addresses potential threats, enhancing overall cybersecurity posture.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7.	Cost-Efficiency: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system's accuracy and adaptability can lead to cost savings by reducing the impact of cyber attacks and optimizing resource allocation.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8.	User-Friendly Interface: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web application interface makes it accessible to a wide range of users, from organizations to individuals, simplifying the process of enhancing cybersecurity measures.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0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C738-4367-25DE-D29F-DBDE4D2EEDB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51F0CF49-DDC5-DD03-EBB1-A20FE2EBBD3F}"/>
              </a:ext>
            </a:extLst>
          </p:cNvPr>
          <p:cNvSpPr>
            <a:spLocks noGrp="1"/>
          </p:cNvSpPr>
          <p:nvPr>
            <p:ph idx="1"/>
          </p:nvPr>
        </p:nvSpPr>
        <p:spPr>
          <a:xfrm>
            <a:off x="838200" y="1399309"/>
            <a:ext cx="10515600" cy="5223164"/>
          </a:xfrm>
        </p:spPr>
        <p:txBody>
          <a:bodyPr>
            <a:normAutofit/>
          </a:bodyPr>
          <a:lstStyle/>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Acquiring a comprehensive dataset from Kaggle, containing approximately 500,000 records of network traffic, including both normal and various types of cyber attacks, such as DoS, probe, R2L, and U2R.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Cleaning and preparing the dataset by handling missing values, standardizing features, and ensuring data consistency to facilitate accurate machine learning model training.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Feature Selection: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Identifying and selecting relevant features that have the most significant impact on cyber attack detection, using techniques like correlation analysis and feature importance ranking.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Model Development: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Implementing multiple machine learning algorithms, including Gaussian Naive Bayes, Decision Tree, Random Forest, Logistic Regression, and Gradient Classifier, with a specific emphasis on the high-performing Random Forest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123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CF30-8C86-5F3B-C444-308FF978AC39}"/>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02089D9C-E5D5-4657-D59F-10096968B290}"/>
              </a:ext>
            </a:extLst>
          </p:cNvPr>
          <p:cNvSpPr>
            <a:spLocks noGrp="1"/>
          </p:cNvSpPr>
          <p:nvPr>
            <p:ph idx="1"/>
          </p:nvPr>
        </p:nvSpPr>
        <p:spPr>
          <a:xfrm>
            <a:off x="838200" y="1330036"/>
            <a:ext cx="10515600" cy="5430982"/>
          </a:xfrm>
        </p:spPr>
        <p:txBody>
          <a:bodyPr>
            <a:normAutofit/>
          </a:bodyPr>
          <a:lstStyle/>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5.	Model Training: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Splitting the dataset into training and testing sets to train and evaluate the machine learning models' performance. Employing techniques like cross-validation and hyperparameter tuning to optimize model 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6.	Real-time Prediction: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Developing a user-friendly web application interface that allows users to input network traffic parameters and obtain real-time predictions regarding the type of cyber attack.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7.	Evaluation: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Assessing the models' performance using metrics like accuracy, precision, recall, and F1-score to ensure accurate and reliable cyber attack detection.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8.	Deployment: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Deploying the trained models and the web application interface to enable users, including organizations and individuals, to utilize the system for enhanced cybersecurity measures.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5940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89477-CD4B-66B6-EE55-2DBC1398F86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FLOW CHART</a:t>
            </a:r>
          </a:p>
        </p:txBody>
      </p:sp>
      <p:pic>
        <p:nvPicPr>
          <p:cNvPr id="5" name="Content Placeholder 4" descr="Vertical Flowchart: Cyber Attack Detection Project">
            <a:extLst>
              <a:ext uri="{FF2B5EF4-FFF2-40B4-BE49-F238E27FC236}">
                <a16:creationId xmlns:a16="http://schemas.microsoft.com/office/drawing/2014/main" id="{490E6263-9793-F2E6-5096-0C2CF0D321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559693" y="643466"/>
            <a:ext cx="3215945" cy="5568739"/>
          </a:xfrm>
          <a:prstGeom prst="rect">
            <a:avLst/>
          </a:prstGeom>
          <a:noFill/>
        </p:spPr>
      </p:pic>
    </p:spTree>
    <p:extLst>
      <p:ext uri="{BB962C8B-B14F-4D97-AF65-F5344CB8AC3E}">
        <p14:creationId xmlns:p14="http://schemas.microsoft.com/office/powerpoint/2010/main" val="108206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00EA-6FEB-E93E-A3BB-885B3F1BA6CB}"/>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2493BB9F-256A-4816-772D-12A67EF258F8}"/>
              </a:ext>
            </a:extLst>
          </p:cNvPr>
          <p:cNvSpPr>
            <a:spLocks noGrp="1"/>
          </p:cNvSpPr>
          <p:nvPr>
            <p:ph idx="1"/>
          </p:nvPr>
        </p:nvSpPr>
        <p:spPr/>
        <p:txBody>
          <a:bodyPr/>
          <a:lstStyle/>
          <a:p>
            <a:r>
              <a:rPr lang="en-US" dirty="0"/>
              <a:t>HARDWARE REQUIREMENTS</a:t>
            </a:r>
            <a:endParaRPr lang="en-IN" dirty="0"/>
          </a:p>
        </p:txBody>
      </p:sp>
      <p:graphicFrame>
        <p:nvGraphicFramePr>
          <p:cNvPr id="4" name="Table 3">
            <a:extLst>
              <a:ext uri="{FF2B5EF4-FFF2-40B4-BE49-F238E27FC236}">
                <a16:creationId xmlns:a16="http://schemas.microsoft.com/office/drawing/2014/main" id="{AE452A52-4B31-DF6D-9098-26C2AB2E3975}"/>
              </a:ext>
            </a:extLst>
          </p:cNvPr>
          <p:cNvGraphicFramePr>
            <a:graphicFrameLocks noGrp="1"/>
          </p:cNvGraphicFramePr>
          <p:nvPr>
            <p:extLst>
              <p:ext uri="{D42A27DB-BD31-4B8C-83A1-F6EECF244321}">
                <p14:modId xmlns:p14="http://schemas.microsoft.com/office/powerpoint/2010/main" val="2476410679"/>
              </p:ext>
            </p:extLst>
          </p:nvPr>
        </p:nvGraphicFramePr>
        <p:xfrm>
          <a:off x="1688122" y="2532185"/>
          <a:ext cx="8176312" cy="3644780"/>
        </p:xfrm>
        <a:graphic>
          <a:graphicData uri="http://schemas.openxmlformats.org/drawingml/2006/table">
            <a:tbl>
              <a:tblPr firstRow="1" firstCol="1" bandRow="1">
                <a:tableStyleId>{5C22544A-7EE6-4342-B048-85BDC9FD1C3A}</a:tableStyleId>
              </a:tblPr>
              <a:tblGrid>
                <a:gridCol w="2260388">
                  <a:extLst>
                    <a:ext uri="{9D8B030D-6E8A-4147-A177-3AD203B41FA5}">
                      <a16:colId xmlns:a16="http://schemas.microsoft.com/office/drawing/2014/main" val="2926305689"/>
                    </a:ext>
                  </a:extLst>
                </a:gridCol>
                <a:gridCol w="2315863">
                  <a:extLst>
                    <a:ext uri="{9D8B030D-6E8A-4147-A177-3AD203B41FA5}">
                      <a16:colId xmlns:a16="http://schemas.microsoft.com/office/drawing/2014/main" val="1388700829"/>
                    </a:ext>
                  </a:extLst>
                </a:gridCol>
                <a:gridCol w="3600061">
                  <a:extLst>
                    <a:ext uri="{9D8B030D-6E8A-4147-A177-3AD203B41FA5}">
                      <a16:colId xmlns:a16="http://schemas.microsoft.com/office/drawing/2014/main" val="1969860756"/>
                    </a:ext>
                  </a:extLst>
                </a:gridCol>
              </a:tblGrid>
              <a:tr h="911195">
                <a:tc gridSpan="2">
                  <a:txBody>
                    <a:bodyPr/>
                    <a:lstStyle/>
                    <a:p>
                      <a:pPr algn="ctr">
                        <a:lnSpc>
                          <a:spcPct val="107000"/>
                        </a:lnSpc>
                        <a:spcAft>
                          <a:spcPts val="800"/>
                        </a:spcAft>
                      </a:pPr>
                      <a:r>
                        <a:rPr lang="en-US" sz="1800">
                          <a:effectLst/>
                        </a:rPr>
                        <a:t>MINIMUM (Required for Execution)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a:txBody>
                    <a:bodyPr/>
                    <a:lstStyle/>
                    <a:p>
                      <a:pPr algn="ctr">
                        <a:lnSpc>
                          <a:spcPct val="107000"/>
                        </a:lnSpc>
                        <a:spcAft>
                          <a:spcPts val="800"/>
                        </a:spcAft>
                      </a:pPr>
                      <a:r>
                        <a:rPr lang="en-US" sz="1800">
                          <a:effectLst/>
                        </a:rPr>
                        <a:t>MY SYSTEM (Development)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9938481"/>
                  </a:ext>
                </a:extLst>
              </a:tr>
              <a:tr h="911195">
                <a:tc>
                  <a:txBody>
                    <a:bodyPr/>
                    <a:lstStyle/>
                    <a:p>
                      <a:pPr algn="ctr">
                        <a:lnSpc>
                          <a:spcPct val="107000"/>
                        </a:lnSpc>
                        <a:spcAft>
                          <a:spcPts val="800"/>
                        </a:spcAft>
                      </a:pPr>
                      <a:r>
                        <a:rPr lang="en-US" sz="1800">
                          <a:effectLst/>
                        </a:rPr>
                        <a:t>System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a:effectLst/>
                        </a:rPr>
                        <a:t>Pentium IV 2.2 GHz</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a:effectLst/>
                        </a:rPr>
                        <a:t>i3 Processor 5</a:t>
                      </a:r>
                      <a:r>
                        <a:rPr lang="en-US" sz="1800" baseline="30000">
                          <a:effectLst/>
                        </a:rPr>
                        <a:t>th</a:t>
                      </a:r>
                      <a:r>
                        <a:rPr lang="en-US" sz="1800">
                          <a:effectLst/>
                        </a:rPr>
                        <a:t> Gen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3620433"/>
                  </a:ext>
                </a:extLst>
              </a:tr>
              <a:tr h="911195">
                <a:tc>
                  <a:txBody>
                    <a:bodyPr/>
                    <a:lstStyle/>
                    <a:p>
                      <a:pPr algn="ctr">
                        <a:lnSpc>
                          <a:spcPct val="107000"/>
                        </a:lnSpc>
                        <a:spcAft>
                          <a:spcPts val="800"/>
                        </a:spcAft>
                      </a:pPr>
                      <a:r>
                        <a:rPr lang="en-US" sz="1800">
                          <a:effectLst/>
                        </a:rPr>
                        <a:t>Hard Disk</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a:effectLst/>
                        </a:rPr>
                        <a:t>20 Gb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a:effectLst/>
                        </a:rPr>
                        <a:t>500 Gb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3066335"/>
                  </a:ext>
                </a:extLst>
              </a:tr>
              <a:tr h="911195">
                <a:tc>
                  <a:txBody>
                    <a:bodyPr/>
                    <a:lstStyle/>
                    <a:p>
                      <a:pPr algn="ctr">
                        <a:lnSpc>
                          <a:spcPct val="107000"/>
                        </a:lnSpc>
                        <a:spcAft>
                          <a:spcPts val="800"/>
                        </a:spcAft>
                      </a:pPr>
                      <a:r>
                        <a:rPr lang="en-US" sz="1800">
                          <a:effectLst/>
                        </a:rPr>
                        <a:t>Ram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a:effectLst/>
                        </a:rPr>
                        <a:t>1 Gb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rPr>
                        <a:t>4 Gb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8751326"/>
                  </a:ext>
                </a:extLst>
              </a:tr>
            </a:tbl>
          </a:graphicData>
        </a:graphic>
      </p:graphicFrame>
    </p:spTree>
    <p:extLst>
      <p:ext uri="{BB962C8B-B14F-4D97-AF65-F5344CB8AC3E}">
        <p14:creationId xmlns:p14="http://schemas.microsoft.com/office/powerpoint/2010/main" val="542922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4C54-79F0-0402-CA6B-E62EA06D094D}"/>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508ECB28-2733-E905-DFFA-CEF9D4189D3E}"/>
              </a:ext>
            </a:extLst>
          </p:cNvPr>
          <p:cNvSpPr>
            <a:spLocks noGrp="1"/>
          </p:cNvSpPr>
          <p:nvPr>
            <p:ph idx="1"/>
          </p:nvPr>
        </p:nvSpPr>
        <p:spPr>
          <a:xfrm>
            <a:off x="838200" y="1451552"/>
            <a:ext cx="10515600" cy="4351338"/>
          </a:xfrm>
        </p:spPr>
        <p:txBody>
          <a:bodyPr/>
          <a:lstStyle/>
          <a:p>
            <a:r>
              <a:rPr lang="en-US" dirty="0"/>
              <a:t>SOFTWARE REQUIREMENTS</a:t>
            </a:r>
            <a:endParaRPr lang="en-IN" dirty="0"/>
          </a:p>
        </p:txBody>
      </p:sp>
      <p:graphicFrame>
        <p:nvGraphicFramePr>
          <p:cNvPr id="4" name="Table 3">
            <a:extLst>
              <a:ext uri="{FF2B5EF4-FFF2-40B4-BE49-F238E27FC236}">
                <a16:creationId xmlns:a16="http://schemas.microsoft.com/office/drawing/2014/main" id="{35F3104C-D737-F929-2C8C-3B0936578B9C}"/>
              </a:ext>
            </a:extLst>
          </p:cNvPr>
          <p:cNvGraphicFramePr>
            <a:graphicFrameLocks noGrp="1"/>
          </p:cNvGraphicFramePr>
          <p:nvPr>
            <p:extLst>
              <p:ext uri="{D42A27DB-BD31-4B8C-83A1-F6EECF244321}">
                <p14:modId xmlns:p14="http://schemas.microsoft.com/office/powerpoint/2010/main" val="1064979148"/>
              </p:ext>
            </p:extLst>
          </p:nvPr>
        </p:nvGraphicFramePr>
        <p:xfrm>
          <a:off x="2855376" y="1862845"/>
          <a:ext cx="6481247" cy="4630030"/>
        </p:xfrm>
        <a:graphic>
          <a:graphicData uri="http://schemas.openxmlformats.org/drawingml/2006/table">
            <a:tbl>
              <a:tblPr firstRow="1" firstCol="1" bandRow="1">
                <a:tableStyleId>{5C22544A-7EE6-4342-B048-85BDC9FD1C3A}</a:tableStyleId>
              </a:tblPr>
              <a:tblGrid>
                <a:gridCol w="3364149">
                  <a:extLst>
                    <a:ext uri="{9D8B030D-6E8A-4147-A177-3AD203B41FA5}">
                      <a16:colId xmlns:a16="http://schemas.microsoft.com/office/drawing/2014/main" val="1605144442"/>
                    </a:ext>
                  </a:extLst>
                </a:gridCol>
                <a:gridCol w="3117098">
                  <a:extLst>
                    <a:ext uri="{9D8B030D-6E8A-4147-A177-3AD203B41FA5}">
                      <a16:colId xmlns:a16="http://schemas.microsoft.com/office/drawing/2014/main" val="1187192876"/>
                    </a:ext>
                  </a:extLst>
                </a:gridCol>
              </a:tblGrid>
              <a:tr h="381687">
                <a:tc>
                  <a:txBody>
                    <a:bodyPr/>
                    <a:lstStyle/>
                    <a:p>
                      <a:pPr algn="ctr">
                        <a:lnSpc>
                          <a:spcPct val="107000"/>
                        </a:lnSpc>
                        <a:spcAft>
                          <a:spcPts val="800"/>
                        </a:spcAft>
                      </a:pPr>
                      <a:r>
                        <a:rPr lang="en-US" sz="1200">
                          <a:effectLst/>
                        </a:rPr>
                        <a:t>Operating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Windows 10/11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87787171"/>
                  </a:ext>
                </a:extLst>
              </a:tr>
              <a:tr h="381687">
                <a:tc>
                  <a:txBody>
                    <a:bodyPr/>
                    <a:lstStyle/>
                    <a:p>
                      <a:pPr algn="ctr">
                        <a:lnSpc>
                          <a:spcPct val="107000"/>
                        </a:lnSpc>
                        <a:spcAft>
                          <a:spcPts val="800"/>
                        </a:spcAft>
                      </a:pPr>
                      <a:r>
                        <a:rPr lang="en-US" sz="1200">
                          <a:effectLst/>
                        </a:rPr>
                        <a:t>Development Software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Python 3.10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1336234925"/>
                  </a:ext>
                </a:extLst>
              </a:tr>
              <a:tr h="381687">
                <a:tc>
                  <a:txBody>
                    <a:bodyPr/>
                    <a:lstStyle/>
                    <a:p>
                      <a:pPr algn="ctr">
                        <a:lnSpc>
                          <a:spcPct val="107000"/>
                        </a:lnSpc>
                        <a:spcAft>
                          <a:spcPts val="800"/>
                        </a:spcAft>
                      </a:pPr>
                      <a:r>
                        <a:rPr lang="en-US" sz="1200">
                          <a:effectLst/>
                        </a:rPr>
                        <a:t>Programming Language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Python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2822424013"/>
                  </a:ext>
                </a:extLst>
              </a:tr>
              <a:tr h="381687">
                <a:tc>
                  <a:txBody>
                    <a:bodyPr/>
                    <a:lstStyle/>
                    <a:p>
                      <a:pPr algn="ctr">
                        <a:lnSpc>
                          <a:spcPct val="107000"/>
                        </a:lnSpc>
                        <a:spcAft>
                          <a:spcPts val="800"/>
                        </a:spcAft>
                      </a:pPr>
                      <a:r>
                        <a:rPr lang="en-US" sz="1200">
                          <a:effectLst/>
                        </a:rPr>
                        <a:t>Domain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dirty="0">
                          <a:effectLst/>
                        </a:rPr>
                        <a:t>Cyber Security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3486990693"/>
                  </a:ext>
                </a:extLst>
              </a:tr>
              <a:tr h="406580">
                <a:tc>
                  <a:txBody>
                    <a:bodyPr/>
                    <a:lstStyle/>
                    <a:p>
                      <a:pPr algn="ctr">
                        <a:lnSpc>
                          <a:spcPct val="107000"/>
                        </a:lnSpc>
                        <a:spcAft>
                          <a:spcPts val="800"/>
                        </a:spcAft>
                      </a:pPr>
                      <a:r>
                        <a:rPr lang="en-US" sz="1200">
                          <a:effectLst/>
                        </a:rPr>
                        <a:t>Integrated Development Environment (IDE)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Visual Studio Code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1093534786"/>
                  </a:ext>
                </a:extLst>
              </a:tr>
              <a:tr h="381687">
                <a:tc>
                  <a:txBody>
                    <a:bodyPr/>
                    <a:lstStyle/>
                    <a:p>
                      <a:pPr algn="ctr">
                        <a:lnSpc>
                          <a:spcPct val="107000"/>
                        </a:lnSpc>
                        <a:spcAft>
                          <a:spcPts val="800"/>
                        </a:spcAft>
                      </a:pPr>
                      <a:r>
                        <a:rPr lang="en-US" sz="1200">
                          <a:effectLst/>
                        </a:rPr>
                        <a:t>Front End Technologies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HTML5, CSS3, Java Script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2723155046"/>
                  </a:ext>
                </a:extLst>
              </a:tr>
              <a:tr h="381687">
                <a:tc>
                  <a:txBody>
                    <a:bodyPr/>
                    <a:lstStyle/>
                    <a:p>
                      <a:pPr algn="ctr">
                        <a:lnSpc>
                          <a:spcPct val="107000"/>
                        </a:lnSpc>
                        <a:spcAft>
                          <a:spcPts val="800"/>
                        </a:spcAft>
                      </a:pPr>
                      <a:r>
                        <a:rPr lang="en-US" sz="1200">
                          <a:effectLst/>
                        </a:rPr>
                        <a:t>Back End Technologies or Framework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Django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1402141133"/>
                  </a:ext>
                </a:extLst>
              </a:tr>
              <a:tr h="381687">
                <a:tc>
                  <a:txBody>
                    <a:bodyPr/>
                    <a:lstStyle/>
                    <a:p>
                      <a:pPr algn="ctr">
                        <a:lnSpc>
                          <a:spcPct val="107000"/>
                        </a:lnSpc>
                        <a:spcAft>
                          <a:spcPts val="800"/>
                        </a:spcAft>
                      </a:pPr>
                      <a:r>
                        <a:rPr lang="en-US" sz="1200">
                          <a:effectLst/>
                        </a:rPr>
                        <a:t>Database Language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SQL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3459951185"/>
                  </a:ext>
                </a:extLst>
              </a:tr>
              <a:tr h="381687">
                <a:tc>
                  <a:txBody>
                    <a:bodyPr/>
                    <a:lstStyle/>
                    <a:p>
                      <a:pPr algn="ctr">
                        <a:lnSpc>
                          <a:spcPct val="107000"/>
                        </a:lnSpc>
                        <a:spcAft>
                          <a:spcPts val="800"/>
                        </a:spcAft>
                      </a:pPr>
                      <a:r>
                        <a:rPr lang="en-US" sz="1200">
                          <a:effectLst/>
                        </a:rPr>
                        <a:t>Database (RDBMS)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MySQL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1035588709"/>
                  </a:ext>
                </a:extLst>
              </a:tr>
              <a:tr h="381687">
                <a:tc>
                  <a:txBody>
                    <a:bodyPr/>
                    <a:lstStyle/>
                    <a:p>
                      <a:pPr algn="ctr">
                        <a:lnSpc>
                          <a:spcPct val="107000"/>
                        </a:lnSpc>
                        <a:spcAft>
                          <a:spcPts val="800"/>
                        </a:spcAft>
                      </a:pPr>
                      <a:r>
                        <a:rPr lang="en-US" sz="1200">
                          <a:effectLst/>
                        </a:rPr>
                        <a:t>Database Software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WAMP or XAMPP Server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1273541235"/>
                  </a:ext>
                </a:extLst>
              </a:tr>
              <a:tr h="406580">
                <a:tc>
                  <a:txBody>
                    <a:bodyPr/>
                    <a:lstStyle/>
                    <a:p>
                      <a:pPr algn="ctr">
                        <a:lnSpc>
                          <a:spcPct val="107000"/>
                        </a:lnSpc>
                        <a:spcAft>
                          <a:spcPts val="800"/>
                        </a:spcAft>
                      </a:pPr>
                      <a:r>
                        <a:rPr lang="en-US" sz="1200">
                          <a:effectLst/>
                        </a:rPr>
                        <a:t>Web Server or Deployment Server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a:effectLst/>
                        </a:rPr>
                        <a:t>Django Application Development Server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1336507701"/>
                  </a:ext>
                </a:extLst>
              </a:tr>
              <a:tr h="381687">
                <a:tc>
                  <a:txBody>
                    <a:bodyPr/>
                    <a:lstStyle/>
                    <a:p>
                      <a:pPr algn="ctr">
                        <a:lnSpc>
                          <a:spcPct val="107000"/>
                        </a:lnSpc>
                        <a:spcAft>
                          <a:spcPts val="800"/>
                        </a:spcAft>
                      </a:pPr>
                      <a:r>
                        <a:rPr lang="en-US" sz="1200">
                          <a:effectLst/>
                        </a:rPr>
                        <a:t>Design/Modelling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tc>
                  <a:txBody>
                    <a:bodyPr/>
                    <a:lstStyle/>
                    <a:p>
                      <a:pPr algn="ctr">
                        <a:lnSpc>
                          <a:spcPct val="107000"/>
                        </a:lnSpc>
                        <a:spcAft>
                          <a:spcPts val="800"/>
                        </a:spcAft>
                      </a:pPr>
                      <a:r>
                        <a:rPr lang="en-US" sz="1200" dirty="0">
                          <a:effectLst/>
                        </a:rPr>
                        <a:t>Rational Rose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359" marR="58359" marT="0" marB="0" anchor="ctr"/>
                </a:tc>
                <a:extLst>
                  <a:ext uri="{0D108BD9-81ED-4DB2-BD59-A6C34878D82A}">
                    <a16:rowId xmlns:a16="http://schemas.microsoft.com/office/drawing/2014/main" val="4212230901"/>
                  </a:ext>
                </a:extLst>
              </a:tr>
            </a:tbl>
          </a:graphicData>
        </a:graphic>
      </p:graphicFrame>
    </p:spTree>
    <p:extLst>
      <p:ext uri="{BB962C8B-B14F-4D97-AF65-F5344CB8AC3E}">
        <p14:creationId xmlns:p14="http://schemas.microsoft.com/office/powerpoint/2010/main" val="149602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A465-6958-547F-34BA-F5F735AF9FAF}"/>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ABSTRACT</a:t>
            </a:r>
            <a:endParaRPr lang="en-IN" dirty="0"/>
          </a:p>
        </p:txBody>
      </p:sp>
      <p:sp>
        <p:nvSpPr>
          <p:cNvPr id="3" name="Content Placeholder 2">
            <a:extLst>
              <a:ext uri="{FF2B5EF4-FFF2-40B4-BE49-F238E27FC236}">
                <a16:creationId xmlns:a16="http://schemas.microsoft.com/office/drawing/2014/main" id="{B140CC4B-25D5-E33E-1C62-9A8AE0D5E44E}"/>
              </a:ext>
            </a:extLst>
          </p:cNvPr>
          <p:cNvSpPr>
            <a:spLocks noGrp="1"/>
          </p:cNvSpPr>
          <p:nvPr>
            <p:ph idx="1"/>
          </p:nvPr>
        </p:nvSpPr>
        <p:spPr>
          <a:xfrm>
            <a:off x="838200" y="1440873"/>
            <a:ext cx="10515600" cy="5052002"/>
          </a:xfrm>
        </p:spPr>
        <p:txBody>
          <a:bodyPr>
            <a:norm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an era where digital interactions dominate our daily lives, safeguarding digital systems from cyber threats has become paramount. The project, "Cyber Attacks Detection Using Machine Learning," addresses this critical need by harnessing the power of machine learning algorithms to identify and classify cyber attacks. Leveraging a robust dataset sourced from Kaggle, encompassing approximately 500,000 records, the project focuses on intrusion detection.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Multiple machine learning algorithms, including Gaussian Naive Bayes, Decision Tree, Logistic Regression, Gradient Classifier, and the formidable Random Forest, are employed to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dataset comprehensively. Among these, Random Forest emerges as the standout performer, boasting the highest accuracy in detecting cyber attacks. The dataset comprises various attack types, including Denial of Service (DoS), normal, probe, R2L (Remote-to-Local), and U2R (User-to-Root), enabling the system to classify and differentiate between these threats effectively.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1344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EA53-8666-E019-1D83-DFA8EA2A969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5CB0252-DDB2-BA5C-C610-E750F985E3DE}"/>
              </a:ext>
            </a:extLst>
          </p:cNvPr>
          <p:cNvSpPr>
            <a:spLocks noGrp="1"/>
          </p:cNvSpPr>
          <p:nvPr>
            <p:ph idx="1"/>
          </p:nvPr>
        </p:nvSpPr>
        <p:spPr>
          <a:xfrm>
            <a:off x="838200" y="1468582"/>
            <a:ext cx="10515600" cy="5024293"/>
          </a:xfrm>
        </p:spPr>
        <p:txBody>
          <a:bodyPr>
            <a:normAutofit fontScale="92500"/>
          </a:bodyPr>
          <a:lstStyle/>
          <a:p>
            <a:pPr algn="just">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conclusion, the "Cyber Attacks Detection Using Machine Learning" project represents a significant advancement in the field of cybersecurity. By leveraging machine learning algorithms, with a particular focus on the highly accurate Random Forest model, the project offers a precise and adaptive solution for cyber attack detection and classification. Traditional intrusion detection systems often struggle to keep pace with evolving attack techniques, leading to vulnerabilities and false positives. However, this project addresses these shortcomings by providing a proactive and granular approach to identifying diverse cyber threats, including Denial of Service (DoS), probe, Remote-to-Local (R2L), User-to-Root (U2R), and normal network traffic.</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841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308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6" name="Picture 4" descr="Thank You Ppt Images - Free Download on Freepik">
            <a:extLst>
              <a:ext uri="{FF2B5EF4-FFF2-40B4-BE49-F238E27FC236}">
                <a16:creationId xmlns:a16="http://schemas.microsoft.com/office/drawing/2014/main" id="{3274A50B-B13A-3B36-2992-53D9A210512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617" b="3812"/>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57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8E8-E45C-5163-7202-B70C6AA8BC26}"/>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DA5676C8-58F7-FEBD-0CD7-FE0EA0C30F87}"/>
              </a:ext>
            </a:extLst>
          </p:cNvPr>
          <p:cNvSpPr>
            <a:spLocks noGrp="1"/>
          </p:cNvSpPr>
          <p:nvPr>
            <p:ph idx="1"/>
          </p:nvPr>
        </p:nvSpPr>
        <p:spPr>
          <a:xfrm>
            <a:off x="838200" y="1427018"/>
            <a:ext cx="10515600" cy="5065857"/>
          </a:xfrm>
        </p:spPr>
        <p:txBody>
          <a:bodyPr>
            <a:norm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manifests as a user-friendly web application, where users can input relevant parameters to predict the type of cyber attack. This intuitive platform offers a practical solution for organizations and individuals seeking to enhance their cybersecurity measures. By proactively identifying and classifying cyber threats, the project contributes significantly to bolstering digital security and fortifying against the ever-evolving landscape of cyberattacks.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315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189D-2583-AABB-8B31-D5ADE7365A07}"/>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564FB9B-3ED0-D797-B0BF-C08F5527E594}"/>
              </a:ext>
            </a:extLst>
          </p:cNvPr>
          <p:cNvSpPr>
            <a:spLocks noGrp="1"/>
          </p:cNvSpPr>
          <p:nvPr>
            <p:ph idx="1"/>
          </p:nvPr>
        </p:nvSpPr>
        <p:spPr/>
        <p:txBody>
          <a:bodyPr>
            <a:normAutofit/>
          </a:bodyPr>
          <a:lstStyle/>
          <a:p>
            <a:pPr algn="just">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develop a machine learning-based system for precise cyber attack detection, including DoS, probe, R2L, U2R, and normal traffic. It emphasizes the use of Random Forest as the top-performing algorithm. The user-friendly web application interface enhances cybersecurity measures by allowing users to input parameters and receive accurate attack type predictions.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909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2D58-5823-49CC-0ACC-0783F11AEE4B}"/>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B87C014E-2F67-0463-A6C3-8F827F4FCE35}"/>
              </a:ext>
            </a:extLst>
          </p:cNvPr>
          <p:cNvSpPr>
            <a:spLocks noGrp="1"/>
          </p:cNvSpPr>
          <p:nvPr>
            <p:ph idx="1"/>
          </p:nvPr>
        </p:nvSpPr>
        <p:spPr>
          <a:xfrm>
            <a:off x="838200" y="1399309"/>
            <a:ext cx="10515600" cy="4777654"/>
          </a:xfrm>
        </p:spPr>
        <p:txBody>
          <a:bodyPr>
            <a:normAutofit/>
          </a:bodyPr>
          <a:lstStyle/>
          <a:p>
            <a:pPr algn="just">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scope of the "Cyber Attacks Detection Using Machine Learning" project is to create a comprehensive solution for cyber threat detection and classification. It encompasses the development of machine learning models capable of identifying DoS, probe, R2L, U2R, and normal traffic, with a focus on Random Forest's high accuracy. The project's web application interface extends its reach to users seeking efficient cybersecurity enhancements, providing a practical tool for organizations and individuals alike.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13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E409-DA1E-F75E-88B5-ED6D75AE3739}"/>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E53A5C50-DC9B-E670-B86E-55ED7A518A57}"/>
              </a:ext>
            </a:extLst>
          </p:cNvPr>
          <p:cNvSpPr>
            <a:spLocks noGrp="1"/>
          </p:cNvSpPr>
          <p:nvPr>
            <p:ph idx="1"/>
          </p:nvPr>
        </p:nvSpPr>
        <p:spPr>
          <a:xfrm>
            <a:off x="838200" y="1385455"/>
            <a:ext cx="10515600" cy="5107420"/>
          </a:xfrm>
        </p:spPr>
        <p:txBody>
          <a:bodyPr>
            <a:normAutofit/>
          </a:bodyPr>
          <a:lstStyle/>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Deep Learning Ensemble for Network Anomaly and Cyber-Attack Detection"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ABSTRACT: </a:t>
            </a:r>
            <a:r>
              <a:rPr lang="en-IN"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Currently, expert systems and applied machine learning algorithms are widely used to automate network intrusion detection. In critical infrastructure applications of communication technologies, the interaction among various industrial control systems and the Internet environment intrinsic to the IoT technology makes them susceptible to cyber-attacks. Given the existence of the enormous network traffic in critical Cyber-Physical Systems (CPSs), traditional methods of machine learning implemented in network anomaly detection are inefficient. Therefore, recently developed machine learning techniques, with the emphasis on deep learning, are finding their successful implementations in the detection and classification of anomalies at both the network and host levels.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79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93B3-9FD6-2352-437D-2DAAC5B27D2F}"/>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A400407A-4891-73E1-7C71-09BC366F1F55}"/>
              </a:ext>
            </a:extLst>
          </p:cNvPr>
          <p:cNvSpPr>
            <a:spLocks noGrp="1"/>
          </p:cNvSpPr>
          <p:nvPr>
            <p:ph idx="1"/>
          </p:nvPr>
        </p:nvSpPr>
        <p:spPr>
          <a:xfrm>
            <a:off x="838200" y="1579418"/>
            <a:ext cx="10515600" cy="4597545"/>
          </a:xfrm>
        </p:spPr>
        <p:txBody>
          <a:bodyPr>
            <a:normAutofit/>
          </a:bodyPr>
          <a:lstStyle/>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survey of IoT malware and detection methods based on static features"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ABSTRACT: </a:t>
            </a:r>
            <a:r>
              <a:rPr lang="en-IN" sz="20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Due to a lack of security design as well as the specific characteristics of </a:t>
            </a:r>
            <a:r>
              <a:rPr lang="en-IN" sz="2000" u="sng"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hlinkClick r:id="rId2" tooltip="Learn more about IoT from ScienceDirect's AI-generated Topic Pages"/>
              </a:rPr>
              <a:t>IoT</a:t>
            </a:r>
            <a:r>
              <a:rPr lang="en-IN" sz="20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devices such as the heterogeneity of processor architecture, IoT </a:t>
            </a:r>
            <a:r>
              <a:rPr lang="en-IN" sz="2000" u="sng"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hlinkClick r:id="rId3" tooltip="Learn more about malware from ScienceDirect's AI-generated Topic Pages"/>
              </a:rPr>
              <a:t>malware</a:t>
            </a:r>
            <a:r>
              <a:rPr lang="en-IN" sz="20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detection has to deal with very unique challenges, especially on detecting cross-architecture IoT malware. Therefore, the IoT malware detection domain is the focus of research by the security community in recent years. There are many studies taking advantage of well-known dynamic or </a:t>
            </a:r>
            <a:r>
              <a:rPr lang="en-IN" sz="2000" u="sng"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hlinkClick r:id="rId4" tooltip="Learn more about static analysis from ScienceDirect's AI-generated Topic Pages"/>
              </a:rPr>
              <a:t>static analysis</a:t>
            </a:r>
            <a:r>
              <a:rPr lang="en-IN" sz="20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 for detecting IoT malware; however, static-based methods are more effective when addressing the multi-architecture issue. In this paper, we give a thorough survey of static IoT malware detection. We first introduce the definition, evolution and security threats of IoT malware.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71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7BA6-BBDE-696E-C827-E45EAA8E62EC}"/>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C54D0514-8EC4-0CAC-9E83-B877D948699A}"/>
              </a:ext>
            </a:extLst>
          </p:cNvPr>
          <p:cNvSpPr>
            <a:spLocks noGrp="1"/>
          </p:cNvSpPr>
          <p:nvPr>
            <p:ph idx="1"/>
          </p:nvPr>
        </p:nvSpPr>
        <p:spPr>
          <a:xfrm>
            <a:off x="838200" y="1440872"/>
            <a:ext cx="10515600" cy="5264727"/>
          </a:xfrm>
        </p:spPr>
        <p:txBody>
          <a:bodyPr>
            <a:normAutofit lnSpcReduction="10000"/>
          </a:bodyPr>
          <a:lstStyle/>
          <a:p>
            <a:pPr algn="just">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existing cybersecurity landscape relies predominantly on rule-based and signature-based intrusion detection systems that struggle to adapt to evolving cyber threats. These conventional systems often lack the agility and accuracy required to effectively identify diverse cyber attacks, including Denial of Service (DoS), probe, Remote-to-Local (R2L), User-to-Root (U2R), and normal network traffic. Moreover, their dependency on predefined rules limits their capacity to respond to emerging threats, leaving vulnerabilities unaddressed. This underscores the need for a more sophisticated approach, such as machine learning-based intrusion detection, to enhance cybersecurity and proactively identify and classify cyber threats with higher precision and adaptability.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55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9D4F-B234-0B1F-98C6-F92D53D26101}"/>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254A0632-B8C8-F881-D71F-37DBB146D40D}"/>
              </a:ext>
            </a:extLst>
          </p:cNvPr>
          <p:cNvSpPr>
            <a:spLocks noGrp="1"/>
          </p:cNvSpPr>
          <p:nvPr>
            <p:ph idx="1"/>
          </p:nvPr>
        </p:nvSpPr>
        <p:spPr>
          <a:xfrm>
            <a:off x="838200" y="1454727"/>
            <a:ext cx="10515600" cy="4722236"/>
          </a:xfrm>
        </p:spPr>
        <p:txBody>
          <a:bodyPr>
            <a:normAutofit/>
          </a:bodyPr>
          <a:lstStyle/>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Limited Adaptability: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Conventional rule-based and signature-based intrusion detection systems struggle to adapt to new and evolving cyber threats. They rely on predefined rules and patterns, making them less effective at identifying novel attack methods.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False Positives: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These systems often generate a high number of false positive alerts, overwhelming security teams with irrelevant notifications and leading to alert fatigue.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Vulnerability to Zero-Day Attacks: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Signature-based systems are particularly vulnerable to zero-day attacks, as they cannot detect threats that do not match known attack patterns.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Lack of Granularity: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Existing systems may lack the granularity to differentiate between various types of cyber attacks, making it challenging to prioritize responses.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50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1888</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CYBER ATTACKS DETECTION USING MACHINE LEARNING</vt:lpstr>
      <vt:lpstr>ABSTRACT</vt:lpstr>
      <vt:lpstr>CONT…</vt:lpstr>
      <vt:lpstr>OBJECTIVE</vt:lpstr>
      <vt:lpstr>SCOPE</vt:lpstr>
      <vt:lpstr>LITERATURE SURVEY</vt:lpstr>
      <vt:lpstr>CONT…</vt:lpstr>
      <vt:lpstr>EXISTING SYSTEM</vt:lpstr>
      <vt:lpstr>DISADVANTAGES</vt:lpstr>
      <vt:lpstr>CONT…</vt:lpstr>
      <vt:lpstr>PROPOSED SYSTEM</vt:lpstr>
      <vt:lpstr>CONT…</vt:lpstr>
      <vt:lpstr>ADVANTAGES</vt:lpstr>
      <vt:lpstr>CONT…</vt:lpstr>
      <vt:lpstr>METHODOLOGY</vt:lpstr>
      <vt:lpstr>CONT…</vt:lpstr>
      <vt:lpstr>FLOW CHART</vt:lpstr>
      <vt:lpstr>SYSTEM REQUIREMENTS</vt:lpstr>
      <vt:lpstr>SYSTEM REQUIREMENTS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CRYPTOCURRENCY COMMENTS ON YOUTUBE USING NLP TECHNIQUES</dc:title>
  <dc:creator>Fazal Ur Rahman</dc:creator>
  <cp:lastModifiedBy>Fazal Ur Rahman</cp:lastModifiedBy>
  <cp:revision>10</cp:revision>
  <dcterms:created xsi:type="dcterms:W3CDTF">2024-01-09T15:52:12Z</dcterms:created>
  <dcterms:modified xsi:type="dcterms:W3CDTF">2024-01-10T07:06:31Z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2024-01-09T16:19:27Z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d2d1f50e-852d-46c4-831a-5c72d087db41</vt:lpwstr>
  </property>
  <property fmtid="{D5CDD505-2E9C-101B-9397-08002B2CF9AE}" pid="7" name="MSIP_Label_defa4170-0d19-0005-0004-bc88714345d2_ActionId">
    <vt:lpwstr>b13a4ab2-82e2-4fff-b138-10b7702cd0b7</vt:lpwstr>
  </property>
  <property fmtid="{D5CDD505-2E9C-101B-9397-08002B2CF9AE}" pid="8" name="MSIP_Label_defa4170-0d19-0005-0004-bc88714345d2_ContentBits">
    <vt:lpwstr>0</vt:lpwstr>
  </property>
</Properties>
</file>