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9"/>
  </p:notesMasterIdLst>
  <p:sldIdLst>
    <p:sldId id="256" r:id="rId2"/>
    <p:sldId id="257" r:id="rId3"/>
    <p:sldId id="260" r:id="rId4"/>
    <p:sldId id="259" r:id="rId5"/>
    <p:sldId id="296" r:id="rId6"/>
    <p:sldId id="265" r:id="rId7"/>
    <p:sldId id="297" r:id="rId8"/>
    <p:sldId id="299" r:id="rId9"/>
    <p:sldId id="270" r:id="rId10"/>
    <p:sldId id="298" r:id="rId11"/>
    <p:sldId id="261" r:id="rId12"/>
    <p:sldId id="300" r:id="rId13"/>
    <p:sldId id="301" r:id="rId14"/>
    <p:sldId id="302" r:id="rId15"/>
    <p:sldId id="303" r:id="rId16"/>
    <p:sldId id="306" r:id="rId17"/>
    <p:sldId id="305" r:id="rId18"/>
    <p:sldId id="307" r:id="rId19"/>
    <p:sldId id="308" r:id="rId20"/>
    <p:sldId id="309" r:id="rId21"/>
    <p:sldId id="310" r:id="rId22"/>
    <p:sldId id="311" r:id="rId23"/>
    <p:sldId id="312" r:id="rId24"/>
    <p:sldId id="313" r:id="rId25"/>
    <p:sldId id="268" r:id="rId26"/>
    <p:sldId id="314" r:id="rId27"/>
    <p:sldId id="315"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Bebas Neue" panose="020B0604020202020204" charset="0"/>
      <p:regular r:id="rId34"/>
    </p:embeddedFont>
    <p:embeddedFont>
      <p:font typeface="Inter" panose="020B0604020202020204" charset="0"/>
      <p:regular r:id="rId35"/>
      <p:bold r:id="rId36"/>
    </p:embeddedFont>
    <p:embeddedFont>
      <p:font typeface="Passion One" panose="020B060402020202020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B37463-6A7B-4639-9021-933C896CFB64}">
  <a:tblStyle styleId="{DAB37463-6A7B-4639-9021-933C896CFB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4660"/>
  </p:normalViewPr>
  <p:slideViewPr>
    <p:cSldViewPr snapToGrid="0">
      <p:cViewPr>
        <p:scale>
          <a:sx n="143" d="100"/>
          <a:sy n="143" d="100"/>
        </p:scale>
        <p:origin x="192"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3293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3906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8104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2903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2986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0428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2262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7450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081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1007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1504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4645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620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2445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7eff44cef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7eff44cef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31344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e1d838b627_4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e1d838b627_4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8775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2575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651b29f6b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651b29f6b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930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e1d838b627_4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e1d838b627_4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842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e1d838b627_4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e1d838b627_4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545187" y="2539113"/>
            <a:ext cx="2909077" cy="2909077"/>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0;p2"/>
          <p:cNvSpPr/>
          <p:nvPr/>
        </p:nvSpPr>
        <p:spPr>
          <a:xfrm>
            <a:off x="7073900" y="4334213"/>
            <a:ext cx="2909077" cy="2909077"/>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90650" y="-73963"/>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8488469" y="990668"/>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431847" y="3177967"/>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rot="-2700000">
            <a:off x="8734960" y="342095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rot="-2700000">
            <a:off x="8734956" y="47086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rot="-2700000">
            <a:off x="3258027" y="294804"/>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rot="-2700000">
            <a:off x="2091794" y="4654300"/>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rot="-2700000">
            <a:off x="266135" y="189449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6495722" y="171242"/>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5548472" y="4814317"/>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txBox="1">
            <a:spLocks noGrp="1"/>
          </p:cNvSpPr>
          <p:nvPr>
            <p:ph type="ctrTitle"/>
          </p:nvPr>
        </p:nvSpPr>
        <p:spPr>
          <a:xfrm>
            <a:off x="1814850" y="1577788"/>
            <a:ext cx="5514300" cy="17439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6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2" name="Google Shape;22;p2"/>
          <p:cNvSpPr txBox="1">
            <a:spLocks noGrp="1"/>
          </p:cNvSpPr>
          <p:nvPr>
            <p:ph type="subTitle" idx="1"/>
          </p:nvPr>
        </p:nvSpPr>
        <p:spPr>
          <a:xfrm>
            <a:off x="2430150" y="3547500"/>
            <a:ext cx="4283700" cy="450000"/>
          </a:xfrm>
          <a:prstGeom prst="rect">
            <a:avLst/>
          </a:prstGeom>
          <a:solidFill>
            <a:schemeClr val="dk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3" name="Google Shape;23;p2"/>
          <p:cNvSpPr txBox="1">
            <a:spLocks noGrp="1"/>
          </p:cNvSpPr>
          <p:nvPr>
            <p:ph type="ctrTitle" idx="2"/>
          </p:nvPr>
        </p:nvSpPr>
        <p:spPr>
          <a:xfrm>
            <a:off x="6938575" y="552675"/>
            <a:ext cx="1492200" cy="4500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rgbClr val="191919"/>
              </a:buClr>
              <a:buSzPts val="1800"/>
              <a:buNone/>
              <a:defRPr sz="2400"/>
            </a:lvl1pPr>
            <a:lvl2pPr lvl="1" algn="ctr" rtl="0">
              <a:spcBef>
                <a:spcPts val="0"/>
              </a:spcBef>
              <a:spcAft>
                <a:spcPts val="0"/>
              </a:spcAft>
              <a:buClr>
                <a:srgbClr val="191919"/>
              </a:buClr>
              <a:buSzPts val="1800"/>
              <a:buNone/>
              <a:defRPr sz="1800">
                <a:solidFill>
                  <a:srgbClr val="191919"/>
                </a:solidFill>
              </a:defRPr>
            </a:lvl2pPr>
            <a:lvl3pPr lvl="2" algn="ctr" rtl="0">
              <a:spcBef>
                <a:spcPts val="0"/>
              </a:spcBef>
              <a:spcAft>
                <a:spcPts val="0"/>
              </a:spcAft>
              <a:buClr>
                <a:srgbClr val="191919"/>
              </a:buClr>
              <a:buSzPts val="1800"/>
              <a:buNone/>
              <a:defRPr sz="1800">
                <a:solidFill>
                  <a:srgbClr val="191919"/>
                </a:solidFill>
              </a:defRPr>
            </a:lvl3pPr>
            <a:lvl4pPr lvl="3" algn="ctr" rtl="0">
              <a:spcBef>
                <a:spcPts val="0"/>
              </a:spcBef>
              <a:spcAft>
                <a:spcPts val="0"/>
              </a:spcAft>
              <a:buClr>
                <a:srgbClr val="191919"/>
              </a:buClr>
              <a:buSzPts val="1800"/>
              <a:buNone/>
              <a:defRPr sz="1800">
                <a:solidFill>
                  <a:srgbClr val="191919"/>
                </a:solidFill>
              </a:defRPr>
            </a:lvl4pPr>
            <a:lvl5pPr lvl="4" algn="ctr" rtl="0">
              <a:spcBef>
                <a:spcPts val="0"/>
              </a:spcBef>
              <a:spcAft>
                <a:spcPts val="0"/>
              </a:spcAft>
              <a:buClr>
                <a:srgbClr val="191919"/>
              </a:buClr>
              <a:buSzPts val="1800"/>
              <a:buNone/>
              <a:defRPr sz="1800">
                <a:solidFill>
                  <a:srgbClr val="191919"/>
                </a:solidFill>
              </a:defRPr>
            </a:lvl5pPr>
            <a:lvl6pPr lvl="5" algn="ctr" rtl="0">
              <a:spcBef>
                <a:spcPts val="0"/>
              </a:spcBef>
              <a:spcAft>
                <a:spcPts val="0"/>
              </a:spcAft>
              <a:buClr>
                <a:srgbClr val="191919"/>
              </a:buClr>
              <a:buSzPts val="1800"/>
              <a:buNone/>
              <a:defRPr sz="1800">
                <a:solidFill>
                  <a:srgbClr val="191919"/>
                </a:solidFill>
              </a:defRPr>
            </a:lvl6pPr>
            <a:lvl7pPr lvl="6" algn="ctr" rtl="0">
              <a:spcBef>
                <a:spcPts val="0"/>
              </a:spcBef>
              <a:spcAft>
                <a:spcPts val="0"/>
              </a:spcAft>
              <a:buClr>
                <a:srgbClr val="191919"/>
              </a:buClr>
              <a:buSzPts val="1800"/>
              <a:buNone/>
              <a:defRPr sz="1800">
                <a:solidFill>
                  <a:srgbClr val="191919"/>
                </a:solidFill>
              </a:defRPr>
            </a:lvl7pPr>
            <a:lvl8pPr lvl="7" algn="ctr" rtl="0">
              <a:spcBef>
                <a:spcPts val="0"/>
              </a:spcBef>
              <a:spcAft>
                <a:spcPts val="0"/>
              </a:spcAft>
              <a:buClr>
                <a:srgbClr val="191919"/>
              </a:buClr>
              <a:buSzPts val="1800"/>
              <a:buNone/>
              <a:defRPr sz="1800">
                <a:solidFill>
                  <a:srgbClr val="191919"/>
                </a:solidFill>
              </a:defRPr>
            </a:lvl8pPr>
            <a:lvl9pPr lvl="8" algn="ctr" rtl="0">
              <a:spcBef>
                <a:spcPts val="0"/>
              </a:spcBef>
              <a:spcAft>
                <a:spcPts val="0"/>
              </a:spcAft>
              <a:buClr>
                <a:srgbClr val="191919"/>
              </a:buClr>
              <a:buSzPts val="1800"/>
              <a:buNone/>
              <a:defRPr sz="18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
  <p:cSld name="CUSTOM_1">
    <p:spTree>
      <p:nvGrpSpPr>
        <p:cNvPr id="1" name="Shape 203"/>
        <p:cNvGrpSpPr/>
        <p:nvPr/>
      </p:nvGrpSpPr>
      <p:grpSpPr>
        <a:xfrm>
          <a:off x="0" y="0"/>
          <a:ext cx="0" cy="0"/>
          <a:chOff x="0" y="0"/>
          <a:chExt cx="0" cy="0"/>
        </a:xfrm>
      </p:grpSpPr>
      <p:sp>
        <p:nvSpPr>
          <p:cNvPr id="204" name="Google Shape;204;p19"/>
          <p:cNvSpPr txBox="1">
            <a:spLocks noGrp="1"/>
          </p:cNvSpPr>
          <p:nvPr>
            <p:ph type="subTitle" idx="1"/>
          </p:nvPr>
        </p:nvSpPr>
        <p:spPr>
          <a:xfrm>
            <a:off x="4938050" y="2727754"/>
            <a:ext cx="3346200" cy="867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205" name="Google Shape;205;p19"/>
          <p:cNvSpPr txBox="1">
            <a:spLocks noGrp="1"/>
          </p:cNvSpPr>
          <p:nvPr>
            <p:ph type="title"/>
          </p:nvPr>
        </p:nvSpPr>
        <p:spPr>
          <a:xfrm>
            <a:off x="7151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18"/>
        <p:cNvGrpSpPr/>
        <p:nvPr/>
      </p:nvGrpSpPr>
      <p:grpSpPr>
        <a:xfrm>
          <a:off x="0" y="0"/>
          <a:ext cx="0" cy="0"/>
          <a:chOff x="0" y="0"/>
          <a:chExt cx="0" cy="0"/>
        </a:xfrm>
      </p:grpSpPr>
      <p:sp>
        <p:nvSpPr>
          <p:cNvPr id="319" name="Google Shape;319;p26"/>
          <p:cNvSpPr/>
          <p:nvPr/>
        </p:nvSpPr>
        <p:spPr>
          <a:xfrm>
            <a:off x="-753977" y="3910975"/>
            <a:ext cx="2489827" cy="2489827"/>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0" name="Google Shape;320;p26"/>
          <p:cNvGrpSpPr/>
          <p:nvPr/>
        </p:nvGrpSpPr>
        <p:grpSpPr>
          <a:xfrm>
            <a:off x="295975" y="4188655"/>
            <a:ext cx="1694813" cy="830678"/>
            <a:chOff x="-215300" y="3851305"/>
            <a:chExt cx="1694813" cy="830678"/>
          </a:xfrm>
        </p:grpSpPr>
        <p:sp>
          <p:nvSpPr>
            <p:cNvPr id="321" name="Google Shape;321;p26"/>
            <p:cNvSpPr/>
            <p:nvPr/>
          </p:nvSpPr>
          <p:spPr>
            <a:xfrm>
              <a:off x="861887" y="3947362"/>
              <a:ext cx="215345" cy="4222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2" name="Google Shape;322;p26"/>
            <p:cNvGrpSpPr/>
            <p:nvPr/>
          </p:nvGrpSpPr>
          <p:grpSpPr>
            <a:xfrm>
              <a:off x="861887" y="4031521"/>
              <a:ext cx="137882" cy="60495"/>
              <a:chOff x="1949580" y="3551527"/>
              <a:chExt cx="247410" cy="108551"/>
            </a:xfrm>
          </p:grpSpPr>
          <p:sp>
            <p:nvSpPr>
              <p:cNvPr id="323" name="Google Shape;323;p26"/>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26"/>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6"/>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6" name="Google Shape;326;p26"/>
            <p:cNvSpPr/>
            <p:nvPr/>
          </p:nvSpPr>
          <p:spPr>
            <a:xfrm>
              <a:off x="-85801"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26"/>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26"/>
            <p:cNvSpPr/>
            <p:nvPr/>
          </p:nvSpPr>
          <p:spPr>
            <a:xfrm>
              <a:off x="294020" y="4210340"/>
              <a:ext cx="105745" cy="471557"/>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26"/>
            <p:cNvSpPr/>
            <p:nvPr/>
          </p:nvSpPr>
          <p:spPr>
            <a:xfrm>
              <a:off x="48397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26"/>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6"/>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26"/>
            <p:cNvSpPr/>
            <p:nvPr/>
          </p:nvSpPr>
          <p:spPr>
            <a:xfrm>
              <a:off x="1053745" y="4472133"/>
              <a:ext cx="105745" cy="209628"/>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26"/>
            <p:cNvSpPr/>
            <p:nvPr/>
          </p:nvSpPr>
          <p:spPr>
            <a:xfrm>
              <a:off x="1243698"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6"/>
            <p:cNvSpPr/>
            <p:nvPr/>
          </p:nvSpPr>
          <p:spPr>
            <a:xfrm>
              <a:off x="-32968" y="4087783"/>
              <a:ext cx="1329975" cy="42031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26"/>
            <p:cNvSpPr/>
            <p:nvPr/>
          </p:nvSpPr>
          <p:spPr>
            <a:xfrm>
              <a:off x="-61417"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26"/>
            <p:cNvSpPr/>
            <p:nvPr/>
          </p:nvSpPr>
          <p:spPr>
            <a:xfrm>
              <a:off x="128536" y="4354614"/>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26"/>
            <p:cNvSpPr/>
            <p:nvPr/>
          </p:nvSpPr>
          <p:spPr>
            <a:xfrm>
              <a:off x="318446" y="418938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26"/>
            <p:cNvSpPr/>
            <p:nvPr/>
          </p:nvSpPr>
          <p:spPr>
            <a:xfrm>
              <a:off x="508356" y="4059335"/>
              <a:ext cx="56917" cy="56917"/>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26"/>
            <p:cNvSpPr/>
            <p:nvPr/>
          </p:nvSpPr>
          <p:spPr>
            <a:xfrm>
              <a:off x="698309"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26"/>
            <p:cNvSpPr/>
            <p:nvPr/>
          </p:nvSpPr>
          <p:spPr>
            <a:xfrm>
              <a:off x="893172" y="4336368"/>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6"/>
            <p:cNvSpPr/>
            <p:nvPr/>
          </p:nvSpPr>
          <p:spPr>
            <a:xfrm>
              <a:off x="1078172" y="4457909"/>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26"/>
            <p:cNvSpPr/>
            <p:nvPr/>
          </p:nvSpPr>
          <p:spPr>
            <a:xfrm>
              <a:off x="1268082" y="4046253"/>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26"/>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4" name="Google Shape;344;p26"/>
          <p:cNvSpPr/>
          <p:nvPr/>
        </p:nvSpPr>
        <p:spPr>
          <a:xfrm rot="-2700000">
            <a:off x="7679247" y="18329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26"/>
          <p:cNvSpPr/>
          <p:nvPr/>
        </p:nvSpPr>
        <p:spPr>
          <a:xfrm rot="-2700000">
            <a:off x="422294" y="567925"/>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26"/>
          <p:cNvSpPr/>
          <p:nvPr/>
        </p:nvSpPr>
        <p:spPr>
          <a:xfrm rot="-2700000">
            <a:off x="8760102" y="359387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26"/>
          <p:cNvSpPr/>
          <p:nvPr/>
        </p:nvSpPr>
        <p:spPr>
          <a:xfrm rot="-2700000">
            <a:off x="228123" y="304080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48;p26"/>
          <p:cNvSpPr/>
          <p:nvPr/>
        </p:nvSpPr>
        <p:spPr>
          <a:xfrm rot="-2700000">
            <a:off x="4242256" y="474611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26"/>
          <p:cNvSpPr/>
          <p:nvPr/>
        </p:nvSpPr>
        <p:spPr>
          <a:xfrm>
            <a:off x="3199535" y="19210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0" name="Google Shape;350;p26"/>
          <p:cNvGrpSpPr/>
          <p:nvPr/>
        </p:nvGrpSpPr>
        <p:grpSpPr>
          <a:xfrm>
            <a:off x="8430783" y="1741366"/>
            <a:ext cx="901968" cy="901968"/>
            <a:chOff x="1350404" y="-3124999"/>
            <a:chExt cx="1570279" cy="1570279"/>
          </a:xfrm>
        </p:grpSpPr>
        <p:sp>
          <p:nvSpPr>
            <p:cNvPr id="351" name="Google Shape;351;p26"/>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26"/>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6"/>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26"/>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5" name="Google Shape;355;p26"/>
          <p:cNvSpPr/>
          <p:nvPr/>
        </p:nvSpPr>
        <p:spPr>
          <a:xfrm>
            <a:off x="4407973" y="-1942300"/>
            <a:ext cx="2489827" cy="2489827"/>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26"/>
          <p:cNvSpPr/>
          <p:nvPr/>
        </p:nvSpPr>
        <p:spPr>
          <a:xfrm>
            <a:off x="8146410" y="475490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57"/>
        <p:cNvGrpSpPr/>
        <p:nvPr/>
      </p:nvGrpSpPr>
      <p:grpSpPr>
        <a:xfrm>
          <a:off x="0" y="0"/>
          <a:ext cx="0" cy="0"/>
          <a:chOff x="0" y="0"/>
          <a:chExt cx="0" cy="0"/>
        </a:xfrm>
      </p:grpSpPr>
      <p:sp>
        <p:nvSpPr>
          <p:cNvPr id="358" name="Google Shape;358;p27"/>
          <p:cNvSpPr/>
          <p:nvPr/>
        </p:nvSpPr>
        <p:spPr>
          <a:xfrm>
            <a:off x="7128375" y="0"/>
            <a:ext cx="2517166" cy="1088852"/>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9" name="Google Shape;359;p27"/>
          <p:cNvGrpSpPr/>
          <p:nvPr/>
        </p:nvGrpSpPr>
        <p:grpSpPr>
          <a:xfrm>
            <a:off x="7650716" y="539506"/>
            <a:ext cx="1022136" cy="829949"/>
            <a:chOff x="7329141" y="362469"/>
            <a:chExt cx="1022136" cy="829949"/>
          </a:xfrm>
        </p:grpSpPr>
        <p:sp>
          <p:nvSpPr>
            <p:cNvPr id="360" name="Google Shape;360;p27"/>
            <p:cNvSpPr/>
            <p:nvPr/>
          </p:nvSpPr>
          <p:spPr>
            <a:xfrm>
              <a:off x="7329141" y="362469"/>
              <a:ext cx="1022136" cy="829949"/>
            </a:xfrm>
            <a:custGeom>
              <a:avLst/>
              <a:gdLst/>
              <a:ahLst/>
              <a:cxnLst/>
              <a:rect l="l" t="t" r="r" b="b"/>
              <a:pathLst>
                <a:path w="1901648" h="1544092" extrusionOk="0">
                  <a:moveTo>
                    <a:pt x="1770840" y="1544092"/>
                  </a:moveTo>
                  <a:lnTo>
                    <a:pt x="130807" y="1544092"/>
                  </a:lnTo>
                  <a:cubicBezTo>
                    <a:pt x="58567" y="1544092"/>
                    <a:pt x="0" y="1485525"/>
                    <a:pt x="0" y="1413285"/>
                  </a:cubicBezTo>
                  <a:lnTo>
                    <a:pt x="0" y="130808"/>
                  </a:lnTo>
                  <a:cubicBezTo>
                    <a:pt x="0" y="58567"/>
                    <a:pt x="58567" y="0"/>
                    <a:pt x="130807" y="0"/>
                  </a:cubicBezTo>
                  <a:lnTo>
                    <a:pt x="1770840" y="0"/>
                  </a:lnTo>
                  <a:cubicBezTo>
                    <a:pt x="1843081" y="0"/>
                    <a:pt x="1901648" y="58567"/>
                    <a:pt x="1901648" y="130808"/>
                  </a:cubicBezTo>
                  <a:lnTo>
                    <a:pt x="1901648" y="1413285"/>
                  </a:lnTo>
                  <a:cubicBezTo>
                    <a:pt x="1901648" y="1485449"/>
                    <a:pt x="1843081" y="1544092"/>
                    <a:pt x="1770840" y="154409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27"/>
            <p:cNvSpPr/>
            <p:nvPr/>
          </p:nvSpPr>
          <p:spPr>
            <a:xfrm>
              <a:off x="7479397" y="507863"/>
              <a:ext cx="275724" cy="489918"/>
            </a:xfrm>
            <a:custGeom>
              <a:avLst/>
              <a:gdLst/>
              <a:ahLst/>
              <a:cxnLst/>
              <a:rect l="l" t="t" r="r" b="b"/>
              <a:pathLst>
                <a:path w="512975" h="911475" extrusionOk="0">
                  <a:moveTo>
                    <a:pt x="512976" y="0"/>
                  </a:moveTo>
                  <a:cubicBezTo>
                    <a:pt x="229635" y="0"/>
                    <a:pt x="0" y="229635"/>
                    <a:pt x="0" y="512976"/>
                  </a:cubicBezTo>
                  <a:cubicBezTo>
                    <a:pt x="0" y="673864"/>
                    <a:pt x="74064" y="817434"/>
                    <a:pt x="189983" y="911476"/>
                  </a:cubicBezTo>
                  <a:lnTo>
                    <a:pt x="512976" y="512976"/>
                  </a:lnTo>
                  <a:lnTo>
                    <a:pt x="512976"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62" name="Google Shape;362;p27"/>
            <p:cNvGrpSpPr/>
            <p:nvPr/>
          </p:nvGrpSpPr>
          <p:grpSpPr>
            <a:xfrm>
              <a:off x="7581570" y="507863"/>
              <a:ext cx="449624" cy="551756"/>
              <a:chOff x="6727477" y="1096947"/>
              <a:chExt cx="836044" cy="1025951"/>
            </a:xfrm>
          </p:grpSpPr>
          <p:sp>
            <p:nvSpPr>
              <p:cNvPr id="363" name="Google Shape;363;p27"/>
              <p:cNvSpPr/>
              <p:nvPr/>
            </p:nvSpPr>
            <p:spPr>
              <a:xfrm>
                <a:off x="7050546" y="1096947"/>
                <a:ext cx="512975" cy="1014176"/>
              </a:xfrm>
              <a:custGeom>
                <a:avLst/>
                <a:gdLst/>
                <a:ahLst/>
                <a:cxnLst/>
                <a:rect l="l" t="t" r="r" b="b"/>
                <a:pathLst>
                  <a:path w="512975" h="1014176" extrusionOk="0">
                    <a:moveTo>
                      <a:pt x="512976" y="512976"/>
                    </a:moveTo>
                    <a:cubicBezTo>
                      <a:pt x="512976" y="229635"/>
                      <a:pt x="283341" y="0"/>
                      <a:pt x="0" y="0"/>
                    </a:cubicBezTo>
                    <a:lnTo>
                      <a:pt x="0" y="512976"/>
                    </a:lnTo>
                    <a:lnTo>
                      <a:pt x="109538" y="1014177"/>
                    </a:lnTo>
                    <a:cubicBezTo>
                      <a:pt x="340161" y="963966"/>
                      <a:pt x="512976" y="758639"/>
                      <a:pt x="512976" y="51297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27"/>
              <p:cNvSpPr/>
              <p:nvPr/>
            </p:nvSpPr>
            <p:spPr>
              <a:xfrm>
                <a:off x="6727477" y="1609923"/>
                <a:ext cx="432531" cy="512975"/>
              </a:xfrm>
              <a:custGeom>
                <a:avLst/>
                <a:gdLst/>
                <a:ahLst/>
                <a:cxnLst/>
                <a:rect l="l" t="t" r="r" b="b"/>
                <a:pathLst>
                  <a:path w="432531" h="512975" extrusionOk="0">
                    <a:moveTo>
                      <a:pt x="0" y="398500"/>
                    </a:moveTo>
                    <a:cubicBezTo>
                      <a:pt x="88192" y="470057"/>
                      <a:pt x="200617" y="512976"/>
                      <a:pt x="322993" y="512976"/>
                    </a:cubicBezTo>
                    <a:cubicBezTo>
                      <a:pt x="360594" y="512976"/>
                      <a:pt x="397208" y="508874"/>
                      <a:pt x="432531" y="501201"/>
                    </a:cubicBezTo>
                    <a:lnTo>
                      <a:pt x="322993" y="0"/>
                    </a:lnTo>
                    <a:lnTo>
                      <a:pt x="0" y="39850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5" name="Google Shape;365;p27"/>
            <p:cNvSpPr/>
            <p:nvPr/>
          </p:nvSpPr>
          <p:spPr>
            <a:xfrm>
              <a:off x="7755275" y="507863"/>
              <a:ext cx="222278" cy="438881"/>
            </a:xfrm>
            <a:custGeom>
              <a:avLst/>
              <a:gdLst/>
              <a:ahLst/>
              <a:cxnLst/>
              <a:rect l="l" t="t" r="r" b="b"/>
              <a:pathLst>
                <a:path w="413540" h="816522" extrusionOk="0">
                  <a:moveTo>
                    <a:pt x="0" y="0"/>
                  </a:moveTo>
                  <a:lnTo>
                    <a:pt x="0" y="512976"/>
                  </a:lnTo>
                  <a:lnTo>
                    <a:pt x="413541" y="81652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27"/>
            <p:cNvSpPr/>
            <p:nvPr/>
          </p:nvSpPr>
          <p:spPr>
            <a:xfrm>
              <a:off x="7918481" y="577354"/>
              <a:ext cx="207620" cy="40707"/>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27"/>
            <p:cNvSpPr/>
            <p:nvPr/>
          </p:nvSpPr>
          <p:spPr>
            <a:xfrm>
              <a:off x="7986379" y="855683"/>
              <a:ext cx="207620" cy="40707"/>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27"/>
            <p:cNvSpPr/>
            <p:nvPr/>
          </p:nvSpPr>
          <p:spPr>
            <a:xfrm>
              <a:off x="8078706" y="664248"/>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27"/>
            <p:cNvSpPr/>
            <p:nvPr/>
          </p:nvSpPr>
          <p:spPr>
            <a:xfrm>
              <a:off x="8078706" y="691415"/>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27"/>
            <p:cNvSpPr/>
            <p:nvPr/>
          </p:nvSpPr>
          <p:spPr>
            <a:xfrm>
              <a:off x="8078706" y="718541"/>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27"/>
            <p:cNvSpPr/>
            <p:nvPr/>
          </p:nvSpPr>
          <p:spPr>
            <a:xfrm>
              <a:off x="8078706" y="946989"/>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27"/>
            <p:cNvSpPr/>
            <p:nvPr/>
          </p:nvSpPr>
          <p:spPr>
            <a:xfrm>
              <a:off x="8078706" y="974156"/>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27"/>
            <p:cNvSpPr/>
            <p:nvPr/>
          </p:nvSpPr>
          <p:spPr>
            <a:xfrm>
              <a:off x="8078706" y="1001323"/>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4" name="Google Shape;374;p27"/>
          <p:cNvSpPr/>
          <p:nvPr/>
        </p:nvSpPr>
        <p:spPr>
          <a:xfrm>
            <a:off x="6005759" y="4604009"/>
            <a:ext cx="2087690" cy="2087690"/>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27"/>
          <p:cNvSpPr/>
          <p:nvPr/>
        </p:nvSpPr>
        <p:spPr>
          <a:xfrm rot="-2700000">
            <a:off x="547497" y="24057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27"/>
          <p:cNvSpPr/>
          <p:nvPr/>
        </p:nvSpPr>
        <p:spPr>
          <a:xfrm rot="-2700000">
            <a:off x="3740631" y="4706475"/>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27"/>
          <p:cNvSpPr/>
          <p:nvPr/>
        </p:nvSpPr>
        <p:spPr>
          <a:xfrm rot="-2700000">
            <a:off x="4869215" y="24057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27"/>
          <p:cNvSpPr/>
          <p:nvPr/>
        </p:nvSpPr>
        <p:spPr>
          <a:xfrm rot="-2700000">
            <a:off x="249023" y="419300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27"/>
          <p:cNvSpPr/>
          <p:nvPr/>
        </p:nvSpPr>
        <p:spPr>
          <a:xfrm rot="-2700000">
            <a:off x="8701281" y="205758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27"/>
          <p:cNvSpPr/>
          <p:nvPr/>
        </p:nvSpPr>
        <p:spPr>
          <a:xfrm>
            <a:off x="8370935" y="471528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27"/>
          <p:cNvSpPr/>
          <p:nvPr/>
        </p:nvSpPr>
        <p:spPr>
          <a:xfrm>
            <a:off x="-141118" y="4603993"/>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27"/>
          <p:cNvSpPr/>
          <p:nvPr/>
        </p:nvSpPr>
        <p:spPr>
          <a:xfrm>
            <a:off x="-1383791" y="1516059"/>
            <a:ext cx="2087690" cy="2087690"/>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27"/>
          <p:cNvSpPr/>
          <p:nvPr/>
        </p:nvSpPr>
        <p:spPr>
          <a:xfrm>
            <a:off x="1442285" y="18323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p:nvPr/>
        </p:nvSpPr>
        <p:spPr>
          <a:xfrm>
            <a:off x="-1626298" y="2598094"/>
            <a:ext cx="3114423" cy="3114423"/>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3"/>
          <p:cNvSpPr/>
          <p:nvPr/>
        </p:nvSpPr>
        <p:spPr>
          <a:xfrm>
            <a:off x="7191750" y="-13688"/>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a:off x="359972" y="74345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rot="-2700000">
            <a:off x="4446660" y="20412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rot="-2700000">
            <a:off x="8603477" y="2503104"/>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3"/>
          <p:cNvSpPr/>
          <p:nvPr/>
        </p:nvSpPr>
        <p:spPr>
          <a:xfrm rot="-2700000">
            <a:off x="2404760" y="476165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3"/>
          <p:cNvSpPr/>
          <p:nvPr/>
        </p:nvSpPr>
        <p:spPr>
          <a:xfrm rot="-2700000">
            <a:off x="6853619" y="463243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3"/>
          <p:cNvSpPr/>
          <p:nvPr/>
        </p:nvSpPr>
        <p:spPr>
          <a:xfrm>
            <a:off x="8848072" y="439673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3"/>
          <p:cNvSpPr txBox="1">
            <a:spLocks noGrp="1"/>
          </p:cNvSpPr>
          <p:nvPr>
            <p:ph type="title"/>
          </p:nvPr>
        </p:nvSpPr>
        <p:spPr>
          <a:xfrm>
            <a:off x="3151900" y="1636350"/>
            <a:ext cx="4150500" cy="1302300"/>
          </a:xfrm>
          <a:prstGeom prst="rect">
            <a:avLst/>
          </a:prstGeom>
          <a:ln>
            <a:noFill/>
          </a:ln>
        </p:spPr>
        <p:txBody>
          <a:bodyPr spcFirstLastPara="1" wrap="square" lIns="91425" tIns="91425" rIns="91425" bIns="91425" anchor="b"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3"/>
          <p:cNvSpPr txBox="1">
            <a:spLocks noGrp="1"/>
          </p:cNvSpPr>
          <p:nvPr>
            <p:ph type="title" idx="2" hasCustomPrompt="1"/>
          </p:nvPr>
        </p:nvSpPr>
        <p:spPr>
          <a:xfrm>
            <a:off x="1475300" y="1690000"/>
            <a:ext cx="1294500" cy="908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48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5" name="Google Shape;35;p3"/>
          <p:cNvSpPr txBox="1">
            <a:spLocks noGrp="1"/>
          </p:cNvSpPr>
          <p:nvPr>
            <p:ph type="subTitle" idx="1"/>
          </p:nvPr>
        </p:nvSpPr>
        <p:spPr>
          <a:xfrm>
            <a:off x="3151900" y="3080475"/>
            <a:ext cx="3124800" cy="693000"/>
          </a:xfrm>
          <a:prstGeom prst="rect">
            <a:avLst/>
          </a:prstGeom>
          <a:solidFill>
            <a:schemeClr val="dk2"/>
          </a:solid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4"/>
          <p:cNvSpPr txBox="1">
            <a:spLocks noGrp="1"/>
          </p:cNvSpPr>
          <p:nvPr>
            <p:ph type="body" idx="1"/>
          </p:nvPr>
        </p:nvSpPr>
        <p:spPr>
          <a:xfrm>
            <a:off x="720000" y="1090525"/>
            <a:ext cx="7704000" cy="422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accent1"/>
              </a:buClr>
              <a:buSzPts val="1800"/>
              <a:buFont typeface="Darker Grotesque SemiBold"/>
              <a:buChar char="●"/>
              <a:defRPr/>
            </a:lvl1pPr>
            <a:lvl2pPr marL="914400" lvl="1" indent="-317500" rtl="0">
              <a:lnSpc>
                <a:spcPct val="115000"/>
              </a:lnSpc>
              <a:spcBef>
                <a:spcPts val="0"/>
              </a:spcBef>
              <a:spcAft>
                <a:spcPts val="0"/>
              </a:spcAft>
              <a:buClr>
                <a:srgbClr val="15325B"/>
              </a:buClr>
              <a:buSzPts val="1400"/>
              <a:buFont typeface="Darker Grotesque SemiBold"/>
              <a:buChar char="○"/>
              <a:defRPr>
                <a:solidFill>
                  <a:srgbClr val="434343"/>
                </a:solidFill>
              </a:defRPr>
            </a:lvl2pPr>
            <a:lvl3pPr marL="1371600" lvl="2" indent="-317500" rtl="0">
              <a:lnSpc>
                <a:spcPct val="115000"/>
              </a:lnSpc>
              <a:spcBef>
                <a:spcPts val="0"/>
              </a:spcBef>
              <a:spcAft>
                <a:spcPts val="0"/>
              </a:spcAft>
              <a:buClr>
                <a:srgbClr val="15325B"/>
              </a:buClr>
              <a:buSzPts val="1400"/>
              <a:buFont typeface="Darker Grotesque SemiBold"/>
              <a:buChar char="■"/>
              <a:defRPr>
                <a:solidFill>
                  <a:srgbClr val="434343"/>
                </a:solidFill>
              </a:defRPr>
            </a:lvl3pPr>
            <a:lvl4pPr marL="1828800" lvl="3" indent="-317500" rtl="0">
              <a:lnSpc>
                <a:spcPct val="115000"/>
              </a:lnSpc>
              <a:spcBef>
                <a:spcPts val="0"/>
              </a:spcBef>
              <a:spcAft>
                <a:spcPts val="0"/>
              </a:spcAft>
              <a:buClr>
                <a:srgbClr val="15325B"/>
              </a:buClr>
              <a:buSzPts val="1400"/>
              <a:buFont typeface="Darker Grotesque SemiBold"/>
              <a:buChar char="●"/>
              <a:defRPr>
                <a:solidFill>
                  <a:srgbClr val="434343"/>
                </a:solidFill>
              </a:defRPr>
            </a:lvl4pPr>
            <a:lvl5pPr marL="2286000" lvl="4" indent="-317500" rtl="0">
              <a:lnSpc>
                <a:spcPct val="115000"/>
              </a:lnSpc>
              <a:spcBef>
                <a:spcPts val="0"/>
              </a:spcBef>
              <a:spcAft>
                <a:spcPts val="0"/>
              </a:spcAft>
              <a:buClr>
                <a:srgbClr val="15325B"/>
              </a:buClr>
              <a:buSzPts val="1400"/>
              <a:buFont typeface="Darker Grotesque SemiBold"/>
              <a:buChar char="○"/>
              <a:defRPr>
                <a:solidFill>
                  <a:srgbClr val="434343"/>
                </a:solidFill>
              </a:defRPr>
            </a:lvl5pPr>
            <a:lvl6pPr marL="2743200" lvl="5" indent="-317500" rtl="0">
              <a:lnSpc>
                <a:spcPct val="115000"/>
              </a:lnSpc>
              <a:spcBef>
                <a:spcPts val="0"/>
              </a:spcBef>
              <a:spcAft>
                <a:spcPts val="0"/>
              </a:spcAft>
              <a:buClr>
                <a:srgbClr val="15325B"/>
              </a:buClr>
              <a:buSzPts val="1400"/>
              <a:buFont typeface="Darker Grotesque SemiBold"/>
              <a:buChar char="■"/>
              <a:defRPr>
                <a:solidFill>
                  <a:srgbClr val="434343"/>
                </a:solidFill>
              </a:defRPr>
            </a:lvl6pPr>
            <a:lvl7pPr marL="3200400" lvl="6" indent="-317500" rtl="0">
              <a:lnSpc>
                <a:spcPct val="115000"/>
              </a:lnSpc>
              <a:spcBef>
                <a:spcPts val="0"/>
              </a:spcBef>
              <a:spcAft>
                <a:spcPts val="0"/>
              </a:spcAft>
              <a:buClr>
                <a:srgbClr val="15325B"/>
              </a:buClr>
              <a:buSzPts val="1400"/>
              <a:buFont typeface="Darker Grotesque SemiBold"/>
              <a:buChar char="●"/>
              <a:defRPr>
                <a:solidFill>
                  <a:srgbClr val="434343"/>
                </a:solidFill>
              </a:defRPr>
            </a:lvl7pPr>
            <a:lvl8pPr marL="3657600" lvl="7" indent="-317500" rtl="0">
              <a:lnSpc>
                <a:spcPct val="115000"/>
              </a:lnSpc>
              <a:spcBef>
                <a:spcPts val="0"/>
              </a:spcBef>
              <a:spcAft>
                <a:spcPts val="0"/>
              </a:spcAft>
              <a:buClr>
                <a:srgbClr val="15325B"/>
              </a:buClr>
              <a:buSzPts val="1400"/>
              <a:buFont typeface="Darker Grotesque SemiBold"/>
              <a:buChar char="○"/>
              <a:defRPr>
                <a:solidFill>
                  <a:srgbClr val="434343"/>
                </a:solidFill>
              </a:defRPr>
            </a:lvl8pPr>
            <a:lvl9pPr marL="4114800" lvl="8" indent="-3175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a:endParaRPr/>
          </a:p>
        </p:txBody>
      </p:sp>
      <p:sp>
        <p:nvSpPr>
          <p:cNvPr id="39" name="Google Shape;39;p4"/>
          <p:cNvSpPr/>
          <p:nvPr/>
        </p:nvSpPr>
        <p:spPr>
          <a:xfrm>
            <a:off x="7869273" y="-1426102"/>
            <a:ext cx="2352930" cy="2352930"/>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4"/>
          <p:cNvSpPr/>
          <p:nvPr/>
        </p:nvSpPr>
        <p:spPr>
          <a:xfrm rot="-5400000">
            <a:off x="-659310" y="4179469"/>
            <a:ext cx="1686418" cy="729495"/>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1" name="Google Shape;41;p4"/>
          <p:cNvGrpSpPr/>
          <p:nvPr/>
        </p:nvGrpSpPr>
        <p:grpSpPr>
          <a:xfrm>
            <a:off x="7522021" y="-362459"/>
            <a:ext cx="901968" cy="901968"/>
            <a:chOff x="1350404" y="-3124999"/>
            <a:chExt cx="1570279" cy="1570279"/>
          </a:xfrm>
        </p:grpSpPr>
        <p:sp>
          <p:nvSpPr>
            <p:cNvPr id="42" name="Google Shape;42;p4"/>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4"/>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4"/>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4"/>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6" name="Google Shape;46;p4"/>
          <p:cNvSpPr/>
          <p:nvPr/>
        </p:nvSpPr>
        <p:spPr>
          <a:xfrm rot="-2700000">
            <a:off x="222460" y="198353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4"/>
          <p:cNvSpPr/>
          <p:nvPr/>
        </p:nvSpPr>
        <p:spPr>
          <a:xfrm rot="-2700000">
            <a:off x="2415394" y="484106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4"/>
          <p:cNvSpPr/>
          <p:nvPr/>
        </p:nvSpPr>
        <p:spPr>
          <a:xfrm rot="-2700000">
            <a:off x="4455852" y="13882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4"/>
          <p:cNvSpPr/>
          <p:nvPr/>
        </p:nvSpPr>
        <p:spPr>
          <a:xfrm>
            <a:off x="215272" y="26818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4"/>
          <p:cNvSpPr/>
          <p:nvPr/>
        </p:nvSpPr>
        <p:spPr>
          <a:xfrm rot="-2700000">
            <a:off x="8781469" y="211618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5"/>
          <p:cNvSpPr txBox="1">
            <a:spLocks noGrp="1"/>
          </p:cNvSpPr>
          <p:nvPr>
            <p:ph type="subTitle" idx="1"/>
          </p:nvPr>
        </p:nvSpPr>
        <p:spPr>
          <a:xfrm>
            <a:off x="720000" y="1657325"/>
            <a:ext cx="3692400" cy="111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5"/>
          <p:cNvSpPr txBox="1">
            <a:spLocks noGrp="1"/>
          </p:cNvSpPr>
          <p:nvPr>
            <p:ph type="subTitle" idx="2"/>
          </p:nvPr>
        </p:nvSpPr>
        <p:spPr>
          <a:xfrm>
            <a:off x="720000" y="1324175"/>
            <a:ext cx="36924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5" name="Google Shape;55;p5"/>
          <p:cNvSpPr txBox="1">
            <a:spLocks noGrp="1"/>
          </p:cNvSpPr>
          <p:nvPr>
            <p:ph type="subTitle" idx="3"/>
          </p:nvPr>
        </p:nvSpPr>
        <p:spPr>
          <a:xfrm>
            <a:off x="720000" y="3326625"/>
            <a:ext cx="3692400" cy="111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 name="Google Shape;56;p5"/>
          <p:cNvSpPr txBox="1">
            <a:spLocks noGrp="1"/>
          </p:cNvSpPr>
          <p:nvPr>
            <p:ph type="subTitle" idx="4"/>
          </p:nvPr>
        </p:nvSpPr>
        <p:spPr>
          <a:xfrm>
            <a:off x="720000" y="2993475"/>
            <a:ext cx="36924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7" name="Google Shape;57;p5"/>
          <p:cNvSpPr/>
          <p:nvPr/>
        </p:nvSpPr>
        <p:spPr>
          <a:xfrm>
            <a:off x="7733623" y="3739775"/>
            <a:ext cx="2549720" cy="2549720"/>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8" name="Google Shape;58;p5"/>
          <p:cNvGrpSpPr/>
          <p:nvPr/>
        </p:nvGrpSpPr>
        <p:grpSpPr>
          <a:xfrm>
            <a:off x="4480608" y="-456934"/>
            <a:ext cx="901968" cy="901968"/>
            <a:chOff x="1350404" y="-3124999"/>
            <a:chExt cx="1570279" cy="1570279"/>
          </a:xfrm>
        </p:grpSpPr>
        <p:sp>
          <p:nvSpPr>
            <p:cNvPr id="59" name="Google Shape;59;p5"/>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5"/>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5"/>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5"/>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 name="Google Shape;63;p5"/>
          <p:cNvSpPr/>
          <p:nvPr/>
        </p:nvSpPr>
        <p:spPr>
          <a:xfrm rot="-2700000">
            <a:off x="2949972" y="10604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5"/>
          <p:cNvSpPr/>
          <p:nvPr/>
        </p:nvSpPr>
        <p:spPr>
          <a:xfrm rot="-2700000">
            <a:off x="297915" y="147932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5"/>
          <p:cNvSpPr/>
          <p:nvPr/>
        </p:nvSpPr>
        <p:spPr>
          <a:xfrm rot="-2700000">
            <a:off x="2193523" y="477138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5"/>
          <p:cNvSpPr/>
          <p:nvPr/>
        </p:nvSpPr>
        <p:spPr>
          <a:xfrm rot="-2700000">
            <a:off x="8773656" y="51428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5"/>
          <p:cNvSpPr/>
          <p:nvPr/>
        </p:nvSpPr>
        <p:spPr>
          <a:xfrm>
            <a:off x="8588310" y="332138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sp>
        <p:nvSpPr>
          <p:cNvPr id="79" name="Google Shape;79;p7"/>
          <p:cNvSpPr/>
          <p:nvPr/>
        </p:nvSpPr>
        <p:spPr>
          <a:xfrm>
            <a:off x="-752503" y="-740378"/>
            <a:ext cx="2087690" cy="2087690"/>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7"/>
          <p:cNvSpPr/>
          <p:nvPr/>
        </p:nvSpPr>
        <p:spPr>
          <a:xfrm rot="5400000">
            <a:off x="7832550" y="4153000"/>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7"/>
          <p:cNvSpPr/>
          <p:nvPr/>
        </p:nvSpPr>
        <p:spPr>
          <a:xfrm rot="-2700000">
            <a:off x="8650260" y="50555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7"/>
          <p:cNvSpPr/>
          <p:nvPr/>
        </p:nvSpPr>
        <p:spPr>
          <a:xfrm rot="-2700000">
            <a:off x="8806494" y="313666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7"/>
          <p:cNvSpPr/>
          <p:nvPr/>
        </p:nvSpPr>
        <p:spPr>
          <a:xfrm>
            <a:off x="227347" y="268460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7"/>
          <p:cNvSpPr/>
          <p:nvPr/>
        </p:nvSpPr>
        <p:spPr>
          <a:xfrm rot="-2700000">
            <a:off x="1901219" y="4834000"/>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7"/>
          <p:cNvSpPr/>
          <p:nvPr/>
        </p:nvSpPr>
        <p:spPr>
          <a:xfrm rot="-2700000">
            <a:off x="4190627" y="21617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7"/>
          <p:cNvSpPr txBox="1">
            <a:spLocks noGrp="1"/>
          </p:cNvSpPr>
          <p:nvPr>
            <p:ph type="title"/>
          </p:nvPr>
        </p:nvSpPr>
        <p:spPr>
          <a:xfrm>
            <a:off x="4280550" y="826000"/>
            <a:ext cx="3936300" cy="1158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7" name="Google Shape;87;p7"/>
          <p:cNvSpPr txBox="1">
            <a:spLocks noGrp="1"/>
          </p:cNvSpPr>
          <p:nvPr>
            <p:ph type="body" idx="1"/>
          </p:nvPr>
        </p:nvSpPr>
        <p:spPr>
          <a:xfrm>
            <a:off x="4280550" y="2093200"/>
            <a:ext cx="3936300" cy="2224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160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88" name="Google Shape;88;p7"/>
          <p:cNvSpPr>
            <a:spLocks noGrp="1"/>
          </p:cNvSpPr>
          <p:nvPr>
            <p:ph type="pic" idx="2"/>
          </p:nvPr>
        </p:nvSpPr>
        <p:spPr>
          <a:xfrm>
            <a:off x="726450" y="539500"/>
            <a:ext cx="3232800" cy="4064400"/>
          </a:xfrm>
          <a:prstGeom prst="round1Rect">
            <a:avLst>
              <a:gd name="adj" fmla="val 24250"/>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
        <p:cNvGrpSpPr/>
        <p:nvPr/>
      </p:nvGrpSpPr>
      <p:grpSpPr>
        <a:xfrm>
          <a:off x="0" y="0"/>
          <a:ext cx="0" cy="0"/>
          <a:chOff x="0" y="0"/>
          <a:chExt cx="0" cy="0"/>
        </a:xfrm>
      </p:grpSpPr>
      <p:sp>
        <p:nvSpPr>
          <p:cNvPr id="107" name="Google Shape;107;p9"/>
          <p:cNvSpPr txBox="1">
            <a:spLocks noGrp="1"/>
          </p:cNvSpPr>
          <p:nvPr>
            <p:ph type="subTitle" idx="1"/>
          </p:nvPr>
        </p:nvSpPr>
        <p:spPr>
          <a:xfrm>
            <a:off x="720075" y="1229900"/>
            <a:ext cx="4149300" cy="267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9"/>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9" name="Google Shape;109;p9"/>
          <p:cNvSpPr txBox="1">
            <a:spLocks noGrp="1"/>
          </p:cNvSpPr>
          <p:nvPr>
            <p:ph type="subTitle" idx="2"/>
          </p:nvPr>
        </p:nvSpPr>
        <p:spPr>
          <a:xfrm>
            <a:off x="5258200" y="1229900"/>
            <a:ext cx="3165900" cy="3374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9"/>
          <p:cNvSpPr/>
          <p:nvPr/>
        </p:nvSpPr>
        <p:spPr>
          <a:xfrm>
            <a:off x="-1066000" y="4148624"/>
            <a:ext cx="2318705" cy="2318705"/>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9"/>
          <p:cNvSpPr/>
          <p:nvPr/>
        </p:nvSpPr>
        <p:spPr>
          <a:xfrm rot="-2700000">
            <a:off x="8725469" y="4535350"/>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9"/>
          <p:cNvSpPr/>
          <p:nvPr/>
        </p:nvSpPr>
        <p:spPr>
          <a:xfrm rot="5400000">
            <a:off x="7832400" y="516812"/>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9"/>
          <p:cNvSpPr/>
          <p:nvPr/>
        </p:nvSpPr>
        <p:spPr>
          <a:xfrm rot="-2700000">
            <a:off x="248002" y="2229704"/>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9"/>
          <p:cNvSpPr/>
          <p:nvPr/>
        </p:nvSpPr>
        <p:spPr>
          <a:xfrm>
            <a:off x="3253647" y="480100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9"/>
          <p:cNvSpPr/>
          <p:nvPr/>
        </p:nvSpPr>
        <p:spPr>
          <a:xfrm>
            <a:off x="-1253581" y="-1661857"/>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9"/>
          <p:cNvSpPr/>
          <p:nvPr/>
        </p:nvSpPr>
        <p:spPr>
          <a:xfrm rot="-2700000">
            <a:off x="2499794" y="13181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0"/>
        <p:cNvGrpSpPr/>
        <p:nvPr/>
      </p:nvGrpSpPr>
      <p:grpSpPr>
        <a:xfrm>
          <a:off x="0" y="0"/>
          <a:ext cx="0" cy="0"/>
          <a:chOff x="0" y="0"/>
          <a:chExt cx="0" cy="0"/>
        </a:xfrm>
      </p:grpSpPr>
      <p:sp>
        <p:nvSpPr>
          <p:cNvPr id="121" name="Google Shape;121;p11"/>
          <p:cNvSpPr txBox="1">
            <a:spLocks noGrp="1"/>
          </p:cNvSpPr>
          <p:nvPr>
            <p:ph type="title" hasCustomPrompt="1"/>
          </p:nvPr>
        </p:nvSpPr>
        <p:spPr>
          <a:xfrm>
            <a:off x="4811950" y="1776350"/>
            <a:ext cx="3095400" cy="1024200"/>
          </a:xfrm>
          <a:prstGeom prst="rect">
            <a:avLst/>
          </a:prstGeom>
        </p:spPr>
        <p:txBody>
          <a:bodyPr spcFirstLastPara="1" wrap="square" lIns="91425" tIns="91425" rIns="91425" bIns="91425" anchor="ctr" anchorCtr="0">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2" name="Google Shape;122;p11"/>
          <p:cNvSpPr txBox="1">
            <a:spLocks noGrp="1"/>
          </p:cNvSpPr>
          <p:nvPr>
            <p:ph type="subTitle" idx="1"/>
          </p:nvPr>
        </p:nvSpPr>
        <p:spPr>
          <a:xfrm>
            <a:off x="4811950" y="2864350"/>
            <a:ext cx="3095400" cy="502800"/>
          </a:xfrm>
          <a:prstGeom prst="rect">
            <a:avLst/>
          </a:prstGeom>
          <a:solidFill>
            <a:schemeClr val="dk2"/>
          </a:solidFill>
          <a:ln>
            <a:noFill/>
          </a:ln>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3" name="Google Shape;123;p11"/>
          <p:cNvSpPr/>
          <p:nvPr/>
        </p:nvSpPr>
        <p:spPr>
          <a:xfrm>
            <a:off x="-858351" y="1447575"/>
            <a:ext cx="2352930" cy="2352930"/>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1"/>
          <p:cNvSpPr/>
          <p:nvPr/>
        </p:nvSpPr>
        <p:spPr>
          <a:xfrm rot="10800000">
            <a:off x="5910838" y="4241512"/>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1"/>
          <p:cNvSpPr/>
          <p:nvPr/>
        </p:nvSpPr>
        <p:spPr>
          <a:xfrm>
            <a:off x="2888113" y="12"/>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1"/>
          <p:cNvSpPr/>
          <p:nvPr/>
        </p:nvSpPr>
        <p:spPr>
          <a:xfrm>
            <a:off x="7996032" y="-1493732"/>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1"/>
          <p:cNvSpPr/>
          <p:nvPr/>
        </p:nvSpPr>
        <p:spPr>
          <a:xfrm>
            <a:off x="-1137174" y="539498"/>
            <a:ext cx="1666787" cy="1666787"/>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1"/>
          <p:cNvSpPr/>
          <p:nvPr/>
        </p:nvSpPr>
        <p:spPr>
          <a:xfrm rot="-2700000">
            <a:off x="1710897" y="21904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1"/>
          <p:cNvSpPr/>
          <p:nvPr/>
        </p:nvSpPr>
        <p:spPr>
          <a:xfrm rot="-2700000">
            <a:off x="3529106" y="4758000"/>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1"/>
          <p:cNvSpPr/>
          <p:nvPr/>
        </p:nvSpPr>
        <p:spPr>
          <a:xfrm rot="-2700000">
            <a:off x="8797665" y="263482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1"/>
          <p:cNvSpPr/>
          <p:nvPr/>
        </p:nvSpPr>
        <p:spPr>
          <a:xfrm rot="-2700000">
            <a:off x="313323" y="443828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1"/>
          <p:cNvSpPr/>
          <p:nvPr/>
        </p:nvSpPr>
        <p:spPr>
          <a:xfrm rot="-2700000">
            <a:off x="6748206" y="21906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1"/>
          <p:cNvSpPr/>
          <p:nvPr/>
        </p:nvSpPr>
        <p:spPr>
          <a:xfrm>
            <a:off x="8528260" y="463265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3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144"/>
        <p:cNvGrpSpPr/>
        <p:nvPr/>
      </p:nvGrpSpPr>
      <p:grpSpPr>
        <a:xfrm>
          <a:off x="0" y="0"/>
          <a:ext cx="0" cy="0"/>
          <a:chOff x="0" y="0"/>
          <a:chExt cx="0" cy="0"/>
        </a:xfrm>
      </p:grpSpPr>
      <p:sp>
        <p:nvSpPr>
          <p:cNvPr id="145" name="Google Shape;145;p1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6" name="Google Shape;146;p14"/>
          <p:cNvSpPr/>
          <p:nvPr/>
        </p:nvSpPr>
        <p:spPr>
          <a:xfrm rot="10800000">
            <a:off x="2828100" y="4740087"/>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4"/>
          <p:cNvSpPr/>
          <p:nvPr/>
        </p:nvSpPr>
        <p:spPr>
          <a:xfrm>
            <a:off x="8635807" y="-422119"/>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8" name="Google Shape;148;p14"/>
          <p:cNvGrpSpPr/>
          <p:nvPr/>
        </p:nvGrpSpPr>
        <p:grpSpPr>
          <a:xfrm>
            <a:off x="-306292" y="912466"/>
            <a:ext cx="901968" cy="901968"/>
            <a:chOff x="1350404" y="-3124999"/>
            <a:chExt cx="1570279" cy="1570279"/>
          </a:xfrm>
        </p:grpSpPr>
        <p:sp>
          <p:nvSpPr>
            <p:cNvPr id="149" name="Google Shape;149;p14"/>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4"/>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4"/>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4"/>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3" name="Google Shape;153;p14"/>
          <p:cNvSpPr/>
          <p:nvPr/>
        </p:nvSpPr>
        <p:spPr>
          <a:xfrm rot="-2700000">
            <a:off x="163372" y="386774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4"/>
          <p:cNvSpPr/>
          <p:nvPr/>
        </p:nvSpPr>
        <p:spPr>
          <a:xfrm rot="-2700000">
            <a:off x="8758815" y="463242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4"/>
          <p:cNvSpPr/>
          <p:nvPr/>
        </p:nvSpPr>
        <p:spPr>
          <a:xfrm rot="-2700000">
            <a:off x="8758810" y="234080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4"/>
          <p:cNvSpPr/>
          <p:nvPr/>
        </p:nvSpPr>
        <p:spPr>
          <a:xfrm rot="-2700000">
            <a:off x="4503356" y="18311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4"/>
          <p:cNvSpPr/>
          <p:nvPr/>
        </p:nvSpPr>
        <p:spPr>
          <a:xfrm>
            <a:off x="2473085" y="474008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assion One"/>
              <a:buNone/>
              <a:defRPr sz="3000">
                <a:solidFill>
                  <a:schemeClr val="dk1"/>
                </a:solidFill>
                <a:latin typeface="Passion One"/>
                <a:ea typeface="Passion One"/>
                <a:cs typeface="Passion One"/>
                <a:sym typeface="Passion One"/>
              </a:defRPr>
            </a:lvl1pPr>
            <a:lvl2pPr lvl="1"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2pPr>
            <a:lvl3pPr lvl="2"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3pPr>
            <a:lvl4pPr lvl="3"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4pPr>
            <a:lvl5pPr lvl="4"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5pPr>
            <a:lvl6pPr lvl="5"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6pPr>
            <a:lvl7pPr lvl="6"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7pPr>
            <a:lvl8pPr lvl="7"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8pPr>
            <a:lvl9pPr lvl="8"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marL="914400" lvl="1"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marL="1371600" lvl="2"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marL="1828800" lvl="3"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marL="2286000" lvl="4"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marL="2743200" lvl="5"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marL="3200400" lvl="6"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marL="3657600" lvl="7"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marL="4114800" lvl="8"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7" r:id="rId7"/>
    <p:sldLayoutId id="2147483658" r:id="rId8"/>
    <p:sldLayoutId id="2147483660" r:id="rId9"/>
    <p:sldLayoutId id="2147483665" r:id="rId10"/>
    <p:sldLayoutId id="2147483672" r:id="rId11"/>
    <p:sldLayoutId id="214748367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orient="horz" pos="2900">
          <p15:clr>
            <a:srgbClr val="EA4335"/>
          </p15:clr>
        </p15:guide>
        <p15:guide id="3" pos="449">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1"/>
          <p:cNvSpPr txBox="1">
            <a:spLocks noGrp="1"/>
          </p:cNvSpPr>
          <p:nvPr>
            <p:ph type="ctrTitle"/>
          </p:nvPr>
        </p:nvSpPr>
        <p:spPr>
          <a:xfrm>
            <a:off x="1832720" y="1810870"/>
            <a:ext cx="5514300" cy="841452"/>
          </a:xfrm>
          <a:prstGeom prst="rect">
            <a:avLst/>
          </a:prstGeom>
        </p:spPr>
        <p:txBody>
          <a:bodyPr spcFirstLastPara="1" wrap="square" lIns="91425" tIns="91425" rIns="91425" bIns="91425" anchor="ctr" anchorCtr="0">
            <a:noAutofit/>
          </a:bodyPr>
          <a:lstStyle/>
          <a:p>
            <a:pPr lvl="0"/>
            <a:r>
              <a:rPr lang="en" sz="4400" dirty="0"/>
              <a:t>Data </a:t>
            </a:r>
            <a:r>
              <a:rPr lang="en" sz="4400" dirty="0" smtClean="0"/>
              <a:t>Analysis Project- 2</a:t>
            </a:r>
            <a:br>
              <a:rPr lang="en" sz="4400" dirty="0" smtClean="0"/>
            </a:br>
            <a:r>
              <a:rPr lang="en" sz="4400" dirty="0" smtClean="0"/>
              <a:t>on</a:t>
            </a:r>
            <a:r>
              <a:rPr lang="en" sz="4400" dirty="0" smtClean="0"/>
              <a:t/>
            </a:r>
            <a:br>
              <a:rPr lang="en" sz="4400" dirty="0" smtClean="0"/>
            </a:br>
            <a:endParaRPr sz="4400" dirty="0"/>
          </a:p>
        </p:txBody>
      </p:sp>
      <p:sp>
        <p:nvSpPr>
          <p:cNvPr id="395" name="Google Shape;395;p31"/>
          <p:cNvSpPr txBox="1">
            <a:spLocks noGrp="1"/>
          </p:cNvSpPr>
          <p:nvPr>
            <p:ph type="subTitle" idx="1"/>
          </p:nvPr>
        </p:nvSpPr>
        <p:spPr>
          <a:xfrm>
            <a:off x="2482905" y="2820310"/>
            <a:ext cx="4283700" cy="450000"/>
          </a:xfrm>
          <a:prstGeom prst="rect">
            <a:avLst/>
          </a:prstGeom>
        </p:spPr>
        <p:txBody>
          <a:bodyPr spcFirstLastPara="1" wrap="square" lIns="91425" tIns="91425" rIns="91425" bIns="91425" anchor="ctr" anchorCtr="0">
            <a:noAutofit/>
          </a:bodyPr>
          <a:lstStyle/>
          <a:p>
            <a:pPr marL="0" lvl="0" indent="0"/>
            <a:r>
              <a:rPr lang="en-US" dirty="0"/>
              <a:t>Data Visualization of Bird Strikes between 2000 – 2011 </a:t>
            </a:r>
            <a:endParaRPr dirty="0"/>
          </a:p>
        </p:txBody>
      </p:sp>
      <p:grpSp>
        <p:nvGrpSpPr>
          <p:cNvPr id="396" name="Google Shape;396;p31"/>
          <p:cNvGrpSpPr/>
          <p:nvPr/>
        </p:nvGrpSpPr>
        <p:grpSpPr>
          <a:xfrm>
            <a:off x="8118467" y="4032000"/>
            <a:ext cx="1098804" cy="732535"/>
            <a:chOff x="8118467" y="4032000"/>
            <a:chExt cx="1098804" cy="732535"/>
          </a:xfrm>
        </p:grpSpPr>
        <p:sp>
          <p:nvSpPr>
            <p:cNvPr id="397" name="Google Shape;397;p31"/>
            <p:cNvSpPr/>
            <p:nvPr/>
          </p:nvSpPr>
          <p:spPr>
            <a:xfrm>
              <a:off x="8118467" y="4032000"/>
              <a:ext cx="183134" cy="183133"/>
            </a:xfrm>
            <a:custGeom>
              <a:avLst/>
              <a:gdLst/>
              <a:ahLst/>
              <a:cxnLst/>
              <a:rect l="l" t="t" r="r" b="b"/>
              <a:pathLst>
                <a:path w="254247" h="254246" extrusionOk="0">
                  <a:moveTo>
                    <a:pt x="254248" y="254247"/>
                  </a:moveTo>
                  <a:lnTo>
                    <a:pt x="0" y="254247"/>
                  </a:lnTo>
                  <a:lnTo>
                    <a:pt x="0" y="106044"/>
                  </a:lnTo>
                  <a:cubicBezTo>
                    <a:pt x="0" y="47477"/>
                    <a:pt x="47477" y="0"/>
                    <a:pt x="106044" y="0"/>
                  </a:cubicBezTo>
                  <a:lnTo>
                    <a:pt x="254248" y="0"/>
                  </a:lnTo>
                  <a:lnTo>
                    <a:pt x="254248"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31"/>
            <p:cNvSpPr/>
            <p:nvPr/>
          </p:nvSpPr>
          <p:spPr>
            <a:xfrm>
              <a:off x="8118467" y="4215134"/>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31"/>
            <p:cNvSpPr/>
            <p:nvPr/>
          </p:nvSpPr>
          <p:spPr>
            <a:xfrm>
              <a:off x="8118467" y="4398268"/>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31"/>
            <p:cNvSpPr/>
            <p:nvPr/>
          </p:nvSpPr>
          <p:spPr>
            <a:xfrm>
              <a:off x="8118467" y="4581402"/>
              <a:ext cx="183134" cy="183079"/>
            </a:xfrm>
            <a:custGeom>
              <a:avLst/>
              <a:gdLst/>
              <a:ahLst/>
              <a:cxnLst/>
              <a:rect l="l" t="t" r="r" b="b"/>
              <a:pathLst>
                <a:path w="254247" h="254170" extrusionOk="0">
                  <a:moveTo>
                    <a:pt x="254248" y="254171"/>
                  </a:moveTo>
                  <a:lnTo>
                    <a:pt x="106044" y="254171"/>
                  </a:lnTo>
                  <a:cubicBezTo>
                    <a:pt x="47477" y="254171"/>
                    <a:pt x="0" y="206694"/>
                    <a:pt x="0" y="148127"/>
                  </a:cubicBezTo>
                  <a:lnTo>
                    <a:pt x="0" y="0"/>
                  </a:lnTo>
                  <a:lnTo>
                    <a:pt x="254248" y="0"/>
                  </a:lnTo>
                  <a:lnTo>
                    <a:pt x="254248" y="254171"/>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31"/>
            <p:cNvSpPr/>
            <p:nvPr/>
          </p:nvSpPr>
          <p:spPr>
            <a:xfrm>
              <a:off x="8301601" y="4032000"/>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31"/>
            <p:cNvSpPr/>
            <p:nvPr/>
          </p:nvSpPr>
          <p:spPr>
            <a:xfrm>
              <a:off x="8301601" y="4215134"/>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31"/>
            <p:cNvSpPr/>
            <p:nvPr/>
          </p:nvSpPr>
          <p:spPr>
            <a:xfrm>
              <a:off x="8301601" y="4398268"/>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31"/>
            <p:cNvSpPr/>
            <p:nvPr/>
          </p:nvSpPr>
          <p:spPr>
            <a:xfrm>
              <a:off x="8301601" y="4581402"/>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31"/>
            <p:cNvSpPr/>
            <p:nvPr/>
          </p:nvSpPr>
          <p:spPr>
            <a:xfrm>
              <a:off x="8484735" y="4032000"/>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31"/>
            <p:cNvSpPr/>
            <p:nvPr/>
          </p:nvSpPr>
          <p:spPr>
            <a:xfrm>
              <a:off x="8484735" y="4215134"/>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31"/>
            <p:cNvSpPr/>
            <p:nvPr/>
          </p:nvSpPr>
          <p:spPr>
            <a:xfrm>
              <a:off x="8484735" y="4398268"/>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31"/>
            <p:cNvSpPr/>
            <p:nvPr/>
          </p:nvSpPr>
          <p:spPr>
            <a:xfrm>
              <a:off x="8484735" y="4581402"/>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31"/>
            <p:cNvSpPr/>
            <p:nvPr/>
          </p:nvSpPr>
          <p:spPr>
            <a:xfrm>
              <a:off x="8667869" y="4032000"/>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31"/>
            <p:cNvSpPr/>
            <p:nvPr/>
          </p:nvSpPr>
          <p:spPr>
            <a:xfrm>
              <a:off x="8667869" y="4215134"/>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31"/>
            <p:cNvSpPr/>
            <p:nvPr/>
          </p:nvSpPr>
          <p:spPr>
            <a:xfrm>
              <a:off x="8667869" y="4398268"/>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31"/>
            <p:cNvSpPr/>
            <p:nvPr/>
          </p:nvSpPr>
          <p:spPr>
            <a:xfrm>
              <a:off x="8667869" y="4581402"/>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31"/>
            <p:cNvSpPr/>
            <p:nvPr/>
          </p:nvSpPr>
          <p:spPr>
            <a:xfrm>
              <a:off x="8851003" y="4032000"/>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31"/>
            <p:cNvSpPr/>
            <p:nvPr/>
          </p:nvSpPr>
          <p:spPr>
            <a:xfrm>
              <a:off x="8851003" y="4215134"/>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31"/>
            <p:cNvSpPr/>
            <p:nvPr/>
          </p:nvSpPr>
          <p:spPr>
            <a:xfrm>
              <a:off x="8851003" y="4398268"/>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31"/>
            <p:cNvSpPr/>
            <p:nvPr/>
          </p:nvSpPr>
          <p:spPr>
            <a:xfrm>
              <a:off x="8851003" y="4581402"/>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31"/>
            <p:cNvSpPr/>
            <p:nvPr/>
          </p:nvSpPr>
          <p:spPr>
            <a:xfrm>
              <a:off x="9034137" y="4032000"/>
              <a:ext cx="183133" cy="183133"/>
            </a:xfrm>
            <a:custGeom>
              <a:avLst/>
              <a:gdLst/>
              <a:ahLst/>
              <a:cxnLst/>
              <a:rect l="l" t="t" r="r" b="b"/>
              <a:pathLst>
                <a:path w="254246" h="254246" extrusionOk="0">
                  <a:moveTo>
                    <a:pt x="254247" y="254247"/>
                  </a:moveTo>
                  <a:lnTo>
                    <a:pt x="0" y="254247"/>
                  </a:lnTo>
                  <a:lnTo>
                    <a:pt x="0" y="0"/>
                  </a:lnTo>
                  <a:lnTo>
                    <a:pt x="148203" y="0"/>
                  </a:lnTo>
                  <a:cubicBezTo>
                    <a:pt x="206770" y="0"/>
                    <a:pt x="254247" y="47477"/>
                    <a:pt x="254247" y="106044"/>
                  </a:cubicBezTo>
                  <a:lnTo>
                    <a:pt x="254247"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31"/>
            <p:cNvSpPr/>
            <p:nvPr/>
          </p:nvSpPr>
          <p:spPr>
            <a:xfrm>
              <a:off x="9034137" y="4215134"/>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31"/>
            <p:cNvSpPr/>
            <p:nvPr/>
          </p:nvSpPr>
          <p:spPr>
            <a:xfrm>
              <a:off x="9034137" y="4398268"/>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31"/>
            <p:cNvSpPr/>
            <p:nvPr/>
          </p:nvSpPr>
          <p:spPr>
            <a:xfrm>
              <a:off x="9034082" y="4581402"/>
              <a:ext cx="183133" cy="183079"/>
            </a:xfrm>
            <a:custGeom>
              <a:avLst/>
              <a:gdLst/>
              <a:ahLst/>
              <a:cxnLst/>
              <a:rect l="l" t="t" r="r" b="b"/>
              <a:pathLst>
                <a:path w="254246" h="254170" extrusionOk="0">
                  <a:moveTo>
                    <a:pt x="148203" y="254171"/>
                  </a:moveTo>
                  <a:lnTo>
                    <a:pt x="0" y="254171"/>
                  </a:lnTo>
                  <a:lnTo>
                    <a:pt x="0" y="0"/>
                  </a:lnTo>
                  <a:lnTo>
                    <a:pt x="254247" y="0"/>
                  </a:lnTo>
                  <a:lnTo>
                    <a:pt x="254247" y="148203"/>
                  </a:lnTo>
                  <a:cubicBezTo>
                    <a:pt x="254323" y="206694"/>
                    <a:pt x="206770" y="254171"/>
                    <a:pt x="148203" y="25417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31"/>
            <p:cNvSpPr/>
            <p:nvPr/>
          </p:nvSpPr>
          <p:spPr>
            <a:xfrm>
              <a:off x="8273696" y="4184110"/>
              <a:ext cx="55810" cy="55810"/>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76"/>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31"/>
            <p:cNvSpPr/>
            <p:nvPr/>
          </p:nvSpPr>
          <p:spPr>
            <a:xfrm>
              <a:off x="8368300" y="4275103"/>
              <a:ext cx="55810" cy="55810"/>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31"/>
            <p:cNvSpPr/>
            <p:nvPr/>
          </p:nvSpPr>
          <p:spPr>
            <a:xfrm>
              <a:off x="8588258" y="4076429"/>
              <a:ext cx="55810" cy="55810"/>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31"/>
            <p:cNvSpPr/>
            <p:nvPr/>
          </p:nvSpPr>
          <p:spPr>
            <a:xfrm>
              <a:off x="8456830" y="4433997"/>
              <a:ext cx="55810" cy="55810"/>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9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31"/>
            <p:cNvSpPr/>
            <p:nvPr/>
          </p:nvSpPr>
          <p:spPr>
            <a:xfrm>
              <a:off x="8726908" y="4658168"/>
              <a:ext cx="55810" cy="55810"/>
            </a:xfrm>
            <a:custGeom>
              <a:avLst/>
              <a:gdLst/>
              <a:ahLst/>
              <a:cxnLst/>
              <a:rect l="l" t="t" r="r" b="b"/>
              <a:pathLst>
                <a:path w="77481" h="77481" extrusionOk="0">
                  <a:moveTo>
                    <a:pt x="77482" y="38741"/>
                  </a:moveTo>
                  <a:cubicBezTo>
                    <a:pt x="77482" y="60137"/>
                    <a:pt x="60137" y="77482"/>
                    <a:pt x="38741" y="77482"/>
                  </a:cubicBezTo>
                  <a:cubicBezTo>
                    <a:pt x="17345" y="77482"/>
                    <a:pt x="0" y="60137"/>
                    <a:pt x="0" y="38741"/>
                  </a:cubicBezTo>
                  <a:cubicBezTo>
                    <a:pt x="0" y="17345"/>
                    <a:pt x="17345" y="0"/>
                    <a:pt x="38741" y="0"/>
                  </a:cubicBezTo>
                  <a:cubicBezTo>
                    <a:pt x="60137" y="0"/>
                    <a:pt x="77482" y="1734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31"/>
            <p:cNvSpPr/>
            <p:nvPr/>
          </p:nvSpPr>
          <p:spPr>
            <a:xfrm>
              <a:off x="8518057" y="4370363"/>
              <a:ext cx="55810" cy="55810"/>
            </a:xfrm>
            <a:custGeom>
              <a:avLst/>
              <a:gdLst/>
              <a:ahLst/>
              <a:cxnLst/>
              <a:rect l="l" t="t" r="r" b="b"/>
              <a:pathLst>
                <a:path w="77481" h="77481" extrusionOk="0">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31"/>
            <p:cNvSpPr/>
            <p:nvPr/>
          </p:nvSpPr>
          <p:spPr>
            <a:xfrm>
              <a:off x="8170393" y="4076429"/>
              <a:ext cx="55810" cy="55810"/>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31"/>
            <p:cNvSpPr/>
            <p:nvPr/>
          </p:nvSpPr>
          <p:spPr>
            <a:xfrm>
              <a:off x="8456830" y="4293542"/>
              <a:ext cx="55810" cy="55810"/>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19"/>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31"/>
            <p:cNvSpPr/>
            <p:nvPr/>
          </p:nvSpPr>
          <p:spPr>
            <a:xfrm>
              <a:off x="8368300" y="4378844"/>
              <a:ext cx="55810" cy="55810"/>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1"/>
            <p:cNvSpPr/>
            <p:nvPr/>
          </p:nvSpPr>
          <p:spPr>
            <a:xfrm>
              <a:off x="8202566" y="4461903"/>
              <a:ext cx="55810" cy="55810"/>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1"/>
            <p:cNvSpPr/>
            <p:nvPr/>
          </p:nvSpPr>
          <p:spPr>
            <a:xfrm>
              <a:off x="8174660" y="4617132"/>
              <a:ext cx="55810" cy="55810"/>
            </a:xfrm>
            <a:custGeom>
              <a:avLst/>
              <a:gdLst/>
              <a:ahLst/>
              <a:cxnLst/>
              <a:rect l="l" t="t" r="r" b="b"/>
              <a:pathLst>
                <a:path w="77482" h="77481" extrusionOk="0">
                  <a:moveTo>
                    <a:pt x="77482" y="38741"/>
                  </a:moveTo>
                  <a:cubicBezTo>
                    <a:pt x="77482" y="60162"/>
                    <a:pt x="60163" y="77482"/>
                    <a:pt x="38742" y="77482"/>
                  </a:cubicBezTo>
                  <a:cubicBezTo>
                    <a:pt x="17320" y="77482"/>
                    <a:pt x="0" y="60162"/>
                    <a:pt x="0" y="38741"/>
                  </a:cubicBezTo>
                  <a:cubicBezTo>
                    <a:pt x="0" y="17320"/>
                    <a:pt x="17320" y="0"/>
                    <a:pt x="38742" y="0"/>
                  </a:cubicBezTo>
                  <a:cubicBezTo>
                    <a:pt x="60163" y="0"/>
                    <a:pt x="77482" y="17396"/>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1"/>
            <p:cNvSpPr/>
            <p:nvPr/>
          </p:nvSpPr>
          <p:spPr>
            <a:xfrm>
              <a:off x="8273696" y="4321447"/>
              <a:ext cx="55810" cy="55810"/>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31"/>
            <p:cNvSpPr/>
            <p:nvPr/>
          </p:nvSpPr>
          <p:spPr>
            <a:xfrm>
              <a:off x="8919671" y="4247252"/>
              <a:ext cx="55810" cy="55810"/>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4" name="Google Shape;434;p31"/>
          <p:cNvGrpSpPr/>
          <p:nvPr/>
        </p:nvGrpSpPr>
        <p:grpSpPr>
          <a:xfrm>
            <a:off x="1062846" y="290916"/>
            <a:ext cx="901968" cy="901968"/>
            <a:chOff x="1350404" y="-3124999"/>
            <a:chExt cx="1570279" cy="1570279"/>
          </a:xfrm>
        </p:grpSpPr>
        <p:sp>
          <p:nvSpPr>
            <p:cNvPr id="435" name="Google Shape;435;p31"/>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31"/>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31"/>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31"/>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9" name="Google Shape;439;p31"/>
          <p:cNvSpPr txBox="1">
            <a:spLocks noGrp="1"/>
          </p:cNvSpPr>
          <p:nvPr>
            <p:ph type="ctrTitle" idx="2"/>
          </p:nvPr>
        </p:nvSpPr>
        <p:spPr>
          <a:xfrm>
            <a:off x="1672802" y="3626305"/>
            <a:ext cx="5965921" cy="45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Prepared By: Madhumalinee Aryaratna</a:t>
            </a:r>
            <a:endParaRPr dirty="0"/>
          </a:p>
        </p:txBody>
      </p:sp>
      <p:grpSp>
        <p:nvGrpSpPr>
          <p:cNvPr id="440" name="Google Shape;440;p31"/>
          <p:cNvGrpSpPr/>
          <p:nvPr/>
        </p:nvGrpSpPr>
        <p:grpSpPr>
          <a:xfrm>
            <a:off x="4060641" y="362469"/>
            <a:ext cx="1022706" cy="830413"/>
            <a:chOff x="7329141" y="362469"/>
            <a:chExt cx="1022706" cy="830413"/>
          </a:xfrm>
        </p:grpSpPr>
        <p:sp>
          <p:nvSpPr>
            <p:cNvPr id="441" name="Google Shape;441;p31"/>
            <p:cNvSpPr/>
            <p:nvPr/>
          </p:nvSpPr>
          <p:spPr>
            <a:xfrm>
              <a:off x="7329141" y="362469"/>
              <a:ext cx="1022706" cy="830413"/>
            </a:xfrm>
            <a:custGeom>
              <a:avLst/>
              <a:gdLst/>
              <a:ahLst/>
              <a:cxnLst/>
              <a:rect l="l" t="t" r="r" b="b"/>
              <a:pathLst>
                <a:path w="1901648" h="1544092" extrusionOk="0">
                  <a:moveTo>
                    <a:pt x="1770840" y="1544092"/>
                  </a:moveTo>
                  <a:lnTo>
                    <a:pt x="130807" y="1544092"/>
                  </a:lnTo>
                  <a:cubicBezTo>
                    <a:pt x="58567" y="1544092"/>
                    <a:pt x="0" y="1485525"/>
                    <a:pt x="0" y="1413285"/>
                  </a:cubicBezTo>
                  <a:lnTo>
                    <a:pt x="0" y="130808"/>
                  </a:lnTo>
                  <a:cubicBezTo>
                    <a:pt x="0" y="58567"/>
                    <a:pt x="58567" y="0"/>
                    <a:pt x="130807" y="0"/>
                  </a:cubicBezTo>
                  <a:lnTo>
                    <a:pt x="1770840" y="0"/>
                  </a:lnTo>
                  <a:cubicBezTo>
                    <a:pt x="1843081" y="0"/>
                    <a:pt x="1901648" y="58567"/>
                    <a:pt x="1901648" y="130808"/>
                  </a:cubicBezTo>
                  <a:lnTo>
                    <a:pt x="1901648" y="1413285"/>
                  </a:lnTo>
                  <a:cubicBezTo>
                    <a:pt x="1901648" y="1485449"/>
                    <a:pt x="1843081" y="1544092"/>
                    <a:pt x="1770840" y="154409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31"/>
            <p:cNvSpPr/>
            <p:nvPr/>
          </p:nvSpPr>
          <p:spPr>
            <a:xfrm>
              <a:off x="7479397" y="507863"/>
              <a:ext cx="275878" cy="490191"/>
            </a:xfrm>
            <a:custGeom>
              <a:avLst/>
              <a:gdLst/>
              <a:ahLst/>
              <a:cxnLst/>
              <a:rect l="l" t="t" r="r" b="b"/>
              <a:pathLst>
                <a:path w="512975" h="911475" extrusionOk="0">
                  <a:moveTo>
                    <a:pt x="512976" y="0"/>
                  </a:moveTo>
                  <a:cubicBezTo>
                    <a:pt x="229635" y="0"/>
                    <a:pt x="0" y="229635"/>
                    <a:pt x="0" y="512976"/>
                  </a:cubicBezTo>
                  <a:cubicBezTo>
                    <a:pt x="0" y="673864"/>
                    <a:pt x="74064" y="817434"/>
                    <a:pt x="189983" y="911476"/>
                  </a:cubicBezTo>
                  <a:lnTo>
                    <a:pt x="512976" y="512976"/>
                  </a:lnTo>
                  <a:lnTo>
                    <a:pt x="512976"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43" name="Google Shape;443;p31"/>
            <p:cNvGrpSpPr/>
            <p:nvPr/>
          </p:nvGrpSpPr>
          <p:grpSpPr>
            <a:xfrm>
              <a:off x="7581570" y="507863"/>
              <a:ext cx="449624" cy="551756"/>
              <a:chOff x="6727477" y="1096947"/>
              <a:chExt cx="836044" cy="1025951"/>
            </a:xfrm>
          </p:grpSpPr>
          <p:sp>
            <p:nvSpPr>
              <p:cNvPr id="444" name="Google Shape;444;p31"/>
              <p:cNvSpPr/>
              <p:nvPr/>
            </p:nvSpPr>
            <p:spPr>
              <a:xfrm>
                <a:off x="7050546" y="1096947"/>
                <a:ext cx="512975" cy="1014176"/>
              </a:xfrm>
              <a:custGeom>
                <a:avLst/>
                <a:gdLst/>
                <a:ahLst/>
                <a:cxnLst/>
                <a:rect l="l" t="t" r="r" b="b"/>
                <a:pathLst>
                  <a:path w="512975" h="1014176" extrusionOk="0">
                    <a:moveTo>
                      <a:pt x="512976" y="512976"/>
                    </a:moveTo>
                    <a:cubicBezTo>
                      <a:pt x="512976" y="229635"/>
                      <a:pt x="283341" y="0"/>
                      <a:pt x="0" y="0"/>
                    </a:cubicBezTo>
                    <a:lnTo>
                      <a:pt x="0" y="512976"/>
                    </a:lnTo>
                    <a:lnTo>
                      <a:pt x="109538" y="1014177"/>
                    </a:lnTo>
                    <a:cubicBezTo>
                      <a:pt x="340161" y="963966"/>
                      <a:pt x="512976" y="758639"/>
                      <a:pt x="512976" y="51297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31"/>
              <p:cNvSpPr/>
              <p:nvPr/>
            </p:nvSpPr>
            <p:spPr>
              <a:xfrm>
                <a:off x="6727477" y="1609923"/>
                <a:ext cx="432531" cy="512975"/>
              </a:xfrm>
              <a:custGeom>
                <a:avLst/>
                <a:gdLst/>
                <a:ahLst/>
                <a:cxnLst/>
                <a:rect l="l" t="t" r="r" b="b"/>
                <a:pathLst>
                  <a:path w="432531" h="512975" extrusionOk="0">
                    <a:moveTo>
                      <a:pt x="0" y="398500"/>
                    </a:moveTo>
                    <a:cubicBezTo>
                      <a:pt x="88192" y="470057"/>
                      <a:pt x="200617" y="512976"/>
                      <a:pt x="322993" y="512976"/>
                    </a:cubicBezTo>
                    <a:cubicBezTo>
                      <a:pt x="360594" y="512976"/>
                      <a:pt x="397208" y="508874"/>
                      <a:pt x="432531" y="501201"/>
                    </a:cubicBezTo>
                    <a:lnTo>
                      <a:pt x="322993" y="0"/>
                    </a:lnTo>
                    <a:lnTo>
                      <a:pt x="0" y="39850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6" name="Google Shape;446;p31"/>
            <p:cNvSpPr/>
            <p:nvPr/>
          </p:nvSpPr>
          <p:spPr>
            <a:xfrm>
              <a:off x="7755275" y="507863"/>
              <a:ext cx="222402" cy="439126"/>
            </a:xfrm>
            <a:custGeom>
              <a:avLst/>
              <a:gdLst/>
              <a:ahLst/>
              <a:cxnLst/>
              <a:rect l="l" t="t" r="r" b="b"/>
              <a:pathLst>
                <a:path w="413540" h="816522" extrusionOk="0">
                  <a:moveTo>
                    <a:pt x="0" y="0"/>
                  </a:moveTo>
                  <a:lnTo>
                    <a:pt x="0" y="512976"/>
                  </a:lnTo>
                  <a:lnTo>
                    <a:pt x="413541" y="81652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31"/>
            <p:cNvSpPr/>
            <p:nvPr/>
          </p:nvSpPr>
          <p:spPr>
            <a:xfrm>
              <a:off x="7918481" y="577354"/>
              <a:ext cx="207735" cy="40730"/>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31"/>
            <p:cNvSpPr/>
            <p:nvPr/>
          </p:nvSpPr>
          <p:spPr>
            <a:xfrm>
              <a:off x="7986379" y="855683"/>
              <a:ext cx="207735" cy="40730"/>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31"/>
            <p:cNvSpPr/>
            <p:nvPr/>
          </p:nvSpPr>
          <p:spPr>
            <a:xfrm>
              <a:off x="8078706" y="664248"/>
              <a:ext cx="133057" cy="408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31"/>
            <p:cNvSpPr/>
            <p:nvPr/>
          </p:nvSpPr>
          <p:spPr>
            <a:xfrm>
              <a:off x="8078706" y="691415"/>
              <a:ext cx="133057" cy="408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31"/>
            <p:cNvSpPr/>
            <p:nvPr/>
          </p:nvSpPr>
          <p:spPr>
            <a:xfrm>
              <a:off x="8078706" y="718541"/>
              <a:ext cx="133057" cy="408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31"/>
            <p:cNvSpPr/>
            <p:nvPr/>
          </p:nvSpPr>
          <p:spPr>
            <a:xfrm>
              <a:off x="8078706" y="946989"/>
              <a:ext cx="133057" cy="408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31"/>
            <p:cNvSpPr/>
            <p:nvPr/>
          </p:nvSpPr>
          <p:spPr>
            <a:xfrm>
              <a:off x="8078706" y="974156"/>
              <a:ext cx="133057" cy="408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31"/>
            <p:cNvSpPr/>
            <p:nvPr/>
          </p:nvSpPr>
          <p:spPr>
            <a:xfrm>
              <a:off x="8078706" y="1001323"/>
              <a:ext cx="133057" cy="408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5" name="Google Shape;455;p31"/>
          <p:cNvGrpSpPr/>
          <p:nvPr/>
        </p:nvGrpSpPr>
        <p:grpSpPr>
          <a:xfrm>
            <a:off x="-215300" y="3851305"/>
            <a:ext cx="1694813" cy="830678"/>
            <a:chOff x="-215300" y="3851305"/>
            <a:chExt cx="1694813" cy="830678"/>
          </a:xfrm>
        </p:grpSpPr>
        <p:sp>
          <p:nvSpPr>
            <p:cNvPr id="456" name="Google Shape;456;p31"/>
            <p:cNvSpPr/>
            <p:nvPr/>
          </p:nvSpPr>
          <p:spPr>
            <a:xfrm>
              <a:off x="861887" y="3947362"/>
              <a:ext cx="215268" cy="42207"/>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57" name="Google Shape;457;p31"/>
            <p:cNvGrpSpPr/>
            <p:nvPr/>
          </p:nvGrpSpPr>
          <p:grpSpPr>
            <a:xfrm>
              <a:off x="861887" y="4031521"/>
              <a:ext cx="137882" cy="60495"/>
              <a:chOff x="1949580" y="3551527"/>
              <a:chExt cx="247410" cy="108551"/>
            </a:xfrm>
          </p:grpSpPr>
          <p:sp>
            <p:nvSpPr>
              <p:cNvPr id="458" name="Google Shape;458;p31"/>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31"/>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31"/>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61" name="Google Shape;461;p31"/>
            <p:cNvSpPr/>
            <p:nvPr/>
          </p:nvSpPr>
          <p:spPr>
            <a:xfrm>
              <a:off x="-85801" y="4070172"/>
              <a:ext cx="105708" cy="61151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31"/>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31"/>
            <p:cNvSpPr/>
            <p:nvPr/>
          </p:nvSpPr>
          <p:spPr>
            <a:xfrm>
              <a:off x="294020" y="4210340"/>
              <a:ext cx="105708" cy="471388"/>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31"/>
            <p:cNvSpPr/>
            <p:nvPr/>
          </p:nvSpPr>
          <p:spPr>
            <a:xfrm>
              <a:off x="483972" y="4070172"/>
              <a:ext cx="105708" cy="61151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31"/>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31"/>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31"/>
            <p:cNvSpPr/>
            <p:nvPr/>
          </p:nvSpPr>
          <p:spPr>
            <a:xfrm>
              <a:off x="1053745" y="4472133"/>
              <a:ext cx="105708" cy="209553"/>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31"/>
            <p:cNvSpPr/>
            <p:nvPr/>
          </p:nvSpPr>
          <p:spPr>
            <a:xfrm>
              <a:off x="1243698" y="4070172"/>
              <a:ext cx="105708" cy="61151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31"/>
            <p:cNvSpPr/>
            <p:nvPr/>
          </p:nvSpPr>
          <p:spPr>
            <a:xfrm>
              <a:off x="-32968" y="4087783"/>
              <a:ext cx="1329498" cy="42016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31"/>
            <p:cNvSpPr/>
            <p:nvPr/>
          </p:nvSpPr>
          <p:spPr>
            <a:xfrm>
              <a:off x="-61417" y="4059335"/>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31"/>
            <p:cNvSpPr/>
            <p:nvPr/>
          </p:nvSpPr>
          <p:spPr>
            <a:xfrm>
              <a:off x="128536" y="4354614"/>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31"/>
            <p:cNvSpPr/>
            <p:nvPr/>
          </p:nvSpPr>
          <p:spPr>
            <a:xfrm>
              <a:off x="318446" y="4189385"/>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31"/>
            <p:cNvSpPr/>
            <p:nvPr/>
          </p:nvSpPr>
          <p:spPr>
            <a:xfrm>
              <a:off x="508356" y="4059335"/>
              <a:ext cx="56896" cy="56896"/>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31"/>
            <p:cNvSpPr/>
            <p:nvPr/>
          </p:nvSpPr>
          <p:spPr>
            <a:xfrm>
              <a:off x="698309" y="4059335"/>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31"/>
            <p:cNvSpPr/>
            <p:nvPr/>
          </p:nvSpPr>
          <p:spPr>
            <a:xfrm>
              <a:off x="893172" y="4336368"/>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31"/>
            <p:cNvSpPr/>
            <p:nvPr/>
          </p:nvSpPr>
          <p:spPr>
            <a:xfrm>
              <a:off x="1078172" y="4457909"/>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31"/>
            <p:cNvSpPr/>
            <p:nvPr/>
          </p:nvSpPr>
          <p:spPr>
            <a:xfrm>
              <a:off x="1268082" y="4046253"/>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31"/>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35"/>
          <p:cNvSpPr txBox="1">
            <a:spLocks noGrp="1"/>
          </p:cNvSpPr>
          <p:nvPr>
            <p:ph type="subTitle" idx="1"/>
          </p:nvPr>
        </p:nvSpPr>
        <p:spPr>
          <a:xfrm>
            <a:off x="3151899" y="3080475"/>
            <a:ext cx="4203347" cy="693000"/>
          </a:xfrm>
          <a:prstGeom prst="rect">
            <a:avLst/>
          </a:prstGeom>
        </p:spPr>
        <p:txBody>
          <a:bodyPr spcFirstLastPara="1" wrap="square" lIns="91425" tIns="91425" rIns="91425" bIns="91425" anchor="t" anchorCtr="0">
            <a:noAutofit/>
          </a:bodyPr>
          <a:lstStyle/>
          <a:p>
            <a:pPr marL="0" lvl="0" indent="0">
              <a:spcAft>
                <a:spcPts val="1600"/>
              </a:spcAft>
            </a:pPr>
            <a:r>
              <a:rPr lang="en-US" dirty="0"/>
              <a:t>Performing data analysis and getting insights regarding the situation. </a:t>
            </a:r>
            <a:endParaRPr lang="en-US" dirty="0"/>
          </a:p>
        </p:txBody>
      </p:sp>
      <p:sp>
        <p:nvSpPr>
          <p:cNvPr id="574" name="Google Shape;574;p35"/>
          <p:cNvSpPr txBox="1">
            <a:spLocks noGrp="1"/>
          </p:cNvSpPr>
          <p:nvPr>
            <p:ph type="title"/>
          </p:nvPr>
        </p:nvSpPr>
        <p:spPr>
          <a:xfrm>
            <a:off x="3011736" y="1376283"/>
            <a:ext cx="4150500" cy="2070971"/>
          </a:xfrm>
          <a:prstGeom prst="rect">
            <a:avLst/>
          </a:prstGeom>
        </p:spPr>
        <p:txBody>
          <a:bodyPr spcFirstLastPara="1" wrap="square" lIns="91425" tIns="91425" rIns="91425" bIns="91425" anchor="b" anchorCtr="0">
            <a:noAutofit/>
          </a:bodyPr>
          <a:lstStyle/>
          <a:p>
            <a:r>
              <a:rPr lang="en-IN" b="1" u="sng" dirty="0">
                <a:latin typeface="Inter"/>
                <a:ea typeface="Inter"/>
                <a:cs typeface="Inter"/>
                <a:sym typeface="Inter"/>
              </a:rPr>
              <a:t>Data Analysis- Insights (EDA)</a:t>
            </a:r>
            <a:br>
              <a:rPr lang="en-IN" b="1" u="sng" dirty="0">
                <a:latin typeface="Inter"/>
                <a:ea typeface="Inter"/>
                <a:cs typeface="Inter"/>
                <a:sym typeface="Inter"/>
              </a:rPr>
            </a:br>
            <a:endParaRPr dirty="0"/>
          </a:p>
        </p:txBody>
      </p:sp>
      <p:sp>
        <p:nvSpPr>
          <p:cNvPr id="575" name="Google Shape;575;p35"/>
          <p:cNvSpPr txBox="1">
            <a:spLocks noGrp="1"/>
          </p:cNvSpPr>
          <p:nvPr>
            <p:ph type="title" idx="2"/>
          </p:nvPr>
        </p:nvSpPr>
        <p:spPr>
          <a:xfrm>
            <a:off x="1475300" y="1690000"/>
            <a:ext cx="1294500" cy="9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dirty="0"/>
          </a:p>
        </p:txBody>
      </p:sp>
      <p:grpSp>
        <p:nvGrpSpPr>
          <p:cNvPr id="576" name="Google Shape;576;p35"/>
          <p:cNvGrpSpPr/>
          <p:nvPr/>
        </p:nvGrpSpPr>
        <p:grpSpPr>
          <a:xfrm>
            <a:off x="7783346" y="490666"/>
            <a:ext cx="901968" cy="901968"/>
            <a:chOff x="1350404" y="-3124999"/>
            <a:chExt cx="1570279" cy="1570279"/>
          </a:xfrm>
        </p:grpSpPr>
        <p:sp>
          <p:nvSpPr>
            <p:cNvPr id="577" name="Google Shape;577;p35"/>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5"/>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5"/>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5"/>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1" name="Google Shape;581;p35"/>
          <p:cNvGrpSpPr/>
          <p:nvPr/>
        </p:nvGrpSpPr>
        <p:grpSpPr>
          <a:xfrm>
            <a:off x="713029" y="3447254"/>
            <a:ext cx="1266652" cy="1056012"/>
            <a:chOff x="5378191" y="1701500"/>
            <a:chExt cx="611171" cy="509535"/>
          </a:xfrm>
        </p:grpSpPr>
        <p:sp>
          <p:nvSpPr>
            <p:cNvPr id="582" name="Google Shape;582;p35"/>
            <p:cNvSpPr/>
            <p:nvPr/>
          </p:nvSpPr>
          <p:spPr>
            <a:xfrm>
              <a:off x="5378191" y="1701500"/>
              <a:ext cx="611171" cy="509535"/>
            </a:xfrm>
            <a:custGeom>
              <a:avLst/>
              <a:gdLst/>
              <a:ahLst/>
              <a:cxnLst/>
              <a:rect l="l" t="t" r="r" b="b"/>
              <a:pathLst>
                <a:path w="1266676" h="1056032" extrusionOk="0">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5"/>
            <p:cNvSpPr/>
            <p:nvPr/>
          </p:nvSpPr>
          <p:spPr>
            <a:xfrm>
              <a:off x="5497928" y="1776815"/>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5"/>
            <p:cNvSpPr/>
            <p:nvPr/>
          </p:nvSpPr>
          <p:spPr>
            <a:xfrm>
              <a:off x="5608451" y="1776815"/>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5"/>
            <p:cNvSpPr/>
            <p:nvPr/>
          </p:nvSpPr>
          <p:spPr>
            <a:xfrm>
              <a:off x="571901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5"/>
            <p:cNvSpPr/>
            <p:nvPr/>
          </p:nvSpPr>
          <p:spPr>
            <a:xfrm>
              <a:off x="582957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5"/>
            <p:cNvSpPr/>
            <p:nvPr/>
          </p:nvSpPr>
          <p:spPr>
            <a:xfrm>
              <a:off x="5497928" y="1882549"/>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5"/>
            <p:cNvSpPr/>
            <p:nvPr/>
          </p:nvSpPr>
          <p:spPr>
            <a:xfrm>
              <a:off x="5608451" y="1882549"/>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5"/>
            <p:cNvSpPr/>
            <p:nvPr/>
          </p:nvSpPr>
          <p:spPr>
            <a:xfrm>
              <a:off x="571901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5"/>
            <p:cNvSpPr/>
            <p:nvPr/>
          </p:nvSpPr>
          <p:spPr>
            <a:xfrm>
              <a:off x="582957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5"/>
            <p:cNvSpPr/>
            <p:nvPr/>
          </p:nvSpPr>
          <p:spPr>
            <a:xfrm>
              <a:off x="5497928" y="198832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5"/>
            <p:cNvSpPr/>
            <p:nvPr/>
          </p:nvSpPr>
          <p:spPr>
            <a:xfrm>
              <a:off x="5608451" y="198832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5"/>
            <p:cNvSpPr/>
            <p:nvPr/>
          </p:nvSpPr>
          <p:spPr>
            <a:xfrm>
              <a:off x="571901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5"/>
            <p:cNvSpPr/>
            <p:nvPr/>
          </p:nvSpPr>
          <p:spPr>
            <a:xfrm>
              <a:off x="582957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5"/>
            <p:cNvSpPr/>
            <p:nvPr/>
          </p:nvSpPr>
          <p:spPr>
            <a:xfrm>
              <a:off x="5497928" y="209409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5"/>
            <p:cNvSpPr/>
            <p:nvPr/>
          </p:nvSpPr>
          <p:spPr>
            <a:xfrm>
              <a:off x="5608451" y="209409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5"/>
            <p:cNvSpPr/>
            <p:nvPr/>
          </p:nvSpPr>
          <p:spPr>
            <a:xfrm>
              <a:off x="571901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5"/>
            <p:cNvSpPr/>
            <p:nvPr/>
          </p:nvSpPr>
          <p:spPr>
            <a:xfrm>
              <a:off x="582957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947058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4" name="Google Shape;604;p36"/>
          <p:cNvSpPr txBox="1">
            <a:spLocks noGrp="1"/>
          </p:cNvSpPr>
          <p:nvPr>
            <p:ph type="title"/>
          </p:nvPr>
        </p:nvSpPr>
        <p:spPr>
          <a:xfrm>
            <a:off x="344249" y="68548"/>
            <a:ext cx="3936300" cy="6206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Top 10:</a:t>
            </a:r>
            <a:endParaRPr dirty="0"/>
          </a:p>
        </p:txBody>
      </p:sp>
      <p:grpSp>
        <p:nvGrpSpPr>
          <p:cNvPr id="606" name="Google Shape;606;p36"/>
          <p:cNvGrpSpPr/>
          <p:nvPr/>
        </p:nvGrpSpPr>
        <p:grpSpPr>
          <a:xfrm>
            <a:off x="7715051" y="45404"/>
            <a:ext cx="1360765" cy="666952"/>
            <a:chOff x="-215300" y="3851305"/>
            <a:chExt cx="1694813" cy="830678"/>
          </a:xfrm>
        </p:grpSpPr>
        <p:sp>
          <p:nvSpPr>
            <p:cNvPr id="607" name="Google Shape;607;p36"/>
            <p:cNvSpPr/>
            <p:nvPr/>
          </p:nvSpPr>
          <p:spPr>
            <a:xfrm>
              <a:off x="861887" y="3947362"/>
              <a:ext cx="215345" cy="4222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8" name="Google Shape;608;p36"/>
            <p:cNvGrpSpPr/>
            <p:nvPr/>
          </p:nvGrpSpPr>
          <p:grpSpPr>
            <a:xfrm>
              <a:off x="861887" y="4031521"/>
              <a:ext cx="137882" cy="60495"/>
              <a:chOff x="1949580" y="3551527"/>
              <a:chExt cx="247410" cy="108551"/>
            </a:xfrm>
          </p:grpSpPr>
          <p:sp>
            <p:nvSpPr>
              <p:cNvPr id="609" name="Google Shape;609;p36"/>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36"/>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36"/>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2" name="Google Shape;612;p36"/>
            <p:cNvSpPr/>
            <p:nvPr/>
          </p:nvSpPr>
          <p:spPr>
            <a:xfrm>
              <a:off x="-85801"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36"/>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36"/>
            <p:cNvSpPr/>
            <p:nvPr/>
          </p:nvSpPr>
          <p:spPr>
            <a:xfrm>
              <a:off x="294020" y="4210340"/>
              <a:ext cx="105745" cy="471557"/>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36"/>
            <p:cNvSpPr/>
            <p:nvPr/>
          </p:nvSpPr>
          <p:spPr>
            <a:xfrm>
              <a:off x="48397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36"/>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36"/>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36"/>
            <p:cNvSpPr/>
            <p:nvPr/>
          </p:nvSpPr>
          <p:spPr>
            <a:xfrm>
              <a:off x="1053745" y="4472133"/>
              <a:ext cx="105745" cy="209628"/>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36"/>
            <p:cNvSpPr/>
            <p:nvPr/>
          </p:nvSpPr>
          <p:spPr>
            <a:xfrm>
              <a:off x="1243698"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36"/>
            <p:cNvSpPr/>
            <p:nvPr/>
          </p:nvSpPr>
          <p:spPr>
            <a:xfrm>
              <a:off x="-32968" y="4087783"/>
              <a:ext cx="1329975" cy="42031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36"/>
            <p:cNvSpPr/>
            <p:nvPr/>
          </p:nvSpPr>
          <p:spPr>
            <a:xfrm>
              <a:off x="-61417"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36"/>
            <p:cNvSpPr/>
            <p:nvPr/>
          </p:nvSpPr>
          <p:spPr>
            <a:xfrm>
              <a:off x="128536" y="4354614"/>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36"/>
            <p:cNvSpPr/>
            <p:nvPr/>
          </p:nvSpPr>
          <p:spPr>
            <a:xfrm>
              <a:off x="318446" y="418938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36"/>
            <p:cNvSpPr/>
            <p:nvPr/>
          </p:nvSpPr>
          <p:spPr>
            <a:xfrm>
              <a:off x="508356" y="4059335"/>
              <a:ext cx="56917" cy="56917"/>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36"/>
            <p:cNvSpPr/>
            <p:nvPr/>
          </p:nvSpPr>
          <p:spPr>
            <a:xfrm>
              <a:off x="698309"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36"/>
            <p:cNvSpPr/>
            <p:nvPr/>
          </p:nvSpPr>
          <p:spPr>
            <a:xfrm>
              <a:off x="893172" y="4336368"/>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6"/>
            <p:cNvSpPr/>
            <p:nvPr/>
          </p:nvSpPr>
          <p:spPr>
            <a:xfrm>
              <a:off x="1078172" y="4457909"/>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36"/>
            <p:cNvSpPr/>
            <p:nvPr/>
          </p:nvSpPr>
          <p:spPr>
            <a:xfrm>
              <a:off x="1268082" y="4046253"/>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36"/>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 name="Google Shape;905;p45"/>
          <p:cNvSpPr txBox="1">
            <a:spLocks/>
          </p:cNvSpPr>
          <p:nvPr/>
        </p:nvSpPr>
        <p:spPr>
          <a:xfrm>
            <a:off x="125930" y="749301"/>
            <a:ext cx="3599909"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I. Airports from where maximum flights are taken</a:t>
            </a:r>
            <a:endParaRPr lang="en-US" sz="1050" dirty="0"/>
          </a:p>
        </p:txBody>
      </p:sp>
      <p:pic>
        <p:nvPicPr>
          <p:cNvPr id="2" name="Picture 1"/>
          <p:cNvPicPr>
            <a:picLocks noChangeAspect="1"/>
          </p:cNvPicPr>
          <p:nvPr/>
        </p:nvPicPr>
        <p:blipFill>
          <a:blip r:embed="rId3"/>
          <a:stretch>
            <a:fillRect/>
          </a:stretch>
        </p:blipFill>
        <p:spPr>
          <a:xfrm>
            <a:off x="120625" y="1201215"/>
            <a:ext cx="3980527" cy="3589149"/>
          </a:xfrm>
          <a:prstGeom prst="rect">
            <a:avLst/>
          </a:prstGeom>
        </p:spPr>
      </p:pic>
      <p:pic>
        <p:nvPicPr>
          <p:cNvPr id="5" name="Picture 4"/>
          <p:cNvPicPr>
            <a:picLocks noChangeAspect="1"/>
          </p:cNvPicPr>
          <p:nvPr/>
        </p:nvPicPr>
        <p:blipFill>
          <a:blip r:embed="rId4"/>
          <a:stretch>
            <a:fillRect/>
          </a:stretch>
        </p:blipFill>
        <p:spPr>
          <a:xfrm>
            <a:off x="4199429" y="1263701"/>
            <a:ext cx="4729478" cy="3589149"/>
          </a:xfrm>
          <a:prstGeom prst="rect">
            <a:avLst/>
          </a:prstGeom>
        </p:spPr>
      </p:pic>
      <p:sp>
        <p:nvSpPr>
          <p:cNvPr id="35" name="Google Shape;905;p45"/>
          <p:cNvSpPr txBox="1">
            <a:spLocks/>
          </p:cNvSpPr>
          <p:nvPr/>
        </p:nvSpPr>
        <p:spPr>
          <a:xfrm>
            <a:off x="4777602" y="744550"/>
            <a:ext cx="3975222"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II. Airports from where maximum bird strike</a:t>
            </a:r>
            <a:endParaRPr lang="en-US" sz="105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4" name="Google Shape;604;p36"/>
          <p:cNvSpPr txBox="1">
            <a:spLocks noGrp="1"/>
          </p:cNvSpPr>
          <p:nvPr>
            <p:ph type="title"/>
          </p:nvPr>
        </p:nvSpPr>
        <p:spPr>
          <a:xfrm>
            <a:off x="344249" y="68548"/>
            <a:ext cx="3936300" cy="6206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Top 10:</a:t>
            </a:r>
            <a:endParaRPr dirty="0"/>
          </a:p>
        </p:txBody>
      </p:sp>
      <p:grpSp>
        <p:nvGrpSpPr>
          <p:cNvPr id="606" name="Google Shape;606;p36"/>
          <p:cNvGrpSpPr/>
          <p:nvPr/>
        </p:nvGrpSpPr>
        <p:grpSpPr>
          <a:xfrm>
            <a:off x="7715051" y="45404"/>
            <a:ext cx="1360765" cy="666952"/>
            <a:chOff x="-215300" y="3851305"/>
            <a:chExt cx="1694813" cy="830678"/>
          </a:xfrm>
        </p:grpSpPr>
        <p:sp>
          <p:nvSpPr>
            <p:cNvPr id="607" name="Google Shape;607;p36"/>
            <p:cNvSpPr/>
            <p:nvPr/>
          </p:nvSpPr>
          <p:spPr>
            <a:xfrm>
              <a:off x="861887" y="3947362"/>
              <a:ext cx="215345" cy="4222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8" name="Google Shape;608;p36"/>
            <p:cNvGrpSpPr/>
            <p:nvPr/>
          </p:nvGrpSpPr>
          <p:grpSpPr>
            <a:xfrm>
              <a:off x="861887" y="4031521"/>
              <a:ext cx="137882" cy="60495"/>
              <a:chOff x="1949580" y="3551527"/>
              <a:chExt cx="247410" cy="108551"/>
            </a:xfrm>
          </p:grpSpPr>
          <p:sp>
            <p:nvSpPr>
              <p:cNvPr id="609" name="Google Shape;609;p36"/>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36"/>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36"/>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2" name="Google Shape;612;p36"/>
            <p:cNvSpPr/>
            <p:nvPr/>
          </p:nvSpPr>
          <p:spPr>
            <a:xfrm>
              <a:off x="-85801"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36"/>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36"/>
            <p:cNvSpPr/>
            <p:nvPr/>
          </p:nvSpPr>
          <p:spPr>
            <a:xfrm>
              <a:off x="294020" y="4210340"/>
              <a:ext cx="105745" cy="471557"/>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36"/>
            <p:cNvSpPr/>
            <p:nvPr/>
          </p:nvSpPr>
          <p:spPr>
            <a:xfrm>
              <a:off x="48397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36"/>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36"/>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36"/>
            <p:cNvSpPr/>
            <p:nvPr/>
          </p:nvSpPr>
          <p:spPr>
            <a:xfrm>
              <a:off x="1053745" y="4472133"/>
              <a:ext cx="105745" cy="209628"/>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36"/>
            <p:cNvSpPr/>
            <p:nvPr/>
          </p:nvSpPr>
          <p:spPr>
            <a:xfrm>
              <a:off x="1243698"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36"/>
            <p:cNvSpPr/>
            <p:nvPr/>
          </p:nvSpPr>
          <p:spPr>
            <a:xfrm>
              <a:off x="-32968" y="4087783"/>
              <a:ext cx="1329975" cy="42031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36"/>
            <p:cNvSpPr/>
            <p:nvPr/>
          </p:nvSpPr>
          <p:spPr>
            <a:xfrm>
              <a:off x="-61417"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36"/>
            <p:cNvSpPr/>
            <p:nvPr/>
          </p:nvSpPr>
          <p:spPr>
            <a:xfrm>
              <a:off x="128536" y="4354614"/>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36"/>
            <p:cNvSpPr/>
            <p:nvPr/>
          </p:nvSpPr>
          <p:spPr>
            <a:xfrm>
              <a:off x="318446" y="418938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36"/>
            <p:cNvSpPr/>
            <p:nvPr/>
          </p:nvSpPr>
          <p:spPr>
            <a:xfrm>
              <a:off x="508356" y="4059335"/>
              <a:ext cx="56917" cy="56917"/>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36"/>
            <p:cNvSpPr/>
            <p:nvPr/>
          </p:nvSpPr>
          <p:spPr>
            <a:xfrm>
              <a:off x="698309"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36"/>
            <p:cNvSpPr/>
            <p:nvPr/>
          </p:nvSpPr>
          <p:spPr>
            <a:xfrm>
              <a:off x="893172" y="4336368"/>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6"/>
            <p:cNvSpPr/>
            <p:nvPr/>
          </p:nvSpPr>
          <p:spPr>
            <a:xfrm>
              <a:off x="1078172" y="4457909"/>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36"/>
            <p:cNvSpPr/>
            <p:nvPr/>
          </p:nvSpPr>
          <p:spPr>
            <a:xfrm>
              <a:off x="1268082" y="4046253"/>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36"/>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 name="Google Shape;905;p45"/>
          <p:cNvSpPr txBox="1">
            <a:spLocks/>
          </p:cNvSpPr>
          <p:nvPr/>
        </p:nvSpPr>
        <p:spPr>
          <a:xfrm>
            <a:off x="125930" y="749301"/>
            <a:ext cx="3975222"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III. Cities from where maximum number of flying are flying</a:t>
            </a:r>
            <a:endParaRPr lang="en-US" sz="1050" dirty="0"/>
          </a:p>
        </p:txBody>
      </p:sp>
      <p:sp>
        <p:nvSpPr>
          <p:cNvPr id="35" name="Google Shape;905;p45"/>
          <p:cNvSpPr txBox="1">
            <a:spLocks/>
          </p:cNvSpPr>
          <p:nvPr/>
        </p:nvSpPr>
        <p:spPr>
          <a:xfrm>
            <a:off x="4715407" y="744550"/>
            <a:ext cx="3975222"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IV. Cities from where maximum bird strike is occurring</a:t>
            </a:r>
            <a:endParaRPr lang="en-US" sz="1050" dirty="0"/>
          </a:p>
        </p:txBody>
      </p:sp>
      <p:pic>
        <p:nvPicPr>
          <p:cNvPr id="6" name="Picture 5"/>
          <p:cNvPicPr>
            <a:picLocks noChangeAspect="1"/>
          </p:cNvPicPr>
          <p:nvPr/>
        </p:nvPicPr>
        <p:blipFill>
          <a:blip r:embed="rId3"/>
          <a:stretch>
            <a:fillRect/>
          </a:stretch>
        </p:blipFill>
        <p:spPr>
          <a:xfrm>
            <a:off x="402393" y="1263701"/>
            <a:ext cx="3797036" cy="3519839"/>
          </a:xfrm>
          <a:prstGeom prst="rect">
            <a:avLst/>
          </a:prstGeom>
        </p:spPr>
      </p:pic>
      <p:pic>
        <p:nvPicPr>
          <p:cNvPr id="3" name="Picture 2"/>
          <p:cNvPicPr>
            <a:picLocks noChangeAspect="1"/>
          </p:cNvPicPr>
          <p:nvPr/>
        </p:nvPicPr>
        <p:blipFill>
          <a:blip r:embed="rId4"/>
          <a:stretch>
            <a:fillRect/>
          </a:stretch>
        </p:blipFill>
        <p:spPr>
          <a:xfrm>
            <a:off x="4426693" y="1263701"/>
            <a:ext cx="4372585" cy="3622198"/>
          </a:xfrm>
          <a:prstGeom prst="rect">
            <a:avLst/>
          </a:prstGeom>
        </p:spPr>
      </p:pic>
    </p:spTree>
    <p:extLst>
      <p:ext uri="{BB962C8B-B14F-4D97-AF65-F5344CB8AC3E}">
        <p14:creationId xmlns:p14="http://schemas.microsoft.com/office/powerpoint/2010/main" val="3758167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4" name="Google Shape;604;p36"/>
          <p:cNvSpPr txBox="1">
            <a:spLocks noGrp="1"/>
          </p:cNvSpPr>
          <p:nvPr>
            <p:ph type="title"/>
          </p:nvPr>
        </p:nvSpPr>
        <p:spPr>
          <a:xfrm>
            <a:off x="344249" y="68548"/>
            <a:ext cx="3936300" cy="6206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Top 10:</a:t>
            </a:r>
            <a:endParaRPr dirty="0"/>
          </a:p>
        </p:txBody>
      </p:sp>
      <p:grpSp>
        <p:nvGrpSpPr>
          <p:cNvPr id="606" name="Google Shape;606;p36"/>
          <p:cNvGrpSpPr/>
          <p:nvPr/>
        </p:nvGrpSpPr>
        <p:grpSpPr>
          <a:xfrm>
            <a:off x="7701403" y="0"/>
            <a:ext cx="1360765" cy="666952"/>
            <a:chOff x="-215300" y="3851305"/>
            <a:chExt cx="1694813" cy="830678"/>
          </a:xfrm>
        </p:grpSpPr>
        <p:sp>
          <p:nvSpPr>
            <p:cNvPr id="607" name="Google Shape;607;p36"/>
            <p:cNvSpPr/>
            <p:nvPr/>
          </p:nvSpPr>
          <p:spPr>
            <a:xfrm>
              <a:off x="861887" y="3947362"/>
              <a:ext cx="215345" cy="4222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8" name="Google Shape;608;p36"/>
            <p:cNvGrpSpPr/>
            <p:nvPr/>
          </p:nvGrpSpPr>
          <p:grpSpPr>
            <a:xfrm>
              <a:off x="861887" y="4031521"/>
              <a:ext cx="137882" cy="60495"/>
              <a:chOff x="1949580" y="3551527"/>
              <a:chExt cx="247410" cy="108551"/>
            </a:xfrm>
          </p:grpSpPr>
          <p:sp>
            <p:nvSpPr>
              <p:cNvPr id="609" name="Google Shape;609;p36"/>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36"/>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36"/>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2" name="Google Shape;612;p36"/>
            <p:cNvSpPr/>
            <p:nvPr/>
          </p:nvSpPr>
          <p:spPr>
            <a:xfrm>
              <a:off x="-85801"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36"/>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36"/>
            <p:cNvSpPr/>
            <p:nvPr/>
          </p:nvSpPr>
          <p:spPr>
            <a:xfrm>
              <a:off x="294020" y="4210340"/>
              <a:ext cx="105745" cy="471557"/>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36"/>
            <p:cNvSpPr/>
            <p:nvPr/>
          </p:nvSpPr>
          <p:spPr>
            <a:xfrm>
              <a:off x="48397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36"/>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36"/>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36"/>
            <p:cNvSpPr/>
            <p:nvPr/>
          </p:nvSpPr>
          <p:spPr>
            <a:xfrm>
              <a:off x="1053745" y="4472133"/>
              <a:ext cx="105745" cy="209628"/>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36"/>
            <p:cNvSpPr/>
            <p:nvPr/>
          </p:nvSpPr>
          <p:spPr>
            <a:xfrm>
              <a:off x="1243698"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36"/>
            <p:cNvSpPr/>
            <p:nvPr/>
          </p:nvSpPr>
          <p:spPr>
            <a:xfrm>
              <a:off x="-32968" y="4087783"/>
              <a:ext cx="1329975" cy="42031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36"/>
            <p:cNvSpPr/>
            <p:nvPr/>
          </p:nvSpPr>
          <p:spPr>
            <a:xfrm>
              <a:off x="-61417"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36"/>
            <p:cNvSpPr/>
            <p:nvPr/>
          </p:nvSpPr>
          <p:spPr>
            <a:xfrm>
              <a:off x="128536" y="4354614"/>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36"/>
            <p:cNvSpPr/>
            <p:nvPr/>
          </p:nvSpPr>
          <p:spPr>
            <a:xfrm>
              <a:off x="318446" y="418938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36"/>
            <p:cNvSpPr/>
            <p:nvPr/>
          </p:nvSpPr>
          <p:spPr>
            <a:xfrm>
              <a:off x="508356" y="4059335"/>
              <a:ext cx="56917" cy="56917"/>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36"/>
            <p:cNvSpPr/>
            <p:nvPr/>
          </p:nvSpPr>
          <p:spPr>
            <a:xfrm>
              <a:off x="698309"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36"/>
            <p:cNvSpPr/>
            <p:nvPr/>
          </p:nvSpPr>
          <p:spPr>
            <a:xfrm>
              <a:off x="893172" y="4336368"/>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6"/>
            <p:cNvSpPr/>
            <p:nvPr/>
          </p:nvSpPr>
          <p:spPr>
            <a:xfrm>
              <a:off x="1078172" y="4457909"/>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36"/>
            <p:cNvSpPr/>
            <p:nvPr/>
          </p:nvSpPr>
          <p:spPr>
            <a:xfrm>
              <a:off x="1268082" y="4046253"/>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36"/>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 name="Google Shape;905;p45"/>
          <p:cNvSpPr txBox="1">
            <a:spLocks/>
          </p:cNvSpPr>
          <p:nvPr/>
        </p:nvSpPr>
        <p:spPr>
          <a:xfrm>
            <a:off x="125930" y="749301"/>
            <a:ext cx="3975222"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a:t>V</a:t>
            </a:r>
            <a:r>
              <a:rPr lang="en-US" sz="1050" dirty="0" smtClean="0"/>
              <a:t>. Airline operators having maximum number of flights</a:t>
            </a:r>
            <a:endParaRPr lang="en-US" sz="1050" dirty="0"/>
          </a:p>
        </p:txBody>
      </p:sp>
      <p:sp>
        <p:nvSpPr>
          <p:cNvPr id="35" name="Google Shape;905;p45"/>
          <p:cNvSpPr txBox="1">
            <a:spLocks/>
          </p:cNvSpPr>
          <p:nvPr/>
        </p:nvSpPr>
        <p:spPr>
          <a:xfrm>
            <a:off x="4715407" y="686031"/>
            <a:ext cx="4236350" cy="494500"/>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VI. Airline operators from where maximum bird strike is occurring</a:t>
            </a:r>
            <a:endParaRPr lang="en-US" sz="1050" dirty="0"/>
          </a:p>
        </p:txBody>
      </p:sp>
      <p:pic>
        <p:nvPicPr>
          <p:cNvPr id="2" name="Picture 1"/>
          <p:cNvPicPr>
            <a:picLocks noChangeAspect="1"/>
          </p:cNvPicPr>
          <p:nvPr/>
        </p:nvPicPr>
        <p:blipFill>
          <a:blip r:embed="rId3"/>
          <a:stretch>
            <a:fillRect/>
          </a:stretch>
        </p:blipFill>
        <p:spPr>
          <a:xfrm>
            <a:off x="125930" y="1180531"/>
            <a:ext cx="4154619" cy="3794078"/>
          </a:xfrm>
          <a:prstGeom prst="rect">
            <a:avLst/>
          </a:prstGeom>
        </p:spPr>
      </p:pic>
      <p:pic>
        <p:nvPicPr>
          <p:cNvPr id="4" name="Picture 3"/>
          <p:cNvPicPr>
            <a:picLocks noChangeAspect="1"/>
          </p:cNvPicPr>
          <p:nvPr/>
        </p:nvPicPr>
        <p:blipFill>
          <a:blip r:embed="rId4"/>
          <a:stretch>
            <a:fillRect/>
          </a:stretch>
        </p:blipFill>
        <p:spPr>
          <a:xfrm>
            <a:off x="4379599" y="1235123"/>
            <a:ext cx="4621099" cy="3698138"/>
          </a:xfrm>
          <a:prstGeom prst="rect">
            <a:avLst/>
          </a:prstGeom>
        </p:spPr>
      </p:pic>
    </p:spTree>
    <p:extLst>
      <p:ext uri="{BB962C8B-B14F-4D97-AF65-F5344CB8AC3E}">
        <p14:creationId xmlns:p14="http://schemas.microsoft.com/office/powerpoint/2010/main" val="790430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4" name="Google Shape;604;p36"/>
          <p:cNvSpPr txBox="1">
            <a:spLocks noGrp="1"/>
          </p:cNvSpPr>
          <p:nvPr>
            <p:ph type="title"/>
          </p:nvPr>
        </p:nvSpPr>
        <p:spPr>
          <a:xfrm>
            <a:off x="344249" y="68548"/>
            <a:ext cx="4588171" cy="6206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Insights On Current </a:t>
            </a:r>
            <a:r>
              <a:rPr lang="en-IN" dirty="0"/>
              <a:t>S</a:t>
            </a:r>
            <a:r>
              <a:rPr lang="en-IN" dirty="0" smtClean="0"/>
              <a:t>cenario</a:t>
            </a:r>
            <a:endParaRPr dirty="0"/>
          </a:p>
        </p:txBody>
      </p:sp>
      <p:grpSp>
        <p:nvGrpSpPr>
          <p:cNvPr id="606" name="Google Shape;606;p36"/>
          <p:cNvGrpSpPr/>
          <p:nvPr/>
        </p:nvGrpSpPr>
        <p:grpSpPr>
          <a:xfrm>
            <a:off x="7701403" y="0"/>
            <a:ext cx="1360765" cy="666952"/>
            <a:chOff x="-215300" y="3851305"/>
            <a:chExt cx="1694813" cy="830678"/>
          </a:xfrm>
        </p:grpSpPr>
        <p:sp>
          <p:nvSpPr>
            <p:cNvPr id="607" name="Google Shape;607;p36"/>
            <p:cNvSpPr/>
            <p:nvPr/>
          </p:nvSpPr>
          <p:spPr>
            <a:xfrm>
              <a:off x="861887" y="3947362"/>
              <a:ext cx="215345" cy="4222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8" name="Google Shape;608;p36"/>
            <p:cNvGrpSpPr/>
            <p:nvPr/>
          </p:nvGrpSpPr>
          <p:grpSpPr>
            <a:xfrm>
              <a:off x="861887" y="4031521"/>
              <a:ext cx="137882" cy="60495"/>
              <a:chOff x="1949580" y="3551527"/>
              <a:chExt cx="247410" cy="108551"/>
            </a:xfrm>
          </p:grpSpPr>
          <p:sp>
            <p:nvSpPr>
              <p:cNvPr id="609" name="Google Shape;609;p36"/>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36"/>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36"/>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2" name="Google Shape;612;p36"/>
            <p:cNvSpPr/>
            <p:nvPr/>
          </p:nvSpPr>
          <p:spPr>
            <a:xfrm>
              <a:off x="-85801"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36"/>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36"/>
            <p:cNvSpPr/>
            <p:nvPr/>
          </p:nvSpPr>
          <p:spPr>
            <a:xfrm>
              <a:off x="294020" y="4210340"/>
              <a:ext cx="105745" cy="471557"/>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36"/>
            <p:cNvSpPr/>
            <p:nvPr/>
          </p:nvSpPr>
          <p:spPr>
            <a:xfrm>
              <a:off x="48397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36"/>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36"/>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36"/>
            <p:cNvSpPr/>
            <p:nvPr/>
          </p:nvSpPr>
          <p:spPr>
            <a:xfrm>
              <a:off x="1053745" y="4472133"/>
              <a:ext cx="105745" cy="209628"/>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36"/>
            <p:cNvSpPr/>
            <p:nvPr/>
          </p:nvSpPr>
          <p:spPr>
            <a:xfrm>
              <a:off x="1243698"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36"/>
            <p:cNvSpPr/>
            <p:nvPr/>
          </p:nvSpPr>
          <p:spPr>
            <a:xfrm>
              <a:off x="-32968" y="4087783"/>
              <a:ext cx="1329975" cy="42031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36"/>
            <p:cNvSpPr/>
            <p:nvPr/>
          </p:nvSpPr>
          <p:spPr>
            <a:xfrm>
              <a:off x="-61417"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36"/>
            <p:cNvSpPr/>
            <p:nvPr/>
          </p:nvSpPr>
          <p:spPr>
            <a:xfrm>
              <a:off x="128536" y="4354614"/>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36"/>
            <p:cNvSpPr/>
            <p:nvPr/>
          </p:nvSpPr>
          <p:spPr>
            <a:xfrm>
              <a:off x="318446" y="418938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36"/>
            <p:cNvSpPr/>
            <p:nvPr/>
          </p:nvSpPr>
          <p:spPr>
            <a:xfrm>
              <a:off x="508356" y="4059335"/>
              <a:ext cx="56917" cy="56917"/>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36"/>
            <p:cNvSpPr/>
            <p:nvPr/>
          </p:nvSpPr>
          <p:spPr>
            <a:xfrm>
              <a:off x="698309"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36"/>
            <p:cNvSpPr/>
            <p:nvPr/>
          </p:nvSpPr>
          <p:spPr>
            <a:xfrm>
              <a:off x="893172" y="4336368"/>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6"/>
            <p:cNvSpPr/>
            <p:nvPr/>
          </p:nvSpPr>
          <p:spPr>
            <a:xfrm>
              <a:off x="1078172" y="4457909"/>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36"/>
            <p:cNvSpPr/>
            <p:nvPr/>
          </p:nvSpPr>
          <p:spPr>
            <a:xfrm>
              <a:off x="1268082" y="4046253"/>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36"/>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 name="Google Shape;905;p45"/>
          <p:cNvSpPr txBox="1">
            <a:spLocks/>
          </p:cNvSpPr>
          <p:nvPr/>
        </p:nvSpPr>
        <p:spPr>
          <a:xfrm>
            <a:off x="125930" y="749301"/>
            <a:ext cx="3463432"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Weather Condition vs Number of flights</a:t>
            </a:r>
            <a:endParaRPr lang="en-US" sz="1050" dirty="0"/>
          </a:p>
        </p:txBody>
      </p:sp>
      <p:pic>
        <p:nvPicPr>
          <p:cNvPr id="3" name="Picture 2"/>
          <p:cNvPicPr>
            <a:picLocks noChangeAspect="1"/>
          </p:cNvPicPr>
          <p:nvPr/>
        </p:nvPicPr>
        <p:blipFill rotWithShape="1">
          <a:blip r:embed="rId3"/>
          <a:srcRect l="1" r="587" b="4410"/>
          <a:stretch/>
        </p:blipFill>
        <p:spPr>
          <a:xfrm>
            <a:off x="123958" y="1124614"/>
            <a:ext cx="3465404" cy="1768710"/>
          </a:xfrm>
          <a:prstGeom prst="rect">
            <a:avLst/>
          </a:prstGeom>
        </p:spPr>
      </p:pic>
      <p:sp>
        <p:nvSpPr>
          <p:cNvPr id="33" name="Google Shape;905;p45"/>
          <p:cNvSpPr txBox="1">
            <a:spLocks/>
          </p:cNvSpPr>
          <p:nvPr/>
        </p:nvSpPr>
        <p:spPr>
          <a:xfrm>
            <a:off x="210490" y="2988671"/>
            <a:ext cx="3463432"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Pilots informed vs Number of flights</a:t>
            </a:r>
            <a:endParaRPr lang="en-US" sz="1050" dirty="0"/>
          </a:p>
        </p:txBody>
      </p:sp>
      <p:pic>
        <p:nvPicPr>
          <p:cNvPr id="5" name="Picture 4"/>
          <p:cNvPicPr>
            <a:picLocks noChangeAspect="1"/>
          </p:cNvPicPr>
          <p:nvPr/>
        </p:nvPicPr>
        <p:blipFill>
          <a:blip r:embed="rId4"/>
          <a:stretch>
            <a:fillRect/>
          </a:stretch>
        </p:blipFill>
        <p:spPr>
          <a:xfrm>
            <a:off x="295052" y="3399242"/>
            <a:ext cx="3294309" cy="1664077"/>
          </a:xfrm>
          <a:prstGeom prst="rect">
            <a:avLst/>
          </a:prstGeom>
        </p:spPr>
      </p:pic>
      <p:sp>
        <p:nvSpPr>
          <p:cNvPr id="36" name="Google Shape;905;p45"/>
          <p:cNvSpPr txBox="1">
            <a:spLocks/>
          </p:cNvSpPr>
          <p:nvPr/>
        </p:nvSpPr>
        <p:spPr>
          <a:xfrm>
            <a:off x="3799453" y="747975"/>
            <a:ext cx="3463432"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Altitude vs Number of flights</a:t>
            </a:r>
            <a:endParaRPr lang="en-US" sz="1050" dirty="0"/>
          </a:p>
        </p:txBody>
      </p:sp>
      <p:pic>
        <p:nvPicPr>
          <p:cNvPr id="6" name="Picture 5"/>
          <p:cNvPicPr>
            <a:picLocks noChangeAspect="1"/>
          </p:cNvPicPr>
          <p:nvPr/>
        </p:nvPicPr>
        <p:blipFill>
          <a:blip r:embed="rId5"/>
          <a:stretch>
            <a:fillRect/>
          </a:stretch>
        </p:blipFill>
        <p:spPr>
          <a:xfrm>
            <a:off x="3799453" y="1322282"/>
            <a:ext cx="3389735" cy="1571042"/>
          </a:xfrm>
          <a:prstGeom prst="rect">
            <a:avLst/>
          </a:prstGeom>
        </p:spPr>
      </p:pic>
      <p:pic>
        <p:nvPicPr>
          <p:cNvPr id="7" name="Picture 6"/>
          <p:cNvPicPr>
            <a:picLocks noChangeAspect="1"/>
          </p:cNvPicPr>
          <p:nvPr/>
        </p:nvPicPr>
        <p:blipFill>
          <a:blip r:embed="rId6"/>
          <a:stretch>
            <a:fillRect/>
          </a:stretch>
        </p:blipFill>
        <p:spPr>
          <a:xfrm>
            <a:off x="3924935" y="3399242"/>
            <a:ext cx="2953162" cy="1664077"/>
          </a:xfrm>
          <a:prstGeom prst="rect">
            <a:avLst/>
          </a:prstGeom>
        </p:spPr>
      </p:pic>
      <p:sp>
        <p:nvSpPr>
          <p:cNvPr id="38" name="Google Shape;905;p45"/>
          <p:cNvSpPr txBox="1">
            <a:spLocks/>
          </p:cNvSpPr>
          <p:nvPr/>
        </p:nvSpPr>
        <p:spPr>
          <a:xfrm>
            <a:off x="3871182" y="2988671"/>
            <a:ext cx="3391704"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Impact to flights vs Number of flights</a:t>
            </a:r>
            <a:endParaRPr lang="en-US" sz="1050" dirty="0"/>
          </a:p>
        </p:txBody>
      </p:sp>
      <p:sp>
        <p:nvSpPr>
          <p:cNvPr id="40" name="Google Shape;751;p40"/>
          <p:cNvSpPr txBox="1">
            <a:spLocks/>
          </p:cNvSpPr>
          <p:nvPr/>
        </p:nvSpPr>
        <p:spPr>
          <a:xfrm>
            <a:off x="7520634" y="1207827"/>
            <a:ext cx="1484428" cy="3771443"/>
          </a:xfrm>
          <a:prstGeom prst="rect">
            <a:avLst/>
          </a:prstGeom>
          <a:solidFill>
            <a:schemeClr val="dk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9pPr>
          </a:lstStyle>
          <a:p>
            <a:pPr marL="171450" indent="-171450">
              <a:lnSpc>
                <a:spcPct val="150000"/>
              </a:lnSpc>
              <a:buClr>
                <a:schemeClr val="hlink"/>
              </a:buClr>
              <a:buSzPts val="1100"/>
              <a:buFont typeface="Arial" panose="020B0604020202020204" pitchFamily="34" charset="0"/>
              <a:buChar char="•"/>
            </a:pPr>
            <a:r>
              <a:rPr lang="en-US" sz="1050" dirty="0" smtClean="0"/>
              <a:t>Flights are flying majorly in “No cloud” situations.</a:t>
            </a:r>
            <a:endParaRPr lang="en-US" sz="1050" dirty="0"/>
          </a:p>
          <a:p>
            <a:pPr marL="171450" indent="-171450">
              <a:lnSpc>
                <a:spcPct val="150000"/>
              </a:lnSpc>
              <a:buClr>
                <a:schemeClr val="hlink"/>
              </a:buClr>
              <a:buSzPts val="1100"/>
              <a:buFont typeface="Arial" panose="020B0604020202020204" pitchFamily="34" charset="0"/>
              <a:buChar char="•"/>
            </a:pPr>
            <a:r>
              <a:rPr lang="en-US" sz="1050" dirty="0" smtClean="0"/>
              <a:t>Maximum flights are flying in &lt;1000ft altitude.</a:t>
            </a:r>
            <a:endParaRPr lang="en-US" sz="1050" dirty="0"/>
          </a:p>
          <a:p>
            <a:pPr marL="171450" indent="-171450">
              <a:lnSpc>
                <a:spcPct val="150000"/>
              </a:lnSpc>
              <a:buClr>
                <a:schemeClr val="hlink"/>
              </a:buClr>
              <a:buSzPts val="1100"/>
              <a:buFont typeface="Arial" panose="020B0604020202020204" pitchFamily="34" charset="0"/>
              <a:buChar char="•"/>
            </a:pPr>
            <a:r>
              <a:rPr lang="en-US" sz="1050" dirty="0" smtClean="0"/>
              <a:t>Maximum time pilots were not informed about the wildlife.</a:t>
            </a:r>
            <a:endParaRPr lang="en-US" sz="1050" dirty="0"/>
          </a:p>
          <a:p>
            <a:pPr marL="171450" indent="-171450">
              <a:lnSpc>
                <a:spcPct val="150000"/>
              </a:lnSpc>
              <a:buClr>
                <a:schemeClr val="hlink"/>
              </a:buClr>
              <a:buSzPts val="1100"/>
              <a:buFont typeface="Arial" panose="020B0604020202020204" pitchFamily="34" charset="0"/>
              <a:buChar char="•"/>
            </a:pPr>
            <a:r>
              <a:rPr lang="en-US" sz="1050" dirty="0" smtClean="0"/>
              <a:t>Majority of flights were not impacted due to bird strike. </a:t>
            </a:r>
          </a:p>
          <a:p>
            <a:pPr marL="171450" indent="-171450">
              <a:lnSpc>
                <a:spcPct val="150000"/>
              </a:lnSpc>
              <a:buClr>
                <a:schemeClr val="hlink"/>
              </a:buClr>
              <a:buSzPts val="1100"/>
              <a:buFont typeface="Arial" panose="020B0604020202020204" pitchFamily="34" charset="0"/>
              <a:buChar char="•"/>
            </a:pPr>
            <a:endParaRPr lang="en-US" sz="1050" dirty="0"/>
          </a:p>
          <a:p>
            <a:pPr marL="171450" indent="-171450">
              <a:lnSpc>
                <a:spcPct val="150000"/>
              </a:lnSpc>
              <a:buClr>
                <a:schemeClr val="hlink"/>
              </a:buClr>
              <a:buSzPts val="1100"/>
              <a:buFont typeface="Arial" panose="020B0604020202020204" pitchFamily="34" charset="0"/>
              <a:buChar char="•"/>
            </a:pPr>
            <a:endParaRPr lang="en-US" sz="1050" dirty="0"/>
          </a:p>
        </p:txBody>
      </p:sp>
      <p:sp>
        <p:nvSpPr>
          <p:cNvPr id="41" name="Google Shape;905;p45"/>
          <p:cNvSpPr txBox="1">
            <a:spLocks/>
          </p:cNvSpPr>
          <p:nvPr/>
        </p:nvSpPr>
        <p:spPr>
          <a:xfrm>
            <a:off x="7472976" y="747975"/>
            <a:ext cx="1521625"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Insights </a:t>
            </a:r>
            <a:endParaRPr lang="en-US" sz="1050" dirty="0"/>
          </a:p>
        </p:txBody>
      </p:sp>
    </p:spTree>
    <p:extLst>
      <p:ext uri="{BB962C8B-B14F-4D97-AF65-F5344CB8AC3E}">
        <p14:creationId xmlns:p14="http://schemas.microsoft.com/office/powerpoint/2010/main" val="1509829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4" name="Google Shape;604;p36"/>
          <p:cNvSpPr txBox="1">
            <a:spLocks noGrp="1"/>
          </p:cNvSpPr>
          <p:nvPr>
            <p:ph type="title"/>
          </p:nvPr>
        </p:nvSpPr>
        <p:spPr>
          <a:xfrm>
            <a:off x="344249" y="68548"/>
            <a:ext cx="4329057" cy="6206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Insights On Current </a:t>
            </a:r>
            <a:r>
              <a:rPr lang="en-IN" dirty="0"/>
              <a:t>S</a:t>
            </a:r>
            <a:r>
              <a:rPr lang="en-IN" dirty="0" smtClean="0"/>
              <a:t>cenario</a:t>
            </a:r>
            <a:endParaRPr dirty="0"/>
          </a:p>
        </p:txBody>
      </p:sp>
      <p:grpSp>
        <p:nvGrpSpPr>
          <p:cNvPr id="606" name="Google Shape;606;p36"/>
          <p:cNvGrpSpPr/>
          <p:nvPr/>
        </p:nvGrpSpPr>
        <p:grpSpPr>
          <a:xfrm>
            <a:off x="7701403" y="0"/>
            <a:ext cx="1360765" cy="666952"/>
            <a:chOff x="-215300" y="3851305"/>
            <a:chExt cx="1694813" cy="830678"/>
          </a:xfrm>
        </p:grpSpPr>
        <p:sp>
          <p:nvSpPr>
            <p:cNvPr id="607" name="Google Shape;607;p36"/>
            <p:cNvSpPr/>
            <p:nvPr/>
          </p:nvSpPr>
          <p:spPr>
            <a:xfrm>
              <a:off x="861887" y="3947362"/>
              <a:ext cx="215345" cy="4222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8" name="Google Shape;608;p36"/>
            <p:cNvGrpSpPr/>
            <p:nvPr/>
          </p:nvGrpSpPr>
          <p:grpSpPr>
            <a:xfrm>
              <a:off x="861887" y="4031521"/>
              <a:ext cx="137882" cy="60495"/>
              <a:chOff x="1949580" y="3551527"/>
              <a:chExt cx="247410" cy="108551"/>
            </a:xfrm>
          </p:grpSpPr>
          <p:sp>
            <p:nvSpPr>
              <p:cNvPr id="609" name="Google Shape;609;p36"/>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36"/>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36"/>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2" name="Google Shape;612;p36"/>
            <p:cNvSpPr/>
            <p:nvPr/>
          </p:nvSpPr>
          <p:spPr>
            <a:xfrm>
              <a:off x="-85801"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36"/>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36"/>
            <p:cNvSpPr/>
            <p:nvPr/>
          </p:nvSpPr>
          <p:spPr>
            <a:xfrm>
              <a:off x="294020" y="4210340"/>
              <a:ext cx="105745" cy="471557"/>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36"/>
            <p:cNvSpPr/>
            <p:nvPr/>
          </p:nvSpPr>
          <p:spPr>
            <a:xfrm>
              <a:off x="48397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36"/>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36"/>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36"/>
            <p:cNvSpPr/>
            <p:nvPr/>
          </p:nvSpPr>
          <p:spPr>
            <a:xfrm>
              <a:off x="1053745" y="4472133"/>
              <a:ext cx="105745" cy="209628"/>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36"/>
            <p:cNvSpPr/>
            <p:nvPr/>
          </p:nvSpPr>
          <p:spPr>
            <a:xfrm>
              <a:off x="1243698"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36"/>
            <p:cNvSpPr/>
            <p:nvPr/>
          </p:nvSpPr>
          <p:spPr>
            <a:xfrm>
              <a:off x="-32968" y="4087783"/>
              <a:ext cx="1329975" cy="42031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36"/>
            <p:cNvSpPr/>
            <p:nvPr/>
          </p:nvSpPr>
          <p:spPr>
            <a:xfrm>
              <a:off x="-61417"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36"/>
            <p:cNvSpPr/>
            <p:nvPr/>
          </p:nvSpPr>
          <p:spPr>
            <a:xfrm>
              <a:off x="128536" y="4354614"/>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36"/>
            <p:cNvSpPr/>
            <p:nvPr/>
          </p:nvSpPr>
          <p:spPr>
            <a:xfrm>
              <a:off x="318446" y="418938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36"/>
            <p:cNvSpPr/>
            <p:nvPr/>
          </p:nvSpPr>
          <p:spPr>
            <a:xfrm>
              <a:off x="508356" y="4059335"/>
              <a:ext cx="56917" cy="56917"/>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36"/>
            <p:cNvSpPr/>
            <p:nvPr/>
          </p:nvSpPr>
          <p:spPr>
            <a:xfrm>
              <a:off x="698309"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36"/>
            <p:cNvSpPr/>
            <p:nvPr/>
          </p:nvSpPr>
          <p:spPr>
            <a:xfrm>
              <a:off x="893172" y="4336368"/>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6"/>
            <p:cNvSpPr/>
            <p:nvPr/>
          </p:nvSpPr>
          <p:spPr>
            <a:xfrm>
              <a:off x="1078172" y="4457909"/>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36"/>
            <p:cNvSpPr/>
            <p:nvPr/>
          </p:nvSpPr>
          <p:spPr>
            <a:xfrm>
              <a:off x="1268082" y="4046253"/>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36"/>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 name="Google Shape;905;p45"/>
          <p:cNvSpPr txBox="1">
            <a:spLocks/>
          </p:cNvSpPr>
          <p:nvPr/>
        </p:nvSpPr>
        <p:spPr>
          <a:xfrm>
            <a:off x="125930" y="749301"/>
            <a:ext cx="3463432"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Number of Wildlife strike over Years</a:t>
            </a:r>
            <a:endParaRPr lang="en-US" sz="1050" dirty="0"/>
          </a:p>
        </p:txBody>
      </p:sp>
      <p:sp>
        <p:nvSpPr>
          <p:cNvPr id="36" name="Google Shape;905;p45"/>
          <p:cNvSpPr txBox="1">
            <a:spLocks/>
          </p:cNvSpPr>
          <p:nvPr/>
        </p:nvSpPr>
        <p:spPr>
          <a:xfrm>
            <a:off x="3799453" y="747975"/>
            <a:ext cx="3463432"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Airplane Size vs Damage </a:t>
            </a:r>
            <a:endParaRPr lang="en-US" sz="1050" dirty="0"/>
          </a:p>
        </p:txBody>
      </p:sp>
      <p:sp>
        <p:nvSpPr>
          <p:cNvPr id="40" name="Google Shape;751;p40"/>
          <p:cNvSpPr txBox="1">
            <a:spLocks/>
          </p:cNvSpPr>
          <p:nvPr/>
        </p:nvSpPr>
        <p:spPr>
          <a:xfrm>
            <a:off x="7520634" y="1207827"/>
            <a:ext cx="1484428" cy="3771443"/>
          </a:xfrm>
          <a:prstGeom prst="rect">
            <a:avLst/>
          </a:prstGeom>
          <a:solidFill>
            <a:schemeClr val="dk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9pPr>
          </a:lstStyle>
          <a:p>
            <a:pPr marL="171450" indent="-171450">
              <a:lnSpc>
                <a:spcPct val="150000"/>
              </a:lnSpc>
              <a:buClr>
                <a:schemeClr val="hlink"/>
              </a:buClr>
              <a:buSzPts val="1100"/>
              <a:buFont typeface="Arial" panose="020B0604020202020204" pitchFamily="34" charset="0"/>
              <a:buChar char="•"/>
            </a:pPr>
            <a:r>
              <a:rPr lang="en-US" sz="1050" dirty="0" smtClean="0"/>
              <a:t>Over the years, the wildlife strike has increased.</a:t>
            </a:r>
          </a:p>
          <a:p>
            <a:pPr marL="171450" indent="-171450">
              <a:lnSpc>
                <a:spcPct val="150000"/>
              </a:lnSpc>
              <a:buClr>
                <a:schemeClr val="hlink"/>
              </a:buClr>
              <a:buSzPts val="1100"/>
              <a:buFont typeface="Arial" panose="020B0604020202020204" pitchFamily="34" charset="0"/>
              <a:buChar char="•"/>
            </a:pPr>
            <a:endParaRPr lang="en-US" sz="1050" dirty="0"/>
          </a:p>
          <a:p>
            <a:pPr marL="171450" indent="-171450">
              <a:lnSpc>
                <a:spcPct val="150000"/>
              </a:lnSpc>
              <a:buClr>
                <a:schemeClr val="hlink"/>
              </a:buClr>
              <a:buSzPts val="1100"/>
              <a:buFont typeface="Arial" panose="020B0604020202020204" pitchFamily="34" charset="0"/>
              <a:buChar char="•"/>
            </a:pPr>
            <a:r>
              <a:rPr lang="en-US" sz="1050" dirty="0" smtClean="0"/>
              <a:t>Minimum strike was in 2004 and maximum strike was in 2010.</a:t>
            </a:r>
          </a:p>
          <a:p>
            <a:pPr marL="171450" indent="-171450">
              <a:lnSpc>
                <a:spcPct val="150000"/>
              </a:lnSpc>
              <a:buClr>
                <a:schemeClr val="hlink"/>
              </a:buClr>
              <a:buSzPts val="1100"/>
              <a:buFont typeface="Arial" panose="020B0604020202020204" pitchFamily="34" charset="0"/>
              <a:buChar char="•"/>
            </a:pPr>
            <a:endParaRPr lang="en-US" sz="1050" dirty="0"/>
          </a:p>
          <a:p>
            <a:pPr marL="171450" indent="-171450">
              <a:lnSpc>
                <a:spcPct val="150000"/>
              </a:lnSpc>
              <a:buClr>
                <a:schemeClr val="hlink"/>
              </a:buClr>
              <a:buSzPts val="1100"/>
              <a:buFont typeface="Arial" panose="020B0604020202020204" pitchFamily="34" charset="0"/>
              <a:buChar char="•"/>
            </a:pPr>
            <a:r>
              <a:rPr lang="en-US" sz="1050" dirty="0" smtClean="0"/>
              <a:t>Small size planes are more damaged as compared to larger planes due to bird strike.</a:t>
            </a:r>
            <a:endParaRPr lang="en-US" sz="1050" dirty="0"/>
          </a:p>
          <a:p>
            <a:pPr marL="171450" indent="-171450">
              <a:lnSpc>
                <a:spcPct val="150000"/>
              </a:lnSpc>
              <a:buClr>
                <a:schemeClr val="hlink"/>
              </a:buClr>
              <a:buSzPts val="1100"/>
              <a:buFont typeface="Arial" panose="020B0604020202020204" pitchFamily="34" charset="0"/>
              <a:buChar char="•"/>
            </a:pPr>
            <a:endParaRPr lang="en-US" sz="1050" dirty="0"/>
          </a:p>
        </p:txBody>
      </p:sp>
      <p:sp>
        <p:nvSpPr>
          <p:cNvPr id="41" name="Google Shape;905;p45"/>
          <p:cNvSpPr txBox="1">
            <a:spLocks/>
          </p:cNvSpPr>
          <p:nvPr/>
        </p:nvSpPr>
        <p:spPr>
          <a:xfrm>
            <a:off x="7472976" y="747975"/>
            <a:ext cx="1521625"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Insights </a:t>
            </a:r>
            <a:endParaRPr lang="en-US" sz="1050" dirty="0"/>
          </a:p>
        </p:txBody>
      </p:sp>
      <p:pic>
        <p:nvPicPr>
          <p:cNvPr id="8" name="Picture 7"/>
          <p:cNvPicPr>
            <a:picLocks noChangeAspect="1"/>
          </p:cNvPicPr>
          <p:nvPr/>
        </p:nvPicPr>
        <p:blipFill>
          <a:blip r:embed="rId3"/>
          <a:stretch>
            <a:fillRect/>
          </a:stretch>
        </p:blipFill>
        <p:spPr>
          <a:xfrm>
            <a:off x="219491" y="1121962"/>
            <a:ext cx="3286955" cy="3623574"/>
          </a:xfrm>
          <a:prstGeom prst="rect">
            <a:avLst/>
          </a:prstGeom>
        </p:spPr>
      </p:pic>
      <p:pic>
        <p:nvPicPr>
          <p:cNvPr id="2" name="Picture 1"/>
          <p:cNvPicPr>
            <a:picLocks noChangeAspect="1"/>
          </p:cNvPicPr>
          <p:nvPr/>
        </p:nvPicPr>
        <p:blipFill>
          <a:blip r:embed="rId4"/>
          <a:stretch>
            <a:fillRect/>
          </a:stretch>
        </p:blipFill>
        <p:spPr>
          <a:xfrm>
            <a:off x="3799452" y="1121962"/>
            <a:ext cx="3609189" cy="3857308"/>
          </a:xfrm>
          <a:prstGeom prst="rect">
            <a:avLst/>
          </a:prstGeom>
        </p:spPr>
      </p:pic>
    </p:spTree>
    <p:extLst>
      <p:ext uri="{BB962C8B-B14F-4D97-AF65-F5344CB8AC3E}">
        <p14:creationId xmlns:p14="http://schemas.microsoft.com/office/powerpoint/2010/main" val="13344509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4" name="Google Shape;604;p36"/>
          <p:cNvSpPr txBox="1">
            <a:spLocks noGrp="1"/>
          </p:cNvSpPr>
          <p:nvPr>
            <p:ph type="title"/>
          </p:nvPr>
        </p:nvSpPr>
        <p:spPr>
          <a:xfrm>
            <a:off x="344249" y="68548"/>
            <a:ext cx="4329057" cy="6206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Insights On Sky Condition </a:t>
            </a:r>
            <a:endParaRPr dirty="0"/>
          </a:p>
        </p:txBody>
      </p:sp>
      <p:grpSp>
        <p:nvGrpSpPr>
          <p:cNvPr id="606" name="Google Shape;606;p36"/>
          <p:cNvGrpSpPr/>
          <p:nvPr/>
        </p:nvGrpSpPr>
        <p:grpSpPr>
          <a:xfrm>
            <a:off x="7701403" y="0"/>
            <a:ext cx="1360765" cy="666952"/>
            <a:chOff x="-215300" y="3851305"/>
            <a:chExt cx="1694813" cy="830678"/>
          </a:xfrm>
        </p:grpSpPr>
        <p:sp>
          <p:nvSpPr>
            <p:cNvPr id="607" name="Google Shape;607;p36"/>
            <p:cNvSpPr/>
            <p:nvPr/>
          </p:nvSpPr>
          <p:spPr>
            <a:xfrm>
              <a:off x="861887" y="3947362"/>
              <a:ext cx="215345" cy="4222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8" name="Google Shape;608;p36"/>
            <p:cNvGrpSpPr/>
            <p:nvPr/>
          </p:nvGrpSpPr>
          <p:grpSpPr>
            <a:xfrm>
              <a:off x="861887" y="4031521"/>
              <a:ext cx="137882" cy="60495"/>
              <a:chOff x="1949580" y="3551527"/>
              <a:chExt cx="247410" cy="108551"/>
            </a:xfrm>
          </p:grpSpPr>
          <p:sp>
            <p:nvSpPr>
              <p:cNvPr id="609" name="Google Shape;609;p36"/>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36"/>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36"/>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2" name="Google Shape;612;p36"/>
            <p:cNvSpPr/>
            <p:nvPr/>
          </p:nvSpPr>
          <p:spPr>
            <a:xfrm>
              <a:off x="-85801"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36"/>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36"/>
            <p:cNvSpPr/>
            <p:nvPr/>
          </p:nvSpPr>
          <p:spPr>
            <a:xfrm>
              <a:off x="294020" y="4210340"/>
              <a:ext cx="105745" cy="471557"/>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36"/>
            <p:cNvSpPr/>
            <p:nvPr/>
          </p:nvSpPr>
          <p:spPr>
            <a:xfrm>
              <a:off x="48397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36"/>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36"/>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36"/>
            <p:cNvSpPr/>
            <p:nvPr/>
          </p:nvSpPr>
          <p:spPr>
            <a:xfrm>
              <a:off x="1053745" y="4472133"/>
              <a:ext cx="105745" cy="209628"/>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36"/>
            <p:cNvSpPr/>
            <p:nvPr/>
          </p:nvSpPr>
          <p:spPr>
            <a:xfrm>
              <a:off x="1243698"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36"/>
            <p:cNvSpPr/>
            <p:nvPr/>
          </p:nvSpPr>
          <p:spPr>
            <a:xfrm>
              <a:off x="-32968" y="4087783"/>
              <a:ext cx="1329975" cy="42031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36"/>
            <p:cNvSpPr/>
            <p:nvPr/>
          </p:nvSpPr>
          <p:spPr>
            <a:xfrm>
              <a:off x="-61417"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36"/>
            <p:cNvSpPr/>
            <p:nvPr/>
          </p:nvSpPr>
          <p:spPr>
            <a:xfrm>
              <a:off x="128536" y="4354614"/>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36"/>
            <p:cNvSpPr/>
            <p:nvPr/>
          </p:nvSpPr>
          <p:spPr>
            <a:xfrm>
              <a:off x="318446" y="418938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36"/>
            <p:cNvSpPr/>
            <p:nvPr/>
          </p:nvSpPr>
          <p:spPr>
            <a:xfrm>
              <a:off x="508356" y="4059335"/>
              <a:ext cx="56917" cy="56917"/>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36"/>
            <p:cNvSpPr/>
            <p:nvPr/>
          </p:nvSpPr>
          <p:spPr>
            <a:xfrm>
              <a:off x="698309"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36"/>
            <p:cNvSpPr/>
            <p:nvPr/>
          </p:nvSpPr>
          <p:spPr>
            <a:xfrm>
              <a:off x="893172" y="4336368"/>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6"/>
            <p:cNvSpPr/>
            <p:nvPr/>
          </p:nvSpPr>
          <p:spPr>
            <a:xfrm>
              <a:off x="1078172" y="4457909"/>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36"/>
            <p:cNvSpPr/>
            <p:nvPr/>
          </p:nvSpPr>
          <p:spPr>
            <a:xfrm>
              <a:off x="1268082" y="4046253"/>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36"/>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 name="Google Shape;905;p45"/>
          <p:cNvSpPr txBox="1">
            <a:spLocks/>
          </p:cNvSpPr>
          <p:nvPr/>
        </p:nvSpPr>
        <p:spPr>
          <a:xfrm>
            <a:off x="125930" y="749301"/>
            <a:ext cx="4386000"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Altitude Vs Sky condition</a:t>
            </a:r>
            <a:endParaRPr lang="en-US" sz="1050" dirty="0"/>
          </a:p>
        </p:txBody>
      </p:sp>
      <p:sp>
        <p:nvSpPr>
          <p:cNvPr id="36" name="Google Shape;905;p45"/>
          <p:cNvSpPr txBox="1">
            <a:spLocks/>
          </p:cNvSpPr>
          <p:nvPr/>
        </p:nvSpPr>
        <p:spPr>
          <a:xfrm>
            <a:off x="4673306" y="743751"/>
            <a:ext cx="4331756"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Number of wildlife strike vs sky condition</a:t>
            </a:r>
            <a:endParaRPr lang="en-US" sz="1050" dirty="0"/>
          </a:p>
        </p:txBody>
      </p:sp>
      <p:sp>
        <p:nvSpPr>
          <p:cNvPr id="40" name="Google Shape;751;p40"/>
          <p:cNvSpPr txBox="1">
            <a:spLocks/>
          </p:cNvSpPr>
          <p:nvPr/>
        </p:nvSpPr>
        <p:spPr>
          <a:xfrm>
            <a:off x="92558" y="3841031"/>
            <a:ext cx="8801178" cy="1174704"/>
          </a:xfrm>
          <a:prstGeom prst="rect">
            <a:avLst/>
          </a:prstGeom>
          <a:solidFill>
            <a:schemeClr val="dk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9pPr>
          </a:lstStyle>
          <a:p>
            <a:pPr marL="171450" indent="-171450">
              <a:lnSpc>
                <a:spcPct val="150000"/>
              </a:lnSpc>
              <a:buClr>
                <a:schemeClr val="hlink"/>
              </a:buClr>
              <a:buSzPts val="1100"/>
              <a:buFont typeface="Arial" panose="020B0604020202020204" pitchFamily="34" charset="0"/>
              <a:buChar char="•"/>
            </a:pPr>
            <a:r>
              <a:rPr lang="en-US" sz="1050" dirty="0" smtClean="0"/>
              <a:t>In both altitude categories, whether it be &gt;1000 ft. or &lt; 1000ft., maximum flights are flying in “No cloud” condition, followed by “Some cloud” and “Overcast” condition.</a:t>
            </a:r>
          </a:p>
          <a:p>
            <a:pPr marL="171450" indent="-171450">
              <a:lnSpc>
                <a:spcPct val="150000"/>
              </a:lnSpc>
              <a:buClr>
                <a:schemeClr val="hlink"/>
              </a:buClr>
              <a:buSzPts val="1100"/>
              <a:buFont typeface="Arial" panose="020B0604020202020204" pitchFamily="34" charset="0"/>
              <a:buChar char="•"/>
            </a:pPr>
            <a:r>
              <a:rPr lang="en-US" sz="1050" dirty="0" smtClean="0"/>
              <a:t>The Number of wildlife struck is highest when there is no cloud sky condition. This might be because birds or wildlife are flying in higher numbers when the sky is clear. </a:t>
            </a:r>
            <a:endParaRPr lang="en-US" sz="1050" dirty="0"/>
          </a:p>
        </p:txBody>
      </p:sp>
      <p:pic>
        <p:nvPicPr>
          <p:cNvPr id="3" name="Picture 2"/>
          <p:cNvPicPr>
            <a:picLocks noChangeAspect="1"/>
          </p:cNvPicPr>
          <p:nvPr/>
        </p:nvPicPr>
        <p:blipFill>
          <a:blip r:embed="rId3"/>
          <a:stretch>
            <a:fillRect/>
          </a:stretch>
        </p:blipFill>
        <p:spPr>
          <a:xfrm>
            <a:off x="125930" y="1121962"/>
            <a:ext cx="2623945" cy="2286319"/>
          </a:xfrm>
          <a:prstGeom prst="rect">
            <a:avLst/>
          </a:prstGeom>
        </p:spPr>
      </p:pic>
      <p:pic>
        <p:nvPicPr>
          <p:cNvPr id="4" name="Picture 3"/>
          <p:cNvPicPr>
            <a:picLocks noChangeAspect="1"/>
          </p:cNvPicPr>
          <p:nvPr/>
        </p:nvPicPr>
        <p:blipFill>
          <a:blip r:embed="rId4"/>
          <a:stretch>
            <a:fillRect/>
          </a:stretch>
        </p:blipFill>
        <p:spPr>
          <a:xfrm>
            <a:off x="4738861" y="1206316"/>
            <a:ext cx="4266201" cy="2117609"/>
          </a:xfrm>
          <a:prstGeom prst="rect">
            <a:avLst/>
          </a:prstGeom>
        </p:spPr>
      </p:pic>
      <p:sp>
        <p:nvSpPr>
          <p:cNvPr id="35" name="Google Shape;905;p45"/>
          <p:cNvSpPr txBox="1">
            <a:spLocks/>
          </p:cNvSpPr>
          <p:nvPr/>
        </p:nvSpPr>
        <p:spPr>
          <a:xfrm>
            <a:off x="96319" y="3408281"/>
            <a:ext cx="2333182"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buFont typeface="Inter"/>
              <a:buNone/>
            </a:pPr>
            <a:r>
              <a:rPr lang="en-US" sz="1050" dirty="0" smtClean="0"/>
              <a:t>Insights</a:t>
            </a:r>
            <a:endParaRPr lang="en-US" sz="1050" dirty="0"/>
          </a:p>
        </p:txBody>
      </p:sp>
      <p:pic>
        <p:nvPicPr>
          <p:cNvPr id="2" name="Picture 1"/>
          <p:cNvPicPr>
            <a:picLocks noChangeAspect="1"/>
          </p:cNvPicPr>
          <p:nvPr/>
        </p:nvPicPr>
        <p:blipFill>
          <a:blip r:embed="rId5"/>
          <a:stretch>
            <a:fillRect/>
          </a:stretch>
        </p:blipFill>
        <p:spPr>
          <a:xfrm>
            <a:off x="2735975" y="1206316"/>
            <a:ext cx="1775955" cy="1814015"/>
          </a:xfrm>
          <a:prstGeom prst="rect">
            <a:avLst/>
          </a:prstGeom>
        </p:spPr>
      </p:pic>
    </p:spTree>
    <p:extLst>
      <p:ext uri="{BB962C8B-B14F-4D97-AF65-F5344CB8AC3E}">
        <p14:creationId xmlns:p14="http://schemas.microsoft.com/office/powerpoint/2010/main" val="27065266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4" name="Google Shape;604;p36"/>
          <p:cNvSpPr txBox="1">
            <a:spLocks noGrp="1"/>
          </p:cNvSpPr>
          <p:nvPr>
            <p:ph type="title"/>
          </p:nvPr>
        </p:nvSpPr>
        <p:spPr>
          <a:xfrm>
            <a:off x="344249" y="68548"/>
            <a:ext cx="7315053" cy="6206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Insights On Damage Caused &amp; Impact </a:t>
            </a:r>
            <a:r>
              <a:rPr lang="en-IN" dirty="0"/>
              <a:t>O</a:t>
            </a:r>
            <a:r>
              <a:rPr lang="en-IN" dirty="0" smtClean="0"/>
              <a:t>n </a:t>
            </a:r>
            <a:r>
              <a:rPr lang="en-IN" dirty="0"/>
              <a:t>F</a:t>
            </a:r>
            <a:r>
              <a:rPr lang="en-IN" dirty="0" smtClean="0"/>
              <a:t>light </a:t>
            </a:r>
            <a:endParaRPr dirty="0"/>
          </a:p>
        </p:txBody>
      </p:sp>
      <p:grpSp>
        <p:nvGrpSpPr>
          <p:cNvPr id="606" name="Google Shape;606;p36"/>
          <p:cNvGrpSpPr/>
          <p:nvPr/>
        </p:nvGrpSpPr>
        <p:grpSpPr>
          <a:xfrm>
            <a:off x="7701403" y="0"/>
            <a:ext cx="1360765" cy="666952"/>
            <a:chOff x="-215300" y="3851305"/>
            <a:chExt cx="1694813" cy="830678"/>
          </a:xfrm>
        </p:grpSpPr>
        <p:sp>
          <p:nvSpPr>
            <p:cNvPr id="607" name="Google Shape;607;p36"/>
            <p:cNvSpPr/>
            <p:nvPr/>
          </p:nvSpPr>
          <p:spPr>
            <a:xfrm>
              <a:off x="861887" y="3947362"/>
              <a:ext cx="215345" cy="4222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8" name="Google Shape;608;p36"/>
            <p:cNvGrpSpPr/>
            <p:nvPr/>
          </p:nvGrpSpPr>
          <p:grpSpPr>
            <a:xfrm>
              <a:off x="861887" y="4031521"/>
              <a:ext cx="137882" cy="60495"/>
              <a:chOff x="1949580" y="3551527"/>
              <a:chExt cx="247410" cy="108551"/>
            </a:xfrm>
          </p:grpSpPr>
          <p:sp>
            <p:nvSpPr>
              <p:cNvPr id="609" name="Google Shape;609;p36"/>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36"/>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36"/>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2" name="Google Shape;612;p36"/>
            <p:cNvSpPr/>
            <p:nvPr/>
          </p:nvSpPr>
          <p:spPr>
            <a:xfrm>
              <a:off x="-85801"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36"/>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36"/>
            <p:cNvSpPr/>
            <p:nvPr/>
          </p:nvSpPr>
          <p:spPr>
            <a:xfrm>
              <a:off x="294020" y="4210340"/>
              <a:ext cx="105745" cy="471557"/>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36"/>
            <p:cNvSpPr/>
            <p:nvPr/>
          </p:nvSpPr>
          <p:spPr>
            <a:xfrm>
              <a:off x="48397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36"/>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36"/>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36"/>
            <p:cNvSpPr/>
            <p:nvPr/>
          </p:nvSpPr>
          <p:spPr>
            <a:xfrm>
              <a:off x="1053745" y="4472133"/>
              <a:ext cx="105745" cy="209628"/>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36"/>
            <p:cNvSpPr/>
            <p:nvPr/>
          </p:nvSpPr>
          <p:spPr>
            <a:xfrm>
              <a:off x="1243698"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36"/>
            <p:cNvSpPr/>
            <p:nvPr/>
          </p:nvSpPr>
          <p:spPr>
            <a:xfrm>
              <a:off x="-32968" y="4087783"/>
              <a:ext cx="1329975" cy="42031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36"/>
            <p:cNvSpPr/>
            <p:nvPr/>
          </p:nvSpPr>
          <p:spPr>
            <a:xfrm>
              <a:off x="-61417"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36"/>
            <p:cNvSpPr/>
            <p:nvPr/>
          </p:nvSpPr>
          <p:spPr>
            <a:xfrm>
              <a:off x="128536" y="4354614"/>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36"/>
            <p:cNvSpPr/>
            <p:nvPr/>
          </p:nvSpPr>
          <p:spPr>
            <a:xfrm>
              <a:off x="318446" y="418938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36"/>
            <p:cNvSpPr/>
            <p:nvPr/>
          </p:nvSpPr>
          <p:spPr>
            <a:xfrm>
              <a:off x="508356" y="4059335"/>
              <a:ext cx="56917" cy="56917"/>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36"/>
            <p:cNvSpPr/>
            <p:nvPr/>
          </p:nvSpPr>
          <p:spPr>
            <a:xfrm>
              <a:off x="698309"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36"/>
            <p:cNvSpPr/>
            <p:nvPr/>
          </p:nvSpPr>
          <p:spPr>
            <a:xfrm>
              <a:off x="893172" y="4336368"/>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6"/>
            <p:cNvSpPr/>
            <p:nvPr/>
          </p:nvSpPr>
          <p:spPr>
            <a:xfrm>
              <a:off x="1078172" y="4457909"/>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36"/>
            <p:cNvSpPr/>
            <p:nvPr/>
          </p:nvSpPr>
          <p:spPr>
            <a:xfrm>
              <a:off x="1268082" y="4046253"/>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36"/>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 name="Google Shape;905;p45"/>
          <p:cNvSpPr txBox="1">
            <a:spLocks/>
          </p:cNvSpPr>
          <p:nvPr/>
        </p:nvSpPr>
        <p:spPr>
          <a:xfrm>
            <a:off x="125929" y="749301"/>
            <a:ext cx="2443735"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Wildlife struck vs damage caused</a:t>
            </a:r>
            <a:endParaRPr lang="en-US" sz="1050" dirty="0"/>
          </a:p>
        </p:txBody>
      </p:sp>
      <p:sp>
        <p:nvSpPr>
          <p:cNvPr id="36" name="Google Shape;905;p45"/>
          <p:cNvSpPr txBox="1">
            <a:spLocks/>
          </p:cNvSpPr>
          <p:nvPr/>
        </p:nvSpPr>
        <p:spPr>
          <a:xfrm>
            <a:off x="6140496" y="749301"/>
            <a:ext cx="2864566"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Damage caused vs Number of engines</a:t>
            </a:r>
            <a:endParaRPr lang="en-US" sz="1050" dirty="0"/>
          </a:p>
        </p:txBody>
      </p:sp>
      <p:sp>
        <p:nvSpPr>
          <p:cNvPr id="40" name="Google Shape;751;p40"/>
          <p:cNvSpPr txBox="1">
            <a:spLocks/>
          </p:cNvSpPr>
          <p:nvPr/>
        </p:nvSpPr>
        <p:spPr>
          <a:xfrm>
            <a:off x="92558" y="3525805"/>
            <a:ext cx="8801178" cy="1564412"/>
          </a:xfrm>
          <a:prstGeom prst="rect">
            <a:avLst/>
          </a:prstGeom>
          <a:solidFill>
            <a:schemeClr val="dk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9pPr>
          </a:lstStyle>
          <a:p>
            <a:pPr marL="171450" indent="-171450">
              <a:lnSpc>
                <a:spcPct val="150000"/>
              </a:lnSpc>
              <a:buClr>
                <a:schemeClr val="hlink"/>
              </a:buClr>
              <a:buSzPts val="1100"/>
              <a:buFont typeface="Arial" panose="020B0604020202020204" pitchFamily="34" charset="0"/>
              <a:buChar char="•"/>
            </a:pPr>
            <a:r>
              <a:rPr lang="en-US" sz="1050" dirty="0" smtClean="0"/>
              <a:t>More than 50% of the times, when damage is caused it is caused when a flight strikes more than 100 birds. More is the number of wildlife strikes by a flight, more is the damage. </a:t>
            </a:r>
          </a:p>
          <a:p>
            <a:pPr marL="171450" indent="-171450">
              <a:lnSpc>
                <a:spcPct val="150000"/>
              </a:lnSpc>
              <a:buClr>
                <a:schemeClr val="hlink"/>
              </a:buClr>
              <a:buSzPts val="1100"/>
              <a:buFont typeface="Arial" panose="020B0604020202020204" pitchFamily="34" charset="0"/>
              <a:buChar char="•"/>
            </a:pPr>
            <a:r>
              <a:rPr lang="en-US" sz="1050" dirty="0"/>
              <a:t>M</a:t>
            </a:r>
            <a:r>
              <a:rPr lang="en-US" sz="1050" dirty="0" smtClean="0"/>
              <a:t>ajority </a:t>
            </a:r>
            <a:r>
              <a:rPr lang="en-US" sz="1050" dirty="0"/>
              <a:t>of the time, engine shuts </a:t>
            </a:r>
            <a:r>
              <a:rPr lang="en-US" sz="1050" dirty="0" smtClean="0"/>
              <a:t>down, followed by precautionary landing are the 2 major impacts on flights when there's a damage </a:t>
            </a:r>
            <a:r>
              <a:rPr lang="en-US" sz="1050" dirty="0"/>
              <a:t>to the </a:t>
            </a:r>
            <a:r>
              <a:rPr lang="en-US" sz="1050" dirty="0" smtClean="0"/>
              <a:t>airplane caused by bird strike. </a:t>
            </a:r>
          </a:p>
          <a:p>
            <a:pPr marL="171450" indent="-171450">
              <a:lnSpc>
                <a:spcPct val="150000"/>
              </a:lnSpc>
              <a:buClr>
                <a:schemeClr val="hlink"/>
              </a:buClr>
              <a:buSzPts val="1100"/>
              <a:buFont typeface="Arial" panose="020B0604020202020204" pitchFamily="34" charset="0"/>
              <a:buChar char="•"/>
            </a:pPr>
            <a:r>
              <a:rPr lang="en-US" sz="1050" dirty="0" smtClean="0"/>
              <a:t>Number of engines does not really affect whether there will be any damage caused to the airplanes or not, as seen that airplanes with engines more than 2 have similar chances of getting damaged. </a:t>
            </a:r>
          </a:p>
          <a:p>
            <a:pPr marL="171450" indent="-171450">
              <a:lnSpc>
                <a:spcPct val="150000"/>
              </a:lnSpc>
              <a:buClr>
                <a:schemeClr val="hlink"/>
              </a:buClr>
              <a:buSzPts val="1100"/>
              <a:buFont typeface="Arial" panose="020B0604020202020204" pitchFamily="34" charset="0"/>
              <a:buChar char="•"/>
            </a:pPr>
            <a:endParaRPr lang="en-US" sz="1050" dirty="0" smtClean="0"/>
          </a:p>
          <a:p>
            <a:pPr marL="171450" indent="-171450">
              <a:lnSpc>
                <a:spcPct val="150000"/>
              </a:lnSpc>
              <a:buClr>
                <a:schemeClr val="hlink"/>
              </a:buClr>
              <a:buSzPts val="1100"/>
              <a:buFont typeface="Arial" panose="020B0604020202020204" pitchFamily="34" charset="0"/>
              <a:buChar char="•"/>
            </a:pPr>
            <a:endParaRPr lang="en-US" sz="1050" dirty="0" smtClean="0"/>
          </a:p>
        </p:txBody>
      </p:sp>
      <p:sp>
        <p:nvSpPr>
          <p:cNvPr id="35" name="Google Shape;905;p45"/>
          <p:cNvSpPr txBox="1">
            <a:spLocks/>
          </p:cNvSpPr>
          <p:nvPr/>
        </p:nvSpPr>
        <p:spPr>
          <a:xfrm>
            <a:off x="92558" y="3121775"/>
            <a:ext cx="2333182"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buFont typeface="Inter"/>
              <a:buNone/>
            </a:pPr>
            <a:r>
              <a:rPr lang="en-US" sz="1050" dirty="0" smtClean="0"/>
              <a:t>Insights</a:t>
            </a:r>
            <a:endParaRPr lang="en-US" sz="1050" dirty="0"/>
          </a:p>
        </p:txBody>
      </p:sp>
      <p:pic>
        <p:nvPicPr>
          <p:cNvPr id="5" name="Picture 4"/>
          <p:cNvPicPr>
            <a:picLocks noChangeAspect="1"/>
          </p:cNvPicPr>
          <p:nvPr/>
        </p:nvPicPr>
        <p:blipFill rotWithShape="1">
          <a:blip r:embed="rId3"/>
          <a:srcRect t="1079" r="2045" b="3348"/>
          <a:stretch/>
        </p:blipFill>
        <p:spPr>
          <a:xfrm>
            <a:off x="125929" y="1182050"/>
            <a:ext cx="2497131" cy="1850917"/>
          </a:xfrm>
          <a:prstGeom prst="rect">
            <a:avLst/>
          </a:prstGeom>
        </p:spPr>
      </p:pic>
      <p:pic>
        <p:nvPicPr>
          <p:cNvPr id="6" name="Picture 5"/>
          <p:cNvPicPr>
            <a:picLocks noChangeAspect="1"/>
          </p:cNvPicPr>
          <p:nvPr/>
        </p:nvPicPr>
        <p:blipFill>
          <a:blip r:embed="rId4"/>
          <a:stretch>
            <a:fillRect/>
          </a:stretch>
        </p:blipFill>
        <p:spPr>
          <a:xfrm>
            <a:off x="3036876" y="1106517"/>
            <a:ext cx="2743200" cy="1926450"/>
          </a:xfrm>
          <a:prstGeom prst="rect">
            <a:avLst/>
          </a:prstGeom>
        </p:spPr>
      </p:pic>
      <p:pic>
        <p:nvPicPr>
          <p:cNvPr id="7" name="Picture 6"/>
          <p:cNvPicPr>
            <a:picLocks noChangeAspect="1"/>
          </p:cNvPicPr>
          <p:nvPr/>
        </p:nvPicPr>
        <p:blipFill>
          <a:blip r:embed="rId5"/>
          <a:stretch>
            <a:fillRect/>
          </a:stretch>
        </p:blipFill>
        <p:spPr>
          <a:xfrm>
            <a:off x="6193892" y="1214142"/>
            <a:ext cx="2698518" cy="1733028"/>
          </a:xfrm>
          <a:prstGeom prst="rect">
            <a:avLst/>
          </a:prstGeom>
        </p:spPr>
      </p:pic>
      <p:sp>
        <p:nvSpPr>
          <p:cNvPr id="39" name="Google Shape;905;p45"/>
          <p:cNvSpPr txBox="1">
            <a:spLocks/>
          </p:cNvSpPr>
          <p:nvPr/>
        </p:nvSpPr>
        <p:spPr>
          <a:xfrm>
            <a:off x="2779907" y="749301"/>
            <a:ext cx="3080262"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Impacts on flights when damage is caused</a:t>
            </a:r>
            <a:endParaRPr lang="en-US" sz="1050" dirty="0"/>
          </a:p>
        </p:txBody>
      </p:sp>
    </p:spTree>
    <p:extLst>
      <p:ext uri="{BB962C8B-B14F-4D97-AF65-F5344CB8AC3E}">
        <p14:creationId xmlns:p14="http://schemas.microsoft.com/office/powerpoint/2010/main" val="31203227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4" name="Google Shape;604;p36"/>
          <p:cNvSpPr txBox="1">
            <a:spLocks noGrp="1"/>
          </p:cNvSpPr>
          <p:nvPr>
            <p:ph type="title"/>
          </p:nvPr>
        </p:nvSpPr>
        <p:spPr>
          <a:xfrm>
            <a:off x="344249" y="68548"/>
            <a:ext cx="7315053" cy="6206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Insights On Warnings Given </a:t>
            </a:r>
            <a:r>
              <a:rPr lang="en-IN" dirty="0"/>
              <a:t>T</a:t>
            </a:r>
            <a:r>
              <a:rPr lang="en-IN" dirty="0" smtClean="0"/>
              <a:t>o </a:t>
            </a:r>
            <a:r>
              <a:rPr lang="en-IN" dirty="0"/>
              <a:t>P</a:t>
            </a:r>
            <a:r>
              <a:rPr lang="en-IN" dirty="0" smtClean="0"/>
              <a:t>ilot </a:t>
            </a:r>
            <a:endParaRPr dirty="0"/>
          </a:p>
        </p:txBody>
      </p:sp>
      <p:grpSp>
        <p:nvGrpSpPr>
          <p:cNvPr id="606" name="Google Shape;606;p36"/>
          <p:cNvGrpSpPr/>
          <p:nvPr/>
        </p:nvGrpSpPr>
        <p:grpSpPr>
          <a:xfrm>
            <a:off x="7701403" y="0"/>
            <a:ext cx="1360765" cy="666952"/>
            <a:chOff x="-215300" y="3851305"/>
            <a:chExt cx="1694813" cy="830678"/>
          </a:xfrm>
        </p:grpSpPr>
        <p:sp>
          <p:nvSpPr>
            <p:cNvPr id="607" name="Google Shape;607;p36"/>
            <p:cNvSpPr/>
            <p:nvPr/>
          </p:nvSpPr>
          <p:spPr>
            <a:xfrm>
              <a:off x="861887" y="3947362"/>
              <a:ext cx="215345" cy="4222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8" name="Google Shape;608;p36"/>
            <p:cNvGrpSpPr/>
            <p:nvPr/>
          </p:nvGrpSpPr>
          <p:grpSpPr>
            <a:xfrm>
              <a:off x="861887" y="4031521"/>
              <a:ext cx="137882" cy="60495"/>
              <a:chOff x="1949580" y="3551527"/>
              <a:chExt cx="247410" cy="108551"/>
            </a:xfrm>
          </p:grpSpPr>
          <p:sp>
            <p:nvSpPr>
              <p:cNvPr id="609" name="Google Shape;609;p36"/>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36"/>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36"/>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2" name="Google Shape;612;p36"/>
            <p:cNvSpPr/>
            <p:nvPr/>
          </p:nvSpPr>
          <p:spPr>
            <a:xfrm>
              <a:off x="-85801"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36"/>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36"/>
            <p:cNvSpPr/>
            <p:nvPr/>
          </p:nvSpPr>
          <p:spPr>
            <a:xfrm>
              <a:off x="294020" y="4210340"/>
              <a:ext cx="105745" cy="471557"/>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36"/>
            <p:cNvSpPr/>
            <p:nvPr/>
          </p:nvSpPr>
          <p:spPr>
            <a:xfrm>
              <a:off x="48397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36"/>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36"/>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36"/>
            <p:cNvSpPr/>
            <p:nvPr/>
          </p:nvSpPr>
          <p:spPr>
            <a:xfrm>
              <a:off x="1053745" y="4472133"/>
              <a:ext cx="105745" cy="209628"/>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36"/>
            <p:cNvSpPr/>
            <p:nvPr/>
          </p:nvSpPr>
          <p:spPr>
            <a:xfrm>
              <a:off x="1243698"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36"/>
            <p:cNvSpPr/>
            <p:nvPr/>
          </p:nvSpPr>
          <p:spPr>
            <a:xfrm>
              <a:off x="-32968" y="4087783"/>
              <a:ext cx="1329975" cy="42031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36"/>
            <p:cNvSpPr/>
            <p:nvPr/>
          </p:nvSpPr>
          <p:spPr>
            <a:xfrm>
              <a:off x="-61417"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36"/>
            <p:cNvSpPr/>
            <p:nvPr/>
          </p:nvSpPr>
          <p:spPr>
            <a:xfrm>
              <a:off x="128536" y="4354614"/>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36"/>
            <p:cNvSpPr/>
            <p:nvPr/>
          </p:nvSpPr>
          <p:spPr>
            <a:xfrm>
              <a:off x="318446" y="418938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36"/>
            <p:cNvSpPr/>
            <p:nvPr/>
          </p:nvSpPr>
          <p:spPr>
            <a:xfrm>
              <a:off x="508356" y="4059335"/>
              <a:ext cx="56917" cy="56917"/>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36"/>
            <p:cNvSpPr/>
            <p:nvPr/>
          </p:nvSpPr>
          <p:spPr>
            <a:xfrm>
              <a:off x="698309"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36"/>
            <p:cNvSpPr/>
            <p:nvPr/>
          </p:nvSpPr>
          <p:spPr>
            <a:xfrm>
              <a:off x="893172" y="4336368"/>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6"/>
            <p:cNvSpPr/>
            <p:nvPr/>
          </p:nvSpPr>
          <p:spPr>
            <a:xfrm>
              <a:off x="1078172" y="4457909"/>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36"/>
            <p:cNvSpPr/>
            <p:nvPr/>
          </p:nvSpPr>
          <p:spPr>
            <a:xfrm>
              <a:off x="1268082" y="4046253"/>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36"/>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 name="Google Shape;905;p45"/>
          <p:cNvSpPr txBox="1">
            <a:spLocks/>
          </p:cNvSpPr>
          <p:nvPr/>
        </p:nvSpPr>
        <p:spPr>
          <a:xfrm>
            <a:off x="280327" y="715317"/>
            <a:ext cx="4098114"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Pilots not informed vs number of wildlife strike</a:t>
            </a:r>
            <a:endParaRPr lang="en-US" sz="1050" dirty="0"/>
          </a:p>
        </p:txBody>
      </p:sp>
      <p:sp>
        <p:nvSpPr>
          <p:cNvPr id="40" name="Google Shape;751;p40"/>
          <p:cNvSpPr txBox="1">
            <a:spLocks/>
          </p:cNvSpPr>
          <p:nvPr/>
        </p:nvSpPr>
        <p:spPr>
          <a:xfrm>
            <a:off x="71654" y="3864507"/>
            <a:ext cx="8801178" cy="932033"/>
          </a:xfrm>
          <a:prstGeom prst="rect">
            <a:avLst/>
          </a:prstGeom>
          <a:solidFill>
            <a:schemeClr val="dk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9pPr>
          </a:lstStyle>
          <a:p>
            <a:pPr marL="171450" indent="-171450">
              <a:lnSpc>
                <a:spcPct val="150000"/>
              </a:lnSpc>
              <a:buClr>
                <a:schemeClr val="hlink"/>
              </a:buClr>
              <a:buSzPts val="1100"/>
              <a:buFont typeface="Arial" panose="020B0604020202020204" pitchFamily="34" charset="0"/>
              <a:buChar char="•"/>
            </a:pPr>
            <a:r>
              <a:rPr lang="en-US" sz="1050" dirty="0"/>
              <a:t>W</a:t>
            </a:r>
            <a:r>
              <a:rPr lang="en-US" sz="1050" dirty="0" smtClean="0"/>
              <a:t>hen pilots were not informed about the wildlife, almost 50% of time, the plane hit a bird for all categories of number of wildlife.</a:t>
            </a:r>
          </a:p>
          <a:p>
            <a:pPr marL="171450" indent="-171450">
              <a:lnSpc>
                <a:spcPct val="150000"/>
              </a:lnSpc>
              <a:buClr>
                <a:schemeClr val="hlink"/>
              </a:buClr>
              <a:buSzPts val="1100"/>
              <a:buFont typeface="Arial" panose="020B0604020202020204" pitchFamily="34" charset="0"/>
              <a:buChar char="•"/>
            </a:pPr>
            <a:r>
              <a:rPr lang="en-US" sz="1050" dirty="0" smtClean="0"/>
              <a:t>There are more cases of wildlife hit when pilots are not informed about it in prior. </a:t>
            </a:r>
          </a:p>
          <a:p>
            <a:pPr marL="171450" indent="-171450">
              <a:lnSpc>
                <a:spcPct val="150000"/>
              </a:lnSpc>
              <a:buClr>
                <a:schemeClr val="hlink"/>
              </a:buClr>
              <a:buSzPts val="1100"/>
              <a:buFont typeface="Arial" panose="020B0604020202020204" pitchFamily="34" charset="0"/>
              <a:buChar char="•"/>
            </a:pPr>
            <a:endParaRPr lang="en-US" sz="1050" dirty="0" smtClean="0"/>
          </a:p>
          <a:p>
            <a:pPr marL="171450" indent="-171450">
              <a:lnSpc>
                <a:spcPct val="150000"/>
              </a:lnSpc>
              <a:buClr>
                <a:schemeClr val="hlink"/>
              </a:buClr>
              <a:buSzPts val="1100"/>
              <a:buFont typeface="Arial" panose="020B0604020202020204" pitchFamily="34" charset="0"/>
              <a:buChar char="•"/>
            </a:pPr>
            <a:endParaRPr lang="en-US" sz="1050" dirty="0" smtClean="0"/>
          </a:p>
        </p:txBody>
      </p:sp>
      <p:sp>
        <p:nvSpPr>
          <p:cNvPr id="35" name="Google Shape;905;p45"/>
          <p:cNvSpPr txBox="1">
            <a:spLocks/>
          </p:cNvSpPr>
          <p:nvPr/>
        </p:nvSpPr>
        <p:spPr>
          <a:xfrm>
            <a:off x="145953" y="3378369"/>
            <a:ext cx="2333182"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buFont typeface="Inter"/>
              <a:buNone/>
            </a:pPr>
            <a:r>
              <a:rPr lang="en-US" sz="1050" dirty="0" smtClean="0"/>
              <a:t>Insights</a:t>
            </a:r>
            <a:endParaRPr lang="en-US" sz="1050" dirty="0"/>
          </a:p>
        </p:txBody>
      </p:sp>
      <p:sp>
        <p:nvSpPr>
          <p:cNvPr id="39" name="Google Shape;905;p45"/>
          <p:cNvSpPr txBox="1">
            <a:spLocks/>
          </p:cNvSpPr>
          <p:nvPr/>
        </p:nvSpPr>
        <p:spPr>
          <a:xfrm>
            <a:off x="5006991" y="702514"/>
            <a:ext cx="3950743"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Pilots informed vs Number of strike</a:t>
            </a:r>
            <a:endParaRPr lang="en-US" sz="1050" dirty="0"/>
          </a:p>
        </p:txBody>
      </p:sp>
      <p:pic>
        <p:nvPicPr>
          <p:cNvPr id="2" name="Picture 1"/>
          <p:cNvPicPr>
            <a:picLocks noChangeAspect="1"/>
          </p:cNvPicPr>
          <p:nvPr/>
        </p:nvPicPr>
        <p:blipFill>
          <a:blip r:embed="rId3"/>
          <a:stretch>
            <a:fillRect/>
          </a:stretch>
        </p:blipFill>
        <p:spPr>
          <a:xfrm>
            <a:off x="1273152" y="1320563"/>
            <a:ext cx="2112464" cy="1571264"/>
          </a:xfrm>
          <a:prstGeom prst="rect">
            <a:avLst/>
          </a:prstGeom>
        </p:spPr>
      </p:pic>
      <p:pic>
        <p:nvPicPr>
          <p:cNvPr id="3" name="Picture 2"/>
          <p:cNvPicPr>
            <a:picLocks noChangeAspect="1"/>
          </p:cNvPicPr>
          <p:nvPr/>
        </p:nvPicPr>
        <p:blipFill>
          <a:blip r:embed="rId4"/>
          <a:stretch>
            <a:fillRect/>
          </a:stretch>
        </p:blipFill>
        <p:spPr>
          <a:xfrm>
            <a:off x="5006992" y="1273621"/>
            <a:ext cx="3950742" cy="1996301"/>
          </a:xfrm>
          <a:prstGeom prst="rect">
            <a:avLst/>
          </a:prstGeom>
        </p:spPr>
      </p:pic>
    </p:spTree>
    <p:extLst>
      <p:ext uri="{BB962C8B-B14F-4D97-AF65-F5344CB8AC3E}">
        <p14:creationId xmlns:p14="http://schemas.microsoft.com/office/powerpoint/2010/main" val="33856660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4" name="Google Shape;604;p36"/>
          <p:cNvSpPr txBox="1">
            <a:spLocks noGrp="1"/>
          </p:cNvSpPr>
          <p:nvPr>
            <p:ph type="title"/>
          </p:nvPr>
        </p:nvSpPr>
        <p:spPr>
          <a:xfrm>
            <a:off x="344249" y="68548"/>
            <a:ext cx="7315053" cy="6206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Insights On Altitude</a:t>
            </a:r>
            <a:endParaRPr dirty="0"/>
          </a:p>
        </p:txBody>
      </p:sp>
      <p:grpSp>
        <p:nvGrpSpPr>
          <p:cNvPr id="606" name="Google Shape;606;p36"/>
          <p:cNvGrpSpPr/>
          <p:nvPr/>
        </p:nvGrpSpPr>
        <p:grpSpPr>
          <a:xfrm>
            <a:off x="7701403" y="0"/>
            <a:ext cx="1360765" cy="666952"/>
            <a:chOff x="-215300" y="3851305"/>
            <a:chExt cx="1694813" cy="830678"/>
          </a:xfrm>
        </p:grpSpPr>
        <p:sp>
          <p:nvSpPr>
            <p:cNvPr id="607" name="Google Shape;607;p36"/>
            <p:cNvSpPr/>
            <p:nvPr/>
          </p:nvSpPr>
          <p:spPr>
            <a:xfrm>
              <a:off x="861887" y="3947362"/>
              <a:ext cx="215345" cy="4222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8" name="Google Shape;608;p36"/>
            <p:cNvGrpSpPr/>
            <p:nvPr/>
          </p:nvGrpSpPr>
          <p:grpSpPr>
            <a:xfrm>
              <a:off x="861887" y="4031521"/>
              <a:ext cx="137882" cy="60495"/>
              <a:chOff x="1949580" y="3551527"/>
              <a:chExt cx="247410" cy="108551"/>
            </a:xfrm>
          </p:grpSpPr>
          <p:sp>
            <p:nvSpPr>
              <p:cNvPr id="609" name="Google Shape;609;p36"/>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36"/>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36"/>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2" name="Google Shape;612;p36"/>
            <p:cNvSpPr/>
            <p:nvPr/>
          </p:nvSpPr>
          <p:spPr>
            <a:xfrm>
              <a:off x="-85801"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36"/>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36"/>
            <p:cNvSpPr/>
            <p:nvPr/>
          </p:nvSpPr>
          <p:spPr>
            <a:xfrm>
              <a:off x="294020" y="4210340"/>
              <a:ext cx="105745" cy="471557"/>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36"/>
            <p:cNvSpPr/>
            <p:nvPr/>
          </p:nvSpPr>
          <p:spPr>
            <a:xfrm>
              <a:off x="48397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36"/>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36"/>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36"/>
            <p:cNvSpPr/>
            <p:nvPr/>
          </p:nvSpPr>
          <p:spPr>
            <a:xfrm>
              <a:off x="1053745" y="4472133"/>
              <a:ext cx="105745" cy="209628"/>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36"/>
            <p:cNvSpPr/>
            <p:nvPr/>
          </p:nvSpPr>
          <p:spPr>
            <a:xfrm>
              <a:off x="1243698"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36"/>
            <p:cNvSpPr/>
            <p:nvPr/>
          </p:nvSpPr>
          <p:spPr>
            <a:xfrm>
              <a:off x="-32968" y="4087783"/>
              <a:ext cx="1329975" cy="42031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36"/>
            <p:cNvSpPr/>
            <p:nvPr/>
          </p:nvSpPr>
          <p:spPr>
            <a:xfrm>
              <a:off x="-61417"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36"/>
            <p:cNvSpPr/>
            <p:nvPr/>
          </p:nvSpPr>
          <p:spPr>
            <a:xfrm>
              <a:off x="128536" y="4354614"/>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36"/>
            <p:cNvSpPr/>
            <p:nvPr/>
          </p:nvSpPr>
          <p:spPr>
            <a:xfrm>
              <a:off x="318446" y="418938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36"/>
            <p:cNvSpPr/>
            <p:nvPr/>
          </p:nvSpPr>
          <p:spPr>
            <a:xfrm>
              <a:off x="508356" y="4059335"/>
              <a:ext cx="56917" cy="56917"/>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36"/>
            <p:cNvSpPr/>
            <p:nvPr/>
          </p:nvSpPr>
          <p:spPr>
            <a:xfrm>
              <a:off x="698309"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36"/>
            <p:cNvSpPr/>
            <p:nvPr/>
          </p:nvSpPr>
          <p:spPr>
            <a:xfrm>
              <a:off x="893172" y="4336368"/>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6"/>
            <p:cNvSpPr/>
            <p:nvPr/>
          </p:nvSpPr>
          <p:spPr>
            <a:xfrm>
              <a:off x="1078172" y="4457909"/>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36"/>
            <p:cNvSpPr/>
            <p:nvPr/>
          </p:nvSpPr>
          <p:spPr>
            <a:xfrm>
              <a:off x="1268082" y="4046253"/>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36"/>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 name="Google Shape;905;p45"/>
          <p:cNvSpPr txBox="1">
            <a:spLocks/>
          </p:cNvSpPr>
          <p:nvPr/>
        </p:nvSpPr>
        <p:spPr>
          <a:xfrm>
            <a:off x="280328" y="715317"/>
            <a:ext cx="2482896"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Altitude vs Number of wildlife strike</a:t>
            </a:r>
            <a:endParaRPr lang="en-US" sz="1050" dirty="0"/>
          </a:p>
        </p:txBody>
      </p:sp>
      <p:sp>
        <p:nvSpPr>
          <p:cNvPr id="40" name="Google Shape;751;p40"/>
          <p:cNvSpPr txBox="1">
            <a:spLocks/>
          </p:cNvSpPr>
          <p:nvPr/>
        </p:nvSpPr>
        <p:spPr>
          <a:xfrm>
            <a:off x="71654" y="3864507"/>
            <a:ext cx="8801178" cy="932033"/>
          </a:xfrm>
          <a:prstGeom prst="rect">
            <a:avLst/>
          </a:prstGeom>
          <a:solidFill>
            <a:schemeClr val="dk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9pPr>
          </a:lstStyle>
          <a:p>
            <a:pPr marL="171450" indent="-171450">
              <a:lnSpc>
                <a:spcPct val="150000"/>
              </a:lnSpc>
              <a:buClr>
                <a:schemeClr val="hlink"/>
              </a:buClr>
              <a:buSzPts val="1100"/>
              <a:buFont typeface="Arial" panose="020B0604020202020204" pitchFamily="34" charset="0"/>
              <a:buChar char="•"/>
            </a:pPr>
            <a:r>
              <a:rPr lang="en-US" sz="1050" dirty="0" smtClean="0"/>
              <a:t>Majority of hits/ strikes are taking place in the below 1000ft altitude, and few cases are taking place above 1000 ft.</a:t>
            </a:r>
          </a:p>
          <a:p>
            <a:pPr marL="171450" indent="-171450">
              <a:lnSpc>
                <a:spcPct val="150000"/>
              </a:lnSpc>
              <a:buClr>
                <a:schemeClr val="hlink"/>
              </a:buClr>
              <a:buSzPts val="1100"/>
              <a:buFont typeface="Arial" panose="020B0604020202020204" pitchFamily="34" charset="0"/>
              <a:buChar char="•"/>
            </a:pPr>
            <a:r>
              <a:rPr lang="en-US" sz="1050" dirty="0" smtClean="0"/>
              <a:t>In both height ranges, small size wildlife are prevalent or more in number as compared to the large and medium size.</a:t>
            </a:r>
          </a:p>
          <a:p>
            <a:pPr marL="171450" indent="-171450">
              <a:lnSpc>
                <a:spcPct val="150000"/>
              </a:lnSpc>
              <a:buClr>
                <a:schemeClr val="hlink"/>
              </a:buClr>
              <a:buSzPts val="1100"/>
              <a:buFont typeface="Arial" panose="020B0604020202020204" pitchFamily="34" charset="0"/>
              <a:buChar char="•"/>
            </a:pPr>
            <a:r>
              <a:rPr lang="en-US" sz="1050" dirty="0" smtClean="0"/>
              <a:t>In &lt;1000ft. Maximum number of wildlife are flying, so maximum number of strikes </a:t>
            </a:r>
            <a:r>
              <a:rPr lang="en-US" sz="1050" dirty="0" err="1" smtClean="0"/>
              <a:t>occuring</a:t>
            </a:r>
            <a:r>
              <a:rPr lang="en-US" sz="1050" dirty="0" smtClean="0"/>
              <a:t>.  </a:t>
            </a:r>
          </a:p>
          <a:p>
            <a:pPr marL="171450" indent="-171450">
              <a:lnSpc>
                <a:spcPct val="150000"/>
              </a:lnSpc>
              <a:buClr>
                <a:schemeClr val="hlink"/>
              </a:buClr>
              <a:buSzPts val="1100"/>
              <a:buFont typeface="Arial" panose="020B0604020202020204" pitchFamily="34" charset="0"/>
              <a:buChar char="•"/>
            </a:pPr>
            <a:endParaRPr lang="en-US" sz="1050" dirty="0" smtClean="0"/>
          </a:p>
        </p:txBody>
      </p:sp>
      <p:sp>
        <p:nvSpPr>
          <p:cNvPr id="35" name="Google Shape;905;p45"/>
          <p:cNvSpPr txBox="1">
            <a:spLocks/>
          </p:cNvSpPr>
          <p:nvPr/>
        </p:nvSpPr>
        <p:spPr>
          <a:xfrm>
            <a:off x="145953" y="3378369"/>
            <a:ext cx="2333182"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buFont typeface="Inter"/>
              <a:buNone/>
            </a:pPr>
            <a:r>
              <a:rPr lang="en-US" sz="1050" dirty="0" smtClean="0"/>
              <a:t>Insights</a:t>
            </a:r>
            <a:endParaRPr lang="en-US" sz="1050" dirty="0"/>
          </a:p>
        </p:txBody>
      </p:sp>
      <p:pic>
        <p:nvPicPr>
          <p:cNvPr id="4" name="Picture 3"/>
          <p:cNvPicPr>
            <a:picLocks noChangeAspect="1"/>
          </p:cNvPicPr>
          <p:nvPr/>
        </p:nvPicPr>
        <p:blipFill>
          <a:blip r:embed="rId3"/>
          <a:stretch>
            <a:fillRect/>
          </a:stretch>
        </p:blipFill>
        <p:spPr>
          <a:xfrm>
            <a:off x="280328" y="1110215"/>
            <a:ext cx="2356081" cy="1860081"/>
          </a:xfrm>
          <a:prstGeom prst="rect">
            <a:avLst/>
          </a:prstGeom>
        </p:spPr>
      </p:pic>
      <p:pic>
        <p:nvPicPr>
          <p:cNvPr id="5" name="Picture 4"/>
          <p:cNvPicPr>
            <a:picLocks noChangeAspect="1"/>
          </p:cNvPicPr>
          <p:nvPr/>
        </p:nvPicPr>
        <p:blipFill>
          <a:blip r:embed="rId4"/>
          <a:stretch>
            <a:fillRect/>
          </a:stretch>
        </p:blipFill>
        <p:spPr>
          <a:xfrm>
            <a:off x="3056899" y="1129733"/>
            <a:ext cx="3136993" cy="2248636"/>
          </a:xfrm>
          <a:prstGeom prst="rect">
            <a:avLst/>
          </a:prstGeom>
        </p:spPr>
      </p:pic>
      <p:sp>
        <p:nvSpPr>
          <p:cNvPr id="36" name="Google Shape;905;p45"/>
          <p:cNvSpPr txBox="1">
            <a:spLocks/>
          </p:cNvSpPr>
          <p:nvPr/>
        </p:nvSpPr>
        <p:spPr>
          <a:xfrm>
            <a:off x="3056899" y="701435"/>
            <a:ext cx="3001052"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Altitude vs wildlife size</a:t>
            </a:r>
            <a:endParaRPr lang="en-US" sz="1050" dirty="0"/>
          </a:p>
        </p:txBody>
      </p:sp>
      <p:pic>
        <p:nvPicPr>
          <p:cNvPr id="6" name="Picture 5"/>
          <p:cNvPicPr>
            <a:picLocks noChangeAspect="1"/>
          </p:cNvPicPr>
          <p:nvPr/>
        </p:nvPicPr>
        <p:blipFill>
          <a:blip r:embed="rId5"/>
          <a:stretch>
            <a:fillRect/>
          </a:stretch>
        </p:blipFill>
        <p:spPr>
          <a:xfrm>
            <a:off x="6193892" y="1219318"/>
            <a:ext cx="2763843" cy="1931792"/>
          </a:xfrm>
          <a:prstGeom prst="rect">
            <a:avLst/>
          </a:prstGeom>
        </p:spPr>
      </p:pic>
      <p:sp>
        <p:nvSpPr>
          <p:cNvPr id="37" name="Google Shape;905;p45"/>
          <p:cNvSpPr txBox="1">
            <a:spLocks/>
          </p:cNvSpPr>
          <p:nvPr/>
        </p:nvSpPr>
        <p:spPr>
          <a:xfrm>
            <a:off x="6142948" y="694158"/>
            <a:ext cx="2919220"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Altitude vs Number of wildlife strike</a:t>
            </a:r>
            <a:endParaRPr lang="en-US" sz="1050" dirty="0"/>
          </a:p>
        </p:txBody>
      </p:sp>
    </p:spTree>
    <p:extLst>
      <p:ext uri="{BB962C8B-B14F-4D97-AF65-F5344CB8AC3E}">
        <p14:creationId xmlns:p14="http://schemas.microsoft.com/office/powerpoint/2010/main" val="1780873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2"/>
          <p:cNvSpPr txBox="1">
            <a:spLocks noGrp="1"/>
          </p:cNvSpPr>
          <p:nvPr>
            <p:ph type="title"/>
          </p:nvPr>
        </p:nvSpPr>
        <p:spPr>
          <a:xfrm>
            <a:off x="950871" y="40246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 </a:t>
            </a:r>
            <a:r>
              <a:rPr lang="en" dirty="0" smtClean="0"/>
              <a:t>of the presentation</a:t>
            </a:r>
            <a:endParaRPr dirty="0"/>
          </a:p>
        </p:txBody>
      </p:sp>
      <p:graphicFrame>
        <p:nvGraphicFramePr>
          <p:cNvPr id="485" name="Google Shape;485;p32"/>
          <p:cNvGraphicFramePr/>
          <p:nvPr>
            <p:extLst>
              <p:ext uri="{D42A27DB-BD31-4B8C-83A1-F6EECF244321}">
                <p14:modId xmlns:p14="http://schemas.microsoft.com/office/powerpoint/2010/main" val="3943690101"/>
              </p:ext>
            </p:extLst>
          </p:nvPr>
        </p:nvGraphicFramePr>
        <p:xfrm>
          <a:off x="492777" y="1442397"/>
          <a:ext cx="7704000" cy="2808885"/>
        </p:xfrm>
        <a:graphic>
          <a:graphicData uri="http://schemas.openxmlformats.org/drawingml/2006/table">
            <a:tbl>
              <a:tblPr>
                <a:noFill/>
                <a:tableStyleId>{DAB37463-6A7B-4639-9021-933C896CFB64}</a:tableStyleId>
              </a:tblPr>
              <a:tblGrid>
                <a:gridCol w="2302350">
                  <a:extLst>
                    <a:ext uri="{9D8B030D-6E8A-4147-A177-3AD203B41FA5}">
                      <a16:colId xmlns:a16="http://schemas.microsoft.com/office/drawing/2014/main" val="20000"/>
                    </a:ext>
                  </a:extLst>
                </a:gridCol>
                <a:gridCol w="5401650">
                  <a:extLst>
                    <a:ext uri="{9D8B030D-6E8A-4147-A177-3AD203B41FA5}">
                      <a16:colId xmlns:a16="http://schemas.microsoft.com/office/drawing/2014/main" val="20001"/>
                    </a:ext>
                  </a:extLst>
                </a:gridCol>
              </a:tblGrid>
              <a:tr h="561777">
                <a:tc>
                  <a:txBody>
                    <a:bodyPr/>
                    <a:lstStyle/>
                    <a:p>
                      <a:pPr marL="0" lvl="0" indent="0" algn="l" rtl="0">
                        <a:spcBef>
                          <a:spcPts val="0"/>
                        </a:spcBef>
                        <a:spcAft>
                          <a:spcPts val="0"/>
                        </a:spcAft>
                        <a:buNone/>
                      </a:pPr>
                      <a:r>
                        <a:rPr lang="en" sz="1000" b="1" u="sng" dirty="0" smtClean="0">
                          <a:solidFill>
                            <a:schemeClr val="dk1"/>
                          </a:solidFill>
                          <a:latin typeface="Inter"/>
                          <a:ea typeface="Inter"/>
                          <a:cs typeface="Inter"/>
                          <a:sym typeface="Inter"/>
                        </a:rPr>
                        <a:t> Introduction</a:t>
                      </a:r>
                      <a:endParaRPr sz="1000" b="1" u="sng" dirty="0">
                        <a:solidFill>
                          <a:schemeClr val="dk1"/>
                        </a:solidFill>
                        <a:latin typeface="Inter"/>
                        <a:ea typeface="Inter"/>
                        <a:cs typeface="Inter"/>
                        <a:sym typeface="Inter"/>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 sz="1000" dirty="0">
                          <a:solidFill>
                            <a:schemeClr val="dk1"/>
                          </a:solidFill>
                          <a:latin typeface="Inter"/>
                          <a:ea typeface="Inter"/>
                          <a:cs typeface="Inter"/>
                          <a:sym typeface="Inter"/>
                        </a:rPr>
                        <a:t>To </a:t>
                      </a:r>
                      <a:r>
                        <a:rPr lang="en" sz="1000" dirty="0" smtClean="0">
                          <a:solidFill>
                            <a:schemeClr val="dk1"/>
                          </a:solidFill>
                          <a:latin typeface="Inter"/>
                          <a:ea typeface="Inter"/>
                          <a:cs typeface="Inter"/>
                          <a:sym typeface="Inter"/>
                        </a:rPr>
                        <a:t>understand</a:t>
                      </a:r>
                      <a:r>
                        <a:rPr lang="en" sz="1000" baseline="0" dirty="0" smtClean="0">
                          <a:solidFill>
                            <a:schemeClr val="dk1"/>
                          </a:solidFill>
                          <a:latin typeface="Inter"/>
                          <a:ea typeface="Inter"/>
                          <a:cs typeface="Inter"/>
                          <a:sym typeface="Inter"/>
                        </a:rPr>
                        <a:t> the situation and problem statement</a:t>
                      </a:r>
                      <a:r>
                        <a:rPr lang="en-IN" sz="1000" baseline="0" dirty="0" smtClean="0">
                          <a:solidFill>
                            <a:schemeClr val="dk1"/>
                          </a:solidFill>
                          <a:latin typeface="Inter"/>
                          <a:ea typeface="Inter"/>
                          <a:cs typeface="Inter"/>
                          <a:sym typeface="Inter"/>
                        </a:rPr>
                        <a:t> of the project.</a:t>
                      </a:r>
                      <a:endParaRPr sz="1000" dirty="0">
                        <a:solidFill>
                          <a:schemeClr val="dk1"/>
                        </a:solidFill>
                        <a:latin typeface="Inter"/>
                        <a:ea typeface="Inter"/>
                        <a:cs typeface="Inter"/>
                        <a:sym typeface="Inter"/>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61777">
                <a:tc>
                  <a:txBody>
                    <a:bodyPr/>
                    <a:lstStyle/>
                    <a:p>
                      <a:pPr marL="0" lvl="0" indent="0" algn="l" rtl="0">
                        <a:spcBef>
                          <a:spcPts val="0"/>
                        </a:spcBef>
                        <a:spcAft>
                          <a:spcPts val="0"/>
                        </a:spcAft>
                        <a:buNone/>
                      </a:pPr>
                      <a:r>
                        <a:rPr lang="en" sz="1000" b="1" u="sng" dirty="0" smtClean="0">
                          <a:solidFill>
                            <a:schemeClr val="dk1"/>
                          </a:solidFill>
                          <a:latin typeface="Inter"/>
                          <a:ea typeface="Inter"/>
                          <a:cs typeface="Inter"/>
                          <a:sym typeface="Inter"/>
                        </a:rPr>
                        <a:t>Understanding</a:t>
                      </a:r>
                      <a:r>
                        <a:rPr lang="en" sz="1000" b="1" u="sng" baseline="0" dirty="0" smtClean="0">
                          <a:solidFill>
                            <a:schemeClr val="dk1"/>
                          </a:solidFill>
                          <a:latin typeface="Inter"/>
                          <a:ea typeface="Inter"/>
                          <a:cs typeface="Inter"/>
                          <a:sym typeface="Inter"/>
                        </a:rPr>
                        <a:t> the data</a:t>
                      </a:r>
                      <a:endParaRPr sz="1000" b="1" u="sng" dirty="0">
                        <a:solidFill>
                          <a:schemeClr val="dk1"/>
                        </a:solidFill>
                        <a:latin typeface="Inter"/>
                        <a:ea typeface="Inter"/>
                        <a:cs typeface="Inter"/>
                        <a:sym typeface="Inter"/>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1600"/>
                        </a:spcAft>
                        <a:buNone/>
                      </a:pPr>
                      <a:r>
                        <a:rPr lang="en-IN" sz="1000" dirty="0" smtClean="0">
                          <a:solidFill>
                            <a:schemeClr val="dk1"/>
                          </a:solidFill>
                          <a:latin typeface="Inter"/>
                          <a:ea typeface="Inter"/>
                          <a:cs typeface="Inter"/>
                          <a:sym typeface="Inter"/>
                        </a:rPr>
                        <a:t>Understanding</a:t>
                      </a:r>
                      <a:r>
                        <a:rPr lang="en-IN" sz="1000" baseline="0" dirty="0" smtClean="0">
                          <a:solidFill>
                            <a:schemeClr val="dk1"/>
                          </a:solidFill>
                          <a:latin typeface="Inter"/>
                          <a:ea typeface="Inter"/>
                          <a:cs typeface="Inter"/>
                          <a:sym typeface="Inter"/>
                        </a:rPr>
                        <a:t> the data which would be used for data analysis.</a:t>
                      </a:r>
                      <a:endParaRPr sz="1000" dirty="0">
                        <a:solidFill>
                          <a:schemeClr val="dk1"/>
                        </a:solidFill>
                        <a:latin typeface="Inter"/>
                        <a:ea typeface="Inter"/>
                        <a:cs typeface="Inter"/>
                        <a:sym typeface="Inter"/>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61777">
                <a:tc>
                  <a:txBody>
                    <a:bodyPr/>
                    <a:lstStyle/>
                    <a:p>
                      <a:pPr marL="0" lvl="0" indent="0" algn="l" rtl="0">
                        <a:spcBef>
                          <a:spcPts val="0"/>
                        </a:spcBef>
                        <a:spcAft>
                          <a:spcPts val="0"/>
                        </a:spcAft>
                        <a:buNone/>
                      </a:pPr>
                      <a:r>
                        <a:rPr lang="en-US" sz="1000" b="1" u="sng" dirty="0" smtClean="0">
                          <a:solidFill>
                            <a:schemeClr val="dk1"/>
                          </a:solidFill>
                          <a:latin typeface="Inter"/>
                          <a:ea typeface="Inter"/>
                          <a:cs typeface="Inter"/>
                          <a:sym typeface="Inter"/>
                        </a:rPr>
                        <a:t>How did we go about this project? </a:t>
                      </a:r>
                      <a:r>
                        <a:rPr lang="en-IN" sz="1000" b="1" u="sng" dirty="0" smtClean="0">
                          <a:solidFill>
                            <a:schemeClr val="dk1"/>
                          </a:solidFill>
                          <a:latin typeface="Inter"/>
                          <a:ea typeface="Inter"/>
                          <a:cs typeface="Inter"/>
                          <a:sym typeface="Inter"/>
                        </a:rPr>
                        <a:t>Data</a:t>
                      </a:r>
                      <a:r>
                        <a:rPr lang="en-IN" sz="1000" b="1" u="sng" baseline="0" dirty="0" smtClean="0">
                          <a:solidFill>
                            <a:schemeClr val="dk1"/>
                          </a:solidFill>
                          <a:latin typeface="Inter"/>
                          <a:ea typeface="Inter"/>
                          <a:cs typeface="Inter"/>
                          <a:sym typeface="Inter"/>
                        </a:rPr>
                        <a:t> pre processing </a:t>
                      </a:r>
                      <a:endParaRPr sz="1000" b="1" u="sng" dirty="0">
                        <a:solidFill>
                          <a:schemeClr val="dk1"/>
                        </a:solidFill>
                        <a:latin typeface="Inter"/>
                        <a:ea typeface="Inter"/>
                        <a:cs typeface="Inter"/>
                        <a:sym typeface="Inter"/>
                      </a:endParaRPr>
                    </a:p>
                  </a:txBody>
                  <a:tcPr marL="91425" marR="91425" marT="0" marB="0" anchor="ctr">
                    <a:lnL w="9525" cap="flat" cmpd="sng">
                      <a:solidFill>
                        <a:srgbClr val="595959">
                          <a:alpha val="0"/>
                        </a:srgbClr>
                      </a:solidFill>
                      <a:prstDash val="solid"/>
                      <a:round/>
                      <a:headEnd type="none" w="sm" len="sm"/>
                      <a:tailEnd type="none" w="sm" len="sm"/>
                    </a:lnL>
                    <a:lnR w="9525" cap="flat" cmpd="sng" algn="ctr">
                      <a:solidFill>
                        <a:srgbClr val="595959">
                          <a:alpha val="0"/>
                        </a:srgb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1600"/>
                        </a:spcAft>
                        <a:buNone/>
                      </a:pPr>
                      <a:r>
                        <a:rPr lang="en-IN" sz="1000" baseline="0" dirty="0" smtClean="0">
                          <a:solidFill>
                            <a:schemeClr val="dk1"/>
                          </a:solidFill>
                          <a:latin typeface="Inter"/>
                          <a:ea typeface="Inter"/>
                          <a:cs typeface="Inter"/>
                          <a:sym typeface="Inter"/>
                        </a:rPr>
                        <a:t>Looking through data pre processing steps like data cleaning, dealing with outliers, missing values, duplicates, data transformation. </a:t>
                      </a:r>
                      <a:endParaRPr sz="1000" dirty="0">
                        <a:solidFill>
                          <a:schemeClr val="dk1"/>
                        </a:solidFill>
                        <a:latin typeface="Inter"/>
                        <a:ea typeface="Inter"/>
                        <a:cs typeface="Inter"/>
                        <a:sym typeface="Inter"/>
                      </a:endParaRPr>
                    </a:p>
                  </a:txBody>
                  <a:tcPr marL="91425" marR="91425" marT="0" marB="0" anchor="ctr">
                    <a:lnL w="9525" cap="flat" cmpd="sng" algn="ctr">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2991298685"/>
                  </a:ext>
                </a:extLst>
              </a:tr>
              <a:tr h="561777">
                <a:tc>
                  <a:txBody>
                    <a:bodyPr/>
                    <a:lstStyle/>
                    <a:p>
                      <a:pPr marL="0" lvl="0" indent="0" algn="l" rtl="0">
                        <a:spcBef>
                          <a:spcPts val="0"/>
                        </a:spcBef>
                        <a:spcAft>
                          <a:spcPts val="0"/>
                        </a:spcAft>
                        <a:buNone/>
                      </a:pPr>
                      <a:r>
                        <a:rPr lang="en" sz="1000" b="1" u="sng" dirty="0" smtClean="0">
                          <a:solidFill>
                            <a:schemeClr val="dk1"/>
                          </a:solidFill>
                          <a:latin typeface="Inter"/>
                          <a:ea typeface="Inter"/>
                          <a:cs typeface="Inter"/>
                          <a:sym typeface="Inter"/>
                        </a:rPr>
                        <a:t>Data</a:t>
                      </a:r>
                      <a:r>
                        <a:rPr lang="en" sz="1000" b="1" u="sng" baseline="0" dirty="0" smtClean="0">
                          <a:solidFill>
                            <a:schemeClr val="dk1"/>
                          </a:solidFill>
                          <a:latin typeface="Inter"/>
                          <a:ea typeface="Inter"/>
                          <a:cs typeface="Inter"/>
                          <a:sym typeface="Inter"/>
                        </a:rPr>
                        <a:t> Analysis</a:t>
                      </a:r>
                      <a:r>
                        <a:rPr lang="en-IN" sz="1000" b="1" u="sng" baseline="0" dirty="0" smtClean="0">
                          <a:solidFill>
                            <a:schemeClr val="dk1"/>
                          </a:solidFill>
                          <a:latin typeface="Inter"/>
                          <a:ea typeface="Inter"/>
                          <a:cs typeface="Inter"/>
                          <a:sym typeface="Inter"/>
                        </a:rPr>
                        <a:t>- Insights (EDA)</a:t>
                      </a:r>
                      <a:endParaRPr sz="1000" b="1" u="sng" dirty="0">
                        <a:solidFill>
                          <a:schemeClr val="dk1"/>
                        </a:solidFill>
                        <a:latin typeface="Inter"/>
                        <a:ea typeface="Inter"/>
                        <a:cs typeface="Inter"/>
                        <a:sym typeface="Inter"/>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IN" sz="1000" dirty="0" smtClean="0">
                          <a:solidFill>
                            <a:schemeClr val="dk1"/>
                          </a:solidFill>
                          <a:latin typeface="Inter"/>
                          <a:ea typeface="Inter"/>
                          <a:cs typeface="Inter"/>
                          <a:sym typeface="Inter"/>
                        </a:rPr>
                        <a:t>Performing data analysis and getting insights regarding the situation.</a:t>
                      </a:r>
                      <a:r>
                        <a:rPr lang="en-IN" sz="1000" baseline="0" dirty="0" smtClean="0">
                          <a:solidFill>
                            <a:schemeClr val="dk1"/>
                          </a:solidFill>
                          <a:latin typeface="Inter"/>
                          <a:ea typeface="Inter"/>
                          <a:cs typeface="Inter"/>
                          <a:sym typeface="Inter"/>
                        </a:rPr>
                        <a:t> </a:t>
                      </a:r>
                      <a:endParaRPr sz="1000" dirty="0">
                        <a:solidFill>
                          <a:schemeClr val="dk1"/>
                        </a:solidFill>
                        <a:latin typeface="Inter"/>
                        <a:ea typeface="Inter"/>
                        <a:cs typeface="Inter"/>
                        <a:sym typeface="Inter"/>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61777">
                <a:tc>
                  <a:txBody>
                    <a:bodyPr/>
                    <a:lstStyle/>
                    <a:p>
                      <a:pPr marL="0" lvl="0" indent="0" algn="l" rtl="0">
                        <a:spcBef>
                          <a:spcPts val="0"/>
                        </a:spcBef>
                        <a:spcAft>
                          <a:spcPts val="0"/>
                        </a:spcAft>
                        <a:buNone/>
                      </a:pPr>
                      <a:r>
                        <a:rPr lang="en" sz="1000" b="1" u="sng" dirty="0" smtClean="0">
                          <a:solidFill>
                            <a:schemeClr val="dk1"/>
                          </a:solidFill>
                          <a:latin typeface="Inter"/>
                          <a:ea typeface="Inter"/>
                          <a:cs typeface="Inter"/>
                          <a:sym typeface="Inter"/>
                        </a:rPr>
                        <a:t>Reccomendations</a:t>
                      </a:r>
                      <a:endParaRPr sz="1000" b="1" u="sng" dirty="0">
                        <a:solidFill>
                          <a:schemeClr val="dk1"/>
                        </a:solidFill>
                        <a:latin typeface="Inter"/>
                        <a:ea typeface="Inter"/>
                        <a:cs typeface="Inter"/>
                        <a:sym typeface="Inter"/>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 sz="1000" dirty="0" smtClean="0">
                          <a:solidFill>
                            <a:schemeClr val="dk1"/>
                          </a:solidFill>
                          <a:latin typeface="Inter"/>
                          <a:ea typeface="Inter"/>
                          <a:cs typeface="Inter"/>
                          <a:sym typeface="Inter"/>
                        </a:rPr>
                        <a:t>Providing</a:t>
                      </a:r>
                      <a:r>
                        <a:rPr lang="en" sz="1000" baseline="0" dirty="0" smtClean="0">
                          <a:solidFill>
                            <a:schemeClr val="dk1"/>
                          </a:solidFill>
                          <a:latin typeface="Inter"/>
                          <a:ea typeface="Inter"/>
                          <a:cs typeface="Inter"/>
                          <a:sym typeface="Inter"/>
                        </a:rPr>
                        <a:t> recommendations based on the insights generated. </a:t>
                      </a:r>
                      <a:endParaRPr sz="1000" dirty="0">
                        <a:solidFill>
                          <a:schemeClr val="dk1"/>
                        </a:solidFill>
                        <a:latin typeface="Inter"/>
                        <a:ea typeface="Inter"/>
                        <a:cs typeface="Inter"/>
                        <a:sym typeface="Inter"/>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488" name="Google Shape;488;p32"/>
          <p:cNvGrpSpPr/>
          <p:nvPr/>
        </p:nvGrpSpPr>
        <p:grpSpPr>
          <a:xfrm>
            <a:off x="8105349" y="4148721"/>
            <a:ext cx="1099092" cy="1238854"/>
            <a:chOff x="2594603" y="2081903"/>
            <a:chExt cx="871327" cy="982126"/>
          </a:xfrm>
        </p:grpSpPr>
        <p:sp>
          <p:nvSpPr>
            <p:cNvPr id="489" name="Google Shape;489;p32"/>
            <p:cNvSpPr/>
            <p:nvPr/>
          </p:nvSpPr>
          <p:spPr>
            <a:xfrm>
              <a:off x="3157347" y="2358046"/>
              <a:ext cx="186375" cy="3654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32"/>
            <p:cNvSpPr/>
            <p:nvPr/>
          </p:nvSpPr>
          <p:spPr>
            <a:xfrm>
              <a:off x="3076913" y="2815020"/>
              <a:ext cx="186375" cy="3654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32"/>
            <p:cNvSpPr/>
            <p:nvPr/>
          </p:nvSpPr>
          <p:spPr>
            <a:xfrm>
              <a:off x="3157347" y="2430693"/>
              <a:ext cx="119375" cy="366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32"/>
            <p:cNvSpPr/>
            <p:nvPr/>
          </p:nvSpPr>
          <p:spPr>
            <a:xfrm>
              <a:off x="3157347" y="2455005"/>
              <a:ext cx="119375" cy="366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32"/>
            <p:cNvSpPr/>
            <p:nvPr/>
          </p:nvSpPr>
          <p:spPr>
            <a:xfrm>
              <a:off x="3157347" y="2479318"/>
              <a:ext cx="119375" cy="366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32"/>
            <p:cNvSpPr/>
            <p:nvPr/>
          </p:nvSpPr>
          <p:spPr>
            <a:xfrm>
              <a:off x="3143746" y="2888800"/>
              <a:ext cx="119375" cy="366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32"/>
            <p:cNvSpPr/>
            <p:nvPr/>
          </p:nvSpPr>
          <p:spPr>
            <a:xfrm>
              <a:off x="3143746" y="2913076"/>
              <a:ext cx="119375" cy="366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32"/>
            <p:cNvSpPr/>
            <p:nvPr/>
          </p:nvSpPr>
          <p:spPr>
            <a:xfrm>
              <a:off x="3143746" y="2937389"/>
              <a:ext cx="119375" cy="366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32"/>
            <p:cNvSpPr/>
            <p:nvPr/>
          </p:nvSpPr>
          <p:spPr>
            <a:xfrm>
              <a:off x="2594639" y="2081903"/>
              <a:ext cx="871290" cy="982126"/>
            </a:xfrm>
            <a:custGeom>
              <a:avLst/>
              <a:gdLst/>
              <a:ahLst/>
              <a:cxnLst/>
              <a:rect l="l" t="t" r="r" b="b"/>
              <a:pathLst>
                <a:path w="1805783" h="2035494" extrusionOk="0">
                  <a:moveTo>
                    <a:pt x="1634108" y="2035494"/>
                  </a:moveTo>
                  <a:lnTo>
                    <a:pt x="171600" y="2035494"/>
                  </a:lnTo>
                  <a:cubicBezTo>
                    <a:pt x="76798" y="2035494"/>
                    <a:pt x="0" y="1958620"/>
                    <a:pt x="0" y="1863895"/>
                  </a:cubicBezTo>
                  <a:lnTo>
                    <a:pt x="0" y="171600"/>
                  </a:lnTo>
                  <a:cubicBezTo>
                    <a:pt x="-76" y="76874"/>
                    <a:pt x="76798" y="0"/>
                    <a:pt x="171600" y="0"/>
                  </a:cubicBezTo>
                  <a:lnTo>
                    <a:pt x="1634184" y="0"/>
                  </a:lnTo>
                  <a:cubicBezTo>
                    <a:pt x="1728985" y="0"/>
                    <a:pt x="1805783" y="76874"/>
                    <a:pt x="1805783" y="171600"/>
                  </a:cubicBezTo>
                  <a:lnTo>
                    <a:pt x="1805783" y="1863819"/>
                  </a:lnTo>
                  <a:cubicBezTo>
                    <a:pt x="1805783" y="1958620"/>
                    <a:pt x="1728909" y="2035494"/>
                    <a:pt x="1634108" y="203549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32"/>
            <p:cNvSpPr/>
            <p:nvPr/>
          </p:nvSpPr>
          <p:spPr>
            <a:xfrm>
              <a:off x="2594603" y="2323895"/>
              <a:ext cx="871290" cy="645078"/>
            </a:xfrm>
            <a:custGeom>
              <a:avLst/>
              <a:gdLst/>
              <a:ahLst/>
              <a:cxnLst/>
              <a:rect l="l" t="t" r="r" b="b"/>
              <a:pathLst>
                <a:path w="1805783" h="1336949" extrusionOk="0">
                  <a:moveTo>
                    <a:pt x="0" y="548154"/>
                  </a:moveTo>
                  <a:lnTo>
                    <a:pt x="205479" y="891277"/>
                  </a:lnTo>
                  <a:cubicBezTo>
                    <a:pt x="221507" y="918092"/>
                    <a:pt x="261615" y="913838"/>
                    <a:pt x="271642" y="884213"/>
                  </a:cubicBezTo>
                  <a:lnTo>
                    <a:pt x="550349" y="60854"/>
                  </a:lnTo>
                  <a:cubicBezTo>
                    <a:pt x="560832" y="29861"/>
                    <a:pt x="603523" y="27050"/>
                    <a:pt x="617956" y="56372"/>
                  </a:cubicBezTo>
                  <a:lnTo>
                    <a:pt x="729545" y="282893"/>
                  </a:lnTo>
                  <a:cubicBezTo>
                    <a:pt x="743522" y="311227"/>
                    <a:pt x="784466" y="309783"/>
                    <a:pt x="796392" y="280538"/>
                  </a:cubicBezTo>
                  <a:lnTo>
                    <a:pt x="901676" y="22797"/>
                  </a:lnTo>
                  <a:cubicBezTo>
                    <a:pt x="914362" y="-8272"/>
                    <a:pt x="958648" y="-7361"/>
                    <a:pt x="970119" y="24164"/>
                  </a:cubicBezTo>
                  <a:lnTo>
                    <a:pt x="1271918" y="857930"/>
                  </a:lnTo>
                  <a:cubicBezTo>
                    <a:pt x="1283844" y="890822"/>
                    <a:pt x="1330713" y="889910"/>
                    <a:pt x="1341348" y="856562"/>
                  </a:cubicBezTo>
                  <a:lnTo>
                    <a:pt x="1388065" y="709954"/>
                  </a:lnTo>
                  <a:cubicBezTo>
                    <a:pt x="1398776" y="676227"/>
                    <a:pt x="1446404" y="675771"/>
                    <a:pt x="1457723" y="709347"/>
                  </a:cubicBezTo>
                  <a:lnTo>
                    <a:pt x="1551916" y="987066"/>
                  </a:lnTo>
                  <a:cubicBezTo>
                    <a:pt x="1562703" y="1018818"/>
                    <a:pt x="1606989" y="1020642"/>
                    <a:pt x="1620283" y="989877"/>
                  </a:cubicBezTo>
                  <a:lnTo>
                    <a:pt x="1620283" y="989877"/>
                  </a:lnTo>
                  <a:cubicBezTo>
                    <a:pt x="1633576" y="959112"/>
                    <a:pt x="1677862" y="960859"/>
                    <a:pt x="1688649" y="992611"/>
                  </a:cubicBezTo>
                  <a:lnTo>
                    <a:pt x="1805783" y="133695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32"/>
            <p:cNvSpPr/>
            <p:nvPr/>
          </p:nvSpPr>
          <p:spPr>
            <a:xfrm>
              <a:off x="3054464" y="2358046"/>
              <a:ext cx="49260" cy="49260"/>
            </a:xfrm>
            <a:custGeom>
              <a:avLst/>
              <a:gdLst/>
              <a:ahLst/>
              <a:cxnLst/>
              <a:rect l="l" t="t" r="r" b="b"/>
              <a:pathLst>
                <a:path w="102093" h="102093" extrusionOk="0">
                  <a:moveTo>
                    <a:pt x="102094" y="51047"/>
                  </a:moveTo>
                  <a:cubicBezTo>
                    <a:pt x="102094" y="79229"/>
                    <a:pt x="79229" y="102094"/>
                    <a:pt x="51047" y="102094"/>
                  </a:cubicBezTo>
                  <a:cubicBezTo>
                    <a:pt x="22865" y="102094"/>
                    <a:pt x="0" y="79229"/>
                    <a:pt x="0" y="51047"/>
                  </a:cubicBezTo>
                  <a:cubicBezTo>
                    <a:pt x="0" y="22865"/>
                    <a:pt x="22865" y="0"/>
                    <a:pt x="51047" y="0"/>
                  </a:cubicBezTo>
                  <a:cubicBezTo>
                    <a:pt x="79229" y="0"/>
                    <a:pt x="102094" y="22865"/>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32"/>
            <p:cNvSpPr/>
            <p:nvPr/>
          </p:nvSpPr>
          <p:spPr>
            <a:xfrm>
              <a:off x="3306807" y="2724970"/>
              <a:ext cx="49260" cy="49260"/>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5"/>
                    <a:pt x="22855" y="0"/>
                    <a:pt x="51047" y="0"/>
                  </a:cubicBezTo>
                  <a:cubicBezTo>
                    <a:pt x="79239" y="0"/>
                    <a:pt x="102094" y="22855"/>
                    <a:pt x="102094" y="5104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32"/>
            <p:cNvSpPr/>
            <p:nvPr/>
          </p:nvSpPr>
          <p:spPr>
            <a:xfrm>
              <a:off x="2734813" y="2455008"/>
              <a:ext cx="342916" cy="205028"/>
            </a:xfrm>
            <a:custGeom>
              <a:avLst/>
              <a:gdLst/>
              <a:ahLst/>
              <a:cxnLst/>
              <a:rect l="l" t="t" r="r" b="b"/>
              <a:pathLst>
                <a:path w="710706" h="424928" extrusionOk="0">
                  <a:moveTo>
                    <a:pt x="672269" y="6831"/>
                  </a:moveTo>
                  <a:lnTo>
                    <a:pt x="596762" y="84161"/>
                  </a:lnTo>
                  <a:lnTo>
                    <a:pt x="54085" y="84161"/>
                  </a:lnTo>
                  <a:cubicBezTo>
                    <a:pt x="24232" y="84161"/>
                    <a:pt x="0" y="108393"/>
                    <a:pt x="0" y="138246"/>
                  </a:cubicBezTo>
                  <a:lnTo>
                    <a:pt x="0" y="370843"/>
                  </a:lnTo>
                  <a:cubicBezTo>
                    <a:pt x="0" y="400697"/>
                    <a:pt x="24232" y="424929"/>
                    <a:pt x="54085" y="424929"/>
                  </a:cubicBezTo>
                  <a:lnTo>
                    <a:pt x="656621" y="424929"/>
                  </a:lnTo>
                  <a:cubicBezTo>
                    <a:pt x="686474" y="424929"/>
                    <a:pt x="710706" y="400697"/>
                    <a:pt x="710706" y="370843"/>
                  </a:cubicBezTo>
                  <a:lnTo>
                    <a:pt x="710706" y="84161"/>
                  </a:lnTo>
                  <a:lnTo>
                    <a:pt x="710706" y="22555"/>
                  </a:lnTo>
                  <a:cubicBezTo>
                    <a:pt x="710782" y="2349"/>
                    <a:pt x="686322" y="-7602"/>
                    <a:pt x="672269" y="68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32"/>
            <p:cNvSpPr/>
            <p:nvPr/>
          </p:nvSpPr>
          <p:spPr>
            <a:xfrm>
              <a:off x="2594603" y="2143434"/>
              <a:ext cx="871327" cy="3665"/>
            </a:xfrm>
            <a:custGeom>
              <a:avLst/>
              <a:gdLst/>
              <a:ahLst/>
              <a:cxnLst/>
              <a:rect l="l" t="t" r="r" b="b"/>
              <a:pathLst>
                <a:path w="1805859" h="7596" extrusionOk="0">
                  <a:moveTo>
                    <a:pt x="0" y="0"/>
                  </a:moveTo>
                  <a:lnTo>
                    <a:pt x="180585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3" name="Google Shape;503;p32"/>
          <p:cNvGrpSpPr/>
          <p:nvPr/>
        </p:nvGrpSpPr>
        <p:grpSpPr>
          <a:xfrm>
            <a:off x="-262423" y="4603993"/>
            <a:ext cx="988875" cy="824428"/>
            <a:chOff x="5378191" y="1701500"/>
            <a:chExt cx="611171" cy="509535"/>
          </a:xfrm>
        </p:grpSpPr>
        <p:sp>
          <p:nvSpPr>
            <p:cNvPr id="504" name="Google Shape;504;p32"/>
            <p:cNvSpPr/>
            <p:nvPr/>
          </p:nvSpPr>
          <p:spPr>
            <a:xfrm>
              <a:off x="5378191" y="1701500"/>
              <a:ext cx="611171" cy="509535"/>
            </a:xfrm>
            <a:custGeom>
              <a:avLst/>
              <a:gdLst/>
              <a:ahLst/>
              <a:cxnLst/>
              <a:rect l="l" t="t" r="r" b="b"/>
              <a:pathLst>
                <a:path w="1266676" h="1056032" extrusionOk="0">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32"/>
            <p:cNvSpPr/>
            <p:nvPr/>
          </p:nvSpPr>
          <p:spPr>
            <a:xfrm>
              <a:off x="5497928" y="1776815"/>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32"/>
            <p:cNvSpPr/>
            <p:nvPr/>
          </p:nvSpPr>
          <p:spPr>
            <a:xfrm>
              <a:off x="5608451" y="1776815"/>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32"/>
            <p:cNvSpPr/>
            <p:nvPr/>
          </p:nvSpPr>
          <p:spPr>
            <a:xfrm>
              <a:off x="571901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32"/>
            <p:cNvSpPr/>
            <p:nvPr/>
          </p:nvSpPr>
          <p:spPr>
            <a:xfrm>
              <a:off x="582957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32"/>
            <p:cNvSpPr/>
            <p:nvPr/>
          </p:nvSpPr>
          <p:spPr>
            <a:xfrm>
              <a:off x="5497928" y="1882549"/>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32"/>
            <p:cNvSpPr/>
            <p:nvPr/>
          </p:nvSpPr>
          <p:spPr>
            <a:xfrm>
              <a:off x="5608451" y="1882549"/>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32"/>
            <p:cNvSpPr/>
            <p:nvPr/>
          </p:nvSpPr>
          <p:spPr>
            <a:xfrm>
              <a:off x="571901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32"/>
            <p:cNvSpPr/>
            <p:nvPr/>
          </p:nvSpPr>
          <p:spPr>
            <a:xfrm>
              <a:off x="582957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32"/>
            <p:cNvSpPr/>
            <p:nvPr/>
          </p:nvSpPr>
          <p:spPr>
            <a:xfrm>
              <a:off x="5497928" y="198832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32"/>
            <p:cNvSpPr/>
            <p:nvPr/>
          </p:nvSpPr>
          <p:spPr>
            <a:xfrm>
              <a:off x="5608451" y="198832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32"/>
            <p:cNvSpPr/>
            <p:nvPr/>
          </p:nvSpPr>
          <p:spPr>
            <a:xfrm>
              <a:off x="571901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32"/>
            <p:cNvSpPr/>
            <p:nvPr/>
          </p:nvSpPr>
          <p:spPr>
            <a:xfrm>
              <a:off x="582957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32"/>
            <p:cNvSpPr/>
            <p:nvPr/>
          </p:nvSpPr>
          <p:spPr>
            <a:xfrm>
              <a:off x="5497928" y="209409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32"/>
            <p:cNvSpPr/>
            <p:nvPr/>
          </p:nvSpPr>
          <p:spPr>
            <a:xfrm>
              <a:off x="5608451" y="209409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32"/>
            <p:cNvSpPr/>
            <p:nvPr/>
          </p:nvSpPr>
          <p:spPr>
            <a:xfrm>
              <a:off x="571901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32"/>
            <p:cNvSpPr/>
            <p:nvPr/>
          </p:nvSpPr>
          <p:spPr>
            <a:xfrm>
              <a:off x="582957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 name="Google Shape;1266;p51"/>
          <p:cNvGrpSpPr/>
          <p:nvPr/>
        </p:nvGrpSpPr>
        <p:grpSpPr>
          <a:xfrm>
            <a:off x="7646848" y="316859"/>
            <a:ext cx="1168346" cy="1029565"/>
            <a:chOff x="2807925" y="3083014"/>
            <a:chExt cx="1168346" cy="1029565"/>
          </a:xfrm>
        </p:grpSpPr>
        <p:sp>
          <p:nvSpPr>
            <p:cNvPr id="63" name="Google Shape;1267;p51"/>
            <p:cNvSpPr/>
            <p:nvPr/>
          </p:nvSpPr>
          <p:spPr>
            <a:xfrm>
              <a:off x="2807925" y="3083014"/>
              <a:ext cx="1168346" cy="1029565"/>
            </a:xfrm>
            <a:custGeom>
              <a:avLst/>
              <a:gdLst/>
              <a:ahLst/>
              <a:cxnLst/>
              <a:rect l="l" t="t" r="r" b="b"/>
              <a:pathLst>
                <a:path w="2815292" h="2480880" extrusionOk="0">
                  <a:moveTo>
                    <a:pt x="2708423" y="2480881"/>
                  </a:moveTo>
                  <a:lnTo>
                    <a:pt x="106869" y="2480881"/>
                  </a:lnTo>
                  <a:cubicBezTo>
                    <a:pt x="48091" y="2480881"/>
                    <a:pt x="0" y="2432789"/>
                    <a:pt x="0" y="2374011"/>
                  </a:cubicBezTo>
                  <a:lnTo>
                    <a:pt x="0" y="106869"/>
                  </a:lnTo>
                  <a:cubicBezTo>
                    <a:pt x="0" y="48091"/>
                    <a:pt x="48091" y="0"/>
                    <a:pt x="106869" y="0"/>
                  </a:cubicBezTo>
                  <a:lnTo>
                    <a:pt x="2708423" y="0"/>
                  </a:lnTo>
                  <a:cubicBezTo>
                    <a:pt x="2767201" y="0"/>
                    <a:pt x="2815292" y="48091"/>
                    <a:pt x="2815292" y="106869"/>
                  </a:cubicBezTo>
                  <a:lnTo>
                    <a:pt x="2815292" y="2373922"/>
                  </a:lnTo>
                  <a:cubicBezTo>
                    <a:pt x="2815292" y="2432789"/>
                    <a:pt x="2767201" y="2480881"/>
                    <a:pt x="2708423" y="2480881"/>
                  </a:cubicBezTo>
                  <a:close/>
                </a:path>
              </a:pathLst>
            </a:cu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1268;p51"/>
            <p:cNvSpPr/>
            <p:nvPr/>
          </p:nvSpPr>
          <p:spPr>
            <a:xfrm>
              <a:off x="2807925" y="3962853"/>
              <a:ext cx="1168346" cy="3696"/>
            </a:xfrm>
            <a:custGeom>
              <a:avLst/>
              <a:gdLst/>
              <a:ahLst/>
              <a:cxnLst/>
              <a:rect l="l" t="t" r="r" b="b"/>
              <a:pathLst>
                <a:path w="2815292" h="8905" extrusionOk="0">
                  <a:moveTo>
                    <a:pt x="0" y="0"/>
                  </a:moveTo>
                  <a:lnTo>
                    <a:pt x="2815292" y="0"/>
                  </a:lnTo>
                </a:path>
              </a:pathLst>
            </a:cu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1269;p51"/>
            <p:cNvSpPr/>
            <p:nvPr/>
          </p:nvSpPr>
          <p:spPr>
            <a:xfrm>
              <a:off x="2807925" y="3814613"/>
              <a:ext cx="1168346" cy="3696"/>
            </a:xfrm>
            <a:custGeom>
              <a:avLst/>
              <a:gdLst/>
              <a:ahLst/>
              <a:cxnLst/>
              <a:rect l="l" t="t" r="r" b="b"/>
              <a:pathLst>
                <a:path w="2815292" h="8905" extrusionOk="0">
                  <a:moveTo>
                    <a:pt x="0" y="0"/>
                  </a:moveTo>
                  <a:lnTo>
                    <a:pt x="2815292" y="0"/>
                  </a:lnTo>
                </a:path>
              </a:pathLst>
            </a:cu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1270;p51"/>
            <p:cNvSpPr/>
            <p:nvPr/>
          </p:nvSpPr>
          <p:spPr>
            <a:xfrm>
              <a:off x="2807925" y="3666335"/>
              <a:ext cx="1168346" cy="3696"/>
            </a:xfrm>
            <a:custGeom>
              <a:avLst/>
              <a:gdLst/>
              <a:ahLst/>
              <a:cxnLst/>
              <a:rect l="l" t="t" r="r" b="b"/>
              <a:pathLst>
                <a:path w="2815292" h="8905" extrusionOk="0">
                  <a:moveTo>
                    <a:pt x="0" y="0"/>
                  </a:moveTo>
                  <a:lnTo>
                    <a:pt x="2815292" y="0"/>
                  </a:lnTo>
                </a:path>
              </a:pathLst>
            </a:cu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1271;p51"/>
            <p:cNvSpPr/>
            <p:nvPr/>
          </p:nvSpPr>
          <p:spPr>
            <a:xfrm>
              <a:off x="2807925" y="3518058"/>
              <a:ext cx="1168346" cy="3696"/>
            </a:xfrm>
            <a:custGeom>
              <a:avLst/>
              <a:gdLst/>
              <a:ahLst/>
              <a:cxnLst/>
              <a:rect l="l" t="t" r="r" b="b"/>
              <a:pathLst>
                <a:path w="2815292" h="8905" extrusionOk="0">
                  <a:moveTo>
                    <a:pt x="0" y="0"/>
                  </a:moveTo>
                  <a:lnTo>
                    <a:pt x="2815292" y="0"/>
                  </a:lnTo>
                </a:path>
              </a:pathLst>
            </a:cu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1272;p51"/>
            <p:cNvSpPr/>
            <p:nvPr/>
          </p:nvSpPr>
          <p:spPr>
            <a:xfrm>
              <a:off x="2807925" y="3369817"/>
              <a:ext cx="1168346" cy="3696"/>
            </a:xfrm>
            <a:custGeom>
              <a:avLst/>
              <a:gdLst/>
              <a:ahLst/>
              <a:cxnLst/>
              <a:rect l="l" t="t" r="r" b="b"/>
              <a:pathLst>
                <a:path w="2815292" h="8905" extrusionOk="0">
                  <a:moveTo>
                    <a:pt x="0" y="0"/>
                  </a:moveTo>
                  <a:lnTo>
                    <a:pt x="2815292" y="0"/>
                  </a:lnTo>
                </a:path>
              </a:pathLst>
            </a:cu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1273;p51"/>
            <p:cNvSpPr/>
            <p:nvPr/>
          </p:nvSpPr>
          <p:spPr>
            <a:xfrm>
              <a:off x="2807925" y="3221540"/>
              <a:ext cx="1168346" cy="3696"/>
            </a:xfrm>
            <a:custGeom>
              <a:avLst/>
              <a:gdLst/>
              <a:ahLst/>
              <a:cxnLst/>
              <a:rect l="l" t="t" r="r" b="b"/>
              <a:pathLst>
                <a:path w="2815292" h="8905" extrusionOk="0">
                  <a:moveTo>
                    <a:pt x="0" y="0"/>
                  </a:moveTo>
                  <a:lnTo>
                    <a:pt x="2815292" y="0"/>
                  </a:lnTo>
                </a:path>
              </a:pathLst>
            </a:cu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1274;p51"/>
            <p:cNvSpPr/>
            <p:nvPr/>
          </p:nvSpPr>
          <p:spPr>
            <a:xfrm>
              <a:off x="2952212" y="3083014"/>
              <a:ext cx="3696" cy="1029565"/>
            </a:xfrm>
            <a:custGeom>
              <a:avLst/>
              <a:gdLst/>
              <a:ahLst/>
              <a:cxnLst/>
              <a:rect l="l" t="t" r="r" b="b"/>
              <a:pathLst>
                <a:path w="8905" h="2480880" extrusionOk="0">
                  <a:moveTo>
                    <a:pt x="0" y="2480881"/>
                  </a:moveTo>
                  <a:lnTo>
                    <a:pt x="0" y="0"/>
                  </a:lnTo>
                </a:path>
              </a:pathLst>
            </a:cu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1275;p51"/>
            <p:cNvSpPr/>
            <p:nvPr/>
          </p:nvSpPr>
          <p:spPr>
            <a:xfrm>
              <a:off x="3098569" y="3083014"/>
              <a:ext cx="3696" cy="1029565"/>
            </a:xfrm>
            <a:custGeom>
              <a:avLst/>
              <a:gdLst/>
              <a:ahLst/>
              <a:cxnLst/>
              <a:rect l="l" t="t" r="r" b="b"/>
              <a:pathLst>
                <a:path w="8905" h="2480880" extrusionOk="0">
                  <a:moveTo>
                    <a:pt x="0" y="2480881"/>
                  </a:moveTo>
                  <a:lnTo>
                    <a:pt x="0" y="0"/>
                  </a:lnTo>
                </a:path>
              </a:pathLst>
            </a:cu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1276;p51"/>
            <p:cNvSpPr/>
            <p:nvPr/>
          </p:nvSpPr>
          <p:spPr>
            <a:xfrm>
              <a:off x="3244888" y="3083014"/>
              <a:ext cx="3696" cy="1029565"/>
            </a:xfrm>
            <a:custGeom>
              <a:avLst/>
              <a:gdLst/>
              <a:ahLst/>
              <a:cxnLst/>
              <a:rect l="l" t="t" r="r" b="b"/>
              <a:pathLst>
                <a:path w="8905" h="2480880" extrusionOk="0">
                  <a:moveTo>
                    <a:pt x="0" y="2480881"/>
                  </a:moveTo>
                  <a:lnTo>
                    <a:pt x="0" y="0"/>
                  </a:lnTo>
                </a:path>
              </a:pathLst>
            </a:cu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1277;p51"/>
            <p:cNvSpPr/>
            <p:nvPr/>
          </p:nvSpPr>
          <p:spPr>
            <a:xfrm>
              <a:off x="3391245" y="3083014"/>
              <a:ext cx="3696" cy="1029565"/>
            </a:xfrm>
            <a:custGeom>
              <a:avLst/>
              <a:gdLst/>
              <a:ahLst/>
              <a:cxnLst/>
              <a:rect l="l" t="t" r="r" b="b"/>
              <a:pathLst>
                <a:path w="8905" h="2480880" extrusionOk="0">
                  <a:moveTo>
                    <a:pt x="0" y="2480881"/>
                  </a:moveTo>
                  <a:lnTo>
                    <a:pt x="0" y="0"/>
                  </a:lnTo>
                </a:path>
              </a:pathLst>
            </a:cu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1278;p51"/>
            <p:cNvSpPr/>
            <p:nvPr/>
          </p:nvSpPr>
          <p:spPr>
            <a:xfrm>
              <a:off x="3537564" y="3083014"/>
              <a:ext cx="3696" cy="1029565"/>
            </a:xfrm>
            <a:custGeom>
              <a:avLst/>
              <a:gdLst/>
              <a:ahLst/>
              <a:cxnLst/>
              <a:rect l="l" t="t" r="r" b="b"/>
              <a:pathLst>
                <a:path w="8905" h="2480880" extrusionOk="0">
                  <a:moveTo>
                    <a:pt x="0" y="2480881"/>
                  </a:moveTo>
                  <a:lnTo>
                    <a:pt x="0" y="0"/>
                  </a:lnTo>
                </a:path>
              </a:pathLst>
            </a:cu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1279;p51"/>
            <p:cNvSpPr/>
            <p:nvPr/>
          </p:nvSpPr>
          <p:spPr>
            <a:xfrm>
              <a:off x="3683920" y="3083014"/>
              <a:ext cx="3696" cy="1029565"/>
            </a:xfrm>
            <a:custGeom>
              <a:avLst/>
              <a:gdLst/>
              <a:ahLst/>
              <a:cxnLst/>
              <a:rect l="l" t="t" r="r" b="b"/>
              <a:pathLst>
                <a:path w="8905" h="2480880" extrusionOk="0">
                  <a:moveTo>
                    <a:pt x="0" y="2480881"/>
                  </a:moveTo>
                  <a:lnTo>
                    <a:pt x="0" y="0"/>
                  </a:lnTo>
                </a:path>
              </a:pathLst>
            </a:cu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1280;p51"/>
            <p:cNvSpPr/>
            <p:nvPr/>
          </p:nvSpPr>
          <p:spPr>
            <a:xfrm>
              <a:off x="3830240" y="3083014"/>
              <a:ext cx="3696" cy="1029565"/>
            </a:xfrm>
            <a:custGeom>
              <a:avLst/>
              <a:gdLst/>
              <a:ahLst/>
              <a:cxnLst/>
              <a:rect l="l" t="t" r="r" b="b"/>
              <a:pathLst>
                <a:path w="8905" h="2480880" extrusionOk="0">
                  <a:moveTo>
                    <a:pt x="0" y="2480881"/>
                  </a:moveTo>
                  <a:lnTo>
                    <a:pt x="0" y="0"/>
                  </a:lnTo>
                </a:path>
              </a:pathLst>
            </a:cu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1281;p51"/>
            <p:cNvSpPr/>
            <p:nvPr/>
          </p:nvSpPr>
          <p:spPr>
            <a:xfrm>
              <a:off x="2820336" y="3373437"/>
              <a:ext cx="1010420" cy="725282"/>
            </a:xfrm>
            <a:custGeom>
              <a:avLst/>
              <a:gdLst/>
              <a:ahLst/>
              <a:cxnLst/>
              <a:rect l="l" t="t" r="r" b="b"/>
              <a:pathLst>
                <a:path w="2434748" h="1747668" extrusionOk="0">
                  <a:moveTo>
                    <a:pt x="0" y="1747668"/>
                  </a:moveTo>
                  <a:lnTo>
                    <a:pt x="317936" y="1421005"/>
                  </a:lnTo>
                  <a:lnTo>
                    <a:pt x="1023540" y="1071008"/>
                  </a:lnTo>
                  <a:lnTo>
                    <a:pt x="1384402" y="706138"/>
                  </a:lnTo>
                  <a:lnTo>
                    <a:pt x="1729145" y="1087751"/>
                  </a:lnTo>
                  <a:lnTo>
                    <a:pt x="1917591" y="706138"/>
                  </a:lnTo>
                  <a:lnTo>
                    <a:pt x="2434749" y="0"/>
                  </a:lnTo>
                </a:path>
              </a:pathLst>
            </a:cu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1282;p51"/>
            <p:cNvSpPr/>
            <p:nvPr/>
          </p:nvSpPr>
          <p:spPr>
            <a:xfrm>
              <a:off x="3796867" y="3336417"/>
              <a:ext cx="70437" cy="70437"/>
            </a:xfrm>
            <a:custGeom>
              <a:avLst/>
              <a:gdLst/>
              <a:ahLst/>
              <a:cxnLst/>
              <a:rect l="l" t="t" r="r" b="b"/>
              <a:pathLst>
                <a:path w="90304" h="90304" extrusionOk="0">
                  <a:moveTo>
                    <a:pt x="90305" y="45152"/>
                  </a:moveTo>
                  <a:cubicBezTo>
                    <a:pt x="90305" y="70089"/>
                    <a:pt x="70089" y="90305"/>
                    <a:pt x="45152" y="90305"/>
                  </a:cubicBezTo>
                  <a:cubicBezTo>
                    <a:pt x="20215" y="90305"/>
                    <a:pt x="0" y="70089"/>
                    <a:pt x="0" y="45152"/>
                  </a:cubicBezTo>
                  <a:cubicBezTo>
                    <a:pt x="0" y="20215"/>
                    <a:pt x="20215" y="0"/>
                    <a:pt x="45152" y="0"/>
                  </a:cubicBezTo>
                  <a:cubicBezTo>
                    <a:pt x="70089" y="0"/>
                    <a:pt x="90305" y="20215"/>
                    <a:pt x="90305" y="4515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1283;p51"/>
            <p:cNvSpPr/>
            <p:nvPr/>
          </p:nvSpPr>
          <p:spPr>
            <a:xfrm>
              <a:off x="3357854" y="3632967"/>
              <a:ext cx="70437" cy="70437"/>
            </a:xfrm>
            <a:custGeom>
              <a:avLst/>
              <a:gdLst/>
              <a:ahLst/>
              <a:cxnLst/>
              <a:rect l="l" t="t" r="r" b="b"/>
              <a:pathLst>
                <a:path w="90304" h="90304" extrusionOk="0">
                  <a:moveTo>
                    <a:pt x="90305" y="45152"/>
                  </a:moveTo>
                  <a:cubicBezTo>
                    <a:pt x="90305" y="70089"/>
                    <a:pt x="70089" y="90305"/>
                    <a:pt x="45152" y="90305"/>
                  </a:cubicBezTo>
                  <a:cubicBezTo>
                    <a:pt x="20215" y="90305"/>
                    <a:pt x="0" y="70089"/>
                    <a:pt x="0" y="45152"/>
                  </a:cubicBezTo>
                  <a:cubicBezTo>
                    <a:pt x="0" y="20215"/>
                    <a:pt x="20215" y="0"/>
                    <a:pt x="45152" y="0"/>
                  </a:cubicBezTo>
                  <a:cubicBezTo>
                    <a:pt x="70089" y="0"/>
                    <a:pt x="90305" y="20215"/>
                    <a:pt x="90305" y="451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1284;p51"/>
            <p:cNvSpPr/>
            <p:nvPr/>
          </p:nvSpPr>
          <p:spPr>
            <a:xfrm>
              <a:off x="3502254" y="3777367"/>
              <a:ext cx="70437" cy="70437"/>
            </a:xfrm>
            <a:custGeom>
              <a:avLst/>
              <a:gdLst/>
              <a:ahLst/>
              <a:cxnLst/>
              <a:rect l="l" t="t" r="r" b="b"/>
              <a:pathLst>
                <a:path w="90304" h="90304" extrusionOk="0">
                  <a:moveTo>
                    <a:pt x="90305" y="45152"/>
                  </a:moveTo>
                  <a:cubicBezTo>
                    <a:pt x="90305" y="70089"/>
                    <a:pt x="70089" y="90305"/>
                    <a:pt x="45152" y="90305"/>
                  </a:cubicBezTo>
                  <a:cubicBezTo>
                    <a:pt x="20215" y="90305"/>
                    <a:pt x="0" y="70089"/>
                    <a:pt x="0" y="45152"/>
                  </a:cubicBezTo>
                  <a:cubicBezTo>
                    <a:pt x="0" y="20215"/>
                    <a:pt x="20215" y="0"/>
                    <a:pt x="45152" y="0"/>
                  </a:cubicBezTo>
                  <a:cubicBezTo>
                    <a:pt x="70089" y="0"/>
                    <a:pt x="90305" y="20215"/>
                    <a:pt x="90305" y="4515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1285;p51"/>
            <p:cNvSpPr/>
            <p:nvPr/>
          </p:nvSpPr>
          <p:spPr>
            <a:xfrm>
              <a:off x="3211542" y="3781217"/>
              <a:ext cx="70437" cy="70437"/>
            </a:xfrm>
            <a:custGeom>
              <a:avLst/>
              <a:gdLst/>
              <a:ahLst/>
              <a:cxnLst/>
              <a:rect l="l" t="t" r="r" b="b"/>
              <a:pathLst>
                <a:path w="90304" h="90304" extrusionOk="0">
                  <a:moveTo>
                    <a:pt x="90305" y="45152"/>
                  </a:moveTo>
                  <a:cubicBezTo>
                    <a:pt x="90305" y="70089"/>
                    <a:pt x="70089" y="90305"/>
                    <a:pt x="45152" y="90305"/>
                  </a:cubicBezTo>
                  <a:cubicBezTo>
                    <a:pt x="20215" y="90305"/>
                    <a:pt x="0" y="70089"/>
                    <a:pt x="0" y="45152"/>
                  </a:cubicBezTo>
                  <a:cubicBezTo>
                    <a:pt x="0" y="20215"/>
                    <a:pt x="20215" y="0"/>
                    <a:pt x="45152" y="0"/>
                  </a:cubicBezTo>
                  <a:cubicBezTo>
                    <a:pt x="70089" y="0"/>
                    <a:pt x="90305" y="20215"/>
                    <a:pt x="90305" y="4515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1286;p51"/>
            <p:cNvSpPr/>
            <p:nvPr/>
          </p:nvSpPr>
          <p:spPr>
            <a:xfrm>
              <a:off x="2920217" y="3928142"/>
              <a:ext cx="70437" cy="70437"/>
            </a:xfrm>
            <a:custGeom>
              <a:avLst/>
              <a:gdLst/>
              <a:ahLst/>
              <a:cxnLst/>
              <a:rect l="l" t="t" r="r" b="b"/>
              <a:pathLst>
                <a:path w="90304" h="90304" extrusionOk="0">
                  <a:moveTo>
                    <a:pt x="90305" y="45152"/>
                  </a:moveTo>
                  <a:cubicBezTo>
                    <a:pt x="90305" y="70089"/>
                    <a:pt x="70089" y="90305"/>
                    <a:pt x="45152" y="90305"/>
                  </a:cubicBezTo>
                  <a:cubicBezTo>
                    <a:pt x="20215" y="90305"/>
                    <a:pt x="0" y="70089"/>
                    <a:pt x="0" y="45152"/>
                  </a:cubicBezTo>
                  <a:cubicBezTo>
                    <a:pt x="0" y="20215"/>
                    <a:pt x="20215" y="0"/>
                    <a:pt x="45152" y="0"/>
                  </a:cubicBezTo>
                  <a:cubicBezTo>
                    <a:pt x="70089" y="0"/>
                    <a:pt x="90305" y="20215"/>
                    <a:pt x="90305" y="4515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4" name="Google Shape;604;p36"/>
          <p:cNvSpPr txBox="1">
            <a:spLocks noGrp="1"/>
          </p:cNvSpPr>
          <p:nvPr>
            <p:ph type="title"/>
          </p:nvPr>
        </p:nvSpPr>
        <p:spPr>
          <a:xfrm>
            <a:off x="344249" y="68548"/>
            <a:ext cx="7315053" cy="6206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Insights On Wildlife Size</a:t>
            </a:r>
            <a:endParaRPr dirty="0"/>
          </a:p>
        </p:txBody>
      </p:sp>
      <p:grpSp>
        <p:nvGrpSpPr>
          <p:cNvPr id="606" name="Google Shape;606;p36"/>
          <p:cNvGrpSpPr/>
          <p:nvPr/>
        </p:nvGrpSpPr>
        <p:grpSpPr>
          <a:xfrm>
            <a:off x="7701403" y="0"/>
            <a:ext cx="1360765" cy="666952"/>
            <a:chOff x="-215300" y="3851305"/>
            <a:chExt cx="1694813" cy="830678"/>
          </a:xfrm>
        </p:grpSpPr>
        <p:sp>
          <p:nvSpPr>
            <p:cNvPr id="607" name="Google Shape;607;p36"/>
            <p:cNvSpPr/>
            <p:nvPr/>
          </p:nvSpPr>
          <p:spPr>
            <a:xfrm>
              <a:off x="861887" y="3947362"/>
              <a:ext cx="215345" cy="4222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8" name="Google Shape;608;p36"/>
            <p:cNvGrpSpPr/>
            <p:nvPr/>
          </p:nvGrpSpPr>
          <p:grpSpPr>
            <a:xfrm>
              <a:off x="861887" y="4031521"/>
              <a:ext cx="137882" cy="60495"/>
              <a:chOff x="1949580" y="3551527"/>
              <a:chExt cx="247410" cy="108551"/>
            </a:xfrm>
          </p:grpSpPr>
          <p:sp>
            <p:nvSpPr>
              <p:cNvPr id="609" name="Google Shape;609;p36"/>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36"/>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36"/>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2" name="Google Shape;612;p36"/>
            <p:cNvSpPr/>
            <p:nvPr/>
          </p:nvSpPr>
          <p:spPr>
            <a:xfrm>
              <a:off x="-85801"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36"/>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36"/>
            <p:cNvSpPr/>
            <p:nvPr/>
          </p:nvSpPr>
          <p:spPr>
            <a:xfrm>
              <a:off x="294020" y="4210340"/>
              <a:ext cx="105745" cy="471557"/>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36"/>
            <p:cNvSpPr/>
            <p:nvPr/>
          </p:nvSpPr>
          <p:spPr>
            <a:xfrm>
              <a:off x="48397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36"/>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36"/>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36"/>
            <p:cNvSpPr/>
            <p:nvPr/>
          </p:nvSpPr>
          <p:spPr>
            <a:xfrm>
              <a:off x="1053745" y="4472133"/>
              <a:ext cx="105745" cy="209628"/>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36"/>
            <p:cNvSpPr/>
            <p:nvPr/>
          </p:nvSpPr>
          <p:spPr>
            <a:xfrm>
              <a:off x="1243698"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36"/>
            <p:cNvSpPr/>
            <p:nvPr/>
          </p:nvSpPr>
          <p:spPr>
            <a:xfrm>
              <a:off x="-32968" y="4087783"/>
              <a:ext cx="1329975" cy="42031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36"/>
            <p:cNvSpPr/>
            <p:nvPr/>
          </p:nvSpPr>
          <p:spPr>
            <a:xfrm>
              <a:off x="-61417"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36"/>
            <p:cNvSpPr/>
            <p:nvPr/>
          </p:nvSpPr>
          <p:spPr>
            <a:xfrm>
              <a:off x="128536" y="4354614"/>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36"/>
            <p:cNvSpPr/>
            <p:nvPr/>
          </p:nvSpPr>
          <p:spPr>
            <a:xfrm>
              <a:off x="318446" y="418938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36"/>
            <p:cNvSpPr/>
            <p:nvPr/>
          </p:nvSpPr>
          <p:spPr>
            <a:xfrm>
              <a:off x="508356" y="4059335"/>
              <a:ext cx="56917" cy="56917"/>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36"/>
            <p:cNvSpPr/>
            <p:nvPr/>
          </p:nvSpPr>
          <p:spPr>
            <a:xfrm>
              <a:off x="698309"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36"/>
            <p:cNvSpPr/>
            <p:nvPr/>
          </p:nvSpPr>
          <p:spPr>
            <a:xfrm>
              <a:off x="893172" y="4336368"/>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6"/>
            <p:cNvSpPr/>
            <p:nvPr/>
          </p:nvSpPr>
          <p:spPr>
            <a:xfrm>
              <a:off x="1078172" y="4457909"/>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36"/>
            <p:cNvSpPr/>
            <p:nvPr/>
          </p:nvSpPr>
          <p:spPr>
            <a:xfrm>
              <a:off x="1268082" y="4046253"/>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36"/>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0" name="Google Shape;751;p40"/>
          <p:cNvSpPr txBox="1">
            <a:spLocks/>
          </p:cNvSpPr>
          <p:nvPr/>
        </p:nvSpPr>
        <p:spPr>
          <a:xfrm>
            <a:off x="71654" y="3784415"/>
            <a:ext cx="8801178" cy="1281494"/>
          </a:xfrm>
          <a:prstGeom prst="rect">
            <a:avLst/>
          </a:prstGeom>
          <a:solidFill>
            <a:schemeClr val="dk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9pPr>
          </a:lstStyle>
          <a:p>
            <a:pPr marL="171450" indent="-171450">
              <a:lnSpc>
                <a:spcPct val="150000"/>
              </a:lnSpc>
              <a:buClr>
                <a:schemeClr val="hlink"/>
              </a:buClr>
              <a:buSzPts val="1100"/>
              <a:buFont typeface="Arial" panose="020B0604020202020204" pitchFamily="34" charset="0"/>
              <a:buChar char="•"/>
            </a:pPr>
            <a:r>
              <a:rPr lang="en-US" sz="1050" dirty="0" smtClean="0"/>
              <a:t>In &lt;1000ft. About 72.71% of the birds flying are of small size whereas 51% of birds flying in &gt;1000ft. are of small size. Larger and medium birds comprises of other 50% in the higher altitudes. </a:t>
            </a:r>
          </a:p>
          <a:p>
            <a:pPr marL="171450" indent="-171450">
              <a:lnSpc>
                <a:spcPct val="150000"/>
              </a:lnSpc>
              <a:buClr>
                <a:schemeClr val="hlink"/>
              </a:buClr>
              <a:buSzPts val="1100"/>
              <a:buFont typeface="Arial" panose="020B0604020202020204" pitchFamily="34" charset="0"/>
              <a:buChar char="•"/>
            </a:pPr>
            <a:r>
              <a:rPr lang="en-US" sz="1050" dirty="0" smtClean="0"/>
              <a:t>Large and medium sized wildlife are causing more damage as compared to the smaller sized wildlife.</a:t>
            </a:r>
          </a:p>
          <a:p>
            <a:pPr marL="171450" indent="-171450">
              <a:lnSpc>
                <a:spcPct val="150000"/>
              </a:lnSpc>
              <a:buClr>
                <a:schemeClr val="hlink"/>
              </a:buClr>
              <a:buSzPts val="1100"/>
              <a:buFont typeface="Arial" panose="020B0604020202020204" pitchFamily="34" charset="0"/>
              <a:buChar char="•"/>
            </a:pPr>
            <a:r>
              <a:rPr lang="en-US" sz="1050" dirty="0" smtClean="0"/>
              <a:t>Smaller wildlife are more hit by the airplanes as compared to the medium and large sized, which might be because they are flying more in below 1000ft. </a:t>
            </a:r>
          </a:p>
          <a:p>
            <a:pPr marL="171450" indent="-171450">
              <a:lnSpc>
                <a:spcPct val="150000"/>
              </a:lnSpc>
              <a:buClr>
                <a:schemeClr val="hlink"/>
              </a:buClr>
              <a:buSzPts val="1100"/>
              <a:buFont typeface="Arial" panose="020B0604020202020204" pitchFamily="34" charset="0"/>
              <a:buChar char="•"/>
            </a:pPr>
            <a:endParaRPr lang="en-US" sz="1050" dirty="0"/>
          </a:p>
          <a:p>
            <a:pPr marL="171450" indent="-171450">
              <a:lnSpc>
                <a:spcPct val="150000"/>
              </a:lnSpc>
              <a:buClr>
                <a:schemeClr val="hlink"/>
              </a:buClr>
              <a:buSzPts val="1100"/>
              <a:buFont typeface="Arial" panose="020B0604020202020204" pitchFamily="34" charset="0"/>
              <a:buChar char="•"/>
            </a:pPr>
            <a:endParaRPr lang="en-US" sz="1050" dirty="0"/>
          </a:p>
        </p:txBody>
      </p:sp>
      <p:sp>
        <p:nvSpPr>
          <p:cNvPr id="35" name="Google Shape;905;p45"/>
          <p:cNvSpPr txBox="1">
            <a:spLocks/>
          </p:cNvSpPr>
          <p:nvPr/>
        </p:nvSpPr>
        <p:spPr>
          <a:xfrm>
            <a:off x="145953" y="3378369"/>
            <a:ext cx="2333182"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buFont typeface="Inter"/>
              <a:buNone/>
            </a:pPr>
            <a:r>
              <a:rPr lang="en-US" sz="1050" dirty="0" smtClean="0"/>
              <a:t>Insights</a:t>
            </a:r>
            <a:endParaRPr lang="en-US" sz="1050" dirty="0"/>
          </a:p>
        </p:txBody>
      </p:sp>
      <p:sp>
        <p:nvSpPr>
          <p:cNvPr id="36" name="Google Shape;905;p45"/>
          <p:cNvSpPr txBox="1">
            <a:spLocks/>
          </p:cNvSpPr>
          <p:nvPr/>
        </p:nvSpPr>
        <p:spPr>
          <a:xfrm>
            <a:off x="71654" y="756181"/>
            <a:ext cx="3231546"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Altitude vs wildlife size</a:t>
            </a:r>
            <a:endParaRPr lang="en-US" sz="1050" dirty="0"/>
          </a:p>
        </p:txBody>
      </p:sp>
      <p:sp>
        <p:nvSpPr>
          <p:cNvPr id="37" name="Google Shape;905;p45"/>
          <p:cNvSpPr txBox="1">
            <a:spLocks/>
          </p:cNvSpPr>
          <p:nvPr/>
        </p:nvSpPr>
        <p:spPr>
          <a:xfrm>
            <a:off x="6038515" y="754295"/>
            <a:ext cx="2919220"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Size vs Number of wildlife strike</a:t>
            </a:r>
            <a:endParaRPr lang="en-US" sz="1050" dirty="0"/>
          </a:p>
        </p:txBody>
      </p:sp>
      <p:pic>
        <p:nvPicPr>
          <p:cNvPr id="2" name="Picture 1"/>
          <p:cNvPicPr>
            <a:picLocks noChangeAspect="1"/>
          </p:cNvPicPr>
          <p:nvPr/>
        </p:nvPicPr>
        <p:blipFill>
          <a:blip r:embed="rId3"/>
          <a:stretch>
            <a:fillRect/>
          </a:stretch>
        </p:blipFill>
        <p:spPr>
          <a:xfrm>
            <a:off x="71654" y="1138374"/>
            <a:ext cx="3231546" cy="1984412"/>
          </a:xfrm>
          <a:prstGeom prst="rect">
            <a:avLst/>
          </a:prstGeom>
        </p:spPr>
      </p:pic>
      <p:pic>
        <p:nvPicPr>
          <p:cNvPr id="3" name="Picture 2"/>
          <p:cNvPicPr>
            <a:picLocks noChangeAspect="1"/>
          </p:cNvPicPr>
          <p:nvPr/>
        </p:nvPicPr>
        <p:blipFill>
          <a:blip r:embed="rId4"/>
          <a:stretch>
            <a:fillRect/>
          </a:stretch>
        </p:blipFill>
        <p:spPr>
          <a:xfrm>
            <a:off x="3464041" y="1138374"/>
            <a:ext cx="2329383" cy="2091770"/>
          </a:xfrm>
          <a:prstGeom prst="rect">
            <a:avLst/>
          </a:prstGeom>
        </p:spPr>
      </p:pic>
      <p:sp>
        <p:nvSpPr>
          <p:cNvPr id="38" name="Google Shape;905;p45"/>
          <p:cNvSpPr txBox="1">
            <a:spLocks/>
          </p:cNvSpPr>
          <p:nvPr/>
        </p:nvSpPr>
        <p:spPr>
          <a:xfrm>
            <a:off x="3413174" y="754295"/>
            <a:ext cx="2431115"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Wildlife size vs damage caused</a:t>
            </a:r>
            <a:endParaRPr lang="en-US" sz="1050" dirty="0"/>
          </a:p>
        </p:txBody>
      </p:sp>
      <p:pic>
        <p:nvPicPr>
          <p:cNvPr id="7" name="Picture 6"/>
          <p:cNvPicPr>
            <a:picLocks noChangeAspect="1"/>
          </p:cNvPicPr>
          <p:nvPr/>
        </p:nvPicPr>
        <p:blipFill>
          <a:blip r:embed="rId5"/>
          <a:stretch>
            <a:fillRect/>
          </a:stretch>
        </p:blipFill>
        <p:spPr>
          <a:xfrm>
            <a:off x="6354079" y="1123966"/>
            <a:ext cx="2538330" cy="2111138"/>
          </a:xfrm>
          <a:prstGeom prst="rect">
            <a:avLst/>
          </a:prstGeom>
        </p:spPr>
      </p:pic>
    </p:spTree>
    <p:extLst>
      <p:ext uri="{BB962C8B-B14F-4D97-AF65-F5344CB8AC3E}">
        <p14:creationId xmlns:p14="http://schemas.microsoft.com/office/powerpoint/2010/main" val="9965596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4" name="Google Shape;604;p36"/>
          <p:cNvSpPr txBox="1">
            <a:spLocks noGrp="1"/>
          </p:cNvSpPr>
          <p:nvPr>
            <p:ph type="title"/>
          </p:nvPr>
        </p:nvSpPr>
        <p:spPr>
          <a:xfrm>
            <a:off x="344249" y="68548"/>
            <a:ext cx="7315053" cy="6206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Insights On Total Cost </a:t>
            </a:r>
            <a:r>
              <a:rPr lang="en-IN" dirty="0" smtClean="0"/>
              <a:t>Incurred- I</a:t>
            </a:r>
            <a:endParaRPr dirty="0"/>
          </a:p>
        </p:txBody>
      </p:sp>
      <p:grpSp>
        <p:nvGrpSpPr>
          <p:cNvPr id="606" name="Google Shape;606;p36"/>
          <p:cNvGrpSpPr/>
          <p:nvPr/>
        </p:nvGrpSpPr>
        <p:grpSpPr>
          <a:xfrm>
            <a:off x="7701403" y="0"/>
            <a:ext cx="1360765" cy="666952"/>
            <a:chOff x="-215300" y="3851305"/>
            <a:chExt cx="1694813" cy="830678"/>
          </a:xfrm>
        </p:grpSpPr>
        <p:sp>
          <p:nvSpPr>
            <p:cNvPr id="607" name="Google Shape;607;p36"/>
            <p:cNvSpPr/>
            <p:nvPr/>
          </p:nvSpPr>
          <p:spPr>
            <a:xfrm>
              <a:off x="861887" y="3947362"/>
              <a:ext cx="215345" cy="4222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8" name="Google Shape;608;p36"/>
            <p:cNvGrpSpPr/>
            <p:nvPr/>
          </p:nvGrpSpPr>
          <p:grpSpPr>
            <a:xfrm>
              <a:off x="861887" y="4031521"/>
              <a:ext cx="137882" cy="60495"/>
              <a:chOff x="1949580" y="3551527"/>
              <a:chExt cx="247410" cy="108551"/>
            </a:xfrm>
          </p:grpSpPr>
          <p:sp>
            <p:nvSpPr>
              <p:cNvPr id="609" name="Google Shape;609;p36"/>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36"/>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36"/>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2" name="Google Shape;612;p36"/>
            <p:cNvSpPr/>
            <p:nvPr/>
          </p:nvSpPr>
          <p:spPr>
            <a:xfrm>
              <a:off x="-85801"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36"/>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36"/>
            <p:cNvSpPr/>
            <p:nvPr/>
          </p:nvSpPr>
          <p:spPr>
            <a:xfrm>
              <a:off x="294020" y="4210340"/>
              <a:ext cx="105745" cy="471557"/>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36"/>
            <p:cNvSpPr/>
            <p:nvPr/>
          </p:nvSpPr>
          <p:spPr>
            <a:xfrm>
              <a:off x="48397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36"/>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36"/>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36"/>
            <p:cNvSpPr/>
            <p:nvPr/>
          </p:nvSpPr>
          <p:spPr>
            <a:xfrm>
              <a:off x="1053745" y="4472133"/>
              <a:ext cx="105745" cy="209628"/>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36"/>
            <p:cNvSpPr/>
            <p:nvPr/>
          </p:nvSpPr>
          <p:spPr>
            <a:xfrm>
              <a:off x="1243698"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36"/>
            <p:cNvSpPr/>
            <p:nvPr/>
          </p:nvSpPr>
          <p:spPr>
            <a:xfrm>
              <a:off x="-32968" y="4087783"/>
              <a:ext cx="1329975" cy="42031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36"/>
            <p:cNvSpPr/>
            <p:nvPr/>
          </p:nvSpPr>
          <p:spPr>
            <a:xfrm>
              <a:off x="-61417"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36"/>
            <p:cNvSpPr/>
            <p:nvPr/>
          </p:nvSpPr>
          <p:spPr>
            <a:xfrm>
              <a:off x="128536" y="4354614"/>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36"/>
            <p:cNvSpPr/>
            <p:nvPr/>
          </p:nvSpPr>
          <p:spPr>
            <a:xfrm>
              <a:off x="318446" y="418938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36"/>
            <p:cNvSpPr/>
            <p:nvPr/>
          </p:nvSpPr>
          <p:spPr>
            <a:xfrm>
              <a:off x="508356" y="4059335"/>
              <a:ext cx="56917" cy="56917"/>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36"/>
            <p:cNvSpPr/>
            <p:nvPr/>
          </p:nvSpPr>
          <p:spPr>
            <a:xfrm>
              <a:off x="698309"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36"/>
            <p:cNvSpPr/>
            <p:nvPr/>
          </p:nvSpPr>
          <p:spPr>
            <a:xfrm>
              <a:off x="893172" y="4336368"/>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6"/>
            <p:cNvSpPr/>
            <p:nvPr/>
          </p:nvSpPr>
          <p:spPr>
            <a:xfrm>
              <a:off x="1078172" y="4457909"/>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36"/>
            <p:cNvSpPr/>
            <p:nvPr/>
          </p:nvSpPr>
          <p:spPr>
            <a:xfrm>
              <a:off x="1268082" y="4046253"/>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36"/>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0" name="Google Shape;751;p40"/>
          <p:cNvSpPr txBox="1">
            <a:spLocks/>
          </p:cNvSpPr>
          <p:nvPr/>
        </p:nvSpPr>
        <p:spPr>
          <a:xfrm>
            <a:off x="91231" y="4271649"/>
            <a:ext cx="8801178" cy="753609"/>
          </a:xfrm>
          <a:prstGeom prst="rect">
            <a:avLst/>
          </a:prstGeom>
          <a:solidFill>
            <a:schemeClr val="dk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9pPr>
          </a:lstStyle>
          <a:p>
            <a:pPr marL="171450" indent="-171450">
              <a:lnSpc>
                <a:spcPct val="150000"/>
              </a:lnSpc>
              <a:buClr>
                <a:schemeClr val="hlink"/>
              </a:buClr>
              <a:buSzPts val="1100"/>
              <a:buFont typeface="Arial" panose="020B0604020202020204" pitchFamily="34" charset="0"/>
              <a:buChar char="•"/>
            </a:pPr>
            <a:r>
              <a:rPr lang="en-US" sz="1050" dirty="0" smtClean="0"/>
              <a:t>Cost incurred when large sized wildlife hits are much higher as compared to the medium and small sized wildlife. </a:t>
            </a:r>
            <a:endParaRPr lang="en-US" sz="1050" dirty="0"/>
          </a:p>
          <a:p>
            <a:pPr marL="171450" indent="-171450">
              <a:lnSpc>
                <a:spcPct val="150000"/>
              </a:lnSpc>
              <a:buClr>
                <a:schemeClr val="hlink"/>
              </a:buClr>
              <a:buSzPts val="1100"/>
              <a:buFont typeface="Arial" panose="020B0604020202020204" pitchFamily="34" charset="0"/>
              <a:buChar char="•"/>
            </a:pPr>
            <a:r>
              <a:rPr lang="en-US" sz="1050" dirty="0" smtClean="0"/>
              <a:t>More the number of wildlife an airplane hits, more is the cost incurred to repair the damage. </a:t>
            </a:r>
          </a:p>
          <a:p>
            <a:pPr marL="171450" indent="-171450">
              <a:lnSpc>
                <a:spcPct val="150000"/>
              </a:lnSpc>
              <a:buClr>
                <a:schemeClr val="hlink"/>
              </a:buClr>
              <a:buSzPts val="1100"/>
              <a:buFont typeface="Arial" panose="020B0604020202020204" pitchFamily="34" charset="0"/>
              <a:buChar char="•"/>
            </a:pPr>
            <a:endParaRPr lang="en-US" sz="1050" dirty="0"/>
          </a:p>
          <a:p>
            <a:pPr marL="171450" indent="-171450">
              <a:lnSpc>
                <a:spcPct val="150000"/>
              </a:lnSpc>
              <a:buClr>
                <a:schemeClr val="hlink"/>
              </a:buClr>
              <a:buSzPts val="1100"/>
              <a:buFont typeface="Arial" panose="020B0604020202020204" pitchFamily="34" charset="0"/>
              <a:buChar char="•"/>
            </a:pPr>
            <a:endParaRPr lang="en-US" sz="1050" dirty="0"/>
          </a:p>
        </p:txBody>
      </p:sp>
      <p:sp>
        <p:nvSpPr>
          <p:cNvPr id="35" name="Google Shape;905;p45"/>
          <p:cNvSpPr txBox="1">
            <a:spLocks/>
          </p:cNvSpPr>
          <p:nvPr/>
        </p:nvSpPr>
        <p:spPr>
          <a:xfrm>
            <a:off x="145953" y="3825557"/>
            <a:ext cx="2333182"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buFont typeface="Inter"/>
              <a:buNone/>
            </a:pPr>
            <a:r>
              <a:rPr lang="en-US" sz="1050" dirty="0" smtClean="0"/>
              <a:t>Insights</a:t>
            </a:r>
            <a:endParaRPr lang="en-US" sz="1050" dirty="0"/>
          </a:p>
        </p:txBody>
      </p:sp>
      <p:sp>
        <p:nvSpPr>
          <p:cNvPr id="36" name="Google Shape;905;p45"/>
          <p:cNvSpPr txBox="1">
            <a:spLocks/>
          </p:cNvSpPr>
          <p:nvPr/>
        </p:nvSpPr>
        <p:spPr>
          <a:xfrm>
            <a:off x="71653" y="756181"/>
            <a:ext cx="3512527"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Total Cost vs wildlife size</a:t>
            </a:r>
            <a:endParaRPr lang="en-US" sz="1050" dirty="0"/>
          </a:p>
        </p:txBody>
      </p:sp>
      <p:sp>
        <p:nvSpPr>
          <p:cNvPr id="38" name="Google Shape;905;p45"/>
          <p:cNvSpPr txBox="1">
            <a:spLocks/>
          </p:cNvSpPr>
          <p:nvPr/>
        </p:nvSpPr>
        <p:spPr>
          <a:xfrm>
            <a:off x="3931253" y="737048"/>
            <a:ext cx="5079258"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Wildlife size vs damage caused</a:t>
            </a:r>
            <a:endParaRPr lang="en-US" sz="1050" dirty="0"/>
          </a:p>
        </p:txBody>
      </p:sp>
      <p:pic>
        <p:nvPicPr>
          <p:cNvPr id="4" name="Picture 3"/>
          <p:cNvPicPr>
            <a:picLocks noChangeAspect="1"/>
          </p:cNvPicPr>
          <p:nvPr/>
        </p:nvPicPr>
        <p:blipFill>
          <a:blip r:embed="rId3"/>
          <a:stretch>
            <a:fillRect/>
          </a:stretch>
        </p:blipFill>
        <p:spPr>
          <a:xfrm>
            <a:off x="145953" y="1197873"/>
            <a:ext cx="3438227" cy="2496816"/>
          </a:xfrm>
          <a:prstGeom prst="rect">
            <a:avLst/>
          </a:prstGeom>
        </p:spPr>
      </p:pic>
      <p:pic>
        <p:nvPicPr>
          <p:cNvPr id="5" name="Picture 4"/>
          <p:cNvPicPr>
            <a:picLocks noChangeAspect="1"/>
          </p:cNvPicPr>
          <p:nvPr/>
        </p:nvPicPr>
        <p:blipFill>
          <a:blip r:embed="rId4"/>
          <a:stretch>
            <a:fillRect/>
          </a:stretch>
        </p:blipFill>
        <p:spPr>
          <a:xfrm>
            <a:off x="3931253" y="1175433"/>
            <a:ext cx="2436175" cy="2519255"/>
          </a:xfrm>
          <a:prstGeom prst="rect">
            <a:avLst/>
          </a:prstGeom>
        </p:spPr>
      </p:pic>
      <p:pic>
        <p:nvPicPr>
          <p:cNvPr id="6" name="Picture 5"/>
          <p:cNvPicPr>
            <a:picLocks noChangeAspect="1"/>
          </p:cNvPicPr>
          <p:nvPr/>
        </p:nvPicPr>
        <p:blipFill>
          <a:blip r:embed="rId5"/>
          <a:stretch>
            <a:fillRect/>
          </a:stretch>
        </p:blipFill>
        <p:spPr>
          <a:xfrm>
            <a:off x="6367428" y="1175433"/>
            <a:ext cx="2643083" cy="2518027"/>
          </a:xfrm>
          <a:prstGeom prst="rect">
            <a:avLst/>
          </a:prstGeom>
        </p:spPr>
      </p:pic>
    </p:spTree>
    <p:extLst>
      <p:ext uri="{BB962C8B-B14F-4D97-AF65-F5344CB8AC3E}">
        <p14:creationId xmlns:p14="http://schemas.microsoft.com/office/powerpoint/2010/main" val="5315247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4" name="Google Shape;604;p36"/>
          <p:cNvSpPr txBox="1">
            <a:spLocks noGrp="1"/>
          </p:cNvSpPr>
          <p:nvPr>
            <p:ph type="title"/>
          </p:nvPr>
        </p:nvSpPr>
        <p:spPr>
          <a:xfrm>
            <a:off x="344249" y="68548"/>
            <a:ext cx="7315053" cy="6206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Insights on Total Cost </a:t>
            </a:r>
            <a:r>
              <a:rPr lang="en-IN" dirty="0" smtClean="0"/>
              <a:t>Incurred- II</a:t>
            </a:r>
            <a:endParaRPr dirty="0"/>
          </a:p>
        </p:txBody>
      </p:sp>
      <p:grpSp>
        <p:nvGrpSpPr>
          <p:cNvPr id="606" name="Google Shape;606;p36"/>
          <p:cNvGrpSpPr/>
          <p:nvPr/>
        </p:nvGrpSpPr>
        <p:grpSpPr>
          <a:xfrm>
            <a:off x="7701403" y="0"/>
            <a:ext cx="1360765" cy="666952"/>
            <a:chOff x="-215300" y="3851305"/>
            <a:chExt cx="1694813" cy="830678"/>
          </a:xfrm>
        </p:grpSpPr>
        <p:sp>
          <p:nvSpPr>
            <p:cNvPr id="607" name="Google Shape;607;p36"/>
            <p:cNvSpPr/>
            <p:nvPr/>
          </p:nvSpPr>
          <p:spPr>
            <a:xfrm>
              <a:off x="861887" y="3947362"/>
              <a:ext cx="215345" cy="4222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8" name="Google Shape;608;p36"/>
            <p:cNvGrpSpPr/>
            <p:nvPr/>
          </p:nvGrpSpPr>
          <p:grpSpPr>
            <a:xfrm>
              <a:off x="861887" y="4031521"/>
              <a:ext cx="137882" cy="60495"/>
              <a:chOff x="1949580" y="3551527"/>
              <a:chExt cx="247410" cy="108551"/>
            </a:xfrm>
          </p:grpSpPr>
          <p:sp>
            <p:nvSpPr>
              <p:cNvPr id="609" name="Google Shape;609;p36"/>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36"/>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36"/>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2" name="Google Shape;612;p36"/>
            <p:cNvSpPr/>
            <p:nvPr/>
          </p:nvSpPr>
          <p:spPr>
            <a:xfrm>
              <a:off x="-85801"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36"/>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36"/>
            <p:cNvSpPr/>
            <p:nvPr/>
          </p:nvSpPr>
          <p:spPr>
            <a:xfrm>
              <a:off x="294020" y="4210340"/>
              <a:ext cx="105745" cy="471557"/>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36"/>
            <p:cNvSpPr/>
            <p:nvPr/>
          </p:nvSpPr>
          <p:spPr>
            <a:xfrm>
              <a:off x="48397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36"/>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36"/>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36"/>
            <p:cNvSpPr/>
            <p:nvPr/>
          </p:nvSpPr>
          <p:spPr>
            <a:xfrm>
              <a:off x="1053745" y="4472133"/>
              <a:ext cx="105745" cy="209628"/>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36"/>
            <p:cNvSpPr/>
            <p:nvPr/>
          </p:nvSpPr>
          <p:spPr>
            <a:xfrm>
              <a:off x="1243698"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36"/>
            <p:cNvSpPr/>
            <p:nvPr/>
          </p:nvSpPr>
          <p:spPr>
            <a:xfrm>
              <a:off x="-32968" y="4087783"/>
              <a:ext cx="1329975" cy="42031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36"/>
            <p:cNvSpPr/>
            <p:nvPr/>
          </p:nvSpPr>
          <p:spPr>
            <a:xfrm>
              <a:off x="-61417"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36"/>
            <p:cNvSpPr/>
            <p:nvPr/>
          </p:nvSpPr>
          <p:spPr>
            <a:xfrm>
              <a:off x="128536" y="4354614"/>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36"/>
            <p:cNvSpPr/>
            <p:nvPr/>
          </p:nvSpPr>
          <p:spPr>
            <a:xfrm>
              <a:off x="318446" y="418938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36"/>
            <p:cNvSpPr/>
            <p:nvPr/>
          </p:nvSpPr>
          <p:spPr>
            <a:xfrm>
              <a:off x="508356" y="4059335"/>
              <a:ext cx="56917" cy="56917"/>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36"/>
            <p:cNvSpPr/>
            <p:nvPr/>
          </p:nvSpPr>
          <p:spPr>
            <a:xfrm>
              <a:off x="698309"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36"/>
            <p:cNvSpPr/>
            <p:nvPr/>
          </p:nvSpPr>
          <p:spPr>
            <a:xfrm>
              <a:off x="893172" y="4336368"/>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6"/>
            <p:cNvSpPr/>
            <p:nvPr/>
          </p:nvSpPr>
          <p:spPr>
            <a:xfrm>
              <a:off x="1078172" y="4457909"/>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36"/>
            <p:cNvSpPr/>
            <p:nvPr/>
          </p:nvSpPr>
          <p:spPr>
            <a:xfrm>
              <a:off x="1268082" y="4046253"/>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36"/>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0" name="Google Shape;751;p40"/>
          <p:cNvSpPr txBox="1">
            <a:spLocks/>
          </p:cNvSpPr>
          <p:nvPr/>
        </p:nvSpPr>
        <p:spPr>
          <a:xfrm>
            <a:off x="91232" y="4140781"/>
            <a:ext cx="8801178" cy="947773"/>
          </a:xfrm>
          <a:prstGeom prst="rect">
            <a:avLst/>
          </a:prstGeom>
          <a:solidFill>
            <a:schemeClr val="dk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9pPr>
          </a:lstStyle>
          <a:p>
            <a:pPr marL="171450" indent="-171450">
              <a:lnSpc>
                <a:spcPct val="150000"/>
              </a:lnSpc>
              <a:buClr>
                <a:schemeClr val="hlink"/>
              </a:buClr>
              <a:buSzPts val="1100"/>
              <a:buFont typeface="Arial" panose="020B0604020202020204" pitchFamily="34" charset="0"/>
              <a:buChar char="•"/>
            </a:pPr>
            <a:r>
              <a:rPr lang="en-US" sz="1050" dirty="0" smtClean="0"/>
              <a:t>Cost incurred are higher when there is engine shut down, and least when there is no impact on flight due to bird strike. </a:t>
            </a:r>
          </a:p>
          <a:p>
            <a:pPr marL="171450" indent="-171450">
              <a:lnSpc>
                <a:spcPct val="150000"/>
              </a:lnSpc>
              <a:buClr>
                <a:schemeClr val="hlink"/>
              </a:buClr>
              <a:buSzPts val="1100"/>
              <a:buFont typeface="Arial" panose="020B0604020202020204" pitchFamily="34" charset="0"/>
              <a:buChar char="•"/>
            </a:pPr>
            <a:r>
              <a:rPr lang="en-US" sz="1050" dirty="0" smtClean="0"/>
              <a:t>Over the years the cost incurred has decreased, which might be due to decrease in the number of huge number of wildlife strike by a single plane.</a:t>
            </a:r>
            <a:endParaRPr lang="en-US" sz="1050" dirty="0"/>
          </a:p>
          <a:p>
            <a:pPr marL="171450" indent="-171450">
              <a:lnSpc>
                <a:spcPct val="150000"/>
              </a:lnSpc>
              <a:buClr>
                <a:schemeClr val="hlink"/>
              </a:buClr>
              <a:buSzPts val="1100"/>
              <a:buFont typeface="Arial" panose="020B0604020202020204" pitchFamily="34" charset="0"/>
              <a:buChar char="•"/>
            </a:pPr>
            <a:endParaRPr lang="en-US" sz="1050" dirty="0"/>
          </a:p>
        </p:txBody>
      </p:sp>
      <p:sp>
        <p:nvSpPr>
          <p:cNvPr id="35" name="Google Shape;905;p45"/>
          <p:cNvSpPr txBox="1">
            <a:spLocks/>
          </p:cNvSpPr>
          <p:nvPr/>
        </p:nvSpPr>
        <p:spPr>
          <a:xfrm>
            <a:off x="91232" y="3758116"/>
            <a:ext cx="2333182"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buFont typeface="Inter"/>
              <a:buNone/>
            </a:pPr>
            <a:r>
              <a:rPr lang="en-US" sz="1050" dirty="0" smtClean="0"/>
              <a:t>Insights</a:t>
            </a:r>
            <a:endParaRPr lang="en-US" sz="1050" dirty="0"/>
          </a:p>
        </p:txBody>
      </p:sp>
      <p:sp>
        <p:nvSpPr>
          <p:cNvPr id="36" name="Google Shape;905;p45"/>
          <p:cNvSpPr txBox="1">
            <a:spLocks/>
          </p:cNvSpPr>
          <p:nvPr/>
        </p:nvSpPr>
        <p:spPr>
          <a:xfrm>
            <a:off x="71654" y="756181"/>
            <a:ext cx="2518034"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Total Cost vs Impact on flight</a:t>
            </a:r>
            <a:endParaRPr lang="en-US" sz="1050" dirty="0"/>
          </a:p>
        </p:txBody>
      </p:sp>
      <p:sp>
        <p:nvSpPr>
          <p:cNvPr id="38" name="Google Shape;905;p45"/>
          <p:cNvSpPr txBox="1">
            <a:spLocks/>
          </p:cNvSpPr>
          <p:nvPr/>
        </p:nvSpPr>
        <p:spPr>
          <a:xfrm>
            <a:off x="2709385" y="772908"/>
            <a:ext cx="6248350"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Yearly Cost Incurred </a:t>
            </a:r>
            <a:endParaRPr lang="en-US" sz="1050" dirty="0"/>
          </a:p>
        </p:txBody>
      </p:sp>
      <p:pic>
        <p:nvPicPr>
          <p:cNvPr id="2" name="Picture 1"/>
          <p:cNvPicPr>
            <a:picLocks noChangeAspect="1"/>
          </p:cNvPicPr>
          <p:nvPr/>
        </p:nvPicPr>
        <p:blipFill>
          <a:blip r:embed="rId3"/>
          <a:stretch>
            <a:fillRect/>
          </a:stretch>
        </p:blipFill>
        <p:spPr>
          <a:xfrm>
            <a:off x="2709385" y="1184361"/>
            <a:ext cx="2584779" cy="2220024"/>
          </a:xfrm>
          <a:prstGeom prst="rect">
            <a:avLst/>
          </a:prstGeom>
        </p:spPr>
      </p:pic>
      <p:pic>
        <p:nvPicPr>
          <p:cNvPr id="3" name="Picture 2"/>
          <p:cNvPicPr>
            <a:picLocks noChangeAspect="1"/>
          </p:cNvPicPr>
          <p:nvPr/>
        </p:nvPicPr>
        <p:blipFill>
          <a:blip r:embed="rId4"/>
          <a:stretch>
            <a:fillRect/>
          </a:stretch>
        </p:blipFill>
        <p:spPr>
          <a:xfrm>
            <a:off x="5294164" y="1455329"/>
            <a:ext cx="3716347" cy="1520414"/>
          </a:xfrm>
          <a:prstGeom prst="rect">
            <a:avLst/>
          </a:prstGeom>
        </p:spPr>
      </p:pic>
      <p:pic>
        <p:nvPicPr>
          <p:cNvPr id="7" name="Picture 6"/>
          <p:cNvPicPr>
            <a:picLocks noChangeAspect="1"/>
          </p:cNvPicPr>
          <p:nvPr/>
        </p:nvPicPr>
        <p:blipFill>
          <a:blip r:embed="rId5"/>
          <a:stretch>
            <a:fillRect/>
          </a:stretch>
        </p:blipFill>
        <p:spPr>
          <a:xfrm>
            <a:off x="231862" y="1134832"/>
            <a:ext cx="2354065" cy="2559857"/>
          </a:xfrm>
          <a:prstGeom prst="rect">
            <a:avLst/>
          </a:prstGeom>
        </p:spPr>
      </p:pic>
    </p:spTree>
    <p:extLst>
      <p:ext uri="{BB962C8B-B14F-4D97-AF65-F5344CB8AC3E}">
        <p14:creationId xmlns:p14="http://schemas.microsoft.com/office/powerpoint/2010/main" val="23912759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4" name="Google Shape;604;p36"/>
          <p:cNvSpPr txBox="1">
            <a:spLocks noGrp="1"/>
          </p:cNvSpPr>
          <p:nvPr>
            <p:ph type="title"/>
          </p:nvPr>
        </p:nvSpPr>
        <p:spPr>
          <a:xfrm>
            <a:off x="344249" y="68548"/>
            <a:ext cx="7315053" cy="6206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Insights On Phase </a:t>
            </a:r>
            <a:r>
              <a:rPr lang="en-IN" dirty="0"/>
              <a:t>O</a:t>
            </a:r>
            <a:r>
              <a:rPr lang="en-IN" dirty="0" smtClean="0"/>
              <a:t>f Flight</a:t>
            </a:r>
            <a:endParaRPr dirty="0"/>
          </a:p>
        </p:txBody>
      </p:sp>
      <p:grpSp>
        <p:nvGrpSpPr>
          <p:cNvPr id="606" name="Google Shape;606;p36"/>
          <p:cNvGrpSpPr/>
          <p:nvPr/>
        </p:nvGrpSpPr>
        <p:grpSpPr>
          <a:xfrm>
            <a:off x="7701403" y="0"/>
            <a:ext cx="1360765" cy="666952"/>
            <a:chOff x="-215300" y="3851305"/>
            <a:chExt cx="1694813" cy="830678"/>
          </a:xfrm>
        </p:grpSpPr>
        <p:sp>
          <p:nvSpPr>
            <p:cNvPr id="607" name="Google Shape;607;p36"/>
            <p:cNvSpPr/>
            <p:nvPr/>
          </p:nvSpPr>
          <p:spPr>
            <a:xfrm>
              <a:off x="861887" y="3947362"/>
              <a:ext cx="215345" cy="4222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8" name="Google Shape;608;p36"/>
            <p:cNvGrpSpPr/>
            <p:nvPr/>
          </p:nvGrpSpPr>
          <p:grpSpPr>
            <a:xfrm>
              <a:off x="861887" y="4031521"/>
              <a:ext cx="137882" cy="60495"/>
              <a:chOff x="1949580" y="3551527"/>
              <a:chExt cx="247410" cy="108551"/>
            </a:xfrm>
          </p:grpSpPr>
          <p:sp>
            <p:nvSpPr>
              <p:cNvPr id="609" name="Google Shape;609;p36"/>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36"/>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36"/>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2" name="Google Shape;612;p36"/>
            <p:cNvSpPr/>
            <p:nvPr/>
          </p:nvSpPr>
          <p:spPr>
            <a:xfrm>
              <a:off x="-85801"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36"/>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36"/>
            <p:cNvSpPr/>
            <p:nvPr/>
          </p:nvSpPr>
          <p:spPr>
            <a:xfrm>
              <a:off x="294020" y="4210340"/>
              <a:ext cx="105745" cy="471557"/>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36"/>
            <p:cNvSpPr/>
            <p:nvPr/>
          </p:nvSpPr>
          <p:spPr>
            <a:xfrm>
              <a:off x="48397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36"/>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36"/>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36"/>
            <p:cNvSpPr/>
            <p:nvPr/>
          </p:nvSpPr>
          <p:spPr>
            <a:xfrm>
              <a:off x="1053745" y="4472133"/>
              <a:ext cx="105745" cy="209628"/>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36"/>
            <p:cNvSpPr/>
            <p:nvPr/>
          </p:nvSpPr>
          <p:spPr>
            <a:xfrm>
              <a:off x="1243698"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36"/>
            <p:cNvSpPr/>
            <p:nvPr/>
          </p:nvSpPr>
          <p:spPr>
            <a:xfrm>
              <a:off x="-32968" y="4087783"/>
              <a:ext cx="1329975" cy="42031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36"/>
            <p:cNvSpPr/>
            <p:nvPr/>
          </p:nvSpPr>
          <p:spPr>
            <a:xfrm>
              <a:off x="-61417"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36"/>
            <p:cNvSpPr/>
            <p:nvPr/>
          </p:nvSpPr>
          <p:spPr>
            <a:xfrm>
              <a:off x="128536" y="4354614"/>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36"/>
            <p:cNvSpPr/>
            <p:nvPr/>
          </p:nvSpPr>
          <p:spPr>
            <a:xfrm>
              <a:off x="318446" y="418938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36"/>
            <p:cNvSpPr/>
            <p:nvPr/>
          </p:nvSpPr>
          <p:spPr>
            <a:xfrm>
              <a:off x="508356" y="4059335"/>
              <a:ext cx="56917" cy="56917"/>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36"/>
            <p:cNvSpPr/>
            <p:nvPr/>
          </p:nvSpPr>
          <p:spPr>
            <a:xfrm>
              <a:off x="698309"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36"/>
            <p:cNvSpPr/>
            <p:nvPr/>
          </p:nvSpPr>
          <p:spPr>
            <a:xfrm>
              <a:off x="893172" y="4336368"/>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6"/>
            <p:cNvSpPr/>
            <p:nvPr/>
          </p:nvSpPr>
          <p:spPr>
            <a:xfrm>
              <a:off x="1078172" y="4457909"/>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36"/>
            <p:cNvSpPr/>
            <p:nvPr/>
          </p:nvSpPr>
          <p:spPr>
            <a:xfrm>
              <a:off x="1268082" y="4046253"/>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36"/>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0" name="Google Shape;751;p40"/>
          <p:cNvSpPr txBox="1">
            <a:spLocks/>
          </p:cNvSpPr>
          <p:nvPr/>
        </p:nvSpPr>
        <p:spPr>
          <a:xfrm>
            <a:off x="91232" y="4140781"/>
            <a:ext cx="8801178" cy="947773"/>
          </a:xfrm>
          <a:prstGeom prst="rect">
            <a:avLst/>
          </a:prstGeom>
          <a:solidFill>
            <a:schemeClr val="dk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9pPr>
          </a:lstStyle>
          <a:p>
            <a:pPr marL="171450" indent="-171450">
              <a:lnSpc>
                <a:spcPct val="150000"/>
              </a:lnSpc>
              <a:buClr>
                <a:schemeClr val="hlink"/>
              </a:buClr>
              <a:buSzPts val="1100"/>
              <a:buFont typeface="Arial" panose="020B0604020202020204" pitchFamily="34" charset="0"/>
              <a:buChar char="•"/>
            </a:pPr>
            <a:r>
              <a:rPr lang="en-US" sz="1050" dirty="0" smtClean="0"/>
              <a:t>Maximum bird strikes are happening in the Approach and Landing roll phase. </a:t>
            </a:r>
          </a:p>
          <a:p>
            <a:pPr marL="171450" indent="-171450">
              <a:lnSpc>
                <a:spcPct val="150000"/>
              </a:lnSpc>
              <a:buClr>
                <a:schemeClr val="hlink"/>
              </a:buClr>
              <a:buSzPts val="1100"/>
              <a:buFont typeface="Arial" panose="020B0604020202020204" pitchFamily="34" charset="0"/>
              <a:buChar char="•"/>
            </a:pPr>
            <a:r>
              <a:rPr lang="en-US" sz="1050" dirty="0" smtClean="0"/>
              <a:t>As checked, during these 2 phases, the planes fly in &lt;1000ft., so we can confirm that the bird strikes are higher in this phase as they are flying in that range and at a speed. </a:t>
            </a:r>
            <a:endParaRPr lang="en-US" sz="1050" dirty="0"/>
          </a:p>
        </p:txBody>
      </p:sp>
      <p:sp>
        <p:nvSpPr>
          <p:cNvPr id="35" name="Google Shape;905;p45"/>
          <p:cNvSpPr txBox="1">
            <a:spLocks/>
          </p:cNvSpPr>
          <p:nvPr/>
        </p:nvSpPr>
        <p:spPr>
          <a:xfrm>
            <a:off x="71654" y="3723741"/>
            <a:ext cx="2333182"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buFont typeface="Inter"/>
              <a:buNone/>
            </a:pPr>
            <a:r>
              <a:rPr lang="en-US" sz="1050" dirty="0" smtClean="0"/>
              <a:t>Insights</a:t>
            </a:r>
            <a:endParaRPr lang="en-US" sz="1050" dirty="0"/>
          </a:p>
        </p:txBody>
      </p:sp>
      <p:sp>
        <p:nvSpPr>
          <p:cNvPr id="36" name="Google Shape;905;p45"/>
          <p:cNvSpPr txBox="1">
            <a:spLocks/>
          </p:cNvSpPr>
          <p:nvPr/>
        </p:nvSpPr>
        <p:spPr>
          <a:xfrm>
            <a:off x="91231" y="756181"/>
            <a:ext cx="3105059"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Number of Bird Strikes vs Phase of flight</a:t>
            </a:r>
            <a:endParaRPr lang="en-US" sz="1050" dirty="0"/>
          </a:p>
        </p:txBody>
      </p:sp>
      <p:sp>
        <p:nvSpPr>
          <p:cNvPr id="38" name="Google Shape;905;p45"/>
          <p:cNvSpPr txBox="1">
            <a:spLocks/>
          </p:cNvSpPr>
          <p:nvPr/>
        </p:nvSpPr>
        <p:spPr>
          <a:xfrm>
            <a:off x="3308994" y="756181"/>
            <a:ext cx="5648741"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Yearly Cost Incurred </a:t>
            </a:r>
            <a:endParaRPr lang="en-US" sz="1050" dirty="0"/>
          </a:p>
        </p:txBody>
      </p:sp>
      <p:pic>
        <p:nvPicPr>
          <p:cNvPr id="4" name="Picture 3"/>
          <p:cNvPicPr>
            <a:picLocks noChangeAspect="1"/>
          </p:cNvPicPr>
          <p:nvPr/>
        </p:nvPicPr>
        <p:blipFill>
          <a:blip r:embed="rId3"/>
          <a:stretch>
            <a:fillRect/>
          </a:stretch>
        </p:blipFill>
        <p:spPr>
          <a:xfrm>
            <a:off x="71654" y="1138374"/>
            <a:ext cx="3124637" cy="2489548"/>
          </a:xfrm>
          <a:prstGeom prst="rect">
            <a:avLst/>
          </a:prstGeom>
        </p:spPr>
      </p:pic>
      <p:pic>
        <p:nvPicPr>
          <p:cNvPr id="5" name="Picture 4"/>
          <p:cNvPicPr>
            <a:picLocks noChangeAspect="1"/>
          </p:cNvPicPr>
          <p:nvPr/>
        </p:nvPicPr>
        <p:blipFill>
          <a:blip r:embed="rId4"/>
          <a:stretch>
            <a:fillRect/>
          </a:stretch>
        </p:blipFill>
        <p:spPr>
          <a:xfrm>
            <a:off x="3102063" y="1138374"/>
            <a:ext cx="2237499" cy="2261970"/>
          </a:xfrm>
          <a:prstGeom prst="rect">
            <a:avLst/>
          </a:prstGeom>
        </p:spPr>
      </p:pic>
      <p:pic>
        <p:nvPicPr>
          <p:cNvPr id="6" name="Picture 5"/>
          <p:cNvPicPr>
            <a:picLocks noChangeAspect="1"/>
          </p:cNvPicPr>
          <p:nvPr/>
        </p:nvPicPr>
        <p:blipFill>
          <a:blip r:embed="rId5"/>
          <a:stretch>
            <a:fillRect/>
          </a:stretch>
        </p:blipFill>
        <p:spPr>
          <a:xfrm>
            <a:off x="5339562" y="1134987"/>
            <a:ext cx="3722606" cy="2486938"/>
          </a:xfrm>
          <a:prstGeom prst="rect">
            <a:avLst/>
          </a:prstGeom>
        </p:spPr>
      </p:pic>
    </p:spTree>
    <p:extLst>
      <p:ext uri="{BB962C8B-B14F-4D97-AF65-F5344CB8AC3E}">
        <p14:creationId xmlns:p14="http://schemas.microsoft.com/office/powerpoint/2010/main" val="10949614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4" name="Google Shape;604;p36"/>
          <p:cNvSpPr txBox="1">
            <a:spLocks noGrp="1"/>
          </p:cNvSpPr>
          <p:nvPr>
            <p:ph type="title"/>
          </p:nvPr>
        </p:nvSpPr>
        <p:spPr>
          <a:xfrm>
            <a:off x="344249" y="68548"/>
            <a:ext cx="7315053" cy="6206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Insights On Airplane Size</a:t>
            </a:r>
            <a:endParaRPr dirty="0"/>
          </a:p>
        </p:txBody>
      </p:sp>
      <p:grpSp>
        <p:nvGrpSpPr>
          <p:cNvPr id="606" name="Google Shape;606;p36"/>
          <p:cNvGrpSpPr/>
          <p:nvPr/>
        </p:nvGrpSpPr>
        <p:grpSpPr>
          <a:xfrm>
            <a:off x="7701403" y="0"/>
            <a:ext cx="1360765" cy="666952"/>
            <a:chOff x="-215300" y="3851305"/>
            <a:chExt cx="1694813" cy="830678"/>
          </a:xfrm>
        </p:grpSpPr>
        <p:sp>
          <p:nvSpPr>
            <p:cNvPr id="607" name="Google Shape;607;p36"/>
            <p:cNvSpPr/>
            <p:nvPr/>
          </p:nvSpPr>
          <p:spPr>
            <a:xfrm>
              <a:off x="861887" y="3947362"/>
              <a:ext cx="215345" cy="4222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8" name="Google Shape;608;p36"/>
            <p:cNvGrpSpPr/>
            <p:nvPr/>
          </p:nvGrpSpPr>
          <p:grpSpPr>
            <a:xfrm>
              <a:off x="861887" y="4031521"/>
              <a:ext cx="137882" cy="60495"/>
              <a:chOff x="1949580" y="3551527"/>
              <a:chExt cx="247410" cy="108551"/>
            </a:xfrm>
          </p:grpSpPr>
          <p:sp>
            <p:nvSpPr>
              <p:cNvPr id="609" name="Google Shape;609;p36"/>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36"/>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36"/>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2" name="Google Shape;612;p36"/>
            <p:cNvSpPr/>
            <p:nvPr/>
          </p:nvSpPr>
          <p:spPr>
            <a:xfrm>
              <a:off x="-85801"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36"/>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36"/>
            <p:cNvSpPr/>
            <p:nvPr/>
          </p:nvSpPr>
          <p:spPr>
            <a:xfrm>
              <a:off x="294020" y="4210340"/>
              <a:ext cx="105745" cy="471557"/>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36"/>
            <p:cNvSpPr/>
            <p:nvPr/>
          </p:nvSpPr>
          <p:spPr>
            <a:xfrm>
              <a:off x="48397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36"/>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36"/>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36"/>
            <p:cNvSpPr/>
            <p:nvPr/>
          </p:nvSpPr>
          <p:spPr>
            <a:xfrm>
              <a:off x="1053745" y="4472133"/>
              <a:ext cx="105745" cy="209628"/>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36"/>
            <p:cNvSpPr/>
            <p:nvPr/>
          </p:nvSpPr>
          <p:spPr>
            <a:xfrm>
              <a:off x="1243698"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36"/>
            <p:cNvSpPr/>
            <p:nvPr/>
          </p:nvSpPr>
          <p:spPr>
            <a:xfrm>
              <a:off x="-32968" y="4087783"/>
              <a:ext cx="1329975" cy="42031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36"/>
            <p:cNvSpPr/>
            <p:nvPr/>
          </p:nvSpPr>
          <p:spPr>
            <a:xfrm>
              <a:off x="-61417"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36"/>
            <p:cNvSpPr/>
            <p:nvPr/>
          </p:nvSpPr>
          <p:spPr>
            <a:xfrm>
              <a:off x="128536" y="4354614"/>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36"/>
            <p:cNvSpPr/>
            <p:nvPr/>
          </p:nvSpPr>
          <p:spPr>
            <a:xfrm>
              <a:off x="318446" y="418938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36"/>
            <p:cNvSpPr/>
            <p:nvPr/>
          </p:nvSpPr>
          <p:spPr>
            <a:xfrm>
              <a:off x="508356" y="4059335"/>
              <a:ext cx="56917" cy="56917"/>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36"/>
            <p:cNvSpPr/>
            <p:nvPr/>
          </p:nvSpPr>
          <p:spPr>
            <a:xfrm>
              <a:off x="698309"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36"/>
            <p:cNvSpPr/>
            <p:nvPr/>
          </p:nvSpPr>
          <p:spPr>
            <a:xfrm>
              <a:off x="893172" y="4336368"/>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6"/>
            <p:cNvSpPr/>
            <p:nvPr/>
          </p:nvSpPr>
          <p:spPr>
            <a:xfrm>
              <a:off x="1078172" y="4457909"/>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36"/>
            <p:cNvSpPr/>
            <p:nvPr/>
          </p:nvSpPr>
          <p:spPr>
            <a:xfrm>
              <a:off x="1268082" y="4046253"/>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36"/>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0" name="Google Shape;751;p40"/>
          <p:cNvSpPr txBox="1">
            <a:spLocks/>
          </p:cNvSpPr>
          <p:nvPr/>
        </p:nvSpPr>
        <p:spPr>
          <a:xfrm>
            <a:off x="91232" y="4140781"/>
            <a:ext cx="8801178" cy="931803"/>
          </a:xfrm>
          <a:prstGeom prst="rect">
            <a:avLst/>
          </a:prstGeom>
          <a:solidFill>
            <a:schemeClr val="dk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9pPr>
          </a:lstStyle>
          <a:p>
            <a:pPr marL="171450" indent="-171450">
              <a:lnSpc>
                <a:spcPct val="150000"/>
              </a:lnSpc>
              <a:buClr>
                <a:schemeClr val="hlink"/>
              </a:buClr>
              <a:buSzPts val="1100"/>
              <a:buFont typeface="Arial" panose="020B0604020202020204" pitchFamily="34" charset="0"/>
              <a:buChar char="•"/>
            </a:pPr>
            <a:r>
              <a:rPr lang="en-US" sz="1050" dirty="0" smtClean="0"/>
              <a:t>Smaller aircrafts are hitting the wildlife majorly as compared to the larger aircrafts.</a:t>
            </a:r>
          </a:p>
          <a:p>
            <a:pPr marL="171450" indent="-171450">
              <a:lnSpc>
                <a:spcPct val="150000"/>
              </a:lnSpc>
              <a:buClr>
                <a:schemeClr val="hlink"/>
              </a:buClr>
              <a:buSzPts val="1100"/>
              <a:buFont typeface="Arial" panose="020B0604020202020204" pitchFamily="34" charset="0"/>
              <a:buChar char="•"/>
            </a:pPr>
            <a:r>
              <a:rPr lang="en-US" sz="1050" dirty="0" smtClean="0"/>
              <a:t>They are hitting less than 11 wildlife majority of time in one flight duration, followed by 11 to 100 and then over 100, which might be due to the altitude in which they are flying i.e. less than 1000ft.</a:t>
            </a:r>
            <a:endParaRPr lang="en-US" sz="1050" dirty="0"/>
          </a:p>
        </p:txBody>
      </p:sp>
      <p:sp>
        <p:nvSpPr>
          <p:cNvPr id="35" name="Google Shape;905;p45"/>
          <p:cNvSpPr txBox="1">
            <a:spLocks/>
          </p:cNvSpPr>
          <p:nvPr/>
        </p:nvSpPr>
        <p:spPr>
          <a:xfrm>
            <a:off x="71654" y="3723741"/>
            <a:ext cx="2333182"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buFont typeface="Inter"/>
              <a:buNone/>
            </a:pPr>
            <a:r>
              <a:rPr lang="en-US" sz="1050" dirty="0" smtClean="0"/>
              <a:t>Insights</a:t>
            </a:r>
            <a:endParaRPr lang="en-US" sz="1050" dirty="0"/>
          </a:p>
        </p:txBody>
      </p:sp>
      <p:sp>
        <p:nvSpPr>
          <p:cNvPr id="36" name="Google Shape;905;p45"/>
          <p:cNvSpPr txBox="1">
            <a:spLocks/>
          </p:cNvSpPr>
          <p:nvPr/>
        </p:nvSpPr>
        <p:spPr>
          <a:xfrm>
            <a:off x="107302" y="763933"/>
            <a:ext cx="8866504" cy="315224"/>
          </a:xfrm>
          <a:prstGeom prst="rect">
            <a:avLst/>
          </a:prstGeom>
          <a:solidFill>
            <a:schemeClr val="bg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lgn="ctr">
              <a:buFont typeface="Inter"/>
              <a:buNone/>
            </a:pPr>
            <a:r>
              <a:rPr lang="en-US" sz="1050" dirty="0" smtClean="0"/>
              <a:t>Number of Bird Strikes vs Airplane Size</a:t>
            </a:r>
            <a:endParaRPr lang="en-US" sz="1050" dirty="0"/>
          </a:p>
        </p:txBody>
      </p:sp>
      <p:pic>
        <p:nvPicPr>
          <p:cNvPr id="2" name="Picture 1"/>
          <p:cNvPicPr>
            <a:picLocks noChangeAspect="1"/>
          </p:cNvPicPr>
          <p:nvPr/>
        </p:nvPicPr>
        <p:blipFill>
          <a:blip r:embed="rId3"/>
          <a:stretch>
            <a:fillRect/>
          </a:stretch>
        </p:blipFill>
        <p:spPr>
          <a:xfrm>
            <a:off x="107302" y="1160634"/>
            <a:ext cx="4024184" cy="2461291"/>
          </a:xfrm>
          <a:prstGeom prst="rect">
            <a:avLst/>
          </a:prstGeom>
        </p:spPr>
      </p:pic>
      <p:pic>
        <p:nvPicPr>
          <p:cNvPr id="3" name="Picture 2"/>
          <p:cNvPicPr>
            <a:picLocks noChangeAspect="1"/>
          </p:cNvPicPr>
          <p:nvPr/>
        </p:nvPicPr>
        <p:blipFill>
          <a:blip r:embed="rId4"/>
          <a:stretch>
            <a:fillRect/>
          </a:stretch>
        </p:blipFill>
        <p:spPr>
          <a:xfrm>
            <a:off x="4131486" y="1140259"/>
            <a:ext cx="3370599" cy="2448704"/>
          </a:xfrm>
          <a:prstGeom prst="rect">
            <a:avLst/>
          </a:prstGeom>
        </p:spPr>
      </p:pic>
      <p:pic>
        <p:nvPicPr>
          <p:cNvPr id="7" name="Picture 6"/>
          <p:cNvPicPr>
            <a:picLocks noChangeAspect="1"/>
          </p:cNvPicPr>
          <p:nvPr/>
        </p:nvPicPr>
        <p:blipFill>
          <a:blip r:embed="rId5"/>
          <a:stretch>
            <a:fillRect/>
          </a:stretch>
        </p:blipFill>
        <p:spPr>
          <a:xfrm>
            <a:off x="7265147" y="1455030"/>
            <a:ext cx="1729602" cy="1923737"/>
          </a:xfrm>
          <a:prstGeom prst="rect">
            <a:avLst/>
          </a:prstGeom>
        </p:spPr>
      </p:pic>
    </p:spTree>
    <p:extLst>
      <p:ext uri="{BB962C8B-B14F-4D97-AF65-F5344CB8AC3E}">
        <p14:creationId xmlns:p14="http://schemas.microsoft.com/office/powerpoint/2010/main" val="38668560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Conclusion On The Basis Of Insights Formed</a:t>
            </a:r>
            <a:endParaRPr dirty="0"/>
          </a:p>
        </p:txBody>
      </p:sp>
      <p:sp>
        <p:nvSpPr>
          <p:cNvPr id="857" name="Google Shape;857;p43"/>
          <p:cNvSpPr txBox="1">
            <a:spLocks noGrp="1"/>
          </p:cNvSpPr>
          <p:nvPr>
            <p:ph type="body" idx="4294967295"/>
          </p:nvPr>
        </p:nvSpPr>
        <p:spPr>
          <a:xfrm>
            <a:off x="726450" y="1052050"/>
            <a:ext cx="77040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050" b="1" dirty="0" smtClean="0"/>
              <a:t>On the basis of the analysis of data, we are able to reach to the below conclusions. </a:t>
            </a:r>
          </a:p>
          <a:p>
            <a:pPr marL="0" lvl="0" indent="0" algn="l" rtl="0">
              <a:spcBef>
                <a:spcPts val="0"/>
              </a:spcBef>
              <a:spcAft>
                <a:spcPts val="0"/>
              </a:spcAft>
              <a:buNone/>
            </a:pPr>
            <a:endParaRPr lang="en-IN" sz="1050" b="1" dirty="0" smtClean="0"/>
          </a:p>
          <a:p>
            <a:pPr marL="0" lvl="0" indent="0" algn="l" rtl="0">
              <a:spcBef>
                <a:spcPts val="0"/>
              </a:spcBef>
              <a:spcAft>
                <a:spcPts val="0"/>
              </a:spcAft>
              <a:buNone/>
            </a:pPr>
            <a:r>
              <a:rPr lang="en-IN" sz="1050" b="1" u="sng" dirty="0" smtClean="0">
                <a:solidFill>
                  <a:schemeClr val="accent1">
                    <a:lumMod val="75000"/>
                  </a:schemeClr>
                </a:solidFill>
              </a:rPr>
              <a:t>1. Factors on which the bird strike depend are-</a:t>
            </a:r>
            <a:endParaRPr sz="1050" b="1" u="sng" dirty="0">
              <a:solidFill>
                <a:schemeClr val="accent1">
                  <a:lumMod val="75000"/>
                </a:schemeClr>
              </a:solidFill>
            </a:endParaRPr>
          </a:p>
        </p:txBody>
      </p:sp>
      <p:sp>
        <p:nvSpPr>
          <p:cNvPr id="858" name="Google Shape;858;p43"/>
          <p:cNvSpPr txBox="1"/>
          <p:nvPr/>
        </p:nvSpPr>
        <p:spPr>
          <a:xfrm>
            <a:off x="713225" y="1867300"/>
            <a:ext cx="1824600" cy="989366"/>
          </a:xfrm>
          <a:prstGeom prst="rect">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dirty="0" smtClean="0">
                <a:solidFill>
                  <a:schemeClr val="dk1"/>
                </a:solidFill>
                <a:latin typeface="Passion One"/>
                <a:ea typeface="Passion One"/>
                <a:cs typeface="Passion One"/>
                <a:sym typeface="Passion One"/>
              </a:rPr>
              <a:t>Altitude in which the plane is flying.</a:t>
            </a:r>
          </a:p>
          <a:p>
            <a:pPr marL="0" marR="0" lvl="0" indent="0" algn="ctr" rtl="0">
              <a:lnSpc>
                <a:spcPct val="100000"/>
              </a:lnSpc>
              <a:spcBef>
                <a:spcPts val="0"/>
              </a:spcBef>
              <a:spcAft>
                <a:spcPts val="0"/>
              </a:spcAft>
              <a:buNone/>
            </a:pPr>
            <a:endParaRPr lang="en" dirty="0">
              <a:solidFill>
                <a:schemeClr val="dk1"/>
              </a:solidFill>
              <a:latin typeface="Passion One"/>
              <a:ea typeface="Passion One"/>
              <a:cs typeface="Passion One"/>
              <a:sym typeface="Passion One"/>
            </a:endParaRPr>
          </a:p>
          <a:p>
            <a:pPr marL="0" marR="0" lvl="0" indent="0" algn="ctr" rtl="0">
              <a:lnSpc>
                <a:spcPct val="100000"/>
              </a:lnSpc>
              <a:spcBef>
                <a:spcPts val="0"/>
              </a:spcBef>
              <a:spcAft>
                <a:spcPts val="0"/>
              </a:spcAft>
              <a:buNone/>
            </a:pPr>
            <a:r>
              <a:rPr lang="en" dirty="0" smtClean="0">
                <a:solidFill>
                  <a:schemeClr val="dk1"/>
                </a:solidFill>
                <a:latin typeface="Passion One"/>
                <a:ea typeface="Passion One"/>
                <a:cs typeface="Passion One"/>
                <a:sym typeface="Passion One"/>
              </a:rPr>
              <a:t>(&lt;1000 ft.)</a:t>
            </a:r>
            <a:endParaRPr dirty="0">
              <a:solidFill>
                <a:schemeClr val="dk1"/>
              </a:solidFill>
              <a:latin typeface="Passion One"/>
              <a:ea typeface="Passion One"/>
              <a:cs typeface="Passion One"/>
              <a:sym typeface="Passion One"/>
            </a:endParaRPr>
          </a:p>
        </p:txBody>
      </p:sp>
      <p:sp>
        <p:nvSpPr>
          <p:cNvPr id="859" name="Google Shape;859;p43"/>
          <p:cNvSpPr txBox="1"/>
          <p:nvPr/>
        </p:nvSpPr>
        <p:spPr>
          <a:xfrm>
            <a:off x="2673058" y="1867300"/>
            <a:ext cx="1824600" cy="989366"/>
          </a:xfrm>
          <a:prstGeom prst="rect">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dirty="0" smtClean="0">
                <a:solidFill>
                  <a:schemeClr val="dk1"/>
                </a:solidFill>
                <a:latin typeface="Passion One"/>
                <a:ea typeface="Passion One"/>
                <a:cs typeface="Passion One"/>
                <a:sym typeface="Passion One"/>
              </a:rPr>
              <a:t>Sky Condition</a:t>
            </a:r>
          </a:p>
          <a:p>
            <a:pPr marL="0" marR="0" lvl="0" indent="0" algn="ctr" rtl="0">
              <a:lnSpc>
                <a:spcPct val="100000"/>
              </a:lnSpc>
              <a:spcBef>
                <a:spcPts val="0"/>
              </a:spcBef>
              <a:spcAft>
                <a:spcPts val="0"/>
              </a:spcAft>
              <a:buNone/>
            </a:pPr>
            <a:r>
              <a:rPr lang="en" dirty="0">
                <a:solidFill>
                  <a:schemeClr val="dk1"/>
                </a:solidFill>
                <a:latin typeface="Passion One"/>
                <a:ea typeface="Passion One"/>
                <a:cs typeface="Passion One"/>
                <a:sym typeface="Passion One"/>
              </a:rPr>
              <a:t> </a:t>
            </a:r>
            <a:endParaRPr lang="en" dirty="0" smtClean="0">
              <a:solidFill>
                <a:schemeClr val="dk1"/>
              </a:solidFill>
              <a:latin typeface="Passion One"/>
              <a:ea typeface="Passion One"/>
              <a:cs typeface="Passion One"/>
              <a:sym typeface="Passion One"/>
            </a:endParaRPr>
          </a:p>
          <a:p>
            <a:pPr marL="0" marR="0" lvl="0" indent="0" algn="ctr" rtl="0">
              <a:lnSpc>
                <a:spcPct val="100000"/>
              </a:lnSpc>
              <a:spcBef>
                <a:spcPts val="0"/>
              </a:spcBef>
              <a:spcAft>
                <a:spcPts val="0"/>
              </a:spcAft>
              <a:buNone/>
            </a:pPr>
            <a:r>
              <a:rPr lang="en" dirty="0" smtClean="0">
                <a:solidFill>
                  <a:schemeClr val="dk1"/>
                </a:solidFill>
                <a:latin typeface="Passion One"/>
                <a:ea typeface="Passion One"/>
                <a:cs typeface="Passion One"/>
                <a:sym typeface="Passion One"/>
              </a:rPr>
              <a:t>(No Cloud conditions)</a:t>
            </a:r>
            <a:endParaRPr dirty="0">
              <a:solidFill>
                <a:schemeClr val="dk1"/>
              </a:solidFill>
              <a:latin typeface="Passion One"/>
              <a:ea typeface="Passion One"/>
              <a:cs typeface="Passion One"/>
              <a:sym typeface="Passion One"/>
            </a:endParaRPr>
          </a:p>
        </p:txBody>
      </p:sp>
      <p:sp>
        <p:nvSpPr>
          <p:cNvPr id="860" name="Google Shape;860;p43"/>
          <p:cNvSpPr txBox="1"/>
          <p:nvPr/>
        </p:nvSpPr>
        <p:spPr>
          <a:xfrm>
            <a:off x="4632891" y="1867300"/>
            <a:ext cx="1824600" cy="989366"/>
          </a:xfrm>
          <a:prstGeom prst="rect">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IN" dirty="0" smtClean="0">
                <a:solidFill>
                  <a:schemeClr val="dk1"/>
                </a:solidFill>
                <a:latin typeface="Passion One"/>
                <a:ea typeface="Passion One"/>
                <a:cs typeface="Passion One"/>
                <a:sym typeface="Passion One"/>
              </a:rPr>
              <a:t>Phase of Flights</a:t>
            </a:r>
          </a:p>
          <a:p>
            <a:pPr marL="0" marR="0" lvl="0" indent="0" algn="ctr" rtl="0">
              <a:lnSpc>
                <a:spcPct val="100000"/>
              </a:lnSpc>
              <a:spcBef>
                <a:spcPts val="0"/>
              </a:spcBef>
              <a:spcAft>
                <a:spcPts val="0"/>
              </a:spcAft>
              <a:buNone/>
            </a:pPr>
            <a:endParaRPr lang="en-IN" dirty="0">
              <a:solidFill>
                <a:schemeClr val="dk1"/>
              </a:solidFill>
              <a:latin typeface="Passion One"/>
              <a:ea typeface="Passion One"/>
              <a:cs typeface="Passion One"/>
              <a:sym typeface="Passion One"/>
            </a:endParaRPr>
          </a:p>
          <a:p>
            <a:pPr marL="0" marR="0" lvl="0" indent="0" algn="ctr" rtl="0">
              <a:lnSpc>
                <a:spcPct val="100000"/>
              </a:lnSpc>
              <a:spcBef>
                <a:spcPts val="0"/>
              </a:spcBef>
              <a:spcAft>
                <a:spcPts val="0"/>
              </a:spcAft>
              <a:buNone/>
            </a:pPr>
            <a:r>
              <a:rPr lang="en-IN" dirty="0" smtClean="0">
                <a:solidFill>
                  <a:schemeClr val="dk1"/>
                </a:solidFill>
                <a:latin typeface="Passion One"/>
                <a:ea typeface="Passion One"/>
                <a:cs typeface="Passion One"/>
                <a:sym typeface="Passion One"/>
              </a:rPr>
              <a:t>(During Approach &amp; Landing Roll)</a:t>
            </a:r>
            <a:endParaRPr dirty="0">
              <a:solidFill>
                <a:schemeClr val="dk1"/>
              </a:solidFill>
              <a:latin typeface="Passion One"/>
              <a:ea typeface="Passion One"/>
              <a:cs typeface="Passion One"/>
              <a:sym typeface="Passion One"/>
            </a:endParaRPr>
          </a:p>
        </p:txBody>
      </p:sp>
      <p:sp>
        <p:nvSpPr>
          <p:cNvPr id="861" name="Google Shape;861;p43"/>
          <p:cNvSpPr txBox="1"/>
          <p:nvPr/>
        </p:nvSpPr>
        <p:spPr>
          <a:xfrm>
            <a:off x="6592725" y="1867300"/>
            <a:ext cx="2010644" cy="989366"/>
          </a:xfrm>
          <a:prstGeom prst="rect">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IN" dirty="0" smtClean="0">
                <a:solidFill>
                  <a:schemeClr val="dk1"/>
                </a:solidFill>
                <a:latin typeface="Passion One"/>
                <a:ea typeface="Passion One"/>
                <a:cs typeface="Passion One"/>
                <a:sym typeface="Passion One"/>
              </a:rPr>
              <a:t>Pilots were informed or not</a:t>
            </a:r>
          </a:p>
          <a:p>
            <a:pPr marL="0" marR="0" lvl="0" indent="0" algn="ctr" rtl="0">
              <a:lnSpc>
                <a:spcPct val="100000"/>
              </a:lnSpc>
              <a:spcBef>
                <a:spcPts val="0"/>
              </a:spcBef>
              <a:spcAft>
                <a:spcPts val="0"/>
              </a:spcAft>
              <a:buNone/>
            </a:pPr>
            <a:endParaRPr lang="en-IN" dirty="0">
              <a:solidFill>
                <a:schemeClr val="dk1"/>
              </a:solidFill>
              <a:latin typeface="Passion One"/>
              <a:ea typeface="Passion One"/>
              <a:cs typeface="Passion One"/>
              <a:sym typeface="Passion One"/>
            </a:endParaRPr>
          </a:p>
          <a:p>
            <a:pPr marL="0" marR="0" lvl="0" indent="0" algn="ctr" rtl="0">
              <a:lnSpc>
                <a:spcPct val="100000"/>
              </a:lnSpc>
              <a:spcBef>
                <a:spcPts val="0"/>
              </a:spcBef>
              <a:spcAft>
                <a:spcPts val="0"/>
              </a:spcAft>
              <a:buNone/>
            </a:pPr>
            <a:r>
              <a:rPr lang="en-IN" dirty="0" smtClean="0">
                <a:solidFill>
                  <a:schemeClr val="dk1"/>
                </a:solidFill>
                <a:latin typeface="Passion One"/>
                <a:ea typeface="Passion One"/>
                <a:cs typeface="Passion One"/>
                <a:sym typeface="Passion One"/>
              </a:rPr>
              <a:t>(When Pilots are not informed)</a:t>
            </a:r>
            <a:endParaRPr dirty="0">
              <a:solidFill>
                <a:schemeClr val="dk1"/>
              </a:solidFill>
              <a:latin typeface="Passion One"/>
              <a:ea typeface="Passion One"/>
              <a:cs typeface="Passion One"/>
              <a:sym typeface="Passion One"/>
            </a:endParaRPr>
          </a:p>
        </p:txBody>
      </p:sp>
      <p:sp>
        <p:nvSpPr>
          <p:cNvPr id="862" name="Google Shape;862;p43"/>
          <p:cNvSpPr txBox="1"/>
          <p:nvPr/>
        </p:nvSpPr>
        <p:spPr>
          <a:xfrm>
            <a:off x="633132" y="3706240"/>
            <a:ext cx="1824600" cy="932503"/>
          </a:xfrm>
          <a:prstGeom prst="rect">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dirty="0" smtClean="0">
                <a:solidFill>
                  <a:schemeClr val="dk1"/>
                </a:solidFill>
                <a:latin typeface="Passion One" panose="020B0604020202020204" charset="0"/>
                <a:ea typeface="Inter"/>
                <a:cs typeface="Inter"/>
                <a:sym typeface="Inter"/>
              </a:rPr>
              <a:t>Aircraft Size</a:t>
            </a:r>
          </a:p>
          <a:p>
            <a:pPr marL="0" marR="0" lvl="0" indent="0" algn="ctr" rtl="0">
              <a:lnSpc>
                <a:spcPct val="100000"/>
              </a:lnSpc>
              <a:spcBef>
                <a:spcPts val="0"/>
              </a:spcBef>
              <a:spcAft>
                <a:spcPts val="0"/>
              </a:spcAft>
              <a:buNone/>
            </a:pPr>
            <a:r>
              <a:rPr lang="en" dirty="0" smtClean="0">
                <a:solidFill>
                  <a:schemeClr val="dk1"/>
                </a:solidFill>
                <a:latin typeface="Passion One" panose="020B0604020202020204" charset="0"/>
                <a:ea typeface="Inter"/>
                <a:cs typeface="Inter"/>
                <a:sym typeface="Inter"/>
              </a:rPr>
              <a:t>(Smaller the size higher the damage)</a:t>
            </a:r>
            <a:endParaRPr dirty="0">
              <a:solidFill>
                <a:schemeClr val="dk1"/>
              </a:solidFill>
              <a:latin typeface="Passion One" panose="020B0604020202020204" charset="0"/>
              <a:ea typeface="Inter"/>
              <a:cs typeface="Inter"/>
              <a:sym typeface="Inter"/>
            </a:endParaRPr>
          </a:p>
        </p:txBody>
      </p:sp>
      <p:sp>
        <p:nvSpPr>
          <p:cNvPr id="863" name="Google Shape;863;p43"/>
          <p:cNvSpPr txBox="1"/>
          <p:nvPr/>
        </p:nvSpPr>
        <p:spPr>
          <a:xfrm>
            <a:off x="2673058" y="3674100"/>
            <a:ext cx="1824600" cy="964644"/>
          </a:xfrm>
          <a:prstGeom prst="rect">
            <a:avLst/>
          </a:prstGeom>
          <a:solidFill>
            <a:schemeClr val="dk2"/>
          </a:solidFill>
          <a:ln>
            <a:noFill/>
          </a:ln>
        </p:spPr>
        <p:txBody>
          <a:bodyPr spcFirstLastPara="1" wrap="square" lIns="91425" tIns="91425" rIns="91425" bIns="91425" anchor="ctr" anchorCtr="0">
            <a:noAutofit/>
          </a:bodyPr>
          <a:lstStyle/>
          <a:p>
            <a:pPr algn="ctr">
              <a:buSzPts val="1100"/>
            </a:pPr>
            <a:r>
              <a:rPr lang="en-IN" dirty="0" smtClean="0">
                <a:solidFill>
                  <a:schemeClr val="dk1"/>
                </a:solidFill>
                <a:latin typeface="Passion One" panose="020B0604020202020204" charset="0"/>
                <a:ea typeface="Inter"/>
                <a:cs typeface="Inter"/>
                <a:sym typeface="Inter"/>
              </a:rPr>
              <a:t>Wildlife Size </a:t>
            </a:r>
          </a:p>
          <a:p>
            <a:pPr algn="ctr">
              <a:buSzPts val="1100"/>
            </a:pPr>
            <a:r>
              <a:rPr lang="en-IN" dirty="0" smtClean="0">
                <a:solidFill>
                  <a:schemeClr val="dk1"/>
                </a:solidFill>
                <a:latin typeface="Passion One" panose="020B0604020202020204" charset="0"/>
                <a:ea typeface="Inter"/>
                <a:cs typeface="Inter"/>
                <a:sym typeface="Inter"/>
              </a:rPr>
              <a:t>(Larger the size, Higher the damage)</a:t>
            </a:r>
            <a:endParaRPr dirty="0">
              <a:solidFill>
                <a:schemeClr val="dk1"/>
              </a:solidFill>
              <a:latin typeface="Passion One" panose="020B0604020202020204" charset="0"/>
              <a:ea typeface="Inter"/>
              <a:cs typeface="Inter"/>
              <a:sym typeface="Inter"/>
            </a:endParaRPr>
          </a:p>
        </p:txBody>
      </p:sp>
      <p:sp>
        <p:nvSpPr>
          <p:cNvPr id="864" name="Google Shape;864;p43"/>
          <p:cNvSpPr txBox="1"/>
          <p:nvPr/>
        </p:nvSpPr>
        <p:spPr>
          <a:xfrm>
            <a:off x="4632891" y="3674099"/>
            <a:ext cx="1824600" cy="964645"/>
          </a:xfrm>
          <a:prstGeom prst="rect">
            <a:avLst/>
          </a:prstGeom>
          <a:solidFill>
            <a:schemeClr val="dk2"/>
          </a:solidFill>
          <a:ln>
            <a:noFill/>
          </a:ln>
        </p:spPr>
        <p:txBody>
          <a:bodyPr spcFirstLastPara="1" wrap="square" lIns="91425" tIns="91425" rIns="91425" bIns="91425" anchor="ctr" anchorCtr="0">
            <a:noAutofit/>
          </a:bodyPr>
          <a:lstStyle/>
          <a:p>
            <a:pPr marL="0" lvl="0" indent="0" algn="ctr">
              <a:buSzPts val="1100"/>
              <a:buFont typeface="Arial"/>
              <a:buNone/>
            </a:pPr>
            <a:r>
              <a:rPr lang="en-IN" dirty="0">
                <a:solidFill>
                  <a:schemeClr val="dk1"/>
                </a:solidFill>
                <a:latin typeface="Passion One" panose="020B0604020202020204" charset="0"/>
                <a:ea typeface="Inter"/>
                <a:cs typeface="Inter"/>
                <a:sym typeface="Inter"/>
              </a:rPr>
              <a:t>Number of Wildlife </a:t>
            </a:r>
            <a:r>
              <a:rPr lang="en-IN" dirty="0" smtClean="0">
                <a:solidFill>
                  <a:schemeClr val="dk1"/>
                </a:solidFill>
                <a:latin typeface="Passion One" panose="020B0604020202020204" charset="0"/>
                <a:ea typeface="Inter"/>
                <a:cs typeface="Inter"/>
                <a:sym typeface="Inter"/>
              </a:rPr>
              <a:t>Struck</a:t>
            </a:r>
          </a:p>
          <a:p>
            <a:pPr marL="0" lvl="0" indent="0" algn="ctr">
              <a:buSzPts val="1100"/>
              <a:buFont typeface="Arial"/>
              <a:buNone/>
            </a:pPr>
            <a:r>
              <a:rPr lang="en-IN" dirty="0">
                <a:solidFill>
                  <a:schemeClr val="dk1"/>
                </a:solidFill>
                <a:latin typeface="Passion One" panose="020B0604020202020204" charset="0"/>
                <a:ea typeface="Inter"/>
                <a:cs typeface="Inter"/>
                <a:sym typeface="Inter"/>
              </a:rPr>
              <a:t> </a:t>
            </a:r>
            <a:r>
              <a:rPr lang="en-IN" dirty="0" smtClean="0">
                <a:solidFill>
                  <a:schemeClr val="dk1"/>
                </a:solidFill>
                <a:latin typeface="Passion One" panose="020B0604020202020204" charset="0"/>
                <a:ea typeface="Inter"/>
                <a:cs typeface="Inter"/>
                <a:sym typeface="Inter"/>
              </a:rPr>
              <a:t>(Higher the number, Higher the damage)</a:t>
            </a:r>
            <a:endParaRPr dirty="0">
              <a:solidFill>
                <a:schemeClr val="dk1"/>
              </a:solidFill>
              <a:latin typeface="Passion One" panose="020B0604020202020204" charset="0"/>
              <a:ea typeface="Inter"/>
              <a:cs typeface="Inter"/>
              <a:sym typeface="Inter"/>
            </a:endParaRPr>
          </a:p>
        </p:txBody>
      </p:sp>
      <p:sp>
        <p:nvSpPr>
          <p:cNvPr id="865" name="Google Shape;865;p43"/>
          <p:cNvSpPr txBox="1"/>
          <p:nvPr/>
        </p:nvSpPr>
        <p:spPr>
          <a:xfrm>
            <a:off x="6592725" y="3674100"/>
            <a:ext cx="2010644" cy="964644"/>
          </a:xfrm>
          <a:prstGeom prst="rect">
            <a:avLst/>
          </a:prstGeom>
          <a:solidFill>
            <a:schemeClr val="dk2"/>
          </a:solidFill>
          <a:ln>
            <a:noFill/>
          </a:ln>
        </p:spPr>
        <p:txBody>
          <a:bodyPr spcFirstLastPara="1" wrap="square" lIns="91425" tIns="91425" rIns="91425" bIns="91425" anchor="ctr" anchorCtr="0">
            <a:noAutofit/>
          </a:bodyPr>
          <a:lstStyle/>
          <a:p>
            <a:pPr lvl="0" algn="ctr"/>
            <a:r>
              <a:rPr lang="en-US" dirty="0" smtClean="0">
                <a:solidFill>
                  <a:schemeClr val="dk1"/>
                </a:solidFill>
                <a:latin typeface="Passion One"/>
                <a:ea typeface="Passion One"/>
                <a:cs typeface="Passion One"/>
                <a:sym typeface="Passion One"/>
              </a:rPr>
              <a:t>Altitude </a:t>
            </a:r>
            <a:r>
              <a:rPr lang="en-US" dirty="0">
                <a:solidFill>
                  <a:schemeClr val="dk1"/>
                </a:solidFill>
                <a:latin typeface="Passion One"/>
                <a:ea typeface="Passion One"/>
                <a:cs typeface="Passion One"/>
                <a:sym typeface="Passion One"/>
              </a:rPr>
              <a:t>in which the plane is flying</a:t>
            </a:r>
            <a:r>
              <a:rPr lang="en-US" dirty="0" smtClean="0">
                <a:solidFill>
                  <a:schemeClr val="dk1"/>
                </a:solidFill>
                <a:latin typeface="Passion One"/>
                <a:ea typeface="Passion One"/>
                <a:cs typeface="Passion One"/>
                <a:sym typeface="Passion One"/>
              </a:rPr>
              <a:t>.</a:t>
            </a:r>
            <a:endParaRPr lang="en-US" dirty="0">
              <a:solidFill>
                <a:schemeClr val="dk1"/>
              </a:solidFill>
              <a:latin typeface="Passion One"/>
              <a:ea typeface="Passion One"/>
              <a:cs typeface="Passion One"/>
              <a:sym typeface="Passion One"/>
            </a:endParaRPr>
          </a:p>
          <a:p>
            <a:pPr lvl="0" algn="ctr"/>
            <a:r>
              <a:rPr lang="en-US" dirty="0">
                <a:solidFill>
                  <a:schemeClr val="dk1"/>
                </a:solidFill>
                <a:latin typeface="Passion One"/>
                <a:ea typeface="Passion One"/>
                <a:cs typeface="Passion One"/>
                <a:sym typeface="Passion One"/>
              </a:rPr>
              <a:t>(&lt;1000 ft.)</a:t>
            </a:r>
            <a:endParaRPr lang="en-US" dirty="0">
              <a:solidFill>
                <a:schemeClr val="dk1"/>
              </a:solidFill>
              <a:latin typeface="Passion One"/>
              <a:ea typeface="Passion One"/>
              <a:cs typeface="Passion One"/>
              <a:sym typeface="Passion One"/>
            </a:endParaRPr>
          </a:p>
        </p:txBody>
      </p:sp>
      <p:sp>
        <p:nvSpPr>
          <p:cNvPr id="16" name="Google Shape;857;p43"/>
          <p:cNvSpPr txBox="1">
            <a:spLocks/>
          </p:cNvSpPr>
          <p:nvPr/>
        </p:nvSpPr>
        <p:spPr>
          <a:xfrm>
            <a:off x="780891" y="3110295"/>
            <a:ext cx="7704000" cy="466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0">
              <a:buFont typeface="Inter"/>
              <a:buNone/>
            </a:pPr>
            <a:r>
              <a:rPr lang="en-US" sz="1050" b="1" u="sng" dirty="0">
                <a:solidFill>
                  <a:schemeClr val="accent1">
                    <a:lumMod val="75000"/>
                  </a:schemeClr>
                </a:solidFill>
              </a:rPr>
              <a:t>2</a:t>
            </a:r>
            <a:r>
              <a:rPr lang="en-US" sz="1050" b="1" u="sng" dirty="0" smtClean="0">
                <a:solidFill>
                  <a:schemeClr val="accent1">
                    <a:lumMod val="75000"/>
                  </a:schemeClr>
                </a:solidFill>
              </a:rPr>
              <a:t>. Factors on which the airplane damage depend are-</a:t>
            </a:r>
            <a:endParaRPr lang="en-US" sz="1050" b="1" u="sng" dirty="0">
              <a:solidFill>
                <a:schemeClr val="accent1">
                  <a:lumMod val="75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35"/>
          <p:cNvSpPr txBox="1">
            <a:spLocks noGrp="1"/>
          </p:cNvSpPr>
          <p:nvPr>
            <p:ph type="subTitle" idx="1"/>
          </p:nvPr>
        </p:nvSpPr>
        <p:spPr>
          <a:xfrm>
            <a:off x="3151900" y="3080475"/>
            <a:ext cx="3629344" cy="693000"/>
          </a:xfrm>
          <a:prstGeom prst="rect">
            <a:avLst/>
          </a:prstGeom>
        </p:spPr>
        <p:txBody>
          <a:bodyPr spcFirstLastPara="1" wrap="square" lIns="91425" tIns="91425" rIns="91425" bIns="91425" anchor="t" anchorCtr="0">
            <a:noAutofit/>
          </a:bodyPr>
          <a:lstStyle/>
          <a:p>
            <a:pPr marL="0" lvl="0" indent="0"/>
            <a:r>
              <a:rPr lang="en" dirty="0"/>
              <a:t>Providing recommendations based on the insights </a:t>
            </a:r>
            <a:r>
              <a:rPr lang="en" dirty="0" smtClean="0"/>
              <a:t>generated.</a:t>
            </a:r>
            <a:endParaRPr dirty="0"/>
          </a:p>
        </p:txBody>
      </p:sp>
      <p:sp>
        <p:nvSpPr>
          <p:cNvPr id="574" name="Google Shape;574;p35"/>
          <p:cNvSpPr txBox="1">
            <a:spLocks noGrp="1"/>
          </p:cNvSpPr>
          <p:nvPr>
            <p:ph type="title"/>
          </p:nvPr>
        </p:nvSpPr>
        <p:spPr>
          <a:xfrm>
            <a:off x="3151900" y="1636350"/>
            <a:ext cx="3923020" cy="9617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Recommendations</a:t>
            </a:r>
            <a:endParaRPr dirty="0"/>
          </a:p>
        </p:txBody>
      </p:sp>
      <p:sp>
        <p:nvSpPr>
          <p:cNvPr id="575" name="Google Shape;575;p35"/>
          <p:cNvSpPr txBox="1">
            <a:spLocks noGrp="1"/>
          </p:cNvSpPr>
          <p:nvPr>
            <p:ph type="title" idx="2"/>
          </p:nvPr>
        </p:nvSpPr>
        <p:spPr>
          <a:xfrm>
            <a:off x="1475300" y="1690000"/>
            <a:ext cx="1294500" cy="9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endParaRPr dirty="0"/>
          </a:p>
        </p:txBody>
      </p:sp>
      <p:grpSp>
        <p:nvGrpSpPr>
          <p:cNvPr id="576" name="Google Shape;576;p35"/>
          <p:cNvGrpSpPr/>
          <p:nvPr/>
        </p:nvGrpSpPr>
        <p:grpSpPr>
          <a:xfrm>
            <a:off x="7783346" y="490666"/>
            <a:ext cx="901968" cy="901968"/>
            <a:chOff x="1350404" y="-3124999"/>
            <a:chExt cx="1570279" cy="1570279"/>
          </a:xfrm>
        </p:grpSpPr>
        <p:sp>
          <p:nvSpPr>
            <p:cNvPr id="577" name="Google Shape;577;p35"/>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5"/>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5"/>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5"/>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1" name="Google Shape;581;p35"/>
          <p:cNvGrpSpPr/>
          <p:nvPr/>
        </p:nvGrpSpPr>
        <p:grpSpPr>
          <a:xfrm>
            <a:off x="713029" y="3447254"/>
            <a:ext cx="1266652" cy="1056012"/>
            <a:chOff x="5378191" y="1701500"/>
            <a:chExt cx="611171" cy="509535"/>
          </a:xfrm>
        </p:grpSpPr>
        <p:sp>
          <p:nvSpPr>
            <p:cNvPr id="582" name="Google Shape;582;p35"/>
            <p:cNvSpPr/>
            <p:nvPr/>
          </p:nvSpPr>
          <p:spPr>
            <a:xfrm>
              <a:off x="5378191" y="1701500"/>
              <a:ext cx="611171" cy="509535"/>
            </a:xfrm>
            <a:custGeom>
              <a:avLst/>
              <a:gdLst/>
              <a:ahLst/>
              <a:cxnLst/>
              <a:rect l="l" t="t" r="r" b="b"/>
              <a:pathLst>
                <a:path w="1266676" h="1056032" extrusionOk="0">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5"/>
            <p:cNvSpPr/>
            <p:nvPr/>
          </p:nvSpPr>
          <p:spPr>
            <a:xfrm>
              <a:off x="5497928" y="1776815"/>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5"/>
            <p:cNvSpPr/>
            <p:nvPr/>
          </p:nvSpPr>
          <p:spPr>
            <a:xfrm>
              <a:off x="5608451" y="1776815"/>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5"/>
            <p:cNvSpPr/>
            <p:nvPr/>
          </p:nvSpPr>
          <p:spPr>
            <a:xfrm>
              <a:off x="571901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5"/>
            <p:cNvSpPr/>
            <p:nvPr/>
          </p:nvSpPr>
          <p:spPr>
            <a:xfrm>
              <a:off x="582957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5"/>
            <p:cNvSpPr/>
            <p:nvPr/>
          </p:nvSpPr>
          <p:spPr>
            <a:xfrm>
              <a:off x="5497928" y="1882549"/>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5"/>
            <p:cNvSpPr/>
            <p:nvPr/>
          </p:nvSpPr>
          <p:spPr>
            <a:xfrm>
              <a:off x="5608451" y="1882549"/>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5"/>
            <p:cNvSpPr/>
            <p:nvPr/>
          </p:nvSpPr>
          <p:spPr>
            <a:xfrm>
              <a:off x="571901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5"/>
            <p:cNvSpPr/>
            <p:nvPr/>
          </p:nvSpPr>
          <p:spPr>
            <a:xfrm>
              <a:off x="582957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5"/>
            <p:cNvSpPr/>
            <p:nvPr/>
          </p:nvSpPr>
          <p:spPr>
            <a:xfrm>
              <a:off x="5497928" y="198832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5"/>
            <p:cNvSpPr/>
            <p:nvPr/>
          </p:nvSpPr>
          <p:spPr>
            <a:xfrm>
              <a:off x="5608451" y="198832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5"/>
            <p:cNvSpPr/>
            <p:nvPr/>
          </p:nvSpPr>
          <p:spPr>
            <a:xfrm>
              <a:off x="571901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5"/>
            <p:cNvSpPr/>
            <p:nvPr/>
          </p:nvSpPr>
          <p:spPr>
            <a:xfrm>
              <a:off x="582957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5"/>
            <p:cNvSpPr/>
            <p:nvPr/>
          </p:nvSpPr>
          <p:spPr>
            <a:xfrm>
              <a:off x="5497928" y="209409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5"/>
            <p:cNvSpPr/>
            <p:nvPr/>
          </p:nvSpPr>
          <p:spPr>
            <a:xfrm>
              <a:off x="5608451" y="209409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5"/>
            <p:cNvSpPr/>
            <p:nvPr/>
          </p:nvSpPr>
          <p:spPr>
            <a:xfrm>
              <a:off x="571901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5"/>
            <p:cNvSpPr/>
            <p:nvPr/>
          </p:nvSpPr>
          <p:spPr>
            <a:xfrm>
              <a:off x="582957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741163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5" name="Google Shape;905;p45"/>
          <p:cNvSpPr txBox="1">
            <a:spLocks noGrp="1"/>
          </p:cNvSpPr>
          <p:nvPr>
            <p:ph type="subTitle" idx="1"/>
          </p:nvPr>
        </p:nvSpPr>
        <p:spPr>
          <a:xfrm>
            <a:off x="476326" y="668721"/>
            <a:ext cx="2306921" cy="3524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200" b="1" dirty="0" smtClean="0"/>
              <a:t>I. Enhanced Pilot Awareness</a:t>
            </a:r>
            <a:endParaRPr sz="1200" b="1" dirty="0"/>
          </a:p>
        </p:txBody>
      </p:sp>
      <p:sp>
        <p:nvSpPr>
          <p:cNvPr id="66" name="Google Shape;557;p34"/>
          <p:cNvSpPr txBox="1">
            <a:spLocks/>
          </p:cNvSpPr>
          <p:nvPr/>
        </p:nvSpPr>
        <p:spPr>
          <a:xfrm>
            <a:off x="432998" y="9602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9600"/>
              <a:buFont typeface="Passion One"/>
              <a:buNone/>
              <a:defRPr sz="6000" b="0" i="0" u="none" strike="noStrike" cap="none">
                <a:solidFill>
                  <a:schemeClr val="dk1"/>
                </a:solidFill>
                <a:latin typeface="Passion One"/>
                <a:ea typeface="Passion One"/>
                <a:cs typeface="Passion One"/>
                <a:sym typeface="Passion One"/>
              </a:defRPr>
            </a:lvl1pPr>
            <a:lvl2pPr marR="0" lvl="1" algn="ctr" rtl="0">
              <a:lnSpc>
                <a:spcPct val="100000"/>
              </a:lnSpc>
              <a:spcBef>
                <a:spcPts val="0"/>
              </a:spcBef>
              <a:spcAft>
                <a:spcPts val="0"/>
              </a:spcAft>
              <a:buClr>
                <a:schemeClr val="dk1"/>
              </a:buClr>
              <a:buSzPts val="9600"/>
              <a:buFont typeface="Passion One"/>
              <a:buNone/>
              <a:defRPr sz="9600" b="0" i="0" u="none" strike="noStrike" cap="none">
                <a:solidFill>
                  <a:schemeClr val="dk1"/>
                </a:solidFill>
                <a:latin typeface="Passion One"/>
                <a:ea typeface="Passion One"/>
                <a:cs typeface="Passion One"/>
                <a:sym typeface="Passion One"/>
              </a:defRPr>
            </a:lvl2pPr>
            <a:lvl3pPr marR="0" lvl="2" algn="ctr" rtl="0">
              <a:lnSpc>
                <a:spcPct val="100000"/>
              </a:lnSpc>
              <a:spcBef>
                <a:spcPts val="0"/>
              </a:spcBef>
              <a:spcAft>
                <a:spcPts val="0"/>
              </a:spcAft>
              <a:buClr>
                <a:schemeClr val="dk1"/>
              </a:buClr>
              <a:buSzPts val="9600"/>
              <a:buFont typeface="Passion One"/>
              <a:buNone/>
              <a:defRPr sz="9600" b="0" i="0" u="none" strike="noStrike" cap="none">
                <a:solidFill>
                  <a:schemeClr val="dk1"/>
                </a:solidFill>
                <a:latin typeface="Passion One"/>
                <a:ea typeface="Passion One"/>
                <a:cs typeface="Passion One"/>
                <a:sym typeface="Passion One"/>
              </a:defRPr>
            </a:lvl3pPr>
            <a:lvl4pPr marR="0" lvl="3" algn="ctr" rtl="0">
              <a:lnSpc>
                <a:spcPct val="100000"/>
              </a:lnSpc>
              <a:spcBef>
                <a:spcPts val="0"/>
              </a:spcBef>
              <a:spcAft>
                <a:spcPts val="0"/>
              </a:spcAft>
              <a:buClr>
                <a:schemeClr val="dk1"/>
              </a:buClr>
              <a:buSzPts val="9600"/>
              <a:buFont typeface="Passion One"/>
              <a:buNone/>
              <a:defRPr sz="9600" b="0" i="0" u="none" strike="noStrike" cap="none">
                <a:solidFill>
                  <a:schemeClr val="dk1"/>
                </a:solidFill>
                <a:latin typeface="Passion One"/>
                <a:ea typeface="Passion One"/>
                <a:cs typeface="Passion One"/>
                <a:sym typeface="Passion One"/>
              </a:defRPr>
            </a:lvl4pPr>
            <a:lvl5pPr marR="0" lvl="4" algn="ctr" rtl="0">
              <a:lnSpc>
                <a:spcPct val="100000"/>
              </a:lnSpc>
              <a:spcBef>
                <a:spcPts val="0"/>
              </a:spcBef>
              <a:spcAft>
                <a:spcPts val="0"/>
              </a:spcAft>
              <a:buClr>
                <a:schemeClr val="dk1"/>
              </a:buClr>
              <a:buSzPts val="9600"/>
              <a:buFont typeface="Passion One"/>
              <a:buNone/>
              <a:defRPr sz="9600" b="0" i="0" u="none" strike="noStrike" cap="none">
                <a:solidFill>
                  <a:schemeClr val="dk1"/>
                </a:solidFill>
                <a:latin typeface="Passion One"/>
                <a:ea typeface="Passion One"/>
                <a:cs typeface="Passion One"/>
                <a:sym typeface="Passion One"/>
              </a:defRPr>
            </a:lvl5pPr>
            <a:lvl6pPr marR="0" lvl="5" algn="ctr" rtl="0">
              <a:lnSpc>
                <a:spcPct val="100000"/>
              </a:lnSpc>
              <a:spcBef>
                <a:spcPts val="0"/>
              </a:spcBef>
              <a:spcAft>
                <a:spcPts val="0"/>
              </a:spcAft>
              <a:buClr>
                <a:schemeClr val="dk1"/>
              </a:buClr>
              <a:buSzPts val="9600"/>
              <a:buFont typeface="Passion One"/>
              <a:buNone/>
              <a:defRPr sz="9600" b="0" i="0" u="none" strike="noStrike" cap="none">
                <a:solidFill>
                  <a:schemeClr val="dk1"/>
                </a:solidFill>
                <a:latin typeface="Passion One"/>
                <a:ea typeface="Passion One"/>
                <a:cs typeface="Passion One"/>
                <a:sym typeface="Passion One"/>
              </a:defRPr>
            </a:lvl6pPr>
            <a:lvl7pPr marR="0" lvl="6" algn="ctr" rtl="0">
              <a:lnSpc>
                <a:spcPct val="100000"/>
              </a:lnSpc>
              <a:spcBef>
                <a:spcPts val="0"/>
              </a:spcBef>
              <a:spcAft>
                <a:spcPts val="0"/>
              </a:spcAft>
              <a:buClr>
                <a:schemeClr val="dk1"/>
              </a:buClr>
              <a:buSzPts val="9600"/>
              <a:buFont typeface="Passion One"/>
              <a:buNone/>
              <a:defRPr sz="9600" b="0" i="0" u="none" strike="noStrike" cap="none">
                <a:solidFill>
                  <a:schemeClr val="dk1"/>
                </a:solidFill>
                <a:latin typeface="Passion One"/>
                <a:ea typeface="Passion One"/>
                <a:cs typeface="Passion One"/>
                <a:sym typeface="Passion One"/>
              </a:defRPr>
            </a:lvl7pPr>
            <a:lvl8pPr marR="0" lvl="7" algn="ctr" rtl="0">
              <a:lnSpc>
                <a:spcPct val="100000"/>
              </a:lnSpc>
              <a:spcBef>
                <a:spcPts val="0"/>
              </a:spcBef>
              <a:spcAft>
                <a:spcPts val="0"/>
              </a:spcAft>
              <a:buClr>
                <a:schemeClr val="dk1"/>
              </a:buClr>
              <a:buSzPts val="9600"/>
              <a:buFont typeface="Passion One"/>
              <a:buNone/>
              <a:defRPr sz="9600" b="0" i="0" u="none" strike="noStrike" cap="none">
                <a:solidFill>
                  <a:schemeClr val="dk1"/>
                </a:solidFill>
                <a:latin typeface="Passion One"/>
                <a:ea typeface="Passion One"/>
                <a:cs typeface="Passion One"/>
                <a:sym typeface="Passion One"/>
              </a:defRPr>
            </a:lvl8pPr>
            <a:lvl9pPr marR="0" lvl="8" algn="ctr" rtl="0">
              <a:lnSpc>
                <a:spcPct val="100000"/>
              </a:lnSpc>
              <a:spcBef>
                <a:spcPts val="0"/>
              </a:spcBef>
              <a:spcAft>
                <a:spcPts val="0"/>
              </a:spcAft>
              <a:buClr>
                <a:schemeClr val="dk1"/>
              </a:buClr>
              <a:buSzPts val="9600"/>
              <a:buFont typeface="Passion One"/>
              <a:buNone/>
              <a:defRPr sz="9600" b="0" i="0" u="none" strike="noStrike" cap="none">
                <a:solidFill>
                  <a:schemeClr val="dk1"/>
                </a:solidFill>
                <a:latin typeface="Passion One"/>
                <a:ea typeface="Passion One"/>
                <a:cs typeface="Passion One"/>
                <a:sym typeface="Passion One"/>
              </a:defRPr>
            </a:lvl9pPr>
          </a:lstStyle>
          <a:p>
            <a:r>
              <a:rPr lang="en-IN" sz="3000" dirty="0" smtClean="0"/>
              <a:t>Recommendations Based On Insights Generated</a:t>
            </a:r>
            <a:endParaRPr lang="en-IN" sz="3000" dirty="0"/>
          </a:p>
        </p:txBody>
      </p:sp>
      <p:sp>
        <p:nvSpPr>
          <p:cNvPr id="5" name="Google Shape;751;p40"/>
          <p:cNvSpPr txBox="1">
            <a:spLocks/>
          </p:cNvSpPr>
          <p:nvPr/>
        </p:nvSpPr>
        <p:spPr>
          <a:xfrm>
            <a:off x="477171" y="1083688"/>
            <a:ext cx="8190394" cy="373994"/>
          </a:xfrm>
          <a:prstGeom prst="rect">
            <a:avLst/>
          </a:prstGeom>
          <a:solidFill>
            <a:schemeClr val="dk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9pPr>
          </a:lstStyle>
          <a:p>
            <a:pPr marL="0" indent="0">
              <a:lnSpc>
                <a:spcPct val="150000"/>
              </a:lnSpc>
              <a:buClr>
                <a:schemeClr val="hlink"/>
              </a:buClr>
              <a:buSzPts val="1100"/>
            </a:pPr>
            <a:r>
              <a:rPr lang="en-US" sz="1050" dirty="0"/>
              <a:t>Pilots should be adequately informed about the presence of wildlife in the vicinity of the airport and during flight operations. </a:t>
            </a:r>
          </a:p>
        </p:txBody>
      </p:sp>
      <p:sp>
        <p:nvSpPr>
          <p:cNvPr id="6" name="Google Shape;905;p45"/>
          <p:cNvSpPr txBox="1">
            <a:spLocks/>
          </p:cNvSpPr>
          <p:nvPr/>
        </p:nvSpPr>
        <p:spPr>
          <a:xfrm>
            <a:off x="476325" y="1557589"/>
            <a:ext cx="2306921" cy="352470"/>
          </a:xfrm>
          <a:prstGeom prst="rect">
            <a:avLst/>
          </a:prstGeom>
          <a:solidFill>
            <a:schemeClr val="dk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9pPr>
          </a:lstStyle>
          <a:p>
            <a:pPr marL="0" indent="0"/>
            <a:r>
              <a:rPr lang="en-IN" sz="1200" b="1" dirty="0" smtClean="0"/>
              <a:t>II. Altitude Awareness </a:t>
            </a:r>
            <a:endParaRPr lang="en-IN" sz="1200" b="1" dirty="0"/>
          </a:p>
        </p:txBody>
      </p:sp>
      <p:sp>
        <p:nvSpPr>
          <p:cNvPr id="7" name="Google Shape;751;p40"/>
          <p:cNvSpPr txBox="1">
            <a:spLocks/>
          </p:cNvSpPr>
          <p:nvPr/>
        </p:nvSpPr>
        <p:spPr>
          <a:xfrm>
            <a:off x="476325" y="1969673"/>
            <a:ext cx="8190394" cy="791719"/>
          </a:xfrm>
          <a:prstGeom prst="rect">
            <a:avLst/>
          </a:prstGeom>
          <a:solidFill>
            <a:schemeClr val="dk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9pPr>
          </a:lstStyle>
          <a:p>
            <a:pPr marL="0" indent="0">
              <a:lnSpc>
                <a:spcPct val="150000"/>
              </a:lnSpc>
              <a:buClr>
                <a:schemeClr val="hlink"/>
              </a:buClr>
              <a:buSzPts val="1100"/>
            </a:pPr>
            <a:r>
              <a:rPr lang="en-US" sz="1050" dirty="0" smtClean="0"/>
              <a:t>As bird </a:t>
            </a:r>
            <a:r>
              <a:rPr lang="en-US" sz="1050" dirty="0"/>
              <a:t>strikes are more prevalent at lower altitudes, pilots should exercise heightened vigilance during </a:t>
            </a:r>
            <a:r>
              <a:rPr lang="en-US" sz="1050" dirty="0" smtClean="0"/>
              <a:t>approach, landing roll, </a:t>
            </a:r>
            <a:r>
              <a:rPr lang="en-US" sz="1050" dirty="0"/>
              <a:t>and low-altitude flight </a:t>
            </a:r>
            <a:r>
              <a:rPr lang="en-US" sz="1050" dirty="0" smtClean="0"/>
              <a:t>phases</a:t>
            </a:r>
            <a:r>
              <a:rPr lang="en-US" sz="1050" dirty="0"/>
              <a:t>. Implement wildlife management strategies around airports and along flight paths to deter birds and other wildlife from congregating near aircraft</a:t>
            </a:r>
          </a:p>
        </p:txBody>
      </p:sp>
      <p:sp>
        <p:nvSpPr>
          <p:cNvPr id="8" name="Google Shape;905;p45"/>
          <p:cNvSpPr txBox="1">
            <a:spLocks/>
          </p:cNvSpPr>
          <p:nvPr/>
        </p:nvSpPr>
        <p:spPr>
          <a:xfrm>
            <a:off x="432997" y="2886068"/>
            <a:ext cx="2306921" cy="352470"/>
          </a:xfrm>
          <a:prstGeom prst="rect">
            <a:avLst/>
          </a:prstGeom>
          <a:solidFill>
            <a:schemeClr val="dk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9pPr>
          </a:lstStyle>
          <a:p>
            <a:pPr marL="0" indent="0"/>
            <a:r>
              <a:rPr lang="en-IN" sz="1200" b="1" dirty="0" smtClean="0"/>
              <a:t>III. Weather Monitoring </a:t>
            </a:r>
            <a:endParaRPr lang="en-IN" sz="1200" b="1" dirty="0"/>
          </a:p>
        </p:txBody>
      </p:sp>
      <p:sp>
        <p:nvSpPr>
          <p:cNvPr id="9" name="Google Shape;751;p40"/>
          <p:cNvSpPr txBox="1">
            <a:spLocks/>
          </p:cNvSpPr>
          <p:nvPr/>
        </p:nvSpPr>
        <p:spPr>
          <a:xfrm>
            <a:off x="432997" y="3304363"/>
            <a:ext cx="8190394" cy="606079"/>
          </a:xfrm>
          <a:prstGeom prst="rect">
            <a:avLst/>
          </a:prstGeom>
          <a:solidFill>
            <a:schemeClr val="dk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9pPr>
          </a:lstStyle>
          <a:p>
            <a:pPr marL="0" indent="0">
              <a:lnSpc>
                <a:spcPct val="150000"/>
              </a:lnSpc>
              <a:buClr>
                <a:schemeClr val="hlink"/>
              </a:buClr>
              <a:buSzPts val="1100"/>
            </a:pPr>
            <a:r>
              <a:rPr lang="en-US" sz="1050" dirty="0"/>
              <a:t>Pilots and air traffic controllers should </a:t>
            </a:r>
            <a:r>
              <a:rPr lang="en-US" sz="1050" dirty="0" smtClean="0"/>
              <a:t>monitor </a:t>
            </a:r>
            <a:r>
              <a:rPr lang="en-US" sz="1050" dirty="0"/>
              <a:t>weather patterns and take appropriate precautions when conditions are favorable for bird </a:t>
            </a:r>
            <a:r>
              <a:rPr lang="en-US" sz="1050" dirty="0" smtClean="0"/>
              <a:t>activity, especially when it is no cloud condition.</a:t>
            </a:r>
            <a:endParaRPr lang="en-US" sz="1050" dirty="0"/>
          </a:p>
        </p:txBody>
      </p:sp>
      <p:sp>
        <p:nvSpPr>
          <p:cNvPr id="10" name="Google Shape;905;p45"/>
          <p:cNvSpPr txBox="1">
            <a:spLocks/>
          </p:cNvSpPr>
          <p:nvPr/>
        </p:nvSpPr>
        <p:spPr>
          <a:xfrm>
            <a:off x="432997" y="4013543"/>
            <a:ext cx="2970974" cy="352470"/>
          </a:xfrm>
          <a:prstGeom prst="rect">
            <a:avLst/>
          </a:prstGeom>
          <a:solidFill>
            <a:schemeClr val="dk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9pPr>
          </a:lstStyle>
          <a:p>
            <a:pPr marL="0" indent="0"/>
            <a:r>
              <a:rPr lang="en-IN" sz="1200" b="1" dirty="0" smtClean="0"/>
              <a:t>IV. Aircraft </a:t>
            </a:r>
            <a:r>
              <a:rPr lang="en-IN" sz="1200" b="1" dirty="0"/>
              <a:t>Design and Maintenance</a:t>
            </a:r>
          </a:p>
        </p:txBody>
      </p:sp>
      <p:sp>
        <p:nvSpPr>
          <p:cNvPr id="11" name="Google Shape;751;p40"/>
          <p:cNvSpPr txBox="1">
            <a:spLocks/>
          </p:cNvSpPr>
          <p:nvPr/>
        </p:nvSpPr>
        <p:spPr>
          <a:xfrm>
            <a:off x="432997" y="4429730"/>
            <a:ext cx="8190394" cy="606079"/>
          </a:xfrm>
          <a:prstGeom prst="rect">
            <a:avLst/>
          </a:prstGeom>
          <a:solidFill>
            <a:schemeClr val="dk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9pPr>
          </a:lstStyle>
          <a:p>
            <a:pPr marL="0" indent="0">
              <a:lnSpc>
                <a:spcPct val="150000"/>
              </a:lnSpc>
              <a:buClr>
                <a:schemeClr val="hlink"/>
              </a:buClr>
              <a:buSzPts val="1100"/>
            </a:pPr>
            <a:r>
              <a:rPr lang="en-US" sz="1050" dirty="0"/>
              <a:t>Consider </a:t>
            </a:r>
            <a:r>
              <a:rPr lang="en-US" sz="1050" dirty="0" smtClean="0"/>
              <a:t>adding design </a:t>
            </a:r>
            <a:r>
              <a:rPr lang="en-US" sz="1050" dirty="0"/>
              <a:t>features </a:t>
            </a:r>
            <a:r>
              <a:rPr lang="en-US" sz="1050" dirty="0" smtClean="0"/>
              <a:t>to smaller sized planes that </a:t>
            </a:r>
            <a:r>
              <a:rPr lang="en-US" sz="1050" dirty="0"/>
              <a:t>can mitigate the impact of bird strikes, such as reinforced windshields, bird-resistant engine components, and improved structural integrity. </a:t>
            </a:r>
          </a:p>
        </p:txBody>
      </p:sp>
    </p:spTree>
    <p:extLst>
      <p:ext uri="{BB962C8B-B14F-4D97-AF65-F5344CB8AC3E}">
        <p14:creationId xmlns:p14="http://schemas.microsoft.com/office/powerpoint/2010/main" val="3371915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35"/>
          <p:cNvSpPr txBox="1">
            <a:spLocks noGrp="1"/>
          </p:cNvSpPr>
          <p:nvPr>
            <p:ph type="subTitle" idx="1"/>
          </p:nvPr>
        </p:nvSpPr>
        <p:spPr>
          <a:xfrm>
            <a:off x="3151900" y="3080475"/>
            <a:ext cx="3629344" cy="6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Understanding the situation and </a:t>
            </a:r>
            <a:r>
              <a:rPr lang="en-IN" dirty="0" smtClean="0"/>
              <a:t>problem statement of the project.</a:t>
            </a:r>
            <a:endParaRPr dirty="0"/>
          </a:p>
        </p:txBody>
      </p:sp>
      <p:sp>
        <p:nvSpPr>
          <p:cNvPr id="574" name="Google Shape;574;p35"/>
          <p:cNvSpPr txBox="1">
            <a:spLocks noGrp="1"/>
          </p:cNvSpPr>
          <p:nvPr>
            <p:ph type="title"/>
          </p:nvPr>
        </p:nvSpPr>
        <p:spPr>
          <a:xfrm>
            <a:off x="3151900" y="1636350"/>
            <a:ext cx="3923020" cy="9617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Introduction</a:t>
            </a:r>
            <a:endParaRPr dirty="0"/>
          </a:p>
        </p:txBody>
      </p:sp>
      <p:sp>
        <p:nvSpPr>
          <p:cNvPr id="575" name="Google Shape;575;p35"/>
          <p:cNvSpPr txBox="1">
            <a:spLocks noGrp="1"/>
          </p:cNvSpPr>
          <p:nvPr>
            <p:ph type="title" idx="2"/>
          </p:nvPr>
        </p:nvSpPr>
        <p:spPr>
          <a:xfrm>
            <a:off x="1475300" y="1690000"/>
            <a:ext cx="1294500" cy="9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576" name="Google Shape;576;p35"/>
          <p:cNvGrpSpPr/>
          <p:nvPr/>
        </p:nvGrpSpPr>
        <p:grpSpPr>
          <a:xfrm>
            <a:off x="7783346" y="490666"/>
            <a:ext cx="901968" cy="901968"/>
            <a:chOff x="1350404" y="-3124999"/>
            <a:chExt cx="1570279" cy="1570279"/>
          </a:xfrm>
        </p:grpSpPr>
        <p:sp>
          <p:nvSpPr>
            <p:cNvPr id="577" name="Google Shape;577;p35"/>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5"/>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5"/>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5"/>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1" name="Google Shape;581;p35"/>
          <p:cNvGrpSpPr/>
          <p:nvPr/>
        </p:nvGrpSpPr>
        <p:grpSpPr>
          <a:xfrm>
            <a:off x="713029" y="3447254"/>
            <a:ext cx="1266652" cy="1056012"/>
            <a:chOff x="5378191" y="1701500"/>
            <a:chExt cx="611171" cy="509535"/>
          </a:xfrm>
        </p:grpSpPr>
        <p:sp>
          <p:nvSpPr>
            <p:cNvPr id="582" name="Google Shape;582;p35"/>
            <p:cNvSpPr/>
            <p:nvPr/>
          </p:nvSpPr>
          <p:spPr>
            <a:xfrm>
              <a:off x="5378191" y="1701500"/>
              <a:ext cx="611171" cy="509535"/>
            </a:xfrm>
            <a:custGeom>
              <a:avLst/>
              <a:gdLst/>
              <a:ahLst/>
              <a:cxnLst/>
              <a:rect l="l" t="t" r="r" b="b"/>
              <a:pathLst>
                <a:path w="1266676" h="1056032" extrusionOk="0">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5"/>
            <p:cNvSpPr/>
            <p:nvPr/>
          </p:nvSpPr>
          <p:spPr>
            <a:xfrm>
              <a:off x="5497928" y="1776815"/>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5"/>
            <p:cNvSpPr/>
            <p:nvPr/>
          </p:nvSpPr>
          <p:spPr>
            <a:xfrm>
              <a:off x="5608451" y="1776815"/>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5"/>
            <p:cNvSpPr/>
            <p:nvPr/>
          </p:nvSpPr>
          <p:spPr>
            <a:xfrm>
              <a:off x="571901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5"/>
            <p:cNvSpPr/>
            <p:nvPr/>
          </p:nvSpPr>
          <p:spPr>
            <a:xfrm>
              <a:off x="582957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5"/>
            <p:cNvSpPr/>
            <p:nvPr/>
          </p:nvSpPr>
          <p:spPr>
            <a:xfrm>
              <a:off x="5497928" y="1882549"/>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5"/>
            <p:cNvSpPr/>
            <p:nvPr/>
          </p:nvSpPr>
          <p:spPr>
            <a:xfrm>
              <a:off x="5608451" y="1882549"/>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5"/>
            <p:cNvSpPr/>
            <p:nvPr/>
          </p:nvSpPr>
          <p:spPr>
            <a:xfrm>
              <a:off x="571901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5"/>
            <p:cNvSpPr/>
            <p:nvPr/>
          </p:nvSpPr>
          <p:spPr>
            <a:xfrm>
              <a:off x="582957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5"/>
            <p:cNvSpPr/>
            <p:nvPr/>
          </p:nvSpPr>
          <p:spPr>
            <a:xfrm>
              <a:off x="5497928" y="198832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5"/>
            <p:cNvSpPr/>
            <p:nvPr/>
          </p:nvSpPr>
          <p:spPr>
            <a:xfrm>
              <a:off x="5608451" y="198832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5"/>
            <p:cNvSpPr/>
            <p:nvPr/>
          </p:nvSpPr>
          <p:spPr>
            <a:xfrm>
              <a:off x="571901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5"/>
            <p:cNvSpPr/>
            <p:nvPr/>
          </p:nvSpPr>
          <p:spPr>
            <a:xfrm>
              <a:off x="582957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5"/>
            <p:cNvSpPr/>
            <p:nvPr/>
          </p:nvSpPr>
          <p:spPr>
            <a:xfrm>
              <a:off x="5497928" y="209409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5"/>
            <p:cNvSpPr/>
            <p:nvPr/>
          </p:nvSpPr>
          <p:spPr>
            <a:xfrm>
              <a:off x="5608451" y="209409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5"/>
            <p:cNvSpPr/>
            <p:nvPr/>
          </p:nvSpPr>
          <p:spPr>
            <a:xfrm>
              <a:off x="571901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5"/>
            <p:cNvSpPr/>
            <p:nvPr/>
          </p:nvSpPr>
          <p:spPr>
            <a:xfrm>
              <a:off x="582957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4"/>
          <p:cNvSpPr txBox="1">
            <a:spLocks noGrp="1"/>
          </p:cNvSpPr>
          <p:nvPr>
            <p:ph type="subTitle" idx="1"/>
          </p:nvPr>
        </p:nvSpPr>
        <p:spPr>
          <a:xfrm>
            <a:off x="720075" y="1229900"/>
            <a:ext cx="4149300" cy="267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557" name="Google Shape;557;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grpSp>
        <p:nvGrpSpPr>
          <p:cNvPr id="559" name="Google Shape;559;p34"/>
          <p:cNvGrpSpPr/>
          <p:nvPr/>
        </p:nvGrpSpPr>
        <p:grpSpPr>
          <a:xfrm>
            <a:off x="350755" y="4018677"/>
            <a:ext cx="902056" cy="901976"/>
            <a:chOff x="4246593" y="503852"/>
            <a:chExt cx="902056" cy="901976"/>
          </a:xfrm>
        </p:grpSpPr>
        <p:grpSp>
          <p:nvGrpSpPr>
            <p:cNvPr id="560" name="Google Shape;560;p34"/>
            <p:cNvGrpSpPr/>
            <p:nvPr/>
          </p:nvGrpSpPr>
          <p:grpSpPr>
            <a:xfrm>
              <a:off x="4246593" y="503900"/>
              <a:ext cx="901831" cy="901928"/>
              <a:chOff x="5998919" y="3270921"/>
              <a:chExt cx="1426046" cy="1426198"/>
            </a:xfrm>
          </p:grpSpPr>
          <p:sp>
            <p:nvSpPr>
              <p:cNvPr id="561" name="Google Shape;561;p34"/>
              <p:cNvSpPr/>
              <p:nvPr/>
            </p:nvSpPr>
            <p:spPr>
              <a:xfrm>
                <a:off x="5998919" y="3270921"/>
                <a:ext cx="713137" cy="713137"/>
              </a:xfrm>
              <a:custGeom>
                <a:avLst/>
                <a:gdLst/>
                <a:ahLst/>
                <a:cxnLst/>
                <a:rect l="l" t="t" r="r" b="b"/>
                <a:pathLst>
                  <a:path w="713137" h="713137" extrusionOk="0">
                    <a:moveTo>
                      <a:pt x="713137" y="521407"/>
                    </a:moveTo>
                    <a:lnTo>
                      <a:pt x="713137" y="0"/>
                    </a:lnTo>
                    <a:cubicBezTo>
                      <a:pt x="319271" y="0"/>
                      <a:pt x="0" y="319271"/>
                      <a:pt x="0" y="713137"/>
                    </a:cubicBezTo>
                    <a:lnTo>
                      <a:pt x="521408" y="713137"/>
                    </a:lnTo>
                    <a:cubicBezTo>
                      <a:pt x="521408" y="607245"/>
                      <a:pt x="607245" y="521407"/>
                      <a:pt x="713137" y="5214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34"/>
              <p:cNvSpPr/>
              <p:nvPr/>
            </p:nvSpPr>
            <p:spPr>
              <a:xfrm>
                <a:off x="5998919" y="3983982"/>
                <a:ext cx="1426046" cy="713137"/>
              </a:xfrm>
              <a:custGeom>
                <a:avLst/>
                <a:gdLst/>
                <a:ahLst/>
                <a:cxnLst/>
                <a:rect l="l" t="t" r="r" b="b"/>
                <a:pathLst>
                  <a:path w="1426046" h="713137" extrusionOk="0">
                    <a:moveTo>
                      <a:pt x="904715" y="5165"/>
                    </a:moveTo>
                    <a:cubicBezTo>
                      <a:pt x="901981" y="108702"/>
                      <a:pt x="817282" y="191730"/>
                      <a:pt x="713137" y="191730"/>
                    </a:cubicBezTo>
                    <a:cubicBezTo>
                      <a:pt x="607245" y="191730"/>
                      <a:pt x="521408" y="105892"/>
                      <a:pt x="521408" y="0"/>
                    </a:cubicBezTo>
                    <a:lnTo>
                      <a:pt x="0" y="0"/>
                    </a:lnTo>
                    <a:cubicBezTo>
                      <a:pt x="0" y="393866"/>
                      <a:pt x="319271" y="713137"/>
                      <a:pt x="713137" y="713137"/>
                    </a:cubicBezTo>
                    <a:cubicBezTo>
                      <a:pt x="1100623" y="713137"/>
                      <a:pt x="1415867" y="404121"/>
                      <a:pt x="1426047" y="19067"/>
                    </a:cubicBezTo>
                    <a:lnTo>
                      <a:pt x="904715" y="51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3" name="Google Shape;563;p34"/>
            <p:cNvSpPr/>
            <p:nvPr/>
          </p:nvSpPr>
          <p:spPr>
            <a:xfrm>
              <a:off x="4783305" y="636091"/>
              <a:ext cx="365344" cy="330991"/>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34"/>
            <p:cNvSpPr/>
            <p:nvPr/>
          </p:nvSpPr>
          <p:spPr>
            <a:xfrm>
              <a:off x="4810784" y="788761"/>
              <a:ext cx="309659" cy="122566"/>
            </a:xfrm>
            <a:custGeom>
              <a:avLst/>
              <a:gdLst/>
              <a:ahLst/>
              <a:cxnLst/>
              <a:rect l="l" t="t" r="r" b="b"/>
              <a:pathLst>
                <a:path w="489579" h="193780" extrusionOk="0">
                  <a:moveTo>
                    <a:pt x="0" y="193781"/>
                  </a:moveTo>
                  <a:lnTo>
                    <a:pt x="48957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5" name="Google Shape;565;p34"/>
            <p:cNvGrpSpPr/>
            <p:nvPr/>
          </p:nvGrpSpPr>
          <p:grpSpPr>
            <a:xfrm>
              <a:off x="4246593" y="503852"/>
              <a:ext cx="901928" cy="901976"/>
              <a:chOff x="5998919" y="3270845"/>
              <a:chExt cx="1426198" cy="1426274"/>
            </a:xfrm>
          </p:grpSpPr>
          <p:sp>
            <p:nvSpPr>
              <p:cNvPr id="566" name="Google Shape;566;p34"/>
              <p:cNvSpPr/>
              <p:nvPr/>
            </p:nvSpPr>
            <p:spPr>
              <a:xfrm>
                <a:off x="6712056" y="3270845"/>
                <a:ext cx="504239" cy="577619"/>
              </a:xfrm>
              <a:custGeom>
                <a:avLst/>
                <a:gdLst/>
                <a:ahLst/>
                <a:cxnLst/>
                <a:rect l="l" t="t" r="r" b="b"/>
                <a:pathLst>
                  <a:path w="504239" h="577619" extrusionOk="0">
                    <a:moveTo>
                      <a:pt x="135518" y="577620"/>
                    </a:moveTo>
                    <a:lnTo>
                      <a:pt x="504240" y="208897"/>
                    </a:lnTo>
                    <a:cubicBezTo>
                      <a:pt x="375179" y="79837"/>
                      <a:pt x="196895" y="0"/>
                      <a:pt x="0" y="0"/>
                    </a:cubicBezTo>
                    <a:lnTo>
                      <a:pt x="0" y="521408"/>
                    </a:lnTo>
                    <a:cubicBezTo>
                      <a:pt x="52946" y="521483"/>
                      <a:pt x="100879" y="542905"/>
                      <a:pt x="135518" y="57762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34"/>
              <p:cNvSpPr/>
              <p:nvPr/>
            </p:nvSpPr>
            <p:spPr>
              <a:xfrm>
                <a:off x="6847498" y="3479895"/>
                <a:ext cx="577619" cy="523306"/>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34"/>
              <p:cNvSpPr/>
              <p:nvPr/>
            </p:nvSpPr>
            <p:spPr>
              <a:xfrm>
                <a:off x="5998919" y="3270845"/>
                <a:ext cx="1426046" cy="1426274"/>
              </a:xfrm>
              <a:custGeom>
                <a:avLst/>
                <a:gdLst/>
                <a:ahLst/>
                <a:cxnLst/>
                <a:rect l="l" t="t" r="r" b="b"/>
                <a:pathLst>
                  <a:path w="1426046" h="1426274" extrusionOk="0">
                    <a:moveTo>
                      <a:pt x="904715" y="718303"/>
                    </a:moveTo>
                    <a:cubicBezTo>
                      <a:pt x="901981" y="821840"/>
                      <a:pt x="817282" y="904867"/>
                      <a:pt x="713137" y="904867"/>
                    </a:cubicBezTo>
                    <a:cubicBezTo>
                      <a:pt x="607245" y="904867"/>
                      <a:pt x="521408" y="819029"/>
                      <a:pt x="521408" y="713137"/>
                    </a:cubicBezTo>
                    <a:cubicBezTo>
                      <a:pt x="521408" y="607245"/>
                      <a:pt x="607245" y="521408"/>
                      <a:pt x="713137" y="521408"/>
                    </a:cubicBezTo>
                    <a:lnTo>
                      <a:pt x="713137" y="0"/>
                    </a:lnTo>
                    <a:cubicBezTo>
                      <a:pt x="319271" y="0"/>
                      <a:pt x="0" y="319271"/>
                      <a:pt x="0" y="713137"/>
                    </a:cubicBezTo>
                    <a:cubicBezTo>
                      <a:pt x="0" y="1107003"/>
                      <a:pt x="319271" y="1426274"/>
                      <a:pt x="713137" y="1426274"/>
                    </a:cubicBezTo>
                    <a:cubicBezTo>
                      <a:pt x="1100623" y="1426274"/>
                      <a:pt x="1415867" y="1117258"/>
                      <a:pt x="1426047" y="732204"/>
                    </a:cubicBezTo>
                    <a:lnTo>
                      <a:pt x="904715" y="71830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Subtitle 1"/>
          <p:cNvSpPr>
            <a:spLocks noGrp="1"/>
          </p:cNvSpPr>
          <p:nvPr>
            <p:ph type="subTitle" idx="2"/>
          </p:nvPr>
        </p:nvSpPr>
        <p:spPr>
          <a:xfrm>
            <a:off x="350755" y="1061238"/>
            <a:ext cx="8735612" cy="2650808"/>
          </a:xfrm>
        </p:spPr>
        <p:txBody>
          <a:bodyPr/>
          <a:lstStyle/>
          <a:p>
            <a:pPr algn="just">
              <a:lnSpc>
                <a:spcPct val="150000"/>
              </a:lnSpc>
              <a:buFont typeface="Arial" panose="020B0604020202020204" pitchFamily="34" charset="0"/>
              <a:buChar char="•"/>
            </a:pPr>
            <a:r>
              <a:rPr lang="en-US" sz="1050" dirty="0" smtClean="0"/>
              <a:t>Environmental </a:t>
            </a:r>
            <a:r>
              <a:rPr lang="en-US" sz="1050" dirty="0"/>
              <a:t>impacts and safety are, nowadays, two major concerns of the scientific </a:t>
            </a:r>
            <a:r>
              <a:rPr lang="en-US" sz="1050" dirty="0" smtClean="0"/>
              <a:t>community </a:t>
            </a:r>
            <a:r>
              <a:rPr lang="en-US" sz="1050" dirty="0"/>
              <a:t>with respect to </a:t>
            </a:r>
            <a:r>
              <a:rPr lang="en-US" sz="1050" dirty="0" smtClean="0"/>
              <a:t>transport scenarios and </a:t>
            </a:r>
            <a:r>
              <a:rPr lang="en-US" sz="1050" dirty="0"/>
              <a:t>to the ever-growing urban areas. </a:t>
            </a:r>
            <a:endParaRPr lang="en-US" sz="1050" dirty="0"/>
          </a:p>
          <a:p>
            <a:pPr algn="just">
              <a:lnSpc>
                <a:spcPct val="150000"/>
              </a:lnSpc>
              <a:buFont typeface="Arial" panose="020B0604020202020204" pitchFamily="34" charset="0"/>
              <a:buChar char="•"/>
            </a:pPr>
            <a:endParaRPr lang="en-US" sz="1050" dirty="0" smtClean="0"/>
          </a:p>
          <a:p>
            <a:pPr algn="just">
              <a:lnSpc>
                <a:spcPct val="150000"/>
              </a:lnSpc>
              <a:buFont typeface="Arial" panose="020B0604020202020204" pitchFamily="34" charset="0"/>
              <a:buChar char="•"/>
            </a:pPr>
            <a:r>
              <a:rPr lang="en-US" sz="1050" dirty="0" smtClean="0"/>
              <a:t>Bird </a:t>
            </a:r>
            <a:r>
              <a:rPr lang="en-US" sz="1050" dirty="0"/>
              <a:t>Strike is common and can be a significant </a:t>
            </a:r>
            <a:r>
              <a:rPr lang="en-US" sz="1050" dirty="0" smtClean="0"/>
              <a:t>threat </a:t>
            </a:r>
            <a:r>
              <a:rPr lang="en-US" sz="1050" dirty="0"/>
              <a:t>to aircraft safety. For smaller aircraft, significant damage may be caused to the </a:t>
            </a:r>
            <a:r>
              <a:rPr lang="en-US" sz="1050" dirty="0" smtClean="0"/>
              <a:t>aircraft </a:t>
            </a:r>
            <a:r>
              <a:rPr lang="en-US" sz="1050" dirty="0"/>
              <a:t>structure and all aircraft, especially jet-engine ones, are vulnerable to the loss </a:t>
            </a:r>
            <a:r>
              <a:rPr lang="en-US" sz="1050" dirty="0" smtClean="0"/>
              <a:t>of </a:t>
            </a:r>
            <a:r>
              <a:rPr lang="en-US" sz="1050" dirty="0"/>
              <a:t>thrust which can follow the ingestion of birds into engine air intakes. This has </a:t>
            </a:r>
            <a:r>
              <a:rPr lang="en-US" sz="1050" dirty="0" smtClean="0"/>
              <a:t>resulted </a:t>
            </a:r>
            <a:r>
              <a:rPr lang="en-US" sz="1050" dirty="0"/>
              <a:t>in several fatal accidents. </a:t>
            </a:r>
            <a:endParaRPr lang="en-US" sz="1050" dirty="0"/>
          </a:p>
          <a:p>
            <a:pPr algn="just">
              <a:lnSpc>
                <a:spcPct val="150000"/>
              </a:lnSpc>
              <a:buFont typeface="Arial" panose="020B0604020202020204" pitchFamily="34" charset="0"/>
              <a:buChar char="•"/>
            </a:pPr>
            <a:endParaRPr lang="en-US" sz="1050" dirty="0" smtClean="0"/>
          </a:p>
          <a:p>
            <a:pPr algn="just">
              <a:lnSpc>
                <a:spcPct val="150000"/>
              </a:lnSpc>
              <a:buFont typeface="Arial" panose="020B0604020202020204" pitchFamily="34" charset="0"/>
              <a:buChar char="•"/>
            </a:pPr>
            <a:r>
              <a:rPr lang="en-US" sz="1050" dirty="0" smtClean="0"/>
              <a:t>This is causing an impact in the flights and we need to analyze the following –</a:t>
            </a:r>
          </a:p>
          <a:p>
            <a:pPr lvl="1" algn="just">
              <a:lnSpc>
                <a:spcPct val="150000"/>
              </a:lnSpc>
              <a:buFont typeface="Courier New" panose="02070309020205020404" pitchFamily="49" charset="0"/>
              <a:buChar char="o"/>
            </a:pPr>
            <a:r>
              <a:rPr lang="en-US" sz="1050" dirty="0"/>
              <a:t>W</a:t>
            </a:r>
            <a:r>
              <a:rPr lang="en-US" sz="1050" dirty="0" smtClean="0"/>
              <a:t>hat is the bird strike number over the years if it has increased or decreased. </a:t>
            </a:r>
          </a:p>
          <a:p>
            <a:pPr lvl="1" algn="just">
              <a:lnSpc>
                <a:spcPct val="150000"/>
              </a:lnSpc>
              <a:buFont typeface="Courier New" panose="02070309020205020404" pitchFamily="49" charset="0"/>
              <a:buChar char="o"/>
            </a:pPr>
            <a:r>
              <a:rPr lang="en-US" sz="1050" dirty="0"/>
              <a:t>W</a:t>
            </a:r>
            <a:r>
              <a:rPr lang="en-US" sz="1050" dirty="0" smtClean="0"/>
              <a:t>hat are the factors that are leading to the bird strike </a:t>
            </a:r>
          </a:p>
          <a:p>
            <a:pPr lvl="1" algn="just">
              <a:lnSpc>
                <a:spcPct val="150000"/>
              </a:lnSpc>
              <a:buFont typeface="Courier New" panose="02070309020205020404" pitchFamily="49" charset="0"/>
              <a:buChar char="o"/>
            </a:pPr>
            <a:r>
              <a:rPr lang="en-US" sz="1050" dirty="0"/>
              <a:t>A</a:t>
            </a:r>
            <a:r>
              <a:rPr lang="en-US" sz="1050" dirty="0" smtClean="0"/>
              <a:t>nalyze how it is affecting the flights. </a:t>
            </a:r>
          </a:p>
          <a:p>
            <a:pPr lvl="1" algn="just">
              <a:lnSpc>
                <a:spcPct val="150000"/>
              </a:lnSpc>
              <a:buFont typeface="Courier New" panose="02070309020205020404" pitchFamily="49" charset="0"/>
              <a:buChar char="o"/>
            </a:pPr>
            <a:r>
              <a:rPr lang="en-US" sz="1050" dirty="0" smtClean="0"/>
              <a:t>How it could be avoided in any way and finding solution to this problem.</a:t>
            </a:r>
          </a:p>
          <a:p>
            <a:pPr algn="just">
              <a:buFont typeface="Arial" panose="020B0604020202020204" pitchFamily="34" charset="0"/>
              <a:buChar char="•"/>
            </a:pPr>
            <a:endParaRPr lang="en-US" sz="1050" dirty="0"/>
          </a:p>
          <a:p>
            <a:pPr algn="just">
              <a:buFont typeface="Arial" panose="020B0604020202020204" pitchFamily="34" charset="0"/>
              <a:buChar char="•"/>
            </a:pPr>
            <a:endParaRPr lang="en-IN" sz="105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35"/>
          <p:cNvSpPr txBox="1">
            <a:spLocks noGrp="1"/>
          </p:cNvSpPr>
          <p:nvPr>
            <p:ph type="subTitle" idx="1"/>
          </p:nvPr>
        </p:nvSpPr>
        <p:spPr>
          <a:xfrm>
            <a:off x="3151899" y="3080475"/>
            <a:ext cx="3736135" cy="693000"/>
          </a:xfrm>
          <a:prstGeom prst="rect">
            <a:avLst/>
          </a:prstGeom>
        </p:spPr>
        <p:txBody>
          <a:bodyPr spcFirstLastPara="1" wrap="square" lIns="91425" tIns="91425" rIns="91425" bIns="91425" anchor="t" anchorCtr="0">
            <a:noAutofit/>
          </a:bodyPr>
          <a:lstStyle/>
          <a:p>
            <a:pPr marL="0" lvl="0" indent="0">
              <a:lnSpc>
                <a:spcPct val="100000"/>
              </a:lnSpc>
              <a:spcAft>
                <a:spcPts val="1600"/>
              </a:spcAft>
            </a:pPr>
            <a:r>
              <a:rPr lang="en-US" dirty="0"/>
              <a:t>Understanding the data which would be used for data analysis.</a:t>
            </a:r>
            <a:endParaRPr lang="en-US" dirty="0"/>
          </a:p>
        </p:txBody>
      </p:sp>
      <p:sp>
        <p:nvSpPr>
          <p:cNvPr id="574" name="Google Shape;574;p35"/>
          <p:cNvSpPr txBox="1">
            <a:spLocks noGrp="1"/>
          </p:cNvSpPr>
          <p:nvPr>
            <p:ph type="title"/>
          </p:nvPr>
        </p:nvSpPr>
        <p:spPr>
          <a:xfrm>
            <a:off x="3151900" y="1636350"/>
            <a:ext cx="4150500" cy="13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Understanding the dataset</a:t>
            </a:r>
            <a:endParaRPr dirty="0"/>
          </a:p>
        </p:txBody>
      </p:sp>
      <p:sp>
        <p:nvSpPr>
          <p:cNvPr id="575" name="Google Shape;575;p35"/>
          <p:cNvSpPr txBox="1">
            <a:spLocks noGrp="1"/>
          </p:cNvSpPr>
          <p:nvPr>
            <p:ph type="title" idx="2"/>
          </p:nvPr>
        </p:nvSpPr>
        <p:spPr>
          <a:xfrm>
            <a:off x="1475300" y="1690000"/>
            <a:ext cx="1294500" cy="9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grpSp>
        <p:nvGrpSpPr>
          <p:cNvPr id="576" name="Google Shape;576;p35"/>
          <p:cNvGrpSpPr/>
          <p:nvPr/>
        </p:nvGrpSpPr>
        <p:grpSpPr>
          <a:xfrm>
            <a:off x="7783346" y="490666"/>
            <a:ext cx="901968" cy="901968"/>
            <a:chOff x="1350404" y="-3124999"/>
            <a:chExt cx="1570279" cy="1570279"/>
          </a:xfrm>
        </p:grpSpPr>
        <p:sp>
          <p:nvSpPr>
            <p:cNvPr id="577" name="Google Shape;577;p35"/>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5"/>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5"/>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5"/>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1" name="Google Shape;581;p35"/>
          <p:cNvGrpSpPr/>
          <p:nvPr/>
        </p:nvGrpSpPr>
        <p:grpSpPr>
          <a:xfrm>
            <a:off x="713029" y="3447254"/>
            <a:ext cx="1266652" cy="1056012"/>
            <a:chOff x="5378191" y="1701500"/>
            <a:chExt cx="611171" cy="509535"/>
          </a:xfrm>
        </p:grpSpPr>
        <p:sp>
          <p:nvSpPr>
            <p:cNvPr id="582" name="Google Shape;582;p35"/>
            <p:cNvSpPr/>
            <p:nvPr/>
          </p:nvSpPr>
          <p:spPr>
            <a:xfrm>
              <a:off x="5378191" y="1701500"/>
              <a:ext cx="611171" cy="509535"/>
            </a:xfrm>
            <a:custGeom>
              <a:avLst/>
              <a:gdLst/>
              <a:ahLst/>
              <a:cxnLst/>
              <a:rect l="l" t="t" r="r" b="b"/>
              <a:pathLst>
                <a:path w="1266676" h="1056032" extrusionOk="0">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5"/>
            <p:cNvSpPr/>
            <p:nvPr/>
          </p:nvSpPr>
          <p:spPr>
            <a:xfrm>
              <a:off x="5497928" y="1776815"/>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5"/>
            <p:cNvSpPr/>
            <p:nvPr/>
          </p:nvSpPr>
          <p:spPr>
            <a:xfrm>
              <a:off x="5608451" y="1776815"/>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5"/>
            <p:cNvSpPr/>
            <p:nvPr/>
          </p:nvSpPr>
          <p:spPr>
            <a:xfrm>
              <a:off x="571901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5"/>
            <p:cNvSpPr/>
            <p:nvPr/>
          </p:nvSpPr>
          <p:spPr>
            <a:xfrm>
              <a:off x="582957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5"/>
            <p:cNvSpPr/>
            <p:nvPr/>
          </p:nvSpPr>
          <p:spPr>
            <a:xfrm>
              <a:off x="5497928" y="1882549"/>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5"/>
            <p:cNvSpPr/>
            <p:nvPr/>
          </p:nvSpPr>
          <p:spPr>
            <a:xfrm>
              <a:off x="5608451" y="1882549"/>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5"/>
            <p:cNvSpPr/>
            <p:nvPr/>
          </p:nvSpPr>
          <p:spPr>
            <a:xfrm>
              <a:off x="571901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5"/>
            <p:cNvSpPr/>
            <p:nvPr/>
          </p:nvSpPr>
          <p:spPr>
            <a:xfrm>
              <a:off x="582957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5"/>
            <p:cNvSpPr/>
            <p:nvPr/>
          </p:nvSpPr>
          <p:spPr>
            <a:xfrm>
              <a:off x="5497928" y="198832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5"/>
            <p:cNvSpPr/>
            <p:nvPr/>
          </p:nvSpPr>
          <p:spPr>
            <a:xfrm>
              <a:off x="5608451" y="198832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5"/>
            <p:cNvSpPr/>
            <p:nvPr/>
          </p:nvSpPr>
          <p:spPr>
            <a:xfrm>
              <a:off x="571901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5"/>
            <p:cNvSpPr/>
            <p:nvPr/>
          </p:nvSpPr>
          <p:spPr>
            <a:xfrm>
              <a:off x="582957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5"/>
            <p:cNvSpPr/>
            <p:nvPr/>
          </p:nvSpPr>
          <p:spPr>
            <a:xfrm>
              <a:off x="5497928" y="209409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5"/>
            <p:cNvSpPr/>
            <p:nvPr/>
          </p:nvSpPr>
          <p:spPr>
            <a:xfrm>
              <a:off x="5608451" y="209409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5"/>
            <p:cNvSpPr/>
            <p:nvPr/>
          </p:nvSpPr>
          <p:spPr>
            <a:xfrm>
              <a:off x="571901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5"/>
            <p:cNvSpPr/>
            <p:nvPr/>
          </p:nvSpPr>
          <p:spPr>
            <a:xfrm>
              <a:off x="582957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440405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 dirty="0" smtClean="0"/>
              <a:t>Understanding the dataset</a:t>
            </a:r>
            <a:endParaRPr dirty="0"/>
          </a:p>
        </p:txBody>
      </p:sp>
      <p:sp>
        <p:nvSpPr>
          <p:cNvPr id="751" name="Google Shape;751;p40"/>
          <p:cNvSpPr txBox="1">
            <a:spLocks noGrp="1"/>
          </p:cNvSpPr>
          <p:nvPr>
            <p:ph type="subTitle" idx="1"/>
          </p:nvPr>
        </p:nvSpPr>
        <p:spPr>
          <a:xfrm>
            <a:off x="633217" y="2388200"/>
            <a:ext cx="8190394" cy="1427282"/>
          </a:xfrm>
          <a:prstGeom prst="rect">
            <a:avLst/>
          </a:prstGeom>
        </p:spPr>
        <p:txBody>
          <a:bodyPr spcFirstLastPara="1" wrap="square" lIns="91425" tIns="91425" rIns="91425" bIns="91425" anchor="t" anchorCtr="0">
            <a:noAutofit/>
          </a:bodyPr>
          <a:lstStyle/>
          <a:p>
            <a:pPr marL="0" lvl="0" indent="0">
              <a:lnSpc>
                <a:spcPct val="150000"/>
              </a:lnSpc>
              <a:buClr>
                <a:schemeClr val="hlink"/>
              </a:buClr>
              <a:buSzPts val="1100"/>
            </a:pPr>
            <a:r>
              <a:rPr lang="en-IN" sz="1050" dirty="0" smtClean="0"/>
              <a:t>In this data set, we have 26 columns in total, which are </a:t>
            </a:r>
            <a:r>
              <a:rPr lang="en-US" sz="1050" dirty="0"/>
              <a:t>Record </a:t>
            </a:r>
            <a:r>
              <a:rPr lang="en-US" sz="1050" dirty="0" smtClean="0"/>
              <a:t>ID, Aircraft</a:t>
            </a:r>
            <a:r>
              <a:rPr lang="en-US" sz="1050" dirty="0"/>
              <a:t>: </a:t>
            </a:r>
            <a:r>
              <a:rPr lang="en-US" sz="1050" dirty="0" smtClean="0"/>
              <a:t>Type, Airport</a:t>
            </a:r>
            <a:r>
              <a:rPr lang="en-US" sz="1050" dirty="0"/>
              <a:t>: </a:t>
            </a:r>
            <a:r>
              <a:rPr lang="en-US" sz="1050" dirty="0" smtClean="0"/>
              <a:t>Name, Altitude bin, Aircraft</a:t>
            </a:r>
            <a:r>
              <a:rPr lang="en-US" sz="1050" dirty="0"/>
              <a:t>: </a:t>
            </a:r>
            <a:r>
              <a:rPr lang="en-US" sz="1050" dirty="0" smtClean="0"/>
              <a:t>Make/Model, Wildlife</a:t>
            </a:r>
            <a:r>
              <a:rPr lang="en-US" sz="1050" dirty="0"/>
              <a:t>: Number </a:t>
            </a:r>
            <a:r>
              <a:rPr lang="en-US" sz="1050" dirty="0" smtClean="0"/>
              <a:t>struck, Wildlife</a:t>
            </a:r>
            <a:r>
              <a:rPr lang="en-US" sz="1050" dirty="0"/>
              <a:t>: Number Struck </a:t>
            </a:r>
            <a:r>
              <a:rPr lang="en-US" sz="1050" dirty="0" smtClean="0"/>
              <a:t>Actual, Effect</a:t>
            </a:r>
            <a:r>
              <a:rPr lang="en-US" sz="1050" dirty="0"/>
              <a:t>: Impact to </a:t>
            </a:r>
            <a:r>
              <a:rPr lang="en-US" sz="1050" dirty="0" smtClean="0"/>
              <a:t>flight, Flight Date, Effect</a:t>
            </a:r>
            <a:r>
              <a:rPr lang="en-US" sz="1050" dirty="0"/>
              <a:t>: Indicated </a:t>
            </a:r>
            <a:r>
              <a:rPr lang="en-US" sz="1050" dirty="0" smtClean="0"/>
              <a:t>Damage, Aircraft</a:t>
            </a:r>
            <a:r>
              <a:rPr lang="en-US" sz="1050" dirty="0"/>
              <a:t>: Number of engines</a:t>
            </a:r>
            <a:r>
              <a:rPr lang="en-US" sz="1050" dirty="0" smtClean="0"/>
              <a:t>?, Aircraft</a:t>
            </a:r>
            <a:r>
              <a:rPr lang="en-US" sz="1050" dirty="0"/>
              <a:t>: </a:t>
            </a:r>
            <a:r>
              <a:rPr lang="en-US" sz="1050" dirty="0" smtClean="0"/>
              <a:t>Airline/Operator, Origin State, When</a:t>
            </a:r>
            <a:r>
              <a:rPr lang="en-US" sz="1050" dirty="0"/>
              <a:t>: Phase of </a:t>
            </a:r>
            <a:r>
              <a:rPr lang="en-US" sz="1050" dirty="0" smtClean="0"/>
              <a:t>flight, Conditions</a:t>
            </a:r>
            <a:r>
              <a:rPr lang="en-US" sz="1050" dirty="0"/>
              <a:t>: </a:t>
            </a:r>
            <a:r>
              <a:rPr lang="en-US" sz="1050" dirty="0" smtClean="0"/>
              <a:t>Precipitation, Remains </a:t>
            </a:r>
            <a:r>
              <a:rPr lang="en-US" sz="1050" dirty="0"/>
              <a:t>of wildlife collected</a:t>
            </a:r>
            <a:r>
              <a:rPr lang="en-US" sz="1050" dirty="0" smtClean="0"/>
              <a:t>?, Remains </a:t>
            </a:r>
            <a:r>
              <a:rPr lang="en-US" sz="1050" dirty="0"/>
              <a:t>of wildlife sent to </a:t>
            </a:r>
            <a:r>
              <a:rPr lang="en-US" sz="1050" dirty="0" smtClean="0"/>
              <a:t>Smithsonian, Remarks, Wildlife</a:t>
            </a:r>
            <a:r>
              <a:rPr lang="en-US" sz="1050" dirty="0"/>
              <a:t>: </a:t>
            </a:r>
            <a:r>
              <a:rPr lang="en-US" sz="1050" dirty="0" smtClean="0"/>
              <a:t>Size, Conditions</a:t>
            </a:r>
            <a:r>
              <a:rPr lang="en-US" sz="1050" dirty="0"/>
              <a:t>: </a:t>
            </a:r>
            <a:r>
              <a:rPr lang="en-US" sz="1050" dirty="0" smtClean="0"/>
              <a:t>Sky, Wildlife</a:t>
            </a:r>
            <a:r>
              <a:rPr lang="en-US" sz="1050" dirty="0"/>
              <a:t>: </a:t>
            </a:r>
            <a:r>
              <a:rPr lang="en-US" sz="1050" dirty="0" smtClean="0"/>
              <a:t>Species, Pilot </a:t>
            </a:r>
            <a:r>
              <a:rPr lang="en-US" sz="1050" dirty="0"/>
              <a:t>warned of birds or wildlife</a:t>
            </a:r>
            <a:r>
              <a:rPr lang="en-US" sz="1050" dirty="0" smtClean="0"/>
              <a:t>?, Cost</a:t>
            </a:r>
            <a:r>
              <a:rPr lang="en-US" sz="1050" dirty="0"/>
              <a:t>: Total </a:t>
            </a:r>
            <a:r>
              <a:rPr lang="en-US" sz="1050" dirty="0" smtClean="0"/>
              <a:t>$, Feet </a:t>
            </a:r>
            <a:r>
              <a:rPr lang="en-US" sz="1050" dirty="0"/>
              <a:t>above </a:t>
            </a:r>
            <a:r>
              <a:rPr lang="en-US" sz="1050" dirty="0" smtClean="0"/>
              <a:t>ground, Number </a:t>
            </a:r>
            <a:r>
              <a:rPr lang="en-US" sz="1050" dirty="0"/>
              <a:t>of people </a:t>
            </a:r>
            <a:r>
              <a:rPr lang="en-US" sz="1050" dirty="0" smtClean="0"/>
              <a:t>injured, Is </a:t>
            </a:r>
            <a:r>
              <a:rPr lang="en-US" sz="1050" dirty="0"/>
              <a:t>Aircraft Large?</a:t>
            </a:r>
          </a:p>
          <a:p>
            <a:pPr marL="0" lvl="0" indent="0" algn="l" rtl="0">
              <a:lnSpc>
                <a:spcPct val="150000"/>
              </a:lnSpc>
              <a:spcBef>
                <a:spcPts val="0"/>
              </a:spcBef>
              <a:spcAft>
                <a:spcPts val="0"/>
              </a:spcAft>
              <a:buClr>
                <a:schemeClr val="hlink"/>
              </a:buClr>
              <a:buSzPts val="1100"/>
              <a:buFont typeface="Arial"/>
              <a:buNone/>
            </a:pPr>
            <a:endParaRPr sz="1050" dirty="0"/>
          </a:p>
        </p:txBody>
      </p:sp>
      <p:sp>
        <p:nvSpPr>
          <p:cNvPr id="752" name="Google Shape;752;p40"/>
          <p:cNvSpPr txBox="1">
            <a:spLocks noGrp="1"/>
          </p:cNvSpPr>
          <p:nvPr>
            <p:ph type="subTitle" idx="2"/>
          </p:nvPr>
        </p:nvSpPr>
        <p:spPr>
          <a:xfrm>
            <a:off x="633217" y="1102631"/>
            <a:ext cx="7962281" cy="881471"/>
          </a:xfrm>
          <a:prstGeom prst="rect">
            <a:avLst/>
          </a:prstGeom>
        </p:spPr>
        <p:txBody>
          <a:bodyPr spcFirstLastPara="1" wrap="square" lIns="91425" tIns="91425" rIns="91425" bIns="91425" anchor="b" anchorCtr="0">
            <a:noAutofit/>
          </a:bodyPr>
          <a:lstStyle/>
          <a:p>
            <a:pPr marL="0" lvl="0" indent="0"/>
            <a:r>
              <a:rPr lang="fi-FI" dirty="0" smtClean="0"/>
              <a:t>Dataset </a:t>
            </a:r>
            <a:r>
              <a:rPr lang="fi-FI" dirty="0"/>
              <a:t>Link: </a:t>
            </a:r>
            <a:endParaRPr lang="fi-FI" dirty="0" smtClean="0"/>
          </a:p>
          <a:p>
            <a:pPr marL="0" lvl="0" indent="0"/>
            <a:r>
              <a:rPr lang="fi-FI" sz="1050" u="sng" dirty="0" smtClean="0">
                <a:solidFill>
                  <a:schemeClr val="accent2">
                    <a:lumMod val="50000"/>
                  </a:schemeClr>
                </a:solidFill>
                <a:latin typeface="Inter" panose="020B0604020202020204" charset="0"/>
                <a:ea typeface="Inter" panose="020B0604020202020204" charset="0"/>
              </a:rPr>
              <a:t>https</a:t>
            </a:r>
            <a:r>
              <a:rPr lang="fi-FI" sz="1050" u="sng" dirty="0">
                <a:solidFill>
                  <a:schemeClr val="accent2">
                    <a:lumMod val="50000"/>
                  </a:schemeClr>
                </a:solidFill>
                <a:latin typeface="Inter" panose="020B0604020202020204" charset="0"/>
                <a:ea typeface="Inter" panose="020B0604020202020204" charset="0"/>
              </a:rPr>
              <a:t>://</a:t>
            </a:r>
            <a:r>
              <a:rPr lang="fi-FI" sz="1050" u="sng" dirty="0" smtClean="0">
                <a:solidFill>
                  <a:schemeClr val="accent2">
                    <a:lumMod val="50000"/>
                  </a:schemeClr>
                </a:solidFill>
                <a:latin typeface="Inter" panose="020B0604020202020204" charset="0"/>
                <a:ea typeface="Inter" panose="020B0604020202020204" charset="0"/>
              </a:rPr>
              <a:t>github.com/Madhumalinee/Visualization-of-bird-strike-between-2001-2011/blob/main/Bird%20Strikes%20data.xlsx</a:t>
            </a:r>
            <a:endParaRPr lang="fi-FI" sz="1050" u="sng" dirty="0">
              <a:solidFill>
                <a:schemeClr val="accent2">
                  <a:lumMod val="50000"/>
                </a:schemeClr>
              </a:solidFill>
              <a:latin typeface="Inter" panose="020B0604020202020204" charset="0"/>
              <a:ea typeface="Inter" panose="020B0604020202020204" charset="0"/>
            </a:endParaRPr>
          </a:p>
        </p:txBody>
      </p:sp>
      <p:sp>
        <p:nvSpPr>
          <p:cNvPr id="753" name="Google Shape;753;p40"/>
          <p:cNvSpPr txBox="1">
            <a:spLocks noGrp="1"/>
          </p:cNvSpPr>
          <p:nvPr>
            <p:ph type="subTitle" idx="3"/>
          </p:nvPr>
        </p:nvSpPr>
        <p:spPr>
          <a:xfrm>
            <a:off x="759702" y="4306154"/>
            <a:ext cx="3692400" cy="439443"/>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hlink"/>
              </a:buClr>
              <a:buSzPts val="1100"/>
              <a:buFont typeface="Arial" panose="020B0604020202020204" pitchFamily="34" charset="0"/>
              <a:buChar char="•"/>
            </a:pPr>
            <a:r>
              <a:rPr lang="en-IN" sz="1050" dirty="0" smtClean="0"/>
              <a:t>Python</a:t>
            </a:r>
            <a:endParaRPr sz="1050" dirty="0"/>
          </a:p>
        </p:txBody>
      </p:sp>
      <p:sp>
        <p:nvSpPr>
          <p:cNvPr id="754" name="Google Shape;754;p40"/>
          <p:cNvSpPr txBox="1">
            <a:spLocks noGrp="1"/>
          </p:cNvSpPr>
          <p:nvPr>
            <p:ph type="subTitle" idx="4"/>
          </p:nvPr>
        </p:nvSpPr>
        <p:spPr>
          <a:xfrm>
            <a:off x="633217" y="3858554"/>
            <a:ext cx="3861269"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Tools Used for Data Analysis</a:t>
            </a:r>
            <a:endParaRPr dirty="0"/>
          </a:p>
        </p:txBody>
      </p:sp>
      <p:grpSp>
        <p:nvGrpSpPr>
          <p:cNvPr id="755" name="Google Shape;755;p40"/>
          <p:cNvGrpSpPr/>
          <p:nvPr/>
        </p:nvGrpSpPr>
        <p:grpSpPr>
          <a:xfrm>
            <a:off x="7293559" y="115145"/>
            <a:ext cx="1669187" cy="1112825"/>
            <a:chOff x="5491417" y="588600"/>
            <a:chExt cx="1098728" cy="732459"/>
          </a:xfrm>
        </p:grpSpPr>
        <p:sp>
          <p:nvSpPr>
            <p:cNvPr id="756" name="Google Shape;756;p40"/>
            <p:cNvSpPr/>
            <p:nvPr/>
          </p:nvSpPr>
          <p:spPr>
            <a:xfrm>
              <a:off x="5491417" y="588600"/>
              <a:ext cx="183058" cy="183057"/>
            </a:xfrm>
            <a:custGeom>
              <a:avLst/>
              <a:gdLst/>
              <a:ahLst/>
              <a:cxnLst/>
              <a:rect l="l" t="t" r="r" b="b"/>
              <a:pathLst>
                <a:path w="254247" h="254246" extrusionOk="0">
                  <a:moveTo>
                    <a:pt x="254248" y="254247"/>
                  </a:moveTo>
                  <a:lnTo>
                    <a:pt x="0" y="254247"/>
                  </a:lnTo>
                  <a:lnTo>
                    <a:pt x="0" y="106044"/>
                  </a:lnTo>
                  <a:cubicBezTo>
                    <a:pt x="0" y="47477"/>
                    <a:pt x="47477" y="0"/>
                    <a:pt x="106044" y="0"/>
                  </a:cubicBezTo>
                  <a:lnTo>
                    <a:pt x="254248" y="0"/>
                  </a:lnTo>
                  <a:lnTo>
                    <a:pt x="254248"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40"/>
            <p:cNvSpPr/>
            <p:nvPr/>
          </p:nvSpPr>
          <p:spPr>
            <a:xfrm>
              <a:off x="5491417"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40"/>
            <p:cNvSpPr/>
            <p:nvPr/>
          </p:nvSpPr>
          <p:spPr>
            <a:xfrm>
              <a:off x="5491417"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40"/>
            <p:cNvSpPr/>
            <p:nvPr/>
          </p:nvSpPr>
          <p:spPr>
            <a:xfrm>
              <a:off x="5491417" y="1138002"/>
              <a:ext cx="183058" cy="183002"/>
            </a:xfrm>
            <a:custGeom>
              <a:avLst/>
              <a:gdLst/>
              <a:ahLst/>
              <a:cxnLst/>
              <a:rect l="l" t="t" r="r" b="b"/>
              <a:pathLst>
                <a:path w="254247" h="254170" extrusionOk="0">
                  <a:moveTo>
                    <a:pt x="254248" y="254171"/>
                  </a:moveTo>
                  <a:lnTo>
                    <a:pt x="106044" y="254171"/>
                  </a:lnTo>
                  <a:cubicBezTo>
                    <a:pt x="47477" y="254171"/>
                    <a:pt x="0" y="206694"/>
                    <a:pt x="0" y="148127"/>
                  </a:cubicBezTo>
                  <a:lnTo>
                    <a:pt x="0" y="0"/>
                  </a:lnTo>
                  <a:lnTo>
                    <a:pt x="254248" y="0"/>
                  </a:lnTo>
                  <a:lnTo>
                    <a:pt x="254248" y="254171"/>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40"/>
            <p:cNvSpPr/>
            <p:nvPr/>
          </p:nvSpPr>
          <p:spPr>
            <a:xfrm>
              <a:off x="5674551"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40"/>
            <p:cNvSpPr/>
            <p:nvPr/>
          </p:nvSpPr>
          <p:spPr>
            <a:xfrm>
              <a:off x="5674551"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40"/>
            <p:cNvSpPr/>
            <p:nvPr/>
          </p:nvSpPr>
          <p:spPr>
            <a:xfrm>
              <a:off x="5674551"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40"/>
            <p:cNvSpPr/>
            <p:nvPr/>
          </p:nvSpPr>
          <p:spPr>
            <a:xfrm>
              <a:off x="5674551"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40"/>
            <p:cNvSpPr/>
            <p:nvPr/>
          </p:nvSpPr>
          <p:spPr>
            <a:xfrm>
              <a:off x="5857685"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40"/>
            <p:cNvSpPr/>
            <p:nvPr/>
          </p:nvSpPr>
          <p:spPr>
            <a:xfrm>
              <a:off x="5857685"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40"/>
            <p:cNvSpPr/>
            <p:nvPr/>
          </p:nvSpPr>
          <p:spPr>
            <a:xfrm>
              <a:off x="5857685"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40"/>
            <p:cNvSpPr/>
            <p:nvPr/>
          </p:nvSpPr>
          <p:spPr>
            <a:xfrm>
              <a:off x="5857685"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40"/>
            <p:cNvSpPr/>
            <p:nvPr/>
          </p:nvSpPr>
          <p:spPr>
            <a:xfrm>
              <a:off x="6040819"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40"/>
            <p:cNvSpPr/>
            <p:nvPr/>
          </p:nvSpPr>
          <p:spPr>
            <a:xfrm>
              <a:off x="6040819"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40"/>
            <p:cNvSpPr/>
            <p:nvPr/>
          </p:nvSpPr>
          <p:spPr>
            <a:xfrm>
              <a:off x="6040819"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40"/>
            <p:cNvSpPr/>
            <p:nvPr/>
          </p:nvSpPr>
          <p:spPr>
            <a:xfrm>
              <a:off x="6040819"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40"/>
            <p:cNvSpPr/>
            <p:nvPr/>
          </p:nvSpPr>
          <p:spPr>
            <a:xfrm>
              <a:off x="6223953"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40"/>
            <p:cNvSpPr/>
            <p:nvPr/>
          </p:nvSpPr>
          <p:spPr>
            <a:xfrm>
              <a:off x="6223953"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40"/>
            <p:cNvSpPr/>
            <p:nvPr/>
          </p:nvSpPr>
          <p:spPr>
            <a:xfrm>
              <a:off x="6223953"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40"/>
            <p:cNvSpPr/>
            <p:nvPr/>
          </p:nvSpPr>
          <p:spPr>
            <a:xfrm>
              <a:off x="6223953"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40"/>
            <p:cNvSpPr/>
            <p:nvPr/>
          </p:nvSpPr>
          <p:spPr>
            <a:xfrm>
              <a:off x="6407087" y="588600"/>
              <a:ext cx="183057" cy="183057"/>
            </a:xfrm>
            <a:custGeom>
              <a:avLst/>
              <a:gdLst/>
              <a:ahLst/>
              <a:cxnLst/>
              <a:rect l="l" t="t" r="r" b="b"/>
              <a:pathLst>
                <a:path w="254246" h="254246" extrusionOk="0">
                  <a:moveTo>
                    <a:pt x="254247" y="254247"/>
                  </a:moveTo>
                  <a:lnTo>
                    <a:pt x="0" y="254247"/>
                  </a:lnTo>
                  <a:lnTo>
                    <a:pt x="0" y="0"/>
                  </a:lnTo>
                  <a:lnTo>
                    <a:pt x="148203" y="0"/>
                  </a:lnTo>
                  <a:cubicBezTo>
                    <a:pt x="206770" y="0"/>
                    <a:pt x="254247" y="47477"/>
                    <a:pt x="254247" y="106044"/>
                  </a:cubicBezTo>
                  <a:lnTo>
                    <a:pt x="254247"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40"/>
            <p:cNvSpPr/>
            <p:nvPr/>
          </p:nvSpPr>
          <p:spPr>
            <a:xfrm>
              <a:off x="6407087"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40"/>
            <p:cNvSpPr/>
            <p:nvPr/>
          </p:nvSpPr>
          <p:spPr>
            <a:xfrm>
              <a:off x="6407087"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40"/>
            <p:cNvSpPr/>
            <p:nvPr/>
          </p:nvSpPr>
          <p:spPr>
            <a:xfrm>
              <a:off x="6407032" y="1138002"/>
              <a:ext cx="183057" cy="183002"/>
            </a:xfrm>
            <a:custGeom>
              <a:avLst/>
              <a:gdLst/>
              <a:ahLst/>
              <a:cxnLst/>
              <a:rect l="l" t="t" r="r" b="b"/>
              <a:pathLst>
                <a:path w="254246" h="254170" extrusionOk="0">
                  <a:moveTo>
                    <a:pt x="148203" y="254171"/>
                  </a:moveTo>
                  <a:lnTo>
                    <a:pt x="0" y="254171"/>
                  </a:lnTo>
                  <a:lnTo>
                    <a:pt x="0" y="0"/>
                  </a:lnTo>
                  <a:lnTo>
                    <a:pt x="254247" y="0"/>
                  </a:lnTo>
                  <a:lnTo>
                    <a:pt x="254247" y="148203"/>
                  </a:lnTo>
                  <a:cubicBezTo>
                    <a:pt x="254323" y="206694"/>
                    <a:pt x="206770" y="254171"/>
                    <a:pt x="148203" y="25417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40"/>
            <p:cNvSpPr/>
            <p:nvPr/>
          </p:nvSpPr>
          <p:spPr>
            <a:xfrm>
              <a:off x="5646646" y="740710"/>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76"/>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40"/>
            <p:cNvSpPr/>
            <p:nvPr/>
          </p:nvSpPr>
          <p:spPr>
            <a:xfrm>
              <a:off x="5741250" y="831703"/>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40"/>
            <p:cNvSpPr/>
            <p:nvPr/>
          </p:nvSpPr>
          <p:spPr>
            <a:xfrm>
              <a:off x="5961208"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40"/>
            <p:cNvSpPr/>
            <p:nvPr/>
          </p:nvSpPr>
          <p:spPr>
            <a:xfrm>
              <a:off x="5829780" y="990597"/>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9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40"/>
            <p:cNvSpPr/>
            <p:nvPr/>
          </p:nvSpPr>
          <p:spPr>
            <a:xfrm>
              <a:off x="6099858" y="1214768"/>
              <a:ext cx="55786" cy="55786"/>
            </a:xfrm>
            <a:custGeom>
              <a:avLst/>
              <a:gdLst/>
              <a:ahLst/>
              <a:cxnLst/>
              <a:rect l="l" t="t" r="r" b="b"/>
              <a:pathLst>
                <a:path w="77481" h="77481" extrusionOk="0">
                  <a:moveTo>
                    <a:pt x="77482" y="38741"/>
                  </a:moveTo>
                  <a:cubicBezTo>
                    <a:pt x="77482" y="60137"/>
                    <a:pt x="60137" y="77482"/>
                    <a:pt x="38741" y="77482"/>
                  </a:cubicBezTo>
                  <a:cubicBezTo>
                    <a:pt x="17345" y="77482"/>
                    <a:pt x="0" y="60137"/>
                    <a:pt x="0" y="38741"/>
                  </a:cubicBezTo>
                  <a:cubicBezTo>
                    <a:pt x="0" y="17345"/>
                    <a:pt x="17345" y="0"/>
                    <a:pt x="38741" y="0"/>
                  </a:cubicBezTo>
                  <a:cubicBezTo>
                    <a:pt x="60137" y="0"/>
                    <a:pt x="77482" y="1734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40"/>
            <p:cNvSpPr/>
            <p:nvPr/>
          </p:nvSpPr>
          <p:spPr>
            <a:xfrm>
              <a:off x="5891007" y="926963"/>
              <a:ext cx="55786" cy="55786"/>
            </a:xfrm>
            <a:custGeom>
              <a:avLst/>
              <a:gdLst/>
              <a:ahLst/>
              <a:cxnLst/>
              <a:rect l="l" t="t" r="r" b="b"/>
              <a:pathLst>
                <a:path w="77481" h="77481" extrusionOk="0">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40"/>
            <p:cNvSpPr/>
            <p:nvPr/>
          </p:nvSpPr>
          <p:spPr>
            <a:xfrm>
              <a:off x="5543343"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40"/>
            <p:cNvSpPr/>
            <p:nvPr/>
          </p:nvSpPr>
          <p:spPr>
            <a:xfrm>
              <a:off x="5829780" y="850142"/>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19"/>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40"/>
            <p:cNvSpPr/>
            <p:nvPr/>
          </p:nvSpPr>
          <p:spPr>
            <a:xfrm>
              <a:off x="5741250" y="935444"/>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40"/>
            <p:cNvSpPr/>
            <p:nvPr/>
          </p:nvSpPr>
          <p:spPr>
            <a:xfrm>
              <a:off x="5575516" y="1018503"/>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40"/>
            <p:cNvSpPr/>
            <p:nvPr/>
          </p:nvSpPr>
          <p:spPr>
            <a:xfrm>
              <a:off x="5547610" y="1173732"/>
              <a:ext cx="55787" cy="55786"/>
            </a:xfrm>
            <a:custGeom>
              <a:avLst/>
              <a:gdLst/>
              <a:ahLst/>
              <a:cxnLst/>
              <a:rect l="l" t="t" r="r" b="b"/>
              <a:pathLst>
                <a:path w="77482" h="77481" extrusionOk="0">
                  <a:moveTo>
                    <a:pt x="77482" y="38741"/>
                  </a:moveTo>
                  <a:cubicBezTo>
                    <a:pt x="77482" y="60162"/>
                    <a:pt x="60163" y="77482"/>
                    <a:pt x="38742" y="77482"/>
                  </a:cubicBezTo>
                  <a:cubicBezTo>
                    <a:pt x="17320" y="77482"/>
                    <a:pt x="0" y="60162"/>
                    <a:pt x="0" y="38741"/>
                  </a:cubicBezTo>
                  <a:cubicBezTo>
                    <a:pt x="0" y="17320"/>
                    <a:pt x="17320" y="0"/>
                    <a:pt x="38742" y="0"/>
                  </a:cubicBezTo>
                  <a:cubicBezTo>
                    <a:pt x="60163" y="0"/>
                    <a:pt x="77482" y="17396"/>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40"/>
            <p:cNvSpPr/>
            <p:nvPr/>
          </p:nvSpPr>
          <p:spPr>
            <a:xfrm>
              <a:off x="5646646" y="878047"/>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40"/>
            <p:cNvSpPr/>
            <p:nvPr/>
          </p:nvSpPr>
          <p:spPr>
            <a:xfrm>
              <a:off x="6292621" y="803852"/>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3" name="Google Shape;793;p40"/>
          <p:cNvGrpSpPr/>
          <p:nvPr/>
        </p:nvGrpSpPr>
        <p:grpSpPr>
          <a:xfrm>
            <a:off x="6319494" y="3677665"/>
            <a:ext cx="1391332" cy="1391207"/>
            <a:chOff x="4246593" y="503852"/>
            <a:chExt cx="902056" cy="901976"/>
          </a:xfrm>
        </p:grpSpPr>
        <p:grpSp>
          <p:nvGrpSpPr>
            <p:cNvPr id="794" name="Google Shape;794;p40"/>
            <p:cNvGrpSpPr/>
            <p:nvPr/>
          </p:nvGrpSpPr>
          <p:grpSpPr>
            <a:xfrm>
              <a:off x="4246593" y="503900"/>
              <a:ext cx="901831" cy="901928"/>
              <a:chOff x="5998919" y="3270921"/>
              <a:chExt cx="1426046" cy="1426198"/>
            </a:xfrm>
          </p:grpSpPr>
          <p:sp>
            <p:nvSpPr>
              <p:cNvPr id="795" name="Google Shape;795;p40"/>
              <p:cNvSpPr/>
              <p:nvPr/>
            </p:nvSpPr>
            <p:spPr>
              <a:xfrm>
                <a:off x="5998919" y="3270921"/>
                <a:ext cx="713137" cy="713137"/>
              </a:xfrm>
              <a:custGeom>
                <a:avLst/>
                <a:gdLst/>
                <a:ahLst/>
                <a:cxnLst/>
                <a:rect l="l" t="t" r="r" b="b"/>
                <a:pathLst>
                  <a:path w="713137" h="713137" extrusionOk="0">
                    <a:moveTo>
                      <a:pt x="713137" y="521407"/>
                    </a:moveTo>
                    <a:lnTo>
                      <a:pt x="713137" y="0"/>
                    </a:lnTo>
                    <a:cubicBezTo>
                      <a:pt x="319271" y="0"/>
                      <a:pt x="0" y="319271"/>
                      <a:pt x="0" y="713137"/>
                    </a:cubicBezTo>
                    <a:lnTo>
                      <a:pt x="521408" y="713137"/>
                    </a:lnTo>
                    <a:cubicBezTo>
                      <a:pt x="521408" y="607245"/>
                      <a:pt x="607245" y="521407"/>
                      <a:pt x="713137" y="5214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40"/>
              <p:cNvSpPr/>
              <p:nvPr/>
            </p:nvSpPr>
            <p:spPr>
              <a:xfrm>
                <a:off x="5998919" y="3983982"/>
                <a:ext cx="1426046" cy="713137"/>
              </a:xfrm>
              <a:custGeom>
                <a:avLst/>
                <a:gdLst/>
                <a:ahLst/>
                <a:cxnLst/>
                <a:rect l="l" t="t" r="r" b="b"/>
                <a:pathLst>
                  <a:path w="1426046" h="713137" extrusionOk="0">
                    <a:moveTo>
                      <a:pt x="904715" y="5165"/>
                    </a:moveTo>
                    <a:cubicBezTo>
                      <a:pt x="901981" y="108702"/>
                      <a:pt x="817282" y="191730"/>
                      <a:pt x="713137" y="191730"/>
                    </a:cubicBezTo>
                    <a:cubicBezTo>
                      <a:pt x="607245" y="191730"/>
                      <a:pt x="521408" y="105892"/>
                      <a:pt x="521408" y="0"/>
                    </a:cubicBezTo>
                    <a:lnTo>
                      <a:pt x="0" y="0"/>
                    </a:lnTo>
                    <a:cubicBezTo>
                      <a:pt x="0" y="393866"/>
                      <a:pt x="319271" y="713137"/>
                      <a:pt x="713137" y="713137"/>
                    </a:cubicBezTo>
                    <a:cubicBezTo>
                      <a:pt x="1100623" y="713137"/>
                      <a:pt x="1415867" y="404121"/>
                      <a:pt x="1426047" y="19067"/>
                    </a:cubicBezTo>
                    <a:lnTo>
                      <a:pt x="904715" y="51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7" name="Google Shape;797;p40"/>
            <p:cNvSpPr/>
            <p:nvPr/>
          </p:nvSpPr>
          <p:spPr>
            <a:xfrm>
              <a:off x="4783305" y="636091"/>
              <a:ext cx="365344" cy="330991"/>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40"/>
            <p:cNvSpPr/>
            <p:nvPr/>
          </p:nvSpPr>
          <p:spPr>
            <a:xfrm>
              <a:off x="4810784" y="788761"/>
              <a:ext cx="309659" cy="122566"/>
            </a:xfrm>
            <a:custGeom>
              <a:avLst/>
              <a:gdLst/>
              <a:ahLst/>
              <a:cxnLst/>
              <a:rect l="l" t="t" r="r" b="b"/>
              <a:pathLst>
                <a:path w="489579" h="193780" extrusionOk="0">
                  <a:moveTo>
                    <a:pt x="0" y="193781"/>
                  </a:moveTo>
                  <a:lnTo>
                    <a:pt x="48957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99" name="Google Shape;799;p40"/>
            <p:cNvGrpSpPr/>
            <p:nvPr/>
          </p:nvGrpSpPr>
          <p:grpSpPr>
            <a:xfrm>
              <a:off x="4246593" y="503852"/>
              <a:ext cx="901928" cy="901976"/>
              <a:chOff x="5998919" y="3270845"/>
              <a:chExt cx="1426198" cy="1426274"/>
            </a:xfrm>
          </p:grpSpPr>
          <p:sp>
            <p:nvSpPr>
              <p:cNvPr id="800" name="Google Shape;800;p40"/>
              <p:cNvSpPr/>
              <p:nvPr/>
            </p:nvSpPr>
            <p:spPr>
              <a:xfrm>
                <a:off x="6712056" y="3270845"/>
                <a:ext cx="504239" cy="577619"/>
              </a:xfrm>
              <a:custGeom>
                <a:avLst/>
                <a:gdLst/>
                <a:ahLst/>
                <a:cxnLst/>
                <a:rect l="l" t="t" r="r" b="b"/>
                <a:pathLst>
                  <a:path w="504239" h="577619" extrusionOk="0">
                    <a:moveTo>
                      <a:pt x="135518" y="577620"/>
                    </a:moveTo>
                    <a:lnTo>
                      <a:pt x="504240" y="208897"/>
                    </a:lnTo>
                    <a:cubicBezTo>
                      <a:pt x="375179" y="79837"/>
                      <a:pt x="196895" y="0"/>
                      <a:pt x="0" y="0"/>
                    </a:cubicBezTo>
                    <a:lnTo>
                      <a:pt x="0" y="521408"/>
                    </a:lnTo>
                    <a:cubicBezTo>
                      <a:pt x="52946" y="521483"/>
                      <a:pt x="100879" y="542905"/>
                      <a:pt x="135518" y="57762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40"/>
              <p:cNvSpPr/>
              <p:nvPr/>
            </p:nvSpPr>
            <p:spPr>
              <a:xfrm>
                <a:off x="6847498" y="3479895"/>
                <a:ext cx="577619" cy="523306"/>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40"/>
              <p:cNvSpPr/>
              <p:nvPr/>
            </p:nvSpPr>
            <p:spPr>
              <a:xfrm>
                <a:off x="5998919" y="3270845"/>
                <a:ext cx="1426046" cy="1426274"/>
              </a:xfrm>
              <a:custGeom>
                <a:avLst/>
                <a:gdLst/>
                <a:ahLst/>
                <a:cxnLst/>
                <a:rect l="l" t="t" r="r" b="b"/>
                <a:pathLst>
                  <a:path w="1426046" h="1426274" extrusionOk="0">
                    <a:moveTo>
                      <a:pt x="904715" y="718303"/>
                    </a:moveTo>
                    <a:cubicBezTo>
                      <a:pt x="901981" y="821840"/>
                      <a:pt x="817282" y="904867"/>
                      <a:pt x="713137" y="904867"/>
                    </a:cubicBezTo>
                    <a:cubicBezTo>
                      <a:pt x="607245" y="904867"/>
                      <a:pt x="521408" y="819029"/>
                      <a:pt x="521408" y="713137"/>
                    </a:cubicBezTo>
                    <a:cubicBezTo>
                      <a:pt x="521408" y="607245"/>
                      <a:pt x="607245" y="521408"/>
                      <a:pt x="713137" y="521408"/>
                    </a:cubicBezTo>
                    <a:lnTo>
                      <a:pt x="713137" y="0"/>
                    </a:lnTo>
                    <a:cubicBezTo>
                      <a:pt x="319271" y="0"/>
                      <a:pt x="0" y="319271"/>
                      <a:pt x="0" y="713137"/>
                    </a:cubicBezTo>
                    <a:cubicBezTo>
                      <a:pt x="0" y="1107003"/>
                      <a:pt x="319271" y="1426274"/>
                      <a:pt x="713137" y="1426274"/>
                    </a:cubicBezTo>
                    <a:cubicBezTo>
                      <a:pt x="1100623" y="1426274"/>
                      <a:pt x="1415867" y="1117258"/>
                      <a:pt x="1426047" y="732204"/>
                    </a:cubicBezTo>
                    <a:lnTo>
                      <a:pt x="904715" y="71830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56" name="Google Shape;752;p40"/>
          <p:cNvSpPr txBox="1">
            <a:spLocks/>
          </p:cNvSpPr>
          <p:nvPr/>
        </p:nvSpPr>
        <p:spPr>
          <a:xfrm>
            <a:off x="633217" y="2069008"/>
            <a:ext cx="36924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000" b="0" i="0" u="none" strike="noStrike" cap="none">
                <a:solidFill>
                  <a:srgbClr val="17175A"/>
                </a:solidFill>
                <a:latin typeface="Passion One"/>
                <a:ea typeface="Passion One"/>
                <a:cs typeface="Passion One"/>
                <a:sym typeface="Passion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dirty="0" smtClean="0"/>
              <a:t>About Dataset</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35"/>
          <p:cNvSpPr txBox="1">
            <a:spLocks noGrp="1"/>
          </p:cNvSpPr>
          <p:nvPr>
            <p:ph type="subTitle" idx="1"/>
          </p:nvPr>
        </p:nvSpPr>
        <p:spPr>
          <a:xfrm>
            <a:off x="3151899" y="3080475"/>
            <a:ext cx="3876299" cy="6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Looking through the steps performed prior to EDA - Data pre processing.</a:t>
            </a:r>
            <a:endParaRPr dirty="0"/>
          </a:p>
        </p:txBody>
      </p:sp>
      <p:sp>
        <p:nvSpPr>
          <p:cNvPr id="574" name="Google Shape;574;p35"/>
          <p:cNvSpPr txBox="1">
            <a:spLocks noGrp="1"/>
          </p:cNvSpPr>
          <p:nvPr>
            <p:ph type="title"/>
          </p:nvPr>
        </p:nvSpPr>
        <p:spPr>
          <a:xfrm>
            <a:off x="3151900" y="1636350"/>
            <a:ext cx="4150500" cy="13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How did we go about this project?</a:t>
            </a:r>
            <a:endParaRPr dirty="0"/>
          </a:p>
        </p:txBody>
      </p:sp>
      <p:sp>
        <p:nvSpPr>
          <p:cNvPr id="575" name="Google Shape;575;p35"/>
          <p:cNvSpPr txBox="1">
            <a:spLocks noGrp="1"/>
          </p:cNvSpPr>
          <p:nvPr>
            <p:ph type="title" idx="2"/>
          </p:nvPr>
        </p:nvSpPr>
        <p:spPr>
          <a:xfrm>
            <a:off x="1475300" y="1690000"/>
            <a:ext cx="1294500" cy="9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grpSp>
        <p:nvGrpSpPr>
          <p:cNvPr id="576" name="Google Shape;576;p35"/>
          <p:cNvGrpSpPr/>
          <p:nvPr/>
        </p:nvGrpSpPr>
        <p:grpSpPr>
          <a:xfrm>
            <a:off x="7783346" y="490666"/>
            <a:ext cx="901968" cy="901968"/>
            <a:chOff x="1350404" y="-3124999"/>
            <a:chExt cx="1570279" cy="1570279"/>
          </a:xfrm>
        </p:grpSpPr>
        <p:sp>
          <p:nvSpPr>
            <p:cNvPr id="577" name="Google Shape;577;p35"/>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5"/>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5"/>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5"/>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1" name="Google Shape;581;p35"/>
          <p:cNvGrpSpPr/>
          <p:nvPr/>
        </p:nvGrpSpPr>
        <p:grpSpPr>
          <a:xfrm>
            <a:off x="713029" y="3447254"/>
            <a:ext cx="1266652" cy="1056012"/>
            <a:chOff x="5378191" y="1701500"/>
            <a:chExt cx="611171" cy="509535"/>
          </a:xfrm>
        </p:grpSpPr>
        <p:sp>
          <p:nvSpPr>
            <p:cNvPr id="582" name="Google Shape;582;p35"/>
            <p:cNvSpPr/>
            <p:nvPr/>
          </p:nvSpPr>
          <p:spPr>
            <a:xfrm>
              <a:off x="5378191" y="1701500"/>
              <a:ext cx="611171" cy="509535"/>
            </a:xfrm>
            <a:custGeom>
              <a:avLst/>
              <a:gdLst/>
              <a:ahLst/>
              <a:cxnLst/>
              <a:rect l="l" t="t" r="r" b="b"/>
              <a:pathLst>
                <a:path w="1266676" h="1056032" extrusionOk="0">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5"/>
            <p:cNvSpPr/>
            <p:nvPr/>
          </p:nvSpPr>
          <p:spPr>
            <a:xfrm>
              <a:off x="5497928" y="1776815"/>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5"/>
            <p:cNvSpPr/>
            <p:nvPr/>
          </p:nvSpPr>
          <p:spPr>
            <a:xfrm>
              <a:off x="5608451" y="1776815"/>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5"/>
            <p:cNvSpPr/>
            <p:nvPr/>
          </p:nvSpPr>
          <p:spPr>
            <a:xfrm>
              <a:off x="571901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5"/>
            <p:cNvSpPr/>
            <p:nvPr/>
          </p:nvSpPr>
          <p:spPr>
            <a:xfrm>
              <a:off x="582957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5"/>
            <p:cNvSpPr/>
            <p:nvPr/>
          </p:nvSpPr>
          <p:spPr>
            <a:xfrm>
              <a:off x="5497928" y="1882549"/>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5"/>
            <p:cNvSpPr/>
            <p:nvPr/>
          </p:nvSpPr>
          <p:spPr>
            <a:xfrm>
              <a:off x="5608451" y="1882549"/>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5"/>
            <p:cNvSpPr/>
            <p:nvPr/>
          </p:nvSpPr>
          <p:spPr>
            <a:xfrm>
              <a:off x="571901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5"/>
            <p:cNvSpPr/>
            <p:nvPr/>
          </p:nvSpPr>
          <p:spPr>
            <a:xfrm>
              <a:off x="582957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5"/>
            <p:cNvSpPr/>
            <p:nvPr/>
          </p:nvSpPr>
          <p:spPr>
            <a:xfrm>
              <a:off x="5497928" y="198832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5"/>
            <p:cNvSpPr/>
            <p:nvPr/>
          </p:nvSpPr>
          <p:spPr>
            <a:xfrm>
              <a:off x="5608451" y="198832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5"/>
            <p:cNvSpPr/>
            <p:nvPr/>
          </p:nvSpPr>
          <p:spPr>
            <a:xfrm>
              <a:off x="571901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5"/>
            <p:cNvSpPr/>
            <p:nvPr/>
          </p:nvSpPr>
          <p:spPr>
            <a:xfrm>
              <a:off x="582957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5"/>
            <p:cNvSpPr/>
            <p:nvPr/>
          </p:nvSpPr>
          <p:spPr>
            <a:xfrm>
              <a:off x="5497928" y="209409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5"/>
            <p:cNvSpPr/>
            <p:nvPr/>
          </p:nvSpPr>
          <p:spPr>
            <a:xfrm>
              <a:off x="5608451" y="209409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5"/>
            <p:cNvSpPr/>
            <p:nvPr/>
          </p:nvSpPr>
          <p:spPr>
            <a:xfrm>
              <a:off x="571901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5"/>
            <p:cNvSpPr/>
            <p:nvPr/>
          </p:nvSpPr>
          <p:spPr>
            <a:xfrm>
              <a:off x="582957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51464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5" name="Google Shape;905;p45"/>
          <p:cNvSpPr txBox="1">
            <a:spLocks noGrp="1"/>
          </p:cNvSpPr>
          <p:nvPr>
            <p:ph type="subTitle" idx="1"/>
          </p:nvPr>
        </p:nvSpPr>
        <p:spPr>
          <a:xfrm>
            <a:off x="3201568" y="668721"/>
            <a:ext cx="3095400" cy="4688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I. Dealing with missing values</a:t>
            </a:r>
            <a:endParaRPr dirty="0"/>
          </a:p>
        </p:txBody>
      </p:sp>
      <p:sp>
        <p:nvSpPr>
          <p:cNvPr id="66" name="Google Shape;557;p34"/>
          <p:cNvSpPr txBox="1">
            <a:spLocks/>
          </p:cNvSpPr>
          <p:nvPr/>
        </p:nvSpPr>
        <p:spPr>
          <a:xfrm>
            <a:off x="432998" y="9602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9600"/>
              <a:buFont typeface="Passion One"/>
              <a:buNone/>
              <a:defRPr sz="6000" b="0" i="0" u="none" strike="noStrike" cap="none">
                <a:solidFill>
                  <a:schemeClr val="dk1"/>
                </a:solidFill>
                <a:latin typeface="Passion One"/>
                <a:ea typeface="Passion One"/>
                <a:cs typeface="Passion One"/>
                <a:sym typeface="Passion One"/>
              </a:defRPr>
            </a:lvl1pPr>
            <a:lvl2pPr marR="0" lvl="1" algn="ctr" rtl="0">
              <a:lnSpc>
                <a:spcPct val="100000"/>
              </a:lnSpc>
              <a:spcBef>
                <a:spcPts val="0"/>
              </a:spcBef>
              <a:spcAft>
                <a:spcPts val="0"/>
              </a:spcAft>
              <a:buClr>
                <a:schemeClr val="dk1"/>
              </a:buClr>
              <a:buSzPts val="9600"/>
              <a:buFont typeface="Passion One"/>
              <a:buNone/>
              <a:defRPr sz="9600" b="0" i="0" u="none" strike="noStrike" cap="none">
                <a:solidFill>
                  <a:schemeClr val="dk1"/>
                </a:solidFill>
                <a:latin typeface="Passion One"/>
                <a:ea typeface="Passion One"/>
                <a:cs typeface="Passion One"/>
                <a:sym typeface="Passion One"/>
              </a:defRPr>
            </a:lvl2pPr>
            <a:lvl3pPr marR="0" lvl="2" algn="ctr" rtl="0">
              <a:lnSpc>
                <a:spcPct val="100000"/>
              </a:lnSpc>
              <a:spcBef>
                <a:spcPts val="0"/>
              </a:spcBef>
              <a:spcAft>
                <a:spcPts val="0"/>
              </a:spcAft>
              <a:buClr>
                <a:schemeClr val="dk1"/>
              </a:buClr>
              <a:buSzPts val="9600"/>
              <a:buFont typeface="Passion One"/>
              <a:buNone/>
              <a:defRPr sz="9600" b="0" i="0" u="none" strike="noStrike" cap="none">
                <a:solidFill>
                  <a:schemeClr val="dk1"/>
                </a:solidFill>
                <a:latin typeface="Passion One"/>
                <a:ea typeface="Passion One"/>
                <a:cs typeface="Passion One"/>
                <a:sym typeface="Passion One"/>
              </a:defRPr>
            </a:lvl3pPr>
            <a:lvl4pPr marR="0" lvl="3" algn="ctr" rtl="0">
              <a:lnSpc>
                <a:spcPct val="100000"/>
              </a:lnSpc>
              <a:spcBef>
                <a:spcPts val="0"/>
              </a:spcBef>
              <a:spcAft>
                <a:spcPts val="0"/>
              </a:spcAft>
              <a:buClr>
                <a:schemeClr val="dk1"/>
              </a:buClr>
              <a:buSzPts val="9600"/>
              <a:buFont typeface="Passion One"/>
              <a:buNone/>
              <a:defRPr sz="9600" b="0" i="0" u="none" strike="noStrike" cap="none">
                <a:solidFill>
                  <a:schemeClr val="dk1"/>
                </a:solidFill>
                <a:latin typeface="Passion One"/>
                <a:ea typeface="Passion One"/>
                <a:cs typeface="Passion One"/>
                <a:sym typeface="Passion One"/>
              </a:defRPr>
            </a:lvl4pPr>
            <a:lvl5pPr marR="0" lvl="4" algn="ctr" rtl="0">
              <a:lnSpc>
                <a:spcPct val="100000"/>
              </a:lnSpc>
              <a:spcBef>
                <a:spcPts val="0"/>
              </a:spcBef>
              <a:spcAft>
                <a:spcPts val="0"/>
              </a:spcAft>
              <a:buClr>
                <a:schemeClr val="dk1"/>
              </a:buClr>
              <a:buSzPts val="9600"/>
              <a:buFont typeface="Passion One"/>
              <a:buNone/>
              <a:defRPr sz="9600" b="0" i="0" u="none" strike="noStrike" cap="none">
                <a:solidFill>
                  <a:schemeClr val="dk1"/>
                </a:solidFill>
                <a:latin typeface="Passion One"/>
                <a:ea typeface="Passion One"/>
                <a:cs typeface="Passion One"/>
                <a:sym typeface="Passion One"/>
              </a:defRPr>
            </a:lvl5pPr>
            <a:lvl6pPr marR="0" lvl="5" algn="ctr" rtl="0">
              <a:lnSpc>
                <a:spcPct val="100000"/>
              </a:lnSpc>
              <a:spcBef>
                <a:spcPts val="0"/>
              </a:spcBef>
              <a:spcAft>
                <a:spcPts val="0"/>
              </a:spcAft>
              <a:buClr>
                <a:schemeClr val="dk1"/>
              </a:buClr>
              <a:buSzPts val="9600"/>
              <a:buFont typeface="Passion One"/>
              <a:buNone/>
              <a:defRPr sz="9600" b="0" i="0" u="none" strike="noStrike" cap="none">
                <a:solidFill>
                  <a:schemeClr val="dk1"/>
                </a:solidFill>
                <a:latin typeface="Passion One"/>
                <a:ea typeface="Passion One"/>
                <a:cs typeface="Passion One"/>
                <a:sym typeface="Passion One"/>
              </a:defRPr>
            </a:lvl6pPr>
            <a:lvl7pPr marR="0" lvl="6" algn="ctr" rtl="0">
              <a:lnSpc>
                <a:spcPct val="100000"/>
              </a:lnSpc>
              <a:spcBef>
                <a:spcPts val="0"/>
              </a:spcBef>
              <a:spcAft>
                <a:spcPts val="0"/>
              </a:spcAft>
              <a:buClr>
                <a:schemeClr val="dk1"/>
              </a:buClr>
              <a:buSzPts val="9600"/>
              <a:buFont typeface="Passion One"/>
              <a:buNone/>
              <a:defRPr sz="9600" b="0" i="0" u="none" strike="noStrike" cap="none">
                <a:solidFill>
                  <a:schemeClr val="dk1"/>
                </a:solidFill>
                <a:latin typeface="Passion One"/>
                <a:ea typeface="Passion One"/>
                <a:cs typeface="Passion One"/>
                <a:sym typeface="Passion One"/>
              </a:defRPr>
            </a:lvl7pPr>
            <a:lvl8pPr marR="0" lvl="7" algn="ctr" rtl="0">
              <a:lnSpc>
                <a:spcPct val="100000"/>
              </a:lnSpc>
              <a:spcBef>
                <a:spcPts val="0"/>
              </a:spcBef>
              <a:spcAft>
                <a:spcPts val="0"/>
              </a:spcAft>
              <a:buClr>
                <a:schemeClr val="dk1"/>
              </a:buClr>
              <a:buSzPts val="9600"/>
              <a:buFont typeface="Passion One"/>
              <a:buNone/>
              <a:defRPr sz="9600" b="0" i="0" u="none" strike="noStrike" cap="none">
                <a:solidFill>
                  <a:schemeClr val="dk1"/>
                </a:solidFill>
                <a:latin typeface="Passion One"/>
                <a:ea typeface="Passion One"/>
                <a:cs typeface="Passion One"/>
                <a:sym typeface="Passion One"/>
              </a:defRPr>
            </a:lvl8pPr>
            <a:lvl9pPr marR="0" lvl="8" algn="ctr" rtl="0">
              <a:lnSpc>
                <a:spcPct val="100000"/>
              </a:lnSpc>
              <a:spcBef>
                <a:spcPts val="0"/>
              </a:spcBef>
              <a:spcAft>
                <a:spcPts val="0"/>
              </a:spcAft>
              <a:buClr>
                <a:schemeClr val="dk1"/>
              </a:buClr>
              <a:buSzPts val="9600"/>
              <a:buFont typeface="Passion One"/>
              <a:buNone/>
              <a:defRPr sz="9600" b="0" i="0" u="none" strike="noStrike" cap="none">
                <a:solidFill>
                  <a:schemeClr val="dk1"/>
                </a:solidFill>
                <a:latin typeface="Passion One"/>
                <a:ea typeface="Passion One"/>
                <a:cs typeface="Passion One"/>
                <a:sym typeface="Passion One"/>
              </a:defRPr>
            </a:lvl9pPr>
          </a:lstStyle>
          <a:p>
            <a:r>
              <a:rPr lang="en-IN" sz="3000" dirty="0" smtClean="0"/>
              <a:t>Data Pre processing</a:t>
            </a:r>
            <a:endParaRPr lang="en-IN" sz="3000" dirty="0"/>
          </a:p>
        </p:txBody>
      </p:sp>
      <p:pic>
        <p:nvPicPr>
          <p:cNvPr id="2" name="Picture 1"/>
          <p:cNvPicPr>
            <a:picLocks noChangeAspect="1"/>
          </p:cNvPicPr>
          <p:nvPr/>
        </p:nvPicPr>
        <p:blipFill>
          <a:blip r:embed="rId3"/>
          <a:stretch>
            <a:fillRect/>
          </a:stretch>
        </p:blipFill>
        <p:spPr>
          <a:xfrm>
            <a:off x="4824484" y="1241421"/>
            <a:ext cx="4148919" cy="3779895"/>
          </a:xfrm>
          <a:prstGeom prst="rect">
            <a:avLst/>
          </a:prstGeom>
        </p:spPr>
      </p:pic>
      <p:sp>
        <p:nvSpPr>
          <p:cNvPr id="71" name="Google Shape;751;p40"/>
          <p:cNvSpPr txBox="1">
            <a:spLocks/>
          </p:cNvSpPr>
          <p:nvPr/>
        </p:nvSpPr>
        <p:spPr>
          <a:xfrm>
            <a:off x="259306" y="1231043"/>
            <a:ext cx="4565177" cy="3779895"/>
          </a:xfrm>
          <a:prstGeom prst="rect">
            <a:avLst/>
          </a:prstGeom>
          <a:solidFill>
            <a:schemeClr val="dk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9pPr>
          </a:lstStyle>
          <a:p>
            <a:pPr marL="171450" indent="-171450">
              <a:lnSpc>
                <a:spcPct val="150000"/>
              </a:lnSpc>
              <a:buClr>
                <a:schemeClr val="hlink"/>
              </a:buClr>
              <a:buSzPts val="1100"/>
              <a:buFont typeface="Arial" panose="020B0604020202020204" pitchFamily="34" charset="0"/>
              <a:buChar char="•"/>
            </a:pPr>
            <a:r>
              <a:rPr lang="en-US" sz="1050" dirty="0" smtClean="0"/>
              <a:t>In this data set, we have 15 columns, which had missing values, and we dealt with each of the features differently based on their relevance and the % of the missing values. </a:t>
            </a:r>
          </a:p>
          <a:p>
            <a:pPr marL="0" indent="0">
              <a:lnSpc>
                <a:spcPct val="150000"/>
              </a:lnSpc>
              <a:buClr>
                <a:schemeClr val="hlink"/>
              </a:buClr>
              <a:buSzPts val="1100"/>
            </a:pPr>
            <a:endParaRPr lang="en-US" sz="1050" dirty="0" smtClean="0"/>
          </a:p>
          <a:p>
            <a:pPr marL="171450" indent="-171450">
              <a:lnSpc>
                <a:spcPct val="150000"/>
              </a:lnSpc>
              <a:buClr>
                <a:schemeClr val="hlink"/>
              </a:buClr>
              <a:buSzPts val="1100"/>
              <a:buFont typeface="Arial" panose="020B0604020202020204" pitchFamily="34" charset="0"/>
              <a:buChar char="•"/>
            </a:pPr>
            <a:r>
              <a:rPr lang="en-US" sz="1050" dirty="0" smtClean="0"/>
              <a:t>We dropped the rows of columns containing NA values which had missing % of 0.5% as dropping it would not affect our analysis.</a:t>
            </a:r>
          </a:p>
          <a:p>
            <a:pPr marL="171450" indent="-171450">
              <a:lnSpc>
                <a:spcPct val="150000"/>
              </a:lnSpc>
              <a:buClr>
                <a:schemeClr val="hlink"/>
              </a:buClr>
              <a:buSzPts val="1100"/>
              <a:buFont typeface="Arial" panose="020B0604020202020204" pitchFamily="34" charset="0"/>
              <a:buChar char="•"/>
            </a:pPr>
            <a:endParaRPr lang="en-US" sz="1050" dirty="0"/>
          </a:p>
          <a:p>
            <a:pPr marL="171450" indent="-171450">
              <a:lnSpc>
                <a:spcPct val="150000"/>
              </a:lnSpc>
              <a:buClr>
                <a:schemeClr val="hlink"/>
              </a:buClr>
              <a:buSzPts val="1100"/>
              <a:buFont typeface="Arial" panose="020B0604020202020204" pitchFamily="34" charset="0"/>
              <a:buChar char="•"/>
            </a:pPr>
            <a:r>
              <a:rPr lang="en-US" sz="1050" dirty="0" smtClean="0"/>
              <a:t>For columns- origin state and aircraft: number of engine, the values were replaced with mode as the % of missing values were slightly higher than 1%.</a:t>
            </a:r>
          </a:p>
          <a:p>
            <a:pPr marL="171450" indent="-171450">
              <a:lnSpc>
                <a:spcPct val="150000"/>
              </a:lnSpc>
              <a:buClr>
                <a:schemeClr val="hlink"/>
              </a:buClr>
              <a:buSzPts val="1100"/>
              <a:buFont typeface="Arial" panose="020B0604020202020204" pitchFamily="34" charset="0"/>
              <a:buChar char="•"/>
            </a:pPr>
            <a:endParaRPr lang="en-US" sz="1050" dirty="0"/>
          </a:p>
          <a:p>
            <a:pPr marL="171450" indent="-171450">
              <a:lnSpc>
                <a:spcPct val="150000"/>
              </a:lnSpc>
              <a:buClr>
                <a:schemeClr val="hlink"/>
              </a:buClr>
              <a:buSzPts val="1100"/>
              <a:buFont typeface="Arial" panose="020B0604020202020204" pitchFamily="34" charset="0"/>
              <a:buChar char="•"/>
            </a:pPr>
            <a:r>
              <a:rPr lang="en-US" sz="1050" dirty="0" smtClean="0"/>
              <a:t>For remarks column, we left it as it is, as we did not require that for our analysis at any point of time, so it was dropped completely.</a:t>
            </a:r>
          </a:p>
          <a:p>
            <a:pPr marL="171450" indent="-171450">
              <a:lnSpc>
                <a:spcPct val="150000"/>
              </a:lnSpc>
              <a:buClr>
                <a:schemeClr val="hlink"/>
              </a:buClr>
              <a:buSzPts val="1100"/>
              <a:buFont typeface="Arial" panose="020B0604020202020204" pitchFamily="34" charset="0"/>
              <a:buChar char="•"/>
            </a:pPr>
            <a:endParaRPr lang="en-US" sz="1050" dirty="0"/>
          </a:p>
          <a:p>
            <a:pPr marL="171450" indent="-171450">
              <a:lnSpc>
                <a:spcPct val="150000"/>
              </a:lnSpc>
              <a:buClr>
                <a:schemeClr val="hlink"/>
              </a:buClr>
              <a:buSzPts val="1100"/>
              <a:buFont typeface="Arial" panose="020B0604020202020204" pitchFamily="34" charset="0"/>
              <a:buChar char="•"/>
            </a:pPr>
            <a:endParaRPr lang="en-US" sz="1050" dirty="0"/>
          </a:p>
        </p:txBody>
      </p:sp>
    </p:spTree>
    <p:extLst>
      <p:ext uri="{BB962C8B-B14F-4D97-AF65-F5344CB8AC3E}">
        <p14:creationId xmlns:p14="http://schemas.microsoft.com/office/powerpoint/2010/main" val="669969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5" name="Google Shape;905;p45"/>
          <p:cNvSpPr txBox="1">
            <a:spLocks noGrp="1"/>
          </p:cNvSpPr>
          <p:nvPr>
            <p:ph type="subTitle" idx="1"/>
          </p:nvPr>
        </p:nvSpPr>
        <p:spPr>
          <a:xfrm>
            <a:off x="2108579" y="668721"/>
            <a:ext cx="4619767" cy="4688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II. Dealing with missing values &amp; Data cleaning</a:t>
            </a:r>
            <a:endParaRPr dirty="0"/>
          </a:p>
        </p:txBody>
      </p:sp>
      <p:sp>
        <p:nvSpPr>
          <p:cNvPr id="66" name="Google Shape;557;p34"/>
          <p:cNvSpPr txBox="1">
            <a:spLocks/>
          </p:cNvSpPr>
          <p:nvPr/>
        </p:nvSpPr>
        <p:spPr>
          <a:xfrm>
            <a:off x="432998" y="9602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9600"/>
              <a:buFont typeface="Passion One"/>
              <a:buNone/>
              <a:defRPr sz="6000" b="0" i="0" u="none" strike="noStrike" cap="none">
                <a:solidFill>
                  <a:schemeClr val="dk1"/>
                </a:solidFill>
                <a:latin typeface="Passion One"/>
                <a:ea typeface="Passion One"/>
                <a:cs typeface="Passion One"/>
                <a:sym typeface="Passion One"/>
              </a:defRPr>
            </a:lvl1pPr>
            <a:lvl2pPr marR="0" lvl="1" algn="ctr" rtl="0">
              <a:lnSpc>
                <a:spcPct val="100000"/>
              </a:lnSpc>
              <a:spcBef>
                <a:spcPts val="0"/>
              </a:spcBef>
              <a:spcAft>
                <a:spcPts val="0"/>
              </a:spcAft>
              <a:buClr>
                <a:schemeClr val="dk1"/>
              </a:buClr>
              <a:buSzPts val="9600"/>
              <a:buFont typeface="Passion One"/>
              <a:buNone/>
              <a:defRPr sz="9600" b="0" i="0" u="none" strike="noStrike" cap="none">
                <a:solidFill>
                  <a:schemeClr val="dk1"/>
                </a:solidFill>
                <a:latin typeface="Passion One"/>
                <a:ea typeface="Passion One"/>
                <a:cs typeface="Passion One"/>
                <a:sym typeface="Passion One"/>
              </a:defRPr>
            </a:lvl2pPr>
            <a:lvl3pPr marR="0" lvl="2" algn="ctr" rtl="0">
              <a:lnSpc>
                <a:spcPct val="100000"/>
              </a:lnSpc>
              <a:spcBef>
                <a:spcPts val="0"/>
              </a:spcBef>
              <a:spcAft>
                <a:spcPts val="0"/>
              </a:spcAft>
              <a:buClr>
                <a:schemeClr val="dk1"/>
              </a:buClr>
              <a:buSzPts val="9600"/>
              <a:buFont typeface="Passion One"/>
              <a:buNone/>
              <a:defRPr sz="9600" b="0" i="0" u="none" strike="noStrike" cap="none">
                <a:solidFill>
                  <a:schemeClr val="dk1"/>
                </a:solidFill>
                <a:latin typeface="Passion One"/>
                <a:ea typeface="Passion One"/>
                <a:cs typeface="Passion One"/>
                <a:sym typeface="Passion One"/>
              </a:defRPr>
            </a:lvl3pPr>
            <a:lvl4pPr marR="0" lvl="3" algn="ctr" rtl="0">
              <a:lnSpc>
                <a:spcPct val="100000"/>
              </a:lnSpc>
              <a:spcBef>
                <a:spcPts val="0"/>
              </a:spcBef>
              <a:spcAft>
                <a:spcPts val="0"/>
              </a:spcAft>
              <a:buClr>
                <a:schemeClr val="dk1"/>
              </a:buClr>
              <a:buSzPts val="9600"/>
              <a:buFont typeface="Passion One"/>
              <a:buNone/>
              <a:defRPr sz="9600" b="0" i="0" u="none" strike="noStrike" cap="none">
                <a:solidFill>
                  <a:schemeClr val="dk1"/>
                </a:solidFill>
                <a:latin typeface="Passion One"/>
                <a:ea typeface="Passion One"/>
                <a:cs typeface="Passion One"/>
                <a:sym typeface="Passion One"/>
              </a:defRPr>
            </a:lvl4pPr>
            <a:lvl5pPr marR="0" lvl="4" algn="ctr" rtl="0">
              <a:lnSpc>
                <a:spcPct val="100000"/>
              </a:lnSpc>
              <a:spcBef>
                <a:spcPts val="0"/>
              </a:spcBef>
              <a:spcAft>
                <a:spcPts val="0"/>
              </a:spcAft>
              <a:buClr>
                <a:schemeClr val="dk1"/>
              </a:buClr>
              <a:buSzPts val="9600"/>
              <a:buFont typeface="Passion One"/>
              <a:buNone/>
              <a:defRPr sz="9600" b="0" i="0" u="none" strike="noStrike" cap="none">
                <a:solidFill>
                  <a:schemeClr val="dk1"/>
                </a:solidFill>
                <a:latin typeface="Passion One"/>
                <a:ea typeface="Passion One"/>
                <a:cs typeface="Passion One"/>
                <a:sym typeface="Passion One"/>
              </a:defRPr>
            </a:lvl5pPr>
            <a:lvl6pPr marR="0" lvl="5" algn="ctr" rtl="0">
              <a:lnSpc>
                <a:spcPct val="100000"/>
              </a:lnSpc>
              <a:spcBef>
                <a:spcPts val="0"/>
              </a:spcBef>
              <a:spcAft>
                <a:spcPts val="0"/>
              </a:spcAft>
              <a:buClr>
                <a:schemeClr val="dk1"/>
              </a:buClr>
              <a:buSzPts val="9600"/>
              <a:buFont typeface="Passion One"/>
              <a:buNone/>
              <a:defRPr sz="9600" b="0" i="0" u="none" strike="noStrike" cap="none">
                <a:solidFill>
                  <a:schemeClr val="dk1"/>
                </a:solidFill>
                <a:latin typeface="Passion One"/>
                <a:ea typeface="Passion One"/>
                <a:cs typeface="Passion One"/>
                <a:sym typeface="Passion One"/>
              </a:defRPr>
            </a:lvl6pPr>
            <a:lvl7pPr marR="0" lvl="6" algn="ctr" rtl="0">
              <a:lnSpc>
                <a:spcPct val="100000"/>
              </a:lnSpc>
              <a:spcBef>
                <a:spcPts val="0"/>
              </a:spcBef>
              <a:spcAft>
                <a:spcPts val="0"/>
              </a:spcAft>
              <a:buClr>
                <a:schemeClr val="dk1"/>
              </a:buClr>
              <a:buSzPts val="9600"/>
              <a:buFont typeface="Passion One"/>
              <a:buNone/>
              <a:defRPr sz="9600" b="0" i="0" u="none" strike="noStrike" cap="none">
                <a:solidFill>
                  <a:schemeClr val="dk1"/>
                </a:solidFill>
                <a:latin typeface="Passion One"/>
                <a:ea typeface="Passion One"/>
                <a:cs typeface="Passion One"/>
                <a:sym typeface="Passion One"/>
              </a:defRPr>
            </a:lvl7pPr>
            <a:lvl8pPr marR="0" lvl="7" algn="ctr" rtl="0">
              <a:lnSpc>
                <a:spcPct val="100000"/>
              </a:lnSpc>
              <a:spcBef>
                <a:spcPts val="0"/>
              </a:spcBef>
              <a:spcAft>
                <a:spcPts val="0"/>
              </a:spcAft>
              <a:buClr>
                <a:schemeClr val="dk1"/>
              </a:buClr>
              <a:buSzPts val="9600"/>
              <a:buFont typeface="Passion One"/>
              <a:buNone/>
              <a:defRPr sz="9600" b="0" i="0" u="none" strike="noStrike" cap="none">
                <a:solidFill>
                  <a:schemeClr val="dk1"/>
                </a:solidFill>
                <a:latin typeface="Passion One"/>
                <a:ea typeface="Passion One"/>
                <a:cs typeface="Passion One"/>
                <a:sym typeface="Passion One"/>
              </a:defRPr>
            </a:lvl8pPr>
            <a:lvl9pPr marR="0" lvl="8" algn="ctr" rtl="0">
              <a:lnSpc>
                <a:spcPct val="100000"/>
              </a:lnSpc>
              <a:spcBef>
                <a:spcPts val="0"/>
              </a:spcBef>
              <a:spcAft>
                <a:spcPts val="0"/>
              </a:spcAft>
              <a:buClr>
                <a:schemeClr val="dk1"/>
              </a:buClr>
              <a:buSzPts val="9600"/>
              <a:buFont typeface="Passion One"/>
              <a:buNone/>
              <a:defRPr sz="9600" b="0" i="0" u="none" strike="noStrike" cap="none">
                <a:solidFill>
                  <a:schemeClr val="dk1"/>
                </a:solidFill>
                <a:latin typeface="Passion One"/>
                <a:ea typeface="Passion One"/>
                <a:cs typeface="Passion One"/>
                <a:sym typeface="Passion One"/>
              </a:defRPr>
            </a:lvl9pPr>
          </a:lstStyle>
          <a:p>
            <a:r>
              <a:rPr lang="en-IN" sz="3000" dirty="0" smtClean="0"/>
              <a:t>Data Pre processing</a:t>
            </a:r>
            <a:endParaRPr lang="en-IN" sz="3000" dirty="0"/>
          </a:p>
        </p:txBody>
      </p:sp>
      <p:sp>
        <p:nvSpPr>
          <p:cNvPr id="71" name="Google Shape;751;p40"/>
          <p:cNvSpPr txBox="1">
            <a:spLocks/>
          </p:cNvSpPr>
          <p:nvPr/>
        </p:nvSpPr>
        <p:spPr>
          <a:xfrm>
            <a:off x="476327" y="1292984"/>
            <a:ext cx="8135410" cy="3422317"/>
          </a:xfrm>
          <a:prstGeom prst="rect">
            <a:avLst/>
          </a:prstGeom>
          <a:solidFill>
            <a:schemeClr val="dk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9pPr>
          </a:lstStyle>
          <a:p>
            <a:pPr marL="171450" indent="-171450">
              <a:lnSpc>
                <a:spcPct val="150000"/>
              </a:lnSpc>
              <a:buClr>
                <a:schemeClr val="hlink"/>
              </a:buClr>
              <a:buSzPts val="1100"/>
              <a:buFont typeface="Arial" panose="020B0604020202020204" pitchFamily="34" charset="0"/>
              <a:buChar char="•"/>
            </a:pPr>
            <a:r>
              <a:rPr lang="en-US" sz="1050" dirty="0"/>
              <a:t>(data[data['Conditions: Precipitation']=="None"].shape[0]/ </a:t>
            </a:r>
            <a:r>
              <a:rPr lang="en-US" sz="1050" dirty="0" err="1" smtClean="0"/>
              <a:t>data.shape</a:t>
            </a:r>
            <a:r>
              <a:rPr lang="en-US" sz="1050" dirty="0" smtClean="0"/>
              <a:t>[0</a:t>
            </a:r>
            <a:r>
              <a:rPr lang="en-US" sz="1050" dirty="0"/>
              <a:t>])*</a:t>
            </a:r>
            <a:r>
              <a:rPr lang="en-US" sz="1050" dirty="0" smtClean="0"/>
              <a:t>100</a:t>
            </a:r>
          </a:p>
          <a:p>
            <a:pPr marL="171450" indent="-171450">
              <a:lnSpc>
                <a:spcPct val="150000"/>
              </a:lnSpc>
              <a:buClr>
                <a:schemeClr val="hlink"/>
              </a:buClr>
              <a:buSzPts val="1100"/>
              <a:buFont typeface="Arial" panose="020B0604020202020204" pitchFamily="34" charset="0"/>
              <a:buChar char="•"/>
            </a:pPr>
            <a:endParaRPr lang="en-US" sz="1050" dirty="0"/>
          </a:p>
          <a:p>
            <a:pPr marL="171450" indent="-171450">
              <a:lnSpc>
                <a:spcPct val="150000"/>
              </a:lnSpc>
              <a:buClr>
                <a:schemeClr val="hlink"/>
              </a:buClr>
              <a:buSzPts val="1100"/>
              <a:buFont typeface="Arial" panose="020B0604020202020204" pitchFamily="34" charset="0"/>
              <a:buChar char="•"/>
            </a:pPr>
            <a:r>
              <a:rPr lang="en-US" sz="1050" dirty="0" smtClean="0"/>
              <a:t>The above code, gave us the result that the parameter had 92.07% none values, so either we could drop it or impute it.</a:t>
            </a:r>
            <a:endParaRPr lang="en-US" sz="1050" dirty="0"/>
          </a:p>
          <a:p>
            <a:pPr marL="171450" indent="-171450">
              <a:lnSpc>
                <a:spcPct val="150000"/>
              </a:lnSpc>
              <a:buClr>
                <a:schemeClr val="hlink"/>
              </a:buClr>
              <a:buSzPts val="1100"/>
              <a:buFont typeface="Arial" panose="020B0604020202020204" pitchFamily="34" charset="0"/>
              <a:buChar char="•"/>
            </a:pPr>
            <a:endParaRPr lang="en-US" sz="1050" dirty="0"/>
          </a:p>
          <a:p>
            <a:pPr marL="171450" indent="-171450">
              <a:lnSpc>
                <a:spcPct val="150000"/>
              </a:lnSpc>
              <a:buClr>
                <a:schemeClr val="hlink"/>
              </a:buClr>
              <a:buSzPts val="1100"/>
              <a:buFont typeface="Arial" panose="020B0604020202020204" pitchFamily="34" charset="0"/>
              <a:buChar char="•"/>
            </a:pPr>
            <a:r>
              <a:rPr lang="en-US" sz="1050" dirty="0" smtClean="0"/>
              <a:t>However, as the none value was too high, so </a:t>
            </a:r>
            <a:r>
              <a:rPr lang="en-US" sz="1050" dirty="0"/>
              <a:t>it would not be correct to impute it with mode and it would be of no use to our data. </a:t>
            </a:r>
            <a:r>
              <a:rPr lang="en-US" sz="1050" dirty="0" smtClean="0"/>
              <a:t>It was not used to </a:t>
            </a:r>
            <a:r>
              <a:rPr lang="en-US" sz="1050" dirty="0"/>
              <a:t>perform data analysis. </a:t>
            </a:r>
            <a:endParaRPr lang="en-US" sz="1050" dirty="0" smtClean="0"/>
          </a:p>
          <a:p>
            <a:pPr marL="171450" indent="-171450">
              <a:lnSpc>
                <a:spcPct val="150000"/>
              </a:lnSpc>
              <a:buClr>
                <a:schemeClr val="hlink"/>
              </a:buClr>
              <a:buSzPts val="1100"/>
              <a:buFont typeface="Arial" panose="020B0604020202020204" pitchFamily="34" charset="0"/>
              <a:buChar char="•"/>
            </a:pPr>
            <a:endParaRPr lang="en-US" sz="1050" dirty="0"/>
          </a:p>
          <a:p>
            <a:pPr marL="171450" indent="-171450">
              <a:lnSpc>
                <a:spcPct val="150000"/>
              </a:lnSpc>
              <a:buClr>
                <a:schemeClr val="hlink"/>
              </a:buClr>
              <a:buSzPts val="1100"/>
              <a:buFont typeface="Arial" panose="020B0604020202020204" pitchFamily="34" charset="0"/>
              <a:buChar char="•"/>
            </a:pPr>
            <a:r>
              <a:rPr lang="en-US" sz="1050" dirty="0" smtClean="0"/>
              <a:t>As the column “Aircraft type had only one type of data, so it was removed from the dataset. There were no duplicate records found in the dataset.</a:t>
            </a:r>
          </a:p>
          <a:p>
            <a:pPr marL="171450" indent="-171450">
              <a:lnSpc>
                <a:spcPct val="150000"/>
              </a:lnSpc>
              <a:buClr>
                <a:schemeClr val="hlink"/>
              </a:buClr>
              <a:buSzPts val="1100"/>
              <a:buFont typeface="Arial" panose="020B0604020202020204" pitchFamily="34" charset="0"/>
              <a:buChar char="•"/>
            </a:pPr>
            <a:endParaRPr lang="en-US" sz="1050" dirty="0"/>
          </a:p>
          <a:p>
            <a:pPr marL="171450" indent="-171450">
              <a:lnSpc>
                <a:spcPct val="150000"/>
              </a:lnSpc>
              <a:buClr>
                <a:schemeClr val="hlink"/>
              </a:buClr>
              <a:buSzPts val="1100"/>
              <a:buFont typeface="Arial" panose="020B0604020202020204" pitchFamily="34" charset="0"/>
              <a:buChar char="•"/>
            </a:pPr>
            <a:r>
              <a:rPr lang="en-US" sz="1050" dirty="0" smtClean="0"/>
              <a:t>Another new column named as “Year” was created from the flight date column to easily analyze yearly data if required. </a:t>
            </a:r>
          </a:p>
          <a:p>
            <a:pPr marL="171450" indent="-171450">
              <a:lnSpc>
                <a:spcPct val="150000"/>
              </a:lnSpc>
              <a:buClr>
                <a:schemeClr val="hlink"/>
              </a:buClr>
              <a:buSzPts val="1100"/>
              <a:buFont typeface="Arial" panose="020B0604020202020204" pitchFamily="34" charset="0"/>
              <a:buChar char="•"/>
            </a:pPr>
            <a:endParaRPr lang="en-US" sz="1050" dirty="0"/>
          </a:p>
          <a:p>
            <a:pPr marL="171450" indent="-171450">
              <a:lnSpc>
                <a:spcPct val="150000"/>
              </a:lnSpc>
              <a:buClr>
                <a:schemeClr val="hlink"/>
              </a:buClr>
              <a:buSzPts val="1100"/>
              <a:buFont typeface="Arial" panose="020B0604020202020204" pitchFamily="34" charset="0"/>
              <a:buChar char="•"/>
            </a:pPr>
            <a:r>
              <a:rPr lang="en-US" sz="1050" dirty="0" smtClean="0"/>
              <a:t>In total, the dataset had 25 columns and 25429 rows after dropping “aircraft type” column. </a:t>
            </a:r>
            <a:endParaRPr lang="en-US" sz="105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ata Analysis and Statistics - 4th grade by Slidesgo">
  <a:themeElements>
    <a:clrScheme name="Simple Light">
      <a:dk1>
        <a:srgbClr val="17175A"/>
      </a:dk1>
      <a:lt1>
        <a:srgbClr val="FFFFFF"/>
      </a:lt1>
      <a:dk2>
        <a:srgbClr val="F6F2CC"/>
      </a:dk2>
      <a:lt2>
        <a:srgbClr val="FCBD0E"/>
      </a:lt2>
      <a:accent1>
        <a:srgbClr val="FA9D02"/>
      </a:accent1>
      <a:accent2>
        <a:srgbClr val="FC81FD"/>
      </a:accent2>
      <a:accent3>
        <a:srgbClr val="7CE1CF"/>
      </a:accent3>
      <a:accent4>
        <a:srgbClr val="6E6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774</TotalTime>
  <Words>2019</Words>
  <Application>Microsoft Office PowerPoint</Application>
  <PresentationFormat>On-screen Show (16:9)</PresentationFormat>
  <Paragraphs>189</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Calibri</vt:lpstr>
      <vt:lpstr>Bebas Neue</vt:lpstr>
      <vt:lpstr>Inter</vt:lpstr>
      <vt:lpstr>Arial</vt:lpstr>
      <vt:lpstr>Courier New</vt:lpstr>
      <vt:lpstr>Darker Grotesque SemiBold</vt:lpstr>
      <vt:lpstr>Passion One</vt:lpstr>
      <vt:lpstr>Data Analysis and Statistics - 4th grade by Slidesgo</vt:lpstr>
      <vt:lpstr>Data Analysis Project- 2 on </vt:lpstr>
      <vt:lpstr>Contents of the presentation</vt:lpstr>
      <vt:lpstr>Introduction</vt:lpstr>
      <vt:lpstr>Introduction</vt:lpstr>
      <vt:lpstr>Understanding the dataset</vt:lpstr>
      <vt:lpstr>Understanding the dataset</vt:lpstr>
      <vt:lpstr>How did we go about this project?</vt:lpstr>
      <vt:lpstr>PowerPoint Presentation</vt:lpstr>
      <vt:lpstr>PowerPoint Presentation</vt:lpstr>
      <vt:lpstr>Data Analysis- Insights (EDA) </vt:lpstr>
      <vt:lpstr>Top 10:</vt:lpstr>
      <vt:lpstr>Top 10:</vt:lpstr>
      <vt:lpstr>Top 10:</vt:lpstr>
      <vt:lpstr>Insights On Current Scenario</vt:lpstr>
      <vt:lpstr>Insights On Current Scenario</vt:lpstr>
      <vt:lpstr>Insights On Sky Condition </vt:lpstr>
      <vt:lpstr>Insights On Damage Caused &amp; Impact On Flight </vt:lpstr>
      <vt:lpstr>Insights On Warnings Given To Pilot </vt:lpstr>
      <vt:lpstr>Insights On Altitude</vt:lpstr>
      <vt:lpstr>Insights On Wildlife Size</vt:lpstr>
      <vt:lpstr>Insights On Total Cost Incurred- I</vt:lpstr>
      <vt:lpstr>Insights on Total Cost Incurred- II</vt:lpstr>
      <vt:lpstr>Insights On Phase Of Flight</vt:lpstr>
      <vt:lpstr>Insights On Airplane Size</vt:lpstr>
      <vt:lpstr>Conclusion On The Basis Of Insights Formed</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Project- 2 on</dc:title>
  <dc:creator>19202018</dc:creator>
  <cp:lastModifiedBy>KIIT</cp:lastModifiedBy>
  <cp:revision>47</cp:revision>
  <dcterms:modified xsi:type="dcterms:W3CDTF">2024-05-03T20:42:07Z</dcterms:modified>
</cp:coreProperties>
</file>