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3"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4"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705"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6"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7"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8"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89"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0" name="Holder 3"/>
          <p:cNvSpPr>
            <a:spLocks noGrp="1"/>
          </p:cNvSpPr>
          <p:nvPr>
            <p:ph type="body" idx="1"/>
          </p:nvPr>
        </p:nvSpPr>
        <p:spPr/>
        <p:txBody>
          <a:bodyPr bIns="0" lIns="0" rIns="0" tIns="0"/>
          <a:p/>
        </p:txBody>
      </p:sp>
      <p:sp>
        <p:nvSpPr>
          <p:cNvPr id="1048691"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3"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4"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5"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6"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7"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8"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9"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0"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1"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2"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938992"/>
          </a:xfrm>
          <a:prstGeom prst="rect"/>
          <a:noFill/>
        </p:spPr>
        <p:txBody>
          <a:bodyPr rtlCol="0" wrap="square">
            <a:spAutoFit/>
          </a:bodyPr>
          <a:p>
            <a:r>
              <a:rPr b="1" sz="2400" lang="en-US"/>
              <a:t>STUDENT NAME</a:t>
            </a:r>
            <a:r>
              <a:rPr altLang="en-IN" b="1" sz="2400" lang="en-US"/>
              <a:t>. </a:t>
            </a:r>
            <a:r>
              <a:rPr b="1" sz="2400" lang="en-US"/>
              <a:t>:</a:t>
            </a:r>
            <a:r>
              <a:rPr altLang="en-IN" b="1" sz="2400" lang="en-US"/>
              <a:t> </a:t>
            </a:r>
            <a:r>
              <a:rPr altLang="en-IN" b="1" sz="2400" lang="en-US"/>
              <a:t>M</a:t>
            </a:r>
            <a:r>
              <a:rPr altLang="en-IN" b="1" sz="2400" lang="en-US"/>
              <a:t>a</a:t>
            </a:r>
            <a:r>
              <a:rPr altLang="en-IN" b="1" sz="2400" lang="en-US"/>
              <a:t>d</a:t>
            </a:r>
            <a:r>
              <a:rPr altLang="en-IN" b="1" sz="2400" lang="en-US"/>
              <a:t>h</a:t>
            </a:r>
            <a:r>
              <a:rPr altLang="en-IN" b="1" sz="2400" lang="en-US"/>
              <a:t>u</a:t>
            </a:r>
            <a:r>
              <a:rPr altLang="en-IN" b="1" sz="2400" lang="en-US"/>
              <a:t>m</a:t>
            </a:r>
            <a:r>
              <a:rPr altLang="en-IN" b="1" sz="2400" lang="en-US"/>
              <a:t>a</a:t>
            </a:r>
            <a:r>
              <a:rPr altLang="en-IN" b="1" sz="2400" lang="en-US"/>
              <a:t>t</a:t>
            </a:r>
            <a:r>
              <a:rPr altLang="en-IN" b="1" sz="2400" lang="en-US"/>
              <a:t>h</a:t>
            </a:r>
            <a:r>
              <a:rPr altLang="en-IN" b="1" sz="2400" lang="en-US"/>
              <a:t>i</a:t>
            </a:r>
            <a:r>
              <a:rPr altLang="en-IN" b="1" sz="2400" lang="en-US"/>
              <a:t> </a:t>
            </a:r>
            <a:r>
              <a:rPr altLang="en-IN" b="1" sz="2400" lang="en-US"/>
              <a:t>M</a:t>
            </a:r>
            <a:endParaRPr b="1" dirty="0" sz="2400" lang="en-US"/>
          </a:p>
          <a:p>
            <a:r>
              <a:rPr b="1" dirty="0" sz="2400" lang="en-US"/>
              <a:t>REGISTER NO:</a:t>
            </a:r>
            <a:r>
              <a:rPr altLang="en-IN" b="1" dirty="0" sz="2400" lang="en-US"/>
              <a:t> </a:t>
            </a:r>
            <a:r>
              <a:rPr altLang="en-IN" b="1" dirty="0" sz="2400" lang="en-US"/>
              <a:t>2</a:t>
            </a:r>
            <a:r>
              <a:rPr altLang="en-IN" b="1" dirty="0" sz="2400" lang="en-US"/>
              <a:t>2</a:t>
            </a:r>
            <a:r>
              <a:rPr altLang="en-IN" b="1" dirty="0" sz="2400" lang="en-US"/>
              <a:t>1</a:t>
            </a:r>
            <a:r>
              <a:rPr altLang="en-IN" b="1" dirty="0" sz="2400" lang="en-US"/>
              <a:t>3</a:t>
            </a:r>
            <a:r>
              <a:rPr altLang="en-IN" b="1" dirty="0" sz="2400" lang="en-US"/>
              <a:t>3</a:t>
            </a:r>
            <a:r>
              <a:rPr altLang="en-IN" b="1" dirty="0" sz="2400" lang="en-US"/>
              <a:t>3</a:t>
            </a:r>
            <a:r>
              <a:rPr altLang="en-IN" b="1" dirty="0" sz="2400" lang="en-US"/>
              <a:t>1</a:t>
            </a:r>
            <a:r>
              <a:rPr altLang="en-IN" b="1" dirty="0" sz="2400" lang="en-US"/>
              <a:t>0</a:t>
            </a:r>
            <a:r>
              <a:rPr altLang="en-IN" b="1" dirty="0" sz="2400" lang="en-US"/>
              <a:t>4</a:t>
            </a:r>
            <a:r>
              <a:rPr altLang="en-IN" b="1" dirty="0" sz="2400" lang="en-US"/>
              <a:t>2</a:t>
            </a:r>
            <a:r>
              <a:rPr altLang="en-IN" b="1" dirty="0" sz="2400" lang="en-US"/>
              <a:t>0</a:t>
            </a:r>
            <a:r>
              <a:rPr altLang="en-IN" b="1" dirty="0" sz="2400" lang="en-US"/>
              <a:t>3</a:t>
            </a:r>
            <a:r>
              <a:rPr altLang="en-IN" b="1" dirty="0" sz="2400" lang="en-US"/>
              <a:t>5</a:t>
            </a:r>
            <a:endParaRPr altLang="en-US" b="1" lang="zh-CN"/>
          </a:p>
          <a:p>
            <a:r>
              <a:rPr b="1" dirty="0" sz="2400" lang="en-US"/>
              <a:t>DEPARTMENT:</a:t>
            </a:r>
            <a:r>
              <a:rPr altLang="en-IN" b="1" dirty="0" sz="2400" lang="en-US"/>
              <a:t> </a:t>
            </a:r>
            <a:r>
              <a:rPr altLang="en-IN" b="1" dirty="0" sz="2400" lang="en-US"/>
              <a:t>c</a:t>
            </a:r>
            <a:r>
              <a:rPr altLang="en-IN" b="1" dirty="0" sz="2400" lang="en-US"/>
              <a:t>o</a:t>
            </a:r>
            <a:r>
              <a:rPr altLang="en-IN" b="1" dirty="0" sz="2400" lang="en-US"/>
              <a:t>m</a:t>
            </a:r>
            <a:r>
              <a:rPr altLang="en-IN" b="1" dirty="0" sz="2400" lang="en-US"/>
              <a:t>m</a:t>
            </a:r>
            <a:r>
              <a:rPr altLang="en-IN" b="1" dirty="0" sz="2400" lang="en-US"/>
              <a:t>erce </a:t>
            </a:r>
            <a:endParaRPr altLang="en-US" b="1" lang="zh-CN"/>
          </a:p>
          <a:p>
            <a:r>
              <a:rPr b="1" dirty="0" sz="2400" lang="en-US"/>
              <a:t>COLLEGE</a:t>
            </a:r>
            <a:r>
              <a:rPr altLang="en-IN" b="1" dirty="0" sz="2400" lang="en-US"/>
              <a:t>.</a:t>
            </a:r>
            <a:r>
              <a:rPr altLang="en-IN" b="1" dirty="0" sz="2400" lang="en-US"/>
              <a:t>:</a:t>
            </a:r>
            <a:r>
              <a:rPr altLang="en-IN" b="1" dirty="0" sz="2400" lang="en-US"/>
              <a:t> </a:t>
            </a:r>
            <a:r>
              <a:rPr altLang="en-IN" b="1" dirty="0" sz="2400" lang="en-US"/>
              <a:t>Bharathi </a:t>
            </a:r>
            <a:r>
              <a:rPr altLang="en-IN" b="1" dirty="0" sz="2400" lang="en-US"/>
              <a:t>women's </a:t>
            </a:r>
            <a:r>
              <a:rPr altLang="en-IN" b="1" dirty="0" sz="2400" lang="en-US"/>
              <a:t>college </a:t>
            </a:r>
            <a:endParaRPr altLang="en-US" b="1" lang="zh-CN"/>
          </a:p>
          <a:p>
            <a:r>
              <a:rPr b="1" dirty="0" sz="2400" lang="en-US"/>
              <a:t>           </a:t>
            </a:r>
            <a:endParaRPr b="1"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9" name="object 8"/>
          <p:cNvSpPr txBox="1"/>
          <p:nvPr/>
        </p:nvSpPr>
        <p:spPr>
          <a:xfrm>
            <a:off x="739775" y="291147"/>
            <a:ext cx="3303904" cy="749935"/>
          </a:xfrm>
          <a:prstGeom prst="rect"/>
        </p:spPr>
        <p:txBody>
          <a:bodyPr bIns="0" lIns="0" rIns="0" rtlCol="0" tIns="13335" vert="horz" wrap="square">
            <a:spAutoFit/>
          </a:bodyPr>
          <a:p>
            <a:pPr marL="12700">
              <a:lnSpc>
                <a:spcPct val="100000"/>
              </a:lnSpc>
              <a:spcBef>
                <a:spcPts val="105"/>
              </a:spcBef>
            </a:pPr>
            <a:r>
              <a:rPr altLang="en-IN" b="1" dirty="0" sz="4800" lang="en-US" spc="15">
                <a:latin typeface="Trebuchet MS"/>
                <a:cs typeface="Trebuchet MS"/>
              </a:rPr>
              <a:t>M</a:t>
            </a:r>
            <a:r>
              <a:rPr altLang="en-IN" b="1" dirty="0" sz="4800" lang="en-US" spc="15">
                <a:latin typeface="Trebuchet MS"/>
                <a:cs typeface="Trebuchet MS"/>
              </a:rPr>
              <a:t>o</a:t>
            </a:r>
            <a:r>
              <a:rPr altLang="en-IN" b="1" dirty="0" sz="4800" lang="en-US" spc="15">
                <a:latin typeface="Trebuchet MS"/>
                <a:cs typeface="Trebuchet MS"/>
              </a:rPr>
              <a:t>d</a:t>
            </a:r>
            <a:r>
              <a:rPr altLang="en-IN" b="1" dirty="0" sz="4800" lang="en-US" spc="15">
                <a:latin typeface="Trebuchet MS"/>
                <a:cs typeface="Trebuchet MS"/>
              </a:rPr>
              <a:t>e</a:t>
            </a:r>
            <a:r>
              <a:rPr altLang="en-IN" b="1" dirty="0" sz="4800" lang="en-US" spc="15">
                <a:latin typeface="Trebuchet MS"/>
                <a:cs typeface="Trebuchet MS"/>
              </a:rPr>
              <a:t>l</a:t>
            </a:r>
            <a:r>
              <a:rPr altLang="en-IN" b="1" dirty="0" sz="4800" lang="en-US" spc="15">
                <a:latin typeface="Trebuchet MS"/>
                <a:cs typeface="Trebuchet MS"/>
              </a:rPr>
              <a:t>l</a:t>
            </a:r>
            <a:r>
              <a:rPr altLang="en-IN" b="1" dirty="0" sz="4800" lang="en-US" spc="15">
                <a:latin typeface="Trebuchet MS"/>
                <a:cs typeface="Trebuchet MS"/>
              </a:rPr>
              <a:t>i</a:t>
            </a:r>
            <a:r>
              <a:rPr altLang="en-IN" b="1" dirty="0" sz="4800" lang="en-US" spc="15">
                <a:latin typeface="Trebuchet MS"/>
                <a:cs typeface="Trebuchet MS"/>
              </a:rPr>
              <a:t>ng </a:t>
            </a:r>
            <a:endParaRPr dirty="0" sz="4800">
              <a:latin typeface="Trebuchet MS"/>
              <a:cs typeface="Trebuchet MS"/>
            </a:endParaRPr>
          </a:p>
        </p:txBody>
      </p:sp>
      <p:sp>
        <p:nvSpPr>
          <p:cNvPr id="104868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
          <p:cNvSpPr txBox="1"/>
          <p:nvPr/>
        </p:nvSpPr>
        <p:spPr>
          <a:xfrm>
            <a:off x="1601623" y="1421129"/>
            <a:ext cx="8961704" cy="4841240"/>
          </a:xfrm>
          <a:prstGeom prst="rect"/>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r>
              <a:rPr sz="2800" lang="en-US">
                <a:solidFill>
                  <a:srgbClr val="000000"/>
                </a:solidFill>
                <a:latin typeface="Arial"/>
              </a:rPr>
              <a:t>An Introduction to Project Modeling and Planning (Springer Texts in Business and Economics)
Offers a comprehensive introduction to project management, focusing on project planning and control, with an emphasis on mathematical modeling Highlights theoretical concepts and models with detailed explanations, application examples and case studies based on real life problems Includes exercises at the end of each chapter, as well as PowerPoint slides for in-class lectures or as a guide for self-study</a:t>
            </a:r>
            <a:endParaRPr sz="2800" lang="en-US">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5" name="object 7"/>
          <p:cNvSpPr txBox="1">
            <a:spLocks noGrp="1"/>
          </p:cNvSpPr>
          <p:nvPr>
            <p:ph type="title"/>
          </p:nvPr>
        </p:nvSpPr>
        <p:spPr>
          <a:xfrm>
            <a:off x="755332" y="385444"/>
            <a:ext cx="2437130" cy="749936"/>
          </a:xfrm>
          <a:prstGeom prst="rect"/>
        </p:spPr>
        <p:txBody>
          <a:bodyPr bIns="0" lIns="0" rIns="0" rtlCol="0" tIns="13335" vert="horz" wrap="square">
            <a:spAutoFit/>
          </a:bodyPr>
          <a:p>
            <a:pPr indent="0" marL="0">
              <a:lnSpc>
                <a:spcPct val="100000"/>
              </a:lnSpc>
              <a:spcBef>
                <a:spcPts val="105"/>
              </a:spcBef>
              <a:buNone/>
            </a:pPr>
            <a:r>
              <a:rPr altLang="en-IN" lang="en-US"/>
              <a:t>R</a:t>
            </a:r>
            <a:r>
              <a:rPr altLang="en-IN" lang="en-US"/>
              <a:t>e</a:t>
            </a:r>
            <a:r>
              <a:rPr altLang="en-IN" lang="en-US"/>
              <a:t>s</a:t>
            </a:r>
            <a:r>
              <a:rPr altLang="en-IN" lang="en-US"/>
              <a:t>u</a:t>
            </a:r>
            <a:r>
              <a:rPr altLang="en-IN" lang="en-US"/>
              <a:t>lt </a:t>
            </a:r>
            <a:endParaRPr altLang="en-US" lang="zh-CN"/>
          </a:p>
        </p:txBody>
      </p:sp>
      <p:sp>
        <p:nvSpPr>
          <p:cNvPr id="104868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pic>
        <p:nvPicPr>
          <p:cNvPr id="2097168" name=""/>
          <p:cNvPicPr>
            <a:picLocks/>
          </p:cNvPicPr>
          <p:nvPr/>
        </p:nvPicPr>
        <p:blipFill>
          <a:blip xmlns:r="http://schemas.openxmlformats.org/officeDocument/2006/relationships" r:embed="rId2"/>
          <a:srcRect l="15635" t="29700" r="7201" b="28679"/>
          <a:stretch>
            <a:fillRect/>
          </a:stretch>
        </p:blipFill>
        <p:spPr>
          <a:xfrm rot="21591036">
            <a:off x="2953299" y="9559"/>
            <a:ext cx="8277142" cy="6722007"/>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7"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88" name=""/>
          <p:cNvSpPr txBox="1"/>
          <p:nvPr/>
        </p:nvSpPr>
        <p:spPr>
          <a:xfrm>
            <a:off x="1415522" y="1976151"/>
            <a:ext cx="10068548" cy="3114040"/>
          </a:xfrm>
          <a:prstGeom prst="rect"/>
        </p:spPr>
        <p:txBody>
          <a:bodyPr rtlCol="0" wrap="square">
            <a:spAutoFit/>
          </a:bodyPr>
          <a:p>
            <a:r>
              <a:rPr sz="2800" lang="en-IN">
                <a:solidFill>
                  <a:srgbClr val="000000"/>
                </a:solidFill>
              </a:rPr>
              <a:t>Skill development programs
These programs can help develop a skilled workforce, reduce youth unemployment, and promote economic growth. 
Organizational justice
This is how an employee perceives and judges their employer's treatment in terms of fairness and justice. </a:t>
            </a:r>
            <a:endParaRPr sz="2800" lang="en-IN">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rot="10800000" flipV="1">
            <a:off x="1747836" y="-3020397"/>
            <a:ext cx="12192000" cy="21358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7818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2265545" y="2917655"/>
            <a:ext cx="7337333" cy="777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a:t>
            </a:r>
            <a:r>
              <a:rPr altLang="en-IN" b="1" dirty="0" sz="4400" lang="en-US">
                <a:solidFill>
                  <a:srgbClr val="0F0F0F"/>
                </a:solidFill>
                <a:latin typeface="Times New Roman" panose="02020603050405020304" pitchFamily="18" charset="0"/>
                <a:cs typeface="Times New Roman" panose="02020603050405020304" pitchFamily="18" charset="0"/>
              </a:rPr>
              <a:t>s</a:t>
            </a:r>
            <a:r>
              <a:rPr altLang="en-IN" b="1" dirty="0" sz="4400" lang="en-US">
                <a:solidFill>
                  <a:srgbClr val="0F0F0F"/>
                </a:solidFill>
                <a:latin typeface="Times New Roman" panose="02020603050405020304" pitchFamily="18" charset="0"/>
                <a:cs typeface="Times New Roman" panose="02020603050405020304" pitchFamily="18" charset="0"/>
              </a:rPr>
              <a:t>a</a:t>
            </a:r>
            <a:r>
              <a:rPr altLang="en-IN" b="1" dirty="0" sz="4400" lang="en-US">
                <a:solidFill>
                  <a:srgbClr val="0F0F0F"/>
                </a:solidFill>
                <a:latin typeface="Times New Roman" panose="02020603050405020304" pitchFamily="18" charset="0"/>
                <a:cs typeface="Times New Roman" panose="02020603050405020304" pitchFamily="18" charset="0"/>
              </a:rPr>
              <a:t>l</a:t>
            </a:r>
            <a:r>
              <a:rPr altLang="en-IN" b="1" dirty="0" sz="4400" lang="en-US">
                <a:solidFill>
                  <a:srgbClr val="0F0F0F"/>
                </a:solidFill>
                <a:latin typeface="Times New Roman" panose="02020603050405020304" pitchFamily="18" charset="0"/>
                <a:cs typeface="Times New Roman" panose="02020603050405020304" pitchFamily="18" charset="0"/>
              </a:rPr>
              <a:t>a</a:t>
            </a:r>
            <a:r>
              <a:rPr altLang="en-IN" b="1" dirty="0" sz="4400" lang="en-US">
                <a:solidFill>
                  <a:srgbClr val="0F0F0F"/>
                </a:solidFill>
                <a:latin typeface="Times New Roman" panose="02020603050405020304" pitchFamily="18" charset="0"/>
                <a:cs typeface="Times New Roman" panose="02020603050405020304" pitchFamily="18" charset="0"/>
              </a:rPr>
              <a:t>r</a:t>
            </a:r>
            <a:r>
              <a:rPr altLang="en-IN" b="1" dirty="0" sz="4400" lang="en-US">
                <a:solidFill>
                  <a:srgbClr val="0F0F0F"/>
                </a:solidFill>
                <a:latin typeface="Times New Roman" panose="02020603050405020304" pitchFamily="18" charset="0"/>
                <a:cs typeface="Times New Roman" panose="02020603050405020304" pitchFamily="18" charset="0"/>
              </a:rPr>
              <a:t>y</a:t>
            </a:r>
            <a:r>
              <a:rPr altLang="en-IN" b="1" dirty="0" sz="4400" lang="en-US">
                <a:solidFill>
                  <a:srgbClr val="0F0F0F"/>
                </a:solidFill>
                <a:latin typeface="Times New Roman" panose="02020603050405020304" pitchFamily="18" charset="0"/>
                <a:cs typeface="Times New Roman" panose="02020603050405020304" pitchFamily="18" charset="0"/>
              </a:rPr>
              <a:t> </a:t>
            </a:r>
            <a:r>
              <a:rPr altLang="en-IN" b="1" dirty="0" sz="4400" lang="en-US">
                <a:solidFill>
                  <a:srgbClr val="0F0F0F"/>
                </a:solidFill>
                <a:latin typeface="Times New Roman" panose="02020603050405020304" pitchFamily="18" charset="0"/>
                <a:cs typeface="Times New Roman" panose="02020603050405020304" pitchFamily="18" charset="0"/>
              </a:rPr>
              <a:t>a</a:t>
            </a:r>
            <a:r>
              <a:rPr altLang="en-IN" b="1" dirty="0" sz="4400" lang="en-US">
                <a:solidFill>
                  <a:srgbClr val="0F0F0F"/>
                </a:solidFill>
                <a:latin typeface="Times New Roman" panose="02020603050405020304" pitchFamily="18" charset="0"/>
                <a:cs typeface="Times New Roman" panose="02020603050405020304" pitchFamily="18" charset="0"/>
              </a:rPr>
              <a:t>n</a:t>
            </a:r>
            <a:r>
              <a:rPr altLang="en-IN" b="1" dirty="0" sz="4400" lang="en-US">
                <a:solidFill>
                  <a:srgbClr val="0F0F0F"/>
                </a:solidFill>
                <a:latin typeface="Times New Roman" panose="02020603050405020304" pitchFamily="18" charset="0"/>
                <a:cs typeface="Times New Roman" panose="02020603050405020304" pitchFamily="18" charset="0"/>
              </a:rPr>
              <a:t>a</a:t>
            </a:r>
            <a:r>
              <a:rPr altLang="en-IN" b="1" dirty="0" sz="4400" lang="en-US">
                <a:solidFill>
                  <a:srgbClr val="0F0F0F"/>
                </a:solidFill>
                <a:latin typeface="Times New Roman" panose="02020603050405020304" pitchFamily="18" charset="0"/>
                <a:cs typeface="Times New Roman" panose="02020603050405020304" pitchFamily="18" charset="0"/>
              </a:rPr>
              <a:t>l</a:t>
            </a:r>
            <a:r>
              <a:rPr altLang="en-IN" b="1" dirty="0" sz="4400" lang="en-US">
                <a:solidFill>
                  <a:srgbClr val="0F0F0F"/>
                </a:solidFill>
                <a:latin typeface="Times New Roman" panose="02020603050405020304" pitchFamily="18" charset="0"/>
                <a:cs typeface="Times New Roman" panose="02020603050405020304" pitchFamily="18" charset="0"/>
              </a:rPr>
              <a:t>y</a:t>
            </a:r>
            <a:r>
              <a:rPr altLang="en-IN" b="1" dirty="0" sz="4400" lang="en-US">
                <a:solidFill>
                  <a:srgbClr val="0F0F0F"/>
                </a:solidFill>
                <a:latin typeface="Times New Roman" panose="02020603050405020304" pitchFamily="18" charset="0"/>
                <a:cs typeface="Times New Roman" panose="02020603050405020304" pitchFamily="18" charset="0"/>
              </a:rPr>
              <a:t>sis </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865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8412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7"/>
          <p:cNvSpPr txBox="1">
            <a:spLocks noGrp="1"/>
          </p:cNvSpPr>
          <p:nvPr>
            <p:ph type="title"/>
          </p:nvPr>
        </p:nvSpPr>
        <p:spPr>
          <a:xfrm>
            <a:off x="834072" y="575055"/>
            <a:ext cx="5636895" cy="67818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8" name=""/>
          <p:cNvSpPr txBox="1"/>
          <p:nvPr/>
        </p:nvSpPr>
        <p:spPr>
          <a:xfrm>
            <a:off x="834072" y="2477134"/>
            <a:ext cx="8339177" cy="3114040"/>
          </a:xfrm>
          <a:prstGeom prst="rect"/>
        </p:spPr>
        <p:txBody>
          <a:bodyPr rtlCol="0" wrap="square">
            <a:spAutoFit/>
          </a:bodyPr>
          <a:p>
            <a:endParaRPr sz="2800" lang="en-IN">
              <a:solidFill>
                <a:srgbClr val="000000"/>
              </a:solidFill>
            </a:endParaRPr>
          </a:p>
          <a:p>
            <a:r>
              <a:rPr altLang="en-IN" sz="2800" lang="en-US">
                <a:solidFill>
                  <a:srgbClr val="000000"/>
                </a:solidFill>
              </a:rPr>
              <a:t>Performance Metrics**: Define the criteria by which you will assess performance. This can include factors like sales numbers, project completion rates, customer satisfaction scores, etc.</a:t>
            </a:r>
            <a:endParaRPr sz="2800" lang="en-IN">
              <a:solidFill>
                <a:srgbClr val="000000"/>
              </a:solidFill>
            </a:endParaRPr>
          </a:p>
          <a:p>
            <a:endParaRPr sz="2800" lang="en-IN">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7"/>
          <p:cNvSpPr txBox="1">
            <a:spLocks noGrp="1"/>
          </p:cNvSpPr>
          <p:nvPr>
            <p:ph type="title"/>
          </p:nvPr>
        </p:nvSpPr>
        <p:spPr>
          <a:xfrm>
            <a:off x="739775" y="829627"/>
            <a:ext cx="5263515" cy="13373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br>
              <a:rPr altLang="en-IN" dirty="0" sz="4250" lang="en-US" spc="5"/>
            </a:b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2"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3" name="TextBox 10"/>
          <p:cNvSpPr txBox="1"/>
          <p:nvPr/>
        </p:nvSpPr>
        <p:spPr>
          <a:xfrm>
            <a:off x="990600" y="2133600"/>
            <a:ext cx="7924800" cy="830997"/>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4" name="TextBox 10"/>
          <p:cNvSpPr txBox="1"/>
          <p:nvPr/>
        </p:nvSpPr>
        <p:spPr>
          <a:xfrm>
            <a:off x="990599" y="2964597"/>
            <a:ext cx="7924800" cy="2301240"/>
          </a:xfrm>
          <a:prstGeom prst="rect"/>
          <a:noFill/>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 salary analysis, or compensation analysis, is a project that compares an organization's compensation packages to market rates to determine if salary adjustments are needed. It can also help ensure that compensation is fair and equitable across all roles. </a:t>
            </a:r>
            <a:endParaRPr b="0" dirty="0" sz="24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b="0" dirty="0" sz="2400" i="0" lang="en-US">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5"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8"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9"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0" name=""/>
          <p:cNvSpPr txBox="1"/>
          <p:nvPr/>
        </p:nvSpPr>
        <p:spPr>
          <a:xfrm>
            <a:off x="1814512" y="2099310"/>
            <a:ext cx="6430058" cy="3977640"/>
          </a:xfrm>
          <a:prstGeom prst="rect"/>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r>
              <a:rPr sz="2800" lang="en-US">
                <a:solidFill>
                  <a:srgbClr val="000000"/>
                </a:solidFill>
                <a:latin typeface="Arial"/>
              </a:rPr>
              <a:t>A salaried employee is entitled to various benefits and perks, though they are not qualified for overtime pay or minimum wages. The main advantage of salaried employees is that they have more opportunities to enhance their career and receive various benefits like paid time off, health plans, vacations,</a:t>
            </a:r>
            <a:endParaRPr sz="2800" lang="en-US">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4" name="object 6"/>
          <p:cNvSpPr txBox="1">
            <a:spLocks noGrp="1"/>
          </p:cNvSpPr>
          <p:nvPr>
            <p:ph type="title"/>
          </p:nvPr>
        </p:nvSpPr>
        <p:spPr>
          <a:xfrm>
            <a:off x="558165" y="857885"/>
            <a:ext cx="9763125" cy="575310"/>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5"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6" name=""/>
          <p:cNvSpPr txBox="1"/>
          <p:nvPr/>
        </p:nvSpPr>
        <p:spPr>
          <a:xfrm>
            <a:off x="3123992" y="2705735"/>
            <a:ext cx="7144166" cy="3114040"/>
          </a:xfrm>
          <a:prstGeom prst="rect"/>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r>
              <a:rPr sz="2800" lang="en-US">
                <a:solidFill>
                  <a:srgbClr val="000000"/>
                </a:solidFill>
                <a:latin typeface="Arial"/>
              </a:rPr>
              <a:t>The employee value proposition (EVP) is rapidly gaining importance in organizations as it plays a key role in attracting, engaging, and retaining top talent and elevating your entire employer brand. But what exactly is EVP, and how can you develop a compelling employee</a:t>
            </a:r>
            <a:endParaRPr sz="2800" lang="en-US">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7" name="Title 1"/>
          <p:cNvSpPr>
            <a:spLocks noGrp="1"/>
          </p:cNvSpPr>
          <p:nvPr>
            <p:ph type="title"/>
          </p:nvPr>
        </p:nvSpPr>
        <p:spPr/>
        <p:txBody>
          <a:bodyPr/>
          <a:p>
            <a:r>
              <a:rPr dirty="0" lang="en-IN"/>
              <a:t>Dataset Description</a:t>
            </a:r>
          </a:p>
        </p:txBody>
      </p:sp>
      <p:sp>
        <p:nvSpPr>
          <p:cNvPr id="1048668" name=""/>
          <p:cNvSpPr txBox="1"/>
          <p:nvPr/>
        </p:nvSpPr>
        <p:spPr>
          <a:xfrm>
            <a:off x="3326343" y="1861087"/>
            <a:ext cx="4572000" cy="4409440"/>
          </a:xfrm>
          <a:prstGeom prst="rect"/>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r>
              <a:rPr sz="2800" lang="en-US">
                <a:solidFill>
                  <a:srgbClr val="000000"/>
                </a:solidFill>
                <a:latin typeface="Arial"/>
              </a:rPr>
              <a:t>a dataset might contain a collection of business data (sales figures, customer contact information, transactions, etc.). A dataset can include many different types of data, from numerical values to text, images or audio recordings.</a:t>
            </a:r>
            <a:endParaRPr sz="2800" lang="en-US">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9"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3" name="object 7"/>
          <p:cNvSpPr txBox="1">
            <a:spLocks noGrp="1"/>
          </p:cNvSpPr>
          <p:nvPr>
            <p:ph type="title"/>
          </p:nvPr>
        </p:nvSpPr>
        <p:spPr>
          <a:xfrm>
            <a:off x="739775" y="654938"/>
            <a:ext cx="8480425" cy="670696"/>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4"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5" name="TextBox 8"/>
          <p:cNvSpPr txBox="1"/>
          <p:nvPr/>
        </p:nvSpPr>
        <p:spPr>
          <a:xfrm>
            <a:off x="2184846" y="1909666"/>
            <a:ext cx="8286001"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6" name=""/>
          <p:cNvSpPr txBox="1"/>
          <p:nvPr/>
        </p:nvSpPr>
        <p:spPr>
          <a:xfrm>
            <a:off x="3589576" y="2386719"/>
            <a:ext cx="6527320" cy="3545840"/>
          </a:xfrm>
          <a:prstGeom prst="rect"/>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r>
              <a:rPr sz="2800" lang="en-US">
                <a:solidFill>
                  <a:srgbClr val="000000"/>
                </a:solidFill>
                <a:latin typeface="Arial"/>
              </a:rPr>
              <a:t>Have you ever had one of those moments as a customer where your brain felt like exploding, and you were so mindblown by an amazing service that all you could think was 'WOW'?
Today I will be discussing these moments. I will be talking about:</a:t>
            </a:r>
            <a:endParaRPr sz="2800" lang="en-US">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2024-03-28T17:07:22Z</dcterms:created>
  <dcterms:modified xsi:type="dcterms:W3CDTF">2024-08-30T11:35:09Z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5cadd59e7d724165a22780bd8720740b</vt:lpwstr>
  </property>
</Properties>
</file>