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7.xml"/><Relationship Id="rId3" Type="http://schemas.openxmlformats.org/officeDocument/2006/relationships/image" Target="../media/image12.png"/><Relationship Id="rId2" Type="http://schemas.openxmlformats.org/officeDocument/2006/relationships/tags" Target="../tags/tag6.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tags" Target="../tags/tag5.xml"/><Relationship Id="rId3" Type="http://schemas.openxmlformats.org/officeDocument/2006/relationships/image" Target="../media/image3.png"/><Relationship Id="rId2" Type="http://schemas.openxmlformats.org/officeDocument/2006/relationships/tags" Target="../tags/tag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199" y="14001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10287000" y="1371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685800" y="9144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914400" y="837883"/>
            <a:ext cx="11036300" cy="112395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4"/>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066800" y="2971800"/>
            <a:ext cx="9954260" cy="2356485"/>
          </a:xfrm>
          <a:prstGeom prst="rect">
            <a:avLst/>
          </a:prstGeom>
          <a:noFill/>
        </p:spPr>
        <p:txBody>
          <a:bodyPr wrap="square" rtlCol="0">
            <a:noAutofit/>
          </a:bodyPr>
          <a:lstStyle/>
          <a:p>
            <a:pPr algn="just"/>
            <a:r>
              <a:rPr lang="en-US" sz="2400" b="1"/>
              <a:t>STUDENT NAME</a:t>
            </a:r>
            <a:r>
              <a:rPr lang="en-US" sz="2400"/>
              <a:t>     </a:t>
            </a:r>
            <a:r>
              <a:rPr lang="en-IN" altLang="en-US" sz="2400"/>
              <a:t> :</a:t>
            </a:r>
            <a:r>
              <a:rPr lang="en-US" sz="2400"/>
              <a:t>   MADHUMATHI S </a:t>
            </a:r>
            <a:endParaRPr lang="en-US" sz="2400" dirty="0"/>
          </a:p>
          <a:p>
            <a:pPr algn="just"/>
            <a:r>
              <a:rPr lang="en-US" sz="2400" b="1" dirty="0"/>
              <a:t>REGISTER NO</a:t>
            </a:r>
            <a:r>
              <a:rPr lang="en-US" sz="2400" dirty="0"/>
              <a:t>       </a:t>
            </a:r>
            <a:r>
              <a:rPr lang="en-IN" altLang="en-US" sz="2400" dirty="0"/>
              <a:t>  </a:t>
            </a:r>
            <a:r>
              <a:rPr lang="en-US" sz="2400" dirty="0"/>
              <a:t> </a:t>
            </a:r>
            <a:r>
              <a:rPr lang="en-IN" altLang="en-US" sz="2400" dirty="0"/>
              <a:t>:</a:t>
            </a:r>
            <a:r>
              <a:rPr lang="en-US" sz="2400" dirty="0"/>
              <a:t>   312209306</a:t>
            </a:r>
            <a:endParaRPr lang="en-US" sz="2400" dirty="0"/>
          </a:p>
          <a:p>
            <a:pPr algn="just"/>
            <a:r>
              <a:rPr lang="en-US" sz="2400" b="1" dirty="0"/>
              <a:t>NAAN MUDHALVA</a:t>
            </a:r>
            <a:r>
              <a:rPr lang="en-IN" altLang="en-US" sz="2400" b="1" dirty="0"/>
              <a:t>N </a:t>
            </a:r>
            <a:r>
              <a:rPr lang="en-US" sz="2400" dirty="0"/>
              <a:t>: </a:t>
            </a:r>
            <a:r>
              <a:rPr lang="en-IN" altLang="en-US" sz="2400" dirty="0"/>
              <a:t>  </a:t>
            </a:r>
            <a:r>
              <a:rPr lang="en-US" sz="2400" dirty="0"/>
              <a:t>asunm1353312209306</a:t>
            </a:r>
            <a:endParaRPr lang="en-US" sz="2400" dirty="0"/>
          </a:p>
          <a:p>
            <a:pPr algn="just"/>
            <a:r>
              <a:rPr lang="en-US" sz="2400" b="1" dirty="0"/>
              <a:t>DEPARTMENT</a:t>
            </a:r>
            <a:r>
              <a:rPr lang="en-US" sz="2400" dirty="0"/>
              <a:t>       </a:t>
            </a:r>
            <a:r>
              <a:rPr lang="en-IN" altLang="en-US" sz="2400" dirty="0"/>
              <a:t>   : </a:t>
            </a:r>
            <a:r>
              <a:rPr lang="en-US" sz="2400" dirty="0"/>
              <a:t>  Bachelor of Commerce (General)</a:t>
            </a:r>
            <a:endParaRPr lang="en-US" sz="2400" dirty="0"/>
          </a:p>
          <a:p>
            <a:pPr algn="just"/>
            <a:r>
              <a:rPr lang="en-US" sz="2400" b="1" dirty="0"/>
              <a:t>COLLEGE</a:t>
            </a:r>
            <a:r>
              <a:rPr lang="en-US" sz="2400" dirty="0"/>
              <a:t>                 </a:t>
            </a:r>
            <a:r>
              <a:rPr lang="en-IN" altLang="en-US" sz="2400" dirty="0"/>
              <a:t>:</a:t>
            </a:r>
            <a:r>
              <a:rPr lang="en-US" sz="2400" dirty="0"/>
              <a:t>   ANNA ADARSH COLLEGE FOR WOMEN</a:t>
            </a:r>
            <a:endParaRPr lang="en-US" sz="2400" dirty="0"/>
          </a:p>
          <a:p>
            <a:r>
              <a:rPr lang="en-US" sz="2400" dirty="0"/>
              <a:t>           </a:t>
            </a:r>
            <a:endParaRPr lang="en-IN" sz="2400" dirty="0"/>
          </a:p>
        </p:txBody>
      </p:sp>
      <p:sp>
        <p:nvSpPr>
          <p:cNvPr id="8" name="object 5"/>
          <p:cNvSpPr/>
          <p:nvPr>
            <p:custDataLst>
              <p:tags r:id="rId2"/>
            </p:custDataLst>
          </p:nvPr>
        </p:nvSpPr>
        <p:spPr>
          <a:xfrm>
            <a:off x="457200" y="5718810"/>
            <a:ext cx="832485" cy="75501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grpSp>
        <p:nvGrpSpPr>
          <p:cNvPr id="10" name="object 2"/>
          <p:cNvGrpSpPr/>
          <p:nvPr/>
        </p:nvGrpSpPr>
        <p:grpSpPr>
          <a:xfrm>
            <a:off x="9905999" y="1552575"/>
            <a:ext cx="1743075" cy="1333500"/>
            <a:chOff x="742950" y="1104900"/>
            <a:chExt cx="1743075" cy="1333500"/>
          </a:xfrm>
        </p:grpSpPr>
        <p:sp>
          <p:nvSpPr>
            <p:cNvPr id="12" name="object 3"/>
            <p:cNvSpPr/>
            <p:nvPr>
              <p:custDataLst>
                <p:tags r:id="rId3"/>
              </p:custDataLst>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3" name="object 4"/>
            <p:cNvSpPr/>
            <p:nvPr>
              <p:custDataLst>
                <p:tags r:id="rId4"/>
              </p:custDataLst>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838200" y="7623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609600" y="1447800"/>
            <a:ext cx="10560050" cy="5556885"/>
          </a:xfrm>
          <a:prstGeom prst="rect">
            <a:avLst/>
          </a:prstGeom>
          <a:noFill/>
        </p:spPr>
        <p:txBody>
          <a:bodyPr wrap="square" rtlCol="0">
            <a:noAutofit/>
          </a:bodyPr>
          <a:p>
            <a:endParaRPr lang="en-US"/>
          </a:p>
          <a:p>
            <a:r>
              <a:rPr lang="en-US" b="1"/>
              <a:t>1. Data Structuring:​</a:t>
            </a:r>
            <a:endParaRPr lang="en-US" b="1"/>
          </a:p>
          <a:p>
            <a:r>
              <a:rPr lang="en-US"/>
              <a:t>Employee Info: Employee ID, Name, Department, Position.​</a:t>
            </a:r>
            <a:endParaRPr lang="en-US"/>
          </a:p>
          <a:p>
            <a:r>
              <a:rPr lang="en-US"/>
              <a:t>Performance Metrics: Employee ID, Review Period, KPIs, Overall Rating.​</a:t>
            </a:r>
            <a:endParaRPr lang="en-US"/>
          </a:p>
          <a:p>
            <a:r>
              <a:rPr lang="en-US"/>
              <a:t>Performance Reviews: Employee ID, Review Date, Reviewer, Rating, Comments.​</a:t>
            </a:r>
            <a:endParaRPr lang="en-US"/>
          </a:p>
          <a:p>
            <a:r>
              <a:rPr lang="en-US"/>
              <a:t>Training: Employee ID, Training Program, Skills Acquired, Performance Improvement.​</a:t>
            </a:r>
            <a:endParaRPr lang="en-US"/>
          </a:p>
          <a:p>
            <a:r>
              <a:rPr lang="en-US"/>
              <a:t>Department Summary: Department, Review Period, Average KPIs, Average Rating.​</a:t>
            </a:r>
            <a:endParaRPr lang="en-US"/>
          </a:p>
          <a:p>
            <a:r>
              <a:rPr lang="en-US"/>
              <a:t>Trend Analysis: Employee ID, KPI Trends, Performance Over Time.​</a:t>
            </a:r>
            <a:endParaRPr lang="en-US"/>
          </a:p>
          <a:p>
            <a:endParaRPr lang="en-US"/>
          </a:p>
          <a:p>
            <a:r>
              <a:rPr lang="en-US" b="1"/>
              <a:t>2. Modelling Techniques:​</a:t>
            </a:r>
            <a:endParaRPr lang="en-US"/>
          </a:p>
          <a:p>
            <a:r>
              <a:rPr lang="en-US"/>
              <a:t>Data Validation: Ensure accurate data entry with dropdown lists.​</a:t>
            </a:r>
            <a:endParaRPr lang="en-US"/>
          </a:p>
          <a:p>
            <a:r>
              <a:rPr lang="en-US"/>
              <a:t>Formulas: Use AVERAGE, SUM, COUNTIF, IF for calculations.​</a:t>
            </a:r>
            <a:endParaRPr lang="en-US"/>
          </a:p>
          <a:p>
            <a:r>
              <a:rPr lang="en-US"/>
              <a:t>Pivot Tables: Summarize and analyze data dynamically.​</a:t>
            </a:r>
            <a:endParaRPr lang="en-US"/>
          </a:p>
          <a:p>
            <a:r>
              <a:rPr lang="en-US"/>
              <a:t>Conditional Formatting: Highlight key metrics for easy identification.​</a:t>
            </a:r>
            <a:endParaRPr lang="en-US"/>
          </a:p>
          <a:p>
            <a:r>
              <a:rPr lang="en-US"/>
              <a:t>Charts/Graphs: Visualize data trends and comparisons.​</a:t>
            </a:r>
            <a:endParaRPr lang="en-US"/>
          </a:p>
          <a:p>
            <a:r>
              <a:rPr lang="en-US"/>
              <a:t>Dashboards: Create interactive views of key metrics.​</a:t>
            </a:r>
            <a:endParaRPr lang="en-US"/>
          </a:p>
          <a:p>
            <a:r>
              <a:rPr lang="en-US"/>
              <a:t>Automated Reports: Generate periodic reports with pre-defined templates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Content Placeholder 1"/>
          <p:cNvPicPr>
            <a:picLocks noChangeAspect="1"/>
          </p:cNvPicPr>
          <p:nvPr>
            <p:ph sz="half" idx="1"/>
            <p:custDataLst>
              <p:tags r:id="rId2"/>
            </p:custDataLst>
          </p:nvPr>
        </p:nvPicPr>
        <p:blipFill>
          <a:blip r:embed="rId3"/>
        </p:blipFill>
        <p:spPr>
          <a:xfrm>
            <a:off x="6807200" y="2358390"/>
            <a:ext cx="5109845" cy="3153410"/>
          </a:xfrm>
          <a:prstGeom prst="rect">
            <a:avLst/>
          </a:prstGeom>
        </p:spPr>
      </p:pic>
      <p:graphicFrame>
        <p:nvGraphicFramePr>
          <p:cNvPr id="8" name="Content Placeholder 7"/>
          <p:cNvGraphicFramePr/>
          <p:nvPr>
            <p:ph sz="half" idx="2"/>
            <p:custDataLst>
              <p:tags r:id="rId4"/>
            </p:custDataLst>
          </p:nvPr>
        </p:nvGraphicFramePr>
        <p:xfrm>
          <a:off x="255270" y="1905000"/>
          <a:ext cx="6350635" cy="3890010"/>
        </p:xfrm>
        <a:graphic>
          <a:graphicData uri="http://schemas.openxmlformats.org/drawingml/2006/table">
            <a:tbl>
              <a:tblPr>
                <a:tableStyleId>{5DA37D80-6434-44D0-A028-1B22A696006F}</a:tableStyleId>
              </a:tblPr>
              <a:tblGrid>
                <a:gridCol w="1929765"/>
                <a:gridCol w="906780"/>
                <a:gridCol w="879475"/>
                <a:gridCol w="878205"/>
                <a:gridCol w="878205"/>
                <a:gridCol w="878205"/>
              </a:tblGrid>
              <a:tr h="415925">
                <a:tc>
                  <a:txBody>
                    <a:bodyPr/>
                    <a:p>
                      <a:pPr marL="22860" indent="0" algn="ctr" fontAlgn="b"/>
                      <a:r>
                        <a:rPr sz="1100" b="1"/>
                        <a:t>COUNTA of FirstName</a:t>
                      </a:r>
                      <a:endParaRPr sz="1100" b="1"/>
                    </a:p>
                  </a:txBody>
                  <a:tcPr marL="23177" marR="23177" marT="15557" marB="15557" anchor="b" anchorCtr="0">
                    <a:solidFill>
                      <a:schemeClr val="accent3">
                        <a:lumMod val="85000"/>
                      </a:schemeClr>
                    </a:solidFill>
                  </a:tcPr>
                </a:tc>
                <a:tc gridSpan="5">
                  <a:txBody>
                    <a:bodyPr/>
                    <a:p>
                      <a:pPr algn="ctr"/>
                      <a:r>
                        <a:rPr lang="en-US" sz="1400" b="1">
                          <a:cs typeface="+mn-lt"/>
                        </a:rPr>
                        <a:t>PERFORMANCE LEVEL</a:t>
                      </a:r>
                      <a:endParaRPr lang="en-US" sz="1400" b="1">
                        <a:cs typeface="+mn-lt"/>
                      </a:endParaRPr>
                    </a:p>
                  </a:txBody>
                  <a:tcPr marL="0" marR="0" marT="15557" marB="15557" anchor="b" anchorCtr="0">
                    <a:solidFill>
                      <a:schemeClr val="accent3">
                        <a:lumMod val="85000"/>
                      </a:schemeClr>
                    </a:solidFill>
                  </a:tcPr>
                </a:tc>
                <a:tc hMerge="1">
                  <a:tcPr marL="23177" marR="23177" marT="15557" marB="15557" anchor="b" anchorCtr="0">
                    <a:solidFill>
                      <a:schemeClr val="accent3">
                        <a:lumMod val="85000"/>
                      </a:schemeClr>
                    </a:solidFill>
                  </a:tcPr>
                </a:tc>
                <a:tc hMerge="1">
                  <a:tcPr marL="23177" marR="23177" marT="15557" marB="15557" anchor="b" anchorCtr="0">
                    <a:solidFill>
                      <a:schemeClr val="accent3">
                        <a:lumMod val="85000"/>
                      </a:schemeClr>
                    </a:solidFill>
                  </a:tcPr>
                </a:tc>
                <a:tc hMerge="1">
                  <a:tcPr marL="23177" marR="23177" marT="15557" marB="15557" anchor="b" anchorCtr="0">
                    <a:solidFill>
                      <a:schemeClr val="accent3">
                        <a:lumMod val="85000"/>
                      </a:schemeClr>
                    </a:solidFill>
                  </a:tcPr>
                </a:tc>
                <a:tc hMerge="1">
                  <a:tcPr marL="23177" marR="23177" marT="15557" marB="15557" anchor="b" anchorCtr="0">
                    <a:solidFill>
                      <a:schemeClr val="accent3">
                        <a:lumMod val="85000"/>
                      </a:schemeClr>
                    </a:solidFill>
                  </a:tcPr>
                </a:tc>
              </a:tr>
              <a:tr h="499110">
                <a:tc>
                  <a:txBody>
                    <a:bodyPr/>
                    <a:p>
                      <a:pPr marL="22860" indent="0" algn="ctr" fontAlgn="b"/>
                      <a:r>
                        <a:rPr sz="1100" b="1"/>
                        <a:t>BusinessUnit</a:t>
                      </a:r>
                      <a:endParaRPr sz="1100" b="1"/>
                    </a:p>
                  </a:txBody>
                  <a:tcPr marL="23177" marR="23177" marT="15557" marB="15557" anchor="b" anchorCtr="0">
                    <a:solidFill>
                      <a:schemeClr val="accent3">
                        <a:lumMod val="85000"/>
                      </a:schemeClr>
                    </a:solidFill>
                  </a:tcPr>
                </a:tc>
                <a:tc>
                  <a:txBody>
                    <a:bodyPr/>
                    <a:p>
                      <a:pPr marL="22860" indent="0" algn="ctr" fontAlgn="b"/>
                      <a:r>
                        <a:rPr sz="1100" b="1"/>
                        <a:t>HIGH</a:t>
                      </a:r>
                      <a:endParaRPr sz="1100" b="1"/>
                    </a:p>
                  </a:txBody>
                  <a:tcPr marL="23177" marR="23177" marT="15557" marB="15557" anchor="b" anchorCtr="0">
                    <a:solidFill>
                      <a:schemeClr val="accent3">
                        <a:lumMod val="85000"/>
                      </a:schemeClr>
                    </a:solidFill>
                  </a:tcPr>
                </a:tc>
                <a:tc>
                  <a:txBody>
                    <a:bodyPr/>
                    <a:p>
                      <a:pPr marL="22860" indent="0" algn="ctr" fontAlgn="b"/>
                      <a:r>
                        <a:rPr sz="1100" b="1"/>
                        <a:t>low</a:t>
                      </a:r>
                      <a:endParaRPr sz="1100" b="1"/>
                    </a:p>
                  </a:txBody>
                  <a:tcPr marL="23177" marR="23177" marT="15557" marB="15557" anchor="b" anchorCtr="0">
                    <a:solidFill>
                      <a:schemeClr val="accent3">
                        <a:lumMod val="85000"/>
                      </a:schemeClr>
                    </a:solidFill>
                  </a:tcPr>
                </a:tc>
                <a:tc>
                  <a:txBody>
                    <a:bodyPr/>
                    <a:p>
                      <a:pPr marL="22860" indent="0" algn="ctr" fontAlgn="b"/>
                      <a:r>
                        <a:rPr sz="1100" b="1"/>
                        <a:t>MED</a:t>
                      </a:r>
                      <a:endParaRPr sz="1100" b="1"/>
                    </a:p>
                  </a:txBody>
                  <a:tcPr marL="23177" marR="23177" marT="15557" marB="15557" anchor="b" anchorCtr="0">
                    <a:solidFill>
                      <a:schemeClr val="accent3">
                        <a:lumMod val="85000"/>
                      </a:schemeClr>
                    </a:solidFill>
                  </a:tcPr>
                </a:tc>
                <a:tc>
                  <a:txBody>
                    <a:bodyPr/>
                    <a:p>
                      <a:pPr marL="22860" indent="0" algn="ctr" fontAlgn="b"/>
                      <a:r>
                        <a:rPr sz="1100" b="1"/>
                        <a:t>VERY HIGH</a:t>
                      </a:r>
                      <a:endParaRPr sz="1100" b="1"/>
                    </a:p>
                  </a:txBody>
                  <a:tcPr marL="23177" marR="23177" marT="15557" marB="15557" anchor="b" anchorCtr="0">
                    <a:solidFill>
                      <a:schemeClr val="accent3">
                        <a:lumMod val="85000"/>
                      </a:schemeClr>
                    </a:solidFill>
                  </a:tcPr>
                </a:tc>
                <a:tc>
                  <a:txBody>
                    <a:bodyPr/>
                    <a:p>
                      <a:pPr marL="22860" indent="0" algn="ctr" fontAlgn="b"/>
                      <a:r>
                        <a:rPr sz="1100" b="1"/>
                        <a:t>Grand Total</a:t>
                      </a:r>
                      <a:endParaRPr sz="1100" b="1"/>
                    </a:p>
                  </a:txBody>
                  <a:tcPr marL="23177" marR="23177" marT="15557" marB="15557" anchor="b" anchorCtr="0">
                    <a:solidFill>
                      <a:schemeClr val="accent3">
                        <a:lumMod val="85000"/>
                      </a:schemeClr>
                    </a:solidFill>
                  </a:tcPr>
                </a:tc>
              </a:tr>
              <a:tr h="270510">
                <a:tc>
                  <a:txBody>
                    <a:bodyPr/>
                    <a:p>
                      <a:pPr marL="22860" indent="0" algn="ctr" fontAlgn="b"/>
                      <a:r>
                        <a:rPr sz="1100" b="1"/>
                        <a:t>BPC</a:t>
                      </a:r>
                      <a:endParaRPr sz="1100" b="1"/>
                    </a:p>
                  </a:txBody>
                  <a:tcPr marL="23177" marR="23177" marT="15557" marB="15557" anchor="b" anchorCtr="0">
                    <a:solidFill>
                      <a:schemeClr val="accent3">
                        <a:lumMod val="85000"/>
                      </a:schemeClr>
                    </a:solidFill>
                  </a:tcPr>
                </a:tc>
                <a:tc>
                  <a:txBody>
                    <a:bodyPr/>
                    <a:p>
                      <a:pPr marL="22860" indent="0" algn="ctr" fontAlgn="b"/>
                      <a:r>
                        <a:rPr sz="1100" b="1"/>
                        <a:t>7</a:t>
                      </a:r>
                      <a:endParaRPr sz="1100" b="1"/>
                    </a:p>
                  </a:txBody>
                  <a:tcPr marL="23177" marR="23177" marT="15557" marB="15557" anchor="b" anchorCtr="0">
                    <a:solidFill>
                      <a:schemeClr val="accent3">
                        <a:lumMod val="85000"/>
                      </a:schemeClr>
                    </a:solidFill>
                  </a:tcPr>
                </a:tc>
                <a:tc>
                  <a:txBody>
                    <a:bodyPr/>
                    <a:p>
                      <a:pPr marL="22860" indent="0" algn="ctr" fontAlgn="b"/>
                      <a:r>
                        <a:rPr sz="1100" b="1"/>
                        <a:t>9</a:t>
                      </a:r>
                      <a:endParaRPr sz="1100" b="1"/>
                    </a:p>
                  </a:txBody>
                  <a:tcPr marL="23177" marR="23177" marT="15557" marB="15557" anchor="b" anchorCtr="0">
                    <a:solidFill>
                      <a:schemeClr val="accent3">
                        <a:lumMod val="85000"/>
                      </a:schemeClr>
                    </a:solidFill>
                  </a:tcPr>
                </a:tc>
                <a:tc>
                  <a:txBody>
                    <a:bodyPr/>
                    <a:p>
                      <a:pPr marL="22860" indent="0" algn="ctr" fontAlgn="b"/>
                      <a:r>
                        <a:rPr sz="1100" b="1"/>
                        <a:t>69</a:t>
                      </a:r>
                      <a:endParaRPr sz="1100" b="1"/>
                    </a:p>
                  </a:txBody>
                  <a:tcPr marL="23177" marR="23177" marT="15557" marB="15557" anchor="b" anchorCtr="0">
                    <a:solidFill>
                      <a:schemeClr val="accent3">
                        <a:lumMod val="85000"/>
                      </a:schemeClr>
                    </a:solidFill>
                  </a:tcPr>
                </a:tc>
                <a:tc>
                  <a:txBody>
                    <a:bodyPr/>
                    <a:p>
                      <a:pPr marL="22860" indent="0" algn="ctr" fontAlgn="b"/>
                      <a:r>
                        <a:rPr sz="1100" b="1"/>
                        <a:t>6</a:t>
                      </a:r>
                      <a:endParaRPr sz="1100" b="1"/>
                    </a:p>
                  </a:txBody>
                  <a:tcPr marL="23177" marR="23177" marT="15557" marB="15557" anchor="b" anchorCtr="0">
                    <a:solidFill>
                      <a:schemeClr val="accent3">
                        <a:lumMod val="85000"/>
                      </a:schemeClr>
                    </a:solidFill>
                  </a:tcPr>
                </a:tc>
                <a:tc>
                  <a:txBody>
                    <a:bodyPr/>
                    <a:p>
                      <a:pPr marL="22860" indent="0" algn="ctr" fontAlgn="b"/>
                      <a:r>
                        <a:rPr sz="1100" b="1"/>
                        <a:t>91</a:t>
                      </a:r>
                      <a:endParaRPr sz="1100" b="1"/>
                    </a:p>
                  </a:txBody>
                  <a:tcPr marL="23177" marR="23177" marT="15557" marB="15557" anchor="b" anchorCtr="0">
                    <a:solidFill>
                      <a:schemeClr val="accent3">
                        <a:lumMod val="85000"/>
                      </a:schemeClr>
                    </a:solidFill>
                  </a:tcPr>
                </a:tc>
              </a:tr>
              <a:tr h="270510">
                <a:tc>
                  <a:txBody>
                    <a:bodyPr/>
                    <a:p>
                      <a:pPr marL="22860" indent="0" algn="ctr" fontAlgn="b"/>
                      <a:r>
                        <a:rPr sz="1100" b="1"/>
                        <a:t>CCDR</a:t>
                      </a:r>
                      <a:endParaRPr sz="1100" b="1"/>
                    </a:p>
                  </a:txBody>
                  <a:tcPr marL="23177" marR="23177" marT="15557" marB="15557" anchor="b" anchorCtr="0">
                    <a:solidFill>
                      <a:schemeClr val="accent3">
                        <a:lumMod val="85000"/>
                      </a:schemeClr>
                    </a:solidFill>
                  </a:tcPr>
                </a:tc>
                <a:tc>
                  <a:txBody>
                    <a:bodyPr/>
                    <a:p>
                      <a:pPr marL="22860" indent="0" algn="ctr" fontAlgn="b"/>
                      <a:r>
                        <a:rPr sz="1100" b="1"/>
                        <a:t>9</a:t>
                      </a:r>
                      <a:endParaRPr sz="1100" b="1"/>
                    </a:p>
                  </a:txBody>
                  <a:tcPr marL="23177" marR="23177" marT="15557" marB="15557" anchor="b" anchorCtr="0">
                    <a:solidFill>
                      <a:schemeClr val="accent3">
                        <a:lumMod val="85000"/>
                      </a:schemeClr>
                    </a:solidFill>
                  </a:tcPr>
                </a:tc>
                <a:tc>
                  <a:txBody>
                    <a:bodyPr/>
                    <a:p>
                      <a:pPr marL="22860" indent="0" algn="ctr" fontAlgn="b"/>
                      <a:r>
                        <a:rPr sz="1100" b="1"/>
                        <a:t>15</a:t>
                      </a:r>
                      <a:endParaRPr sz="1100" b="1"/>
                    </a:p>
                  </a:txBody>
                  <a:tcPr marL="23177" marR="23177" marT="15557" marB="15557" anchor="b" anchorCtr="0">
                    <a:solidFill>
                      <a:schemeClr val="accent3">
                        <a:lumMod val="85000"/>
                      </a:schemeClr>
                    </a:solidFill>
                  </a:tcPr>
                </a:tc>
                <a:tc>
                  <a:txBody>
                    <a:bodyPr/>
                    <a:p>
                      <a:pPr marL="22860" indent="0" algn="ctr" fontAlgn="b"/>
                      <a:r>
                        <a:rPr sz="1100" b="1"/>
                        <a:t>57</a:t>
                      </a:r>
                      <a:endParaRPr sz="1100" b="1"/>
                    </a:p>
                  </a:txBody>
                  <a:tcPr marL="23177" marR="23177" marT="15557" marB="15557" anchor="b" anchorCtr="0">
                    <a:solidFill>
                      <a:schemeClr val="accent3">
                        <a:lumMod val="85000"/>
                      </a:schemeClr>
                    </a:solidFill>
                  </a:tcPr>
                </a:tc>
                <a:tc>
                  <a:txBody>
                    <a:bodyPr/>
                    <a:p>
                      <a:pPr marL="22860" indent="0" algn="ctr" fontAlgn="b"/>
                      <a:r>
                        <a:rPr sz="1100" b="1"/>
                        <a:t>4</a:t>
                      </a:r>
                      <a:endParaRPr sz="1100" b="1"/>
                    </a:p>
                  </a:txBody>
                  <a:tcPr marL="23177" marR="23177" marT="15557" marB="15557" anchor="b" anchorCtr="0">
                    <a:solidFill>
                      <a:schemeClr val="accent3">
                        <a:lumMod val="85000"/>
                      </a:schemeClr>
                    </a:solidFill>
                  </a:tcPr>
                </a:tc>
                <a:tc>
                  <a:txBody>
                    <a:bodyPr/>
                    <a:p>
                      <a:pPr marL="22860" indent="0" algn="ctr" fontAlgn="b"/>
                      <a:r>
                        <a:rPr sz="1100" b="1"/>
                        <a:t>85</a:t>
                      </a:r>
                      <a:endParaRPr sz="1100" b="1"/>
                    </a:p>
                  </a:txBody>
                  <a:tcPr marL="23177" marR="23177" marT="15557" marB="15557" anchor="b" anchorCtr="0">
                    <a:solidFill>
                      <a:schemeClr val="accent3">
                        <a:lumMod val="85000"/>
                      </a:schemeClr>
                    </a:solidFill>
                  </a:tcPr>
                </a:tc>
              </a:tr>
              <a:tr h="270510">
                <a:tc>
                  <a:txBody>
                    <a:bodyPr/>
                    <a:p>
                      <a:pPr marL="22860" indent="0" algn="ctr" fontAlgn="b"/>
                      <a:r>
                        <a:rPr sz="1100" b="1"/>
                        <a:t>EW</a:t>
                      </a:r>
                      <a:endParaRPr sz="1100" b="1"/>
                    </a:p>
                  </a:txBody>
                  <a:tcPr marL="23177" marR="23177" marT="15557" marB="15557" anchor="b" anchorCtr="0">
                    <a:solidFill>
                      <a:schemeClr val="accent3">
                        <a:lumMod val="85000"/>
                      </a:schemeClr>
                    </a:solidFill>
                  </a:tcPr>
                </a:tc>
                <a:tc>
                  <a:txBody>
                    <a:bodyPr/>
                    <a:p>
                      <a:pPr marL="22860" indent="0" algn="ctr" fontAlgn="b"/>
                      <a:r>
                        <a:rPr sz="1100" b="1"/>
                        <a:t>8</a:t>
                      </a:r>
                      <a:endParaRPr sz="1100" b="1"/>
                    </a:p>
                  </a:txBody>
                  <a:tcPr marL="23177" marR="23177" marT="15557" marB="15557" anchor="b" anchorCtr="0">
                    <a:solidFill>
                      <a:schemeClr val="accent3">
                        <a:lumMod val="85000"/>
                      </a:schemeClr>
                    </a:solidFill>
                  </a:tcPr>
                </a:tc>
                <a:tc>
                  <a:txBody>
                    <a:bodyPr/>
                    <a:p>
                      <a:pPr marL="22860" indent="0" algn="ctr" fontAlgn="b"/>
                      <a:r>
                        <a:rPr sz="1100" b="1"/>
                        <a:t>14</a:t>
                      </a:r>
                      <a:endParaRPr sz="1100" b="1"/>
                    </a:p>
                  </a:txBody>
                  <a:tcPr marL="23177" marR="23177" marT="15557" marB="15557" anchor="b" anchorCtr="0">
                    <a:solidFill>
                      <a:schemeClr val="accent3">
                        <a:lumMod val="85000"/>
                      </a:schemeClr>
                    </a:solidFill>
                  </a:tcPr>
                </a:tc>
                <a:tc>
                  <a:txBody>
                    <a:bodyPr/>
                    <a:p>
                      <a:pPr marL="22860" indent="0" algn="ctr" fontAlgn="b"/>
                      <a:r>
                        <a:rPr sz="1100" b="1"/>
                        <a:t>61</a:t>
                      </a:r>
                      <a:endParaRPr sz="1100" b="1"/>
                    </a:p>
                  </a:txBody>
                  <a:tcPr marL="23177" marR="23177" marT="15557" marB="15557" anchor="b" anchorCtr="0">
                    <a:solidFill>
                      <a:schemeClr val="accent3">
                        <a:lumMod val="85000"/>
                      </a:schemeClr>
                    </a:solidFill>
                  </a:tcPr>
                </a:tc>
                <a:tc>
                  <a:txBody>
                    <a:bodyPr/>
                    <a:p>
                      <a:pPr marL="22860" indent="0" algn="ctr" fontAlgn="b"/>
                      <a:r>
                        <a:rPr sz="1100" b="1"/>
                        <a:t>2</a:t>
                      </a:r>
                      <a:endParaRPr sz="1100" b="1"/>
                    </a:p>
                  </a:txBody>
                  <a:tcPr marL="23177" marR="23177" marT="15557" marB="15557" anchor="b" anchorCtr="0">
                    <a:solidFill>
                      <a:schemeClr val="accent3">
                        <a:lumMod val="85000"/>
                      </a:schemeClr>
                    </a:solidFill>
                  </a:tcPr>
                </a:tc>
                <a:tc>
                  <a:txBody>
                    <a:bodyPr/>
                    <a:p>
                      <a:pPr marL="22860" indent="0" algn="ctr" fontAlgn="b"/>
                      <a:r>
                        <a:rPr sz="1100" b="1"/>
                        <a:t>85</a:t>
                      </a:r>
                      <a:endParaRPr sz="1100" b="1"/>
                    </a:p>
                  </a:txBody>
                  <a:tcPr marL="23177" marR="23177" marT="15557" marB="15557" anchor="b" anchorCtr="0">
                    <a:solidFill>
                      <a:schemeClr val="accent3">
                        <a:lumMod val="85000"/>
                      </a:schemeClr>
                    </a:solidFill>
                  </a:tcPr>
                </a:tc>
              </a:tr>
              <a:tr h="270510">
                <a:tc>
                  <a:txBody>
                    <a:bodyPr/>
                    <a:p>
                      <a:pPr marL="22860" indent="0" algn="ctr" fontAlgn="b"/>
                      <a:r>
                        <a:rPr sz="1100" b="1"/>
                        <a:t>MSC</a:t>
                      </a:r>
                      <a:endParaRPr sz="1100" b="1"/>
                    </a:p>
                  </a:txBody>
                  <a:tcPr marL="23177" marR="23177" marT="15557" marB="15557" anchor="b" anchorCtr="0">
                    <a:solidFill>
                      <a:schemeClr val="accent3">
                        <a:lumMod val="85000"/>
                      </a:schemeClr>
                    </a:solidFill>
                  </a:tcPr>
                </a:tc>
                <a:tc>
                  <a:txBody>
                    <a:bodyPr/>
                    <a:p>
                      <a:pPr marL="22860" indent="0" algn="ctr" fontAlgn="b"/>
                      <a:r>
                        <a:rPr sz="1100" b="1"/>
                        <a:t>7</a:t>
                      </a:r>
                      <a:endParaRPr sz="1100" b="1"/>
                    </a:p>
                  </a:txBody>
                  <a:tcPr marL="23177" marR="23177" marT="15557" marB="15557" anchor="b" anchorCtr="0">
                    <a:solidFill>
                      <a:schemeClr val="accent3">
                        <a:lumMod val="85000"/>
                      </a:schemeClr>
                    </a:solidFill>
                  </a:tcPr>
                </a:tc>
                <a:tc>
                  <a:txBody>
                    <a:bodyPr/>
                    <a:p>
                      <a:pPr marL="22860" indent="0" algn="ctr" fontAlgn="b"/>
                      <a:r>
                        <a:rPr sz="1100" b="1"/>
                        <a:t>13</a:t>
                      </a:r>
                      <a:endParaRPr sz="1100" b="1"/>
                    </a:p>
                  </a:txBody>
                  <a:tcPr marL="23177" marR="23177" marT="15557" marB="15557" anchor="b" anchorCtr="0">
                    <a:solidFill>
                      <a:schemeClr val="accent3">
                        <a:lumMod val="85000"/>
                      </a:schemeClr>
                    </a:solidFill>
                  </a:tcPr>
                </a:tc>
                <a:tc>
                  <a:txBody>
                    <a:bodyPr/>
                    <a:p>
                      <a:pPr marL="22860" indent="0" algn="ctr" fontAlgn="b"/>
                      <a:r>
                        <a:rPr sz="1100" b="1"/>
                        <a:t>56</a:t>
                      </a:r>
                      <a:endParaRPr sz="1100" b="1"/>
                    </a:p>
                  </a:txBody>
                  <a:tcPr marL="23177" marR="23177" marT="15557" marB="15557" anchor="b" anchorCtr="0">
                    <a:solidFill>
                      <a:schemeClr val="accent3">
                        <a:lumMod val="85000"/>
                      </a:schemeClr>
                    </a:solidFill>
                  </a:tcPr>
                </a:tc>
                <a:tc>
                  <a:txBody>
                    <a:bodyPr/>
                    <a:p>
                      <a:pPr marL="22860" indent="0" algn="ctr" fontAlgn="b"/>
                      <a:r>
                        <a:rPr sz="1100" b="1"/>
                        <a:t>5</a:t>
                      </a:r>
                      <a:endParaRPr sz="1100" b="1"/>
                    </a:p>
                  </a:txBody>
                  <a:tcPr marL="23177" marR="23177" marT="15557" marB="15557" anchor="b" anchorCtr="0">
                    <a:solidFill>
                      <a:schemeClr val="accent3">
                        <a:lumMod val="85000"/>
                      </a:schemeClr>
                    </a:solidFill>
                  </a:tcPr>
                </a:tc>
                <a:tc>
                  <a:txBody>
                    <a:bodyPr/>
                    <a:p>
                      <a:pPr marL="22860" indent="0" algn="ctr" fontAlgn="b"/>
                      <a:r>
                        <a:rPr sz="1100" b="1"/>
                        <a:t>81</a:t>
                      </a:r>
                      <a:endParaRPr sz="1100" b="1"/>
                    </a:p>
                  </a:txBody>
                  <a:tcPr marL="23177" marR="23177" marT="15557" marB="15557" anchor="b" anchorCtr="0">
                    <a:solidFill>
                      <a:schemeClr val="accent3">
                        <a:lumMod val="85000"/>
                      </a:schemeClr>
                    </a:solidFill>
                  </a:tcPr>
                </a:tc>
              </a:tr>
              <a:tr h="269875">
                <a:tc>
                  <a:txBody>
                    <a:bodyPr/>
                    <a:p>
                      <a:pPr marL="22860" indent="0" algn="ctr" fontAlgn="b"/>
                      <a:r>
                        <a:rPr sz="1100" b="1"/>
                        <a:t>NEL</a:t>
                      </a:r>
                      <a:endParaRPr sz="1100" b="1"/>
                    </a:p>
                  </a:txBody>
                  <a:tcPr marL="23177" marR="23177" marT="15557" marB="15557" anchor="b" anchorCtr="0">
                    <a:solidFill>
                      <a:schemeClr val="accent3">
                        <a:lumMod val="85000"/>
                      </a:schemeClr>
                    </a:solidFill>
                  </a:tcPr>
                </a:tc>
                <a:tc>
                  <a:txBody>
                    <a:bodyPr/>
                    <a:p>
                      <a:pPr marL="22860" indent="0" algn="ctr" fontAlgn="b"/>
                      <a:r>
                        <a:rPr sz="1100" b="1"/>
                        <a:t>6</a:t>
                      </a:r>
                      <a:endParaRPr sz="1100" b="1"/>
                    </a:p>
                  </a:txBody>
                  <a:tcPr marL="23177" marR="23177" marT="15557" marB="15557" anchor="b" anchorCtr="0">
                    <a:solidFill>
                      <a:schemeClr val="accent3">
                        <a:lumMod val="85000"/>
                      </a:schemeClr>
                    </a:solidFill>
                  </a:tcPr>
                </a:tc>
                <a:tc>
                  <a:txBody>
                    <a:bodyPr/>
                    <a:p>
                      <a:pPr marL="22860" indent="0" algn="ctr" fontAlgn="b"/>
                      <a:r>
                        <a:rPr sz="1100" b="1"/>
                        <a:t>12</a:t>
                      </a:r>
                      <a:endParaRPr sz="1100" b="1"/>
                    </a:p>
                  </a:txBody>
                  <a:tcPr marL="23177" marR="23177" marT="15557" marB="15557" anchor="b" anchorCtr="0">
                    <a:solidFill>
                      <a:schemeClr val="accent3">
                        <a:lumMod val="85000"/>
                      </a:schemeClr>
                    </a:solidFill>
                  </a:tcPr>
                </a:tc>
                <a:tc>
                  <a:txBody>
                    <a:bodyPr/>
                    <a:p>
                      <a:pPr marL="22860" indent="0" algn="ctr" fontAlgn="b"/>
                      <a:r>
                        <a:rPr sz="1100" b="1"/>
                        <a:t>66</a:t>
                      </a:r>
                      <a:endParaRPr sz="1100" b="1"/>
                    </a:p>
                  </a:txBody>
                  <a:tcPr marL="23177" marR="23177" marT="15557" marB="15557" anchor="b" anchorCtr="0">
                    <a:solidFill>
                      <a:schemeClr val="accent3">
                        <a:lumMod val="85000"/>
                      </a:schemeClr>
                    </a:solidFill>
                  </a:tcPr>
                </a:tc>
                <a:tc>
                  <a:txBody>
                    <a:bodyPr/>
                    <a:p>
                      <a:pPr marL="22860" indent="0" algn="ctr" fontAlgn="b"/>
                      <a:r>
                        <a:rPr sz="1100" b="1"/>
                        <a:t>3</a:t>
                      </a:r>
                      <a:endParaRPr sz="1100" b="1"/>
                    </a:p>
                  </a:txBody>
                  <a:tcPr marL="23177" marR="23177" marT="15557" marB="15557" anchor="b" anchorCtr="0">
                    <a:solidFill>
                      <a:schemeClr val="accent3">
                        <a:lumMod val="85000"/>
                      </a:schemeClr>
                    </a:solidFill>
                  </a:tcPr>
                </a:tc>
                <a:tc>
                  <a:txBody>
                    <a:bodyPr/>
                    <a:p>
                      <a:pPr marL="22860" indent="0" algn="ctr" fontAlgn="b"/>
                      <a:r>
                        <a:rPr sz="1100" b="1"/>
                        <a:t>87</a:t>
                      </a:r>
                      <a:endParaRPr sz="1100" b="1"/>
                    </a:p>
                  </a:txBody>
                  <a:tcPr marL="23177" marR="23177" marT="15557" marB="15557" anchor="b" anchorCtr="0">
                    <a:solidFill>
                      <a:schemeClr val="accent3">
                        <a:lumMod val="85000"/>
                      </a:schemeClr>
                    </a:solidFill>
                  </a:tcPr>
                </a:tc>
              </a:tr>
              <a:tr h="271145">
                <a:tc>
                  <a:txBody>
                    <a:bodyPr/>
                    <a:p>
                      <a:pPr marL="22860" indent="0" algn="ctr" fontAlgn="b"/>
                      <a:r>
                        <a:rPr sz="1100" b="1"/>
                        <a:t>PL</a:t>
                      </a:r>
                      <a:endParaRPr sz="1100" b="1"/>
                    </a:p>
                  </a:txBody>
                  <a:tcPr marL="23177" marR="23177" marT="15557" marB="15557" anchor="b" anchorCtr="0">
                    <a:solidFill>
                      <a:schemeClr val="accent3">
                        <a:lumMod val="85000"/>
                      </a:schemeClr>
                    </a:solidFill>
                  </a:tcPr>
                </a:tc>
                <a:tc>
                  <a:txBody>
                    <a:bodyPr/>
                    <a:p>
                      <a:pPr marL="22860" indent="0" algn="ctr" fontAlgn="b"/>
                      <a:r>
                        <a:rPr sz="1100" b="1"/>
                        <a:t>6</a:t>
                      </a:r>
                      <a:endParaRPr sz="1100" b="1"/>
                    </a:p>
                  </a:txBody>
                  <a:tcPr marL="23177" marR="23177" marT="15557" marB="15557" anchor="b" anchorCtr="0">
                    <a:solidFill>
                      <a:schemeClr val="accent3">
                        <a:lumMod val="85000"/>
                      </a:schemeClr>
                    </a:solidFill>
                  </a:tcPr>
                </a:tc>
                <a:tc>
                  <a:txBody>
                    <a:bodyPr/>
                    <a:p>
                      <a:pPr marL="22860" indent="0" algn="ctr" fontAlgn="b"/>
                      <a:r>
                        <a:rPr sz="1100" b="1"/>
                        <a:t>11</a:t>
                      </a:r>
                      <a:endParaRPr sz="1100" b="1"/>
                    </a:p>
                  </a:txBody>
                  <a:tcPr marL="23177" marR="23177" marT="15557" marB="15557" anchor="b" anchorCtr="0">
                    <a:solidFill>
                      <a:schemeClr val="accent3">
                        <a:lumMod val="85000"/>
                      </a:schemeClr>
                    </a:solidFill>
                  </a:tcPr>
                </a:tc>
                <a:tc>
                  <a:txBody>
                    <a:bodyPr/>
                    <a:p>
                      <a:pPr marL="22860" indent="0" algn="ctr" fontAlgn="b"/>
                      <a:r>
                        <a:rPr sz="1100" b="1"/>
                        <a:t>64</a:t>
                      </a:r>
                      <a:endParaRPr sz="1100" b="1"/>
                    </a:p>
                  </a:txBody>
                  <a:tcPr marL="23177" marR="23177" marT="15557" marB="15557" anchor="b" anchorCtr="0">
                    <a:solidFill>
                      <a:schemeClr val="accent3">
                        <a:lumMod val="85000"/>
                      </a:schemeClr>
                    </a:solidFill>
                  </a:tcPr>
                </a:tc>
                <a:tc>
                  <a:txBody>
                    <a:bodyPr/>
                    <a:p>
                      <a:pPr marL="22860" indent="0" algn="ctr" fontAlgn="b"/>
                      <a:r>
                        <a:rPr sz="1100" b="1"/>
                        <a:t>1</a:t>
                      </a:r>
                      <a:endParaRPr sz="1100" b="1"/>
                    </a:p>
                  </a:txBody>
                  <a:tcPr marL="23177" marR="23177" marT="15557" marB="15557" anchor="b" anchorCtr="0">
                    <a:solidFill>
                      <a:schemeClr val="accent3">
                        <a:lumMod val="85000"/>
                      </a:schemeClr>
                    </a:solidFill>
                  </a:tcPr>
                </a:tc>
                <a:tc>
                  <a:txBody>
                    <a:bodyPr/>
                    <a:p>
                      <a:pPr marL="22860" indent="0" algn="ctr" fontAlgn="b"/>
                      <a:r>
                        <a:rPr sz="1100" b="1"/>
                        <a:t>82</a:t>
                      </a:r>
                      <a:endParaRPr sz="1100" b="1"/>
                    </a:p>
                  </a:txBody>
                  <a:tcPr marL="23177" marR="23177" marT="15557" marB="15557" anchor="b" anchorCtr="0">
                    <a:solidFill>
                      <a:schemeClr val="accent3">
                        <a:lumMod val="85000"/>
                      </a:schemeClr>
                    </a:solidFill>
                  </a:tcPr>
                </a:tc>
              </a:tr>
              <a:tr h="270510">
                <a:tc>
                  <a:txBody>
                    <a:bodyPr/>
                    <a:p>
                      <a:pPr marL="22860" indent="0" algn="ctr" fontAlgn="b"/>
                      <a:r>
                        <a:rPr sz="1100" b="1"/>
                        <a:t>PYZ</a:t>
                      </a:r>
                      <a:endParaRPr sz="1100" b="1"/>
                    </a:p>
                  </a:txBody>
                  <a:tcPr marL="23177" marR="23177" marT="15557" marB="15557" anchor="b" anchorCtr="0">
                    <a:solidFill>
                      <a:schemeClr val="accent3">
                        <a:lumMod val="85000"/>
                      </a:schemeClr>
                    </a:solidFill>
                  </a:tcPr>
                </a:tc>
                <a:tc>
                  <a:txBody>
                    <a:bodyPr/>
                    <a:p>
                      <a:pPr marL="22860" indent="0" algn="ctr" fontAlgn="b"/>
                      <a:r>
                        <a:rPr sz="1100" b="1"/>
                        <a:t>9</a:t>
                      </a:r>
                      <a:endParaRPr sz="1100" b="1"/>
                    </a:p>
                  </a:txBody>
                  <a:tcPr marL="23177" marR="23177" marT="15557" marB="15557" anchor="b" anchorCtr="0">
                    <a:solidFill>
                      <a:schemeClr val="accent3">
                        <a:lumMod val="85000"/>
                      </a:schemeClr>
                    </a:solidFill>
                  </a:tcPr>
                </a:tc>
                <a:tc>
                  <a:txBody>
                    <a:bodyPr/>
                    <a:p>
                      <a:pPr marL="22860" indent="0" algn="ctr" fontAlgn="b"/>
                      <a:r>
                        <a:rPr sz="1100" b="1"/>
                        <a:t>15</a:t>
                      </a:r>
                      <a:endParaRPr sz="1100" b="1"/>
                    </a:p>
                  </a:txBody>
                  <a:tcPr marL="23177" marR="23177" marT="15557" marB="15557" anchor="b" anchorCtr="0">
                    <a:solidFill>
                      <a:schemeClr val="accent3">
                        <a:lumMod val="85000"/>
                      </a:schemeClr>
                    </a:solidFill>
                  </a:tcPr>
                </a:tc>
                <a:tc>
                  <a:txBody>
                    <a:bodyPr/>
                    <a:p>
                      <a:pPr marL="22860" indent="0" algn="ctr" fontAlgn="b"/>
                      <a:r>
                        <a:rPr sz="1100" b="1"/>
                        <a:t>57</a:t>
                      </a:r>
                      <a:endParaRPr sz="1100" b="1"/>
                    </a:p>
                  </a:txBody>
                  <a:tcPr marL="23177" marR="23177" marT="15557" marB="15557" anchor="b" anchorCtr="0">
                    <a:solidFill>
                      <a:schemeClr val="accent3">
                        <a:lumMod val="85000"/>
                      </a:schemeClr>
                    </a:solidFill>
                  </a:tcPr>
                </a:tc>
                <a:tc>
                  <a:txBody>
                    <a:bodyPr/>
                    <a:p>
                      <a:pPr marL="22860" indent="0" algn="ctr" fontAlgn="b"/>
                      <a:r>
                        <a:rPr sz="1100" b="1"/>
                        <a:t>4</a:t>
                      </a:r>
                      <a:endParaRPr sz="1100" b="1"/>
                    </a:p>
                  </a:txBody>
                  <a:tcPr marL="23177" marR="23177" marT="15557" marB="15557" anchor="b" anchorCtr="0">
                    <a:solidFill>
                      <a:schemeClr val="accent3">
                        <a:lumMod val="85000"/>
                      </a:schemeClr>
                    </a:solidFill>
                  </a:tcPr>
                </a:tc>
                <a:tc>
                  <a:txBody>
                    <a:bodyPr/>
                    <a:p>
                      <a:pPr marL="22860" indent="0" algn="ctr" fontAlgn="b"/>
                      <a:r>
                        <a:rPr sz="1100" b="1"/>
                        <a:t>85</a:t>
                      </a:r>
                      <a:endParaRPr sz="1100" b="1"/>
                    </a:p>
                  </a:txBody>
                  <a:tcPr marL="23177" marR="23177" marT="15557" marB="15557" anchor="b" anchorCtr="0">
                    <a:solidFill>
                      <a:schemeClr val="accent3">
                        <a:lumMod val="85000"/>
                      </a:schemeClr>
                    </a:solidFill>
                  </a:tcPr>
                </a:tc>
              </a:tr>
              <a:tr h="270510">
                <a:tc>
                  <a:txBody>
                    <a:bodyPr/>
                    <a:p>
                      <a:pPr marL="22860" indent="0" algn="ctr" fontAlgn="b"/>
                      <a:r>
                        <a:rPr sz="1100" b="1"/>
                        <a:t>SVG</a:t>
                      </a:r>
                      <a:endParaRPr sz="1100" b="1"/>
                    </a:p>
                  </a:txBody>
                  <a:tcPr marL="23177" marR="23177" marT="15557" marB="15557" anchor="b" anchorCtr="0">
                    <a:solidFill>
                      <a:schemeClr val="accent3">
                        <a:lumMod val="85000"/>
                      </a:schemeClr>
                    </a:solidFill>
                  </a:tcPr>
                </a:tc>
                <a:tc>
                  <a:txBody>
                    <a:bodyPr/>
                    <a:p>
                      <a:pPr marL="22860" indent="0" algn="ctr" fontAlgn="b"/>
                      <a:r>
                        <a:rPr sz="1100" b="1"/>
                        <a:t>5</a:t>
                      </a:r>
                      <a:endParaRPr sz="1100" b="1"/>
                    </a:p>
                  </a:txBody>
                  <a:tcPr marL="23177" marR="23177" marT="15557" marB="15557" anchor="b" anchorCtr="0">
                    <a:solidFill>
                      <a:schemeClr val="accent3">
                        <a:lumMod val="85000"/>
                      </a:schemeClr>
                    </a:solidFill>
                  </a:tcPr>
                </a:tc>
                <a:tc>
                  <a:txBody>
                    <a:bodyPr/>
                    <a:p>
                      <a:pPr marL="22860" indent="0" algn="ctr" fontAlgn="b"/>
                      <a:r>
                        <a:rPr sz="1100" b="1"/>
                        <a:t>14</a:t>
                      </a:r>
                      <a:endParaRPr sz="1100" b="1"/>
                    </a:p>
                  </a:txBody>
                  <a:tcPr marL="23177" marR="23177" marT="15557" marB="15557" anchor="b" anchorCtr="0">
                    <a:solidFill>
                      <a:schemeClr val="accent3">
                        <a:lumMod val="85000"/>
                      </a:schemeClr>
                    </a:solidFill>
                  </a:tcPr>
                </a:tc>
                <a:tc>
                  <a:txBody>
                    <a:bodyPr/>
                    <a:p>
                      <a:pPr marL="22860" indent="0" algn="ctr" fontAlgn="b"/>
                      <a:r>
                        <a:rPr sz="1100" b="1"/>
                        <a:t>59</a:t>
                      </a:r>
                      <a:endParaRPr sz="1100" b="1"/>
                    </a:p>
                  </a:txBody>
                  <a:tcPr marL="23177" marR="23177" marT="15557" marB="15557" anchor="b" anchorCtr="0">
                    <a:solidFill>
                      <a:schemeClr val="accent3">
                        <a:lumMod val="85000"/>
                      </a:schemeClr>
                    </a:solidFill>
                  </a:tcPr>
                </a:tc>
                <a:tc>
                  <a:txBody>
                    <a:bodyPr/>
                    <a:p>
                      <a:pPr marL="22860" indent="0" algn="ctr" fontAlgn="b"/>
                      <a:r>
                        <a:rPr sz="1100" b="1"/>
                        <a:t>3</a:t>
                      </a:r>
                      <a:endParaRPr sz="1100" b="1"/>
                    </a:p>
                  </a:txBody>
                  <a:tcPr marL="23177" marR="23177" marT="15557" marB="15557" anchor="b" anchorCtr="0">
                    <a:solidFill>
                      <a:schemeClr val="accent3">
                        <a:lumMod val="85000"/>
                      </a:schemeClr>
                    </a:solidFill>
                  </a:tcPr>
                </a:tc>
                <a:tc>
                  <a:txBody>
                    <a:bodyPr/>
                    <a:p>
                      <a:pPr marL="22860" indent="0" algn="ctr" fontAlgn="b"/>
                      <a:r>
                        <a:rPr sz="1100" b="1"/>
                        <a:t>81</a:t>
                      </a:r>
                      <a:endParaRPr sz="1100" b="1"/>
                    </a:p>
                  </a:txBody>
                  <a:tcPr marL="23177" marR="23177" marT="15557" marB="15557" anchor="b" anchorCtr="0">
                    <a:solidFill>
                      <a:schemeClr val="accent3">
                        <a:lumMod val="85000"/>
                      </a:schemeClr>
                    </a:solidFill>
                  </a:tcPr>
                </a:tc>
              </a:tr>
              <a:tr h="269875">
                <a:tc>
                  <a:txBody>
                    <a:bodyPr/>
                    <a:p>
                      <a:pPr marL="22860" indent="0" algn="ctr" fontAlgn="b"/>
                      <a:r>
                        <a:rPr sz="1100" b="1"/>
                        <a:t>TNS</a:t>
                      </a:r>
                      <a:endParaRPr sz="1100" b="1"/>
                    </a:p>
                  </a:txBody>
                  <a:tcPr marL="23177" marR="23177" marT="15557" marB="15557" anchor="b" anchorCtr="0">
                    <a:solidFill>
                      <a:schemeClr val="accent3">
                        <a:lumMod val="85000"/>
                      </a:schemeClr>
                    </a:solidFill>
                  </a:tcPr>
                </a:tc>
                <a:tc>
                  <a:txBody>
                    <a:bodyPr/>
                    <a:p>
                      <a:pPr marL="22860" indent="0" algn="ctr" fontAlgn="b"/>
                      <a:r>
                        <a:rPr sz="1100" b="1"/>
                        <a:t>6</a:t>
                      </a:r>
                      <a:endParaRPr sz="1100" b="1"/>
                    </a:p>
                  </a:txBody>
                  <a:tcPr marL="23177" marR="23177" marT="15557" marB="15557" anchor="b" anchorCtr="0">
                    <a:solidFill>
                      <a:schemeClr val="accent3">
                        <a:lumMod val="85000"/>
                      </a:schemeClr>
                    </a:solidFill>
                  </a:tcPr>
                </a:tc>
                <a:tc>
                  <a:txBody>
                    <a:bodyPr/>
                    <a:p>
                      <a:pPr marL="22860" indent="0" algn="ctr" fontAlgn="b"/>
                      <a:r>
                        <a:rPr sz="1100" b="1"/>
                        <a:t>13</a:t>
                      </a:r>
                      <a:endParaRPr sz="1100" b="1"/>
                    </a:p>
                  </a:txBody>
                  <a:tcPr marL="23177" marR="23177" marT="15557" marB="15557" anchor="b" anchorCtr="0">
                    <a:solidFill>
                      <a:schemeClr val="accent3">
                        <a:lumMod val="85000"/>
                      </a:schemeClr>
                    </a:solidFill>
                  </a:tcPr>
                </a:tc>
                <a:tc>
                  <a:txBody>
                    <a:bodyPr/>
                    <a:p>
                      <a:pPr marL="22860" indent="0" algn="ctr" fontAlgn="b"/>
                      <a:r>
                        <a:rPr sz="1100" b="1"/>
                        <a:t>56</a:t>
                      </a:r>
                      <a:endParaRPr sz="1100" b="1"/>
                    </a:p>
                  </a:txBody>
                  <a:tcPr marL="23177" marR="23177" marT="15557" marB="15557" anchor="b" anchorCtr="0">
                    <a:solidFill>
                      <a:schemeClr val="accent3">
                        <a:lumMod val="85000"/>
                      </a:schemeClr>
                    </a:solidFill>
                  </a:tcPr>
                </a:tc>
                <a:tc>
                  <a:txBody>
                    <a:bodyPr/>
                    <a:p>
                      <a:pPr marL="22860" indent="0" algn="ctr" fontAlgn="b"/>
                      <a:r>
                        <a:rPr sz="1100" b="1"/>
                        <a:t>4</a:t>
                      </a:r>
                      <a:endParaRPr sz="1100" b="1"/>
                    </a:p>
                  </a:txBody>
                  <a:tcPr marL="23177" marR="23177" marT="15557" marB="15557" anchor="b" anchorCtr="0">
                    <a:solidFill>
                      <a:schemeClr val="accent3">
                        <a:lumMod val="85000"/>
                      </a:schemeClr>
                    </a:solidFill>
                  </a:tcPr>
                </a:tc>
                <a:tc>
                  <a:txBody>
                    <a:bodyPr/>
                    <a:p>
                      <a:pPr marL="22860" indent="0" algn="ctr" fontAlgn="b"/>
                      <a:r>
                        <a:rPr sz="1100" b="1"/>
                        <a:t>79</a:t>
                      </a:r>
                      <a:endParaRPr sz="1100" b="1"/>
                    </a:p>
                  </a:txBody>
                  <a:tcPr marL="23177" marR="23177" marT="15557" marB="15557" anchor="b" anchorCtr="0">
                    <a:solidFill>
                      <a:schemeClr val="accent3">
                        <a:lumMod val="85000"/>
                      </a:schemeClr>
                    </a:solidFill>
                  </a:tcPr>
                </a:tc>
              </a:tr>
              <a:tr h="270510">
                <a:tc>
                  <a:txBody>
                    <a:bodyPr/>
                    <a:p>
                      <a:pPr marL="22860" indent="0" algn="ctr" fontAlgn="b"/>
                      <a:r>
                        <a:rPr sz="1100" b="1"/>
                        <a:t>WBL</a:t>
                      </a:r>
                      <a:endParaRPr sz="1100" b="1"/>
                    </a:p>
                  </a:txBody>
                  <a:tcPr marL="23177" marR="23177" marT="15557" marB="15557" anchor="b" anchorCtr="0">
                    <a:solidFill>
                      <a:schemeClr val="accent3">
                        <a:lumMod val="85000"/>
                      </a:schemeClr>
                    </a:solidFill>
                  </a:tcPr>
                </a:tc>
                <a:tc>
                  <a:txBody>
                    <a:bodyPr/>
                    <a:p>
                      <a:pPr marL="22860" indent="0" algn="ctr" fontAlgn="b"/>
                      <a:r>
                        <a:rPr sz="1100" b="1"/>
                        <a:t>11</a:t>
                      </a:r>
                      <a:endParaRPr sz="1100" b="1"/>
                    </a:p>
                  </a:txBody>
                  <a:tcPr marL="23177" marR="23177" marT="15557" marB="15557" anchor="b" anchorCtr="0">
                    <a:solidFill>
                      <a:schemeClr val="accent3">
                        <a:lumMod val="85000"/>
                      </a:schemeClr>
                    </a:solidFill>
                  </a:tcPr>
                </a:tc>
                <a:tc>
                  <a:txBody>
                    <a:bodyPr/>
                    <a:p>
                      <a:pPr marL="22860" indent="0" algn="ctr" fontAlgn="b"/>
                      <a:r>
                        <a:rPr sz="1100" b="1"/>
                        <a:t>13</a:t>
                      </a:r>
                      <a:endParaRPr sz="1100" b="1"/>
                    </a:p>
                  </a:txBody>
                  <a:tcPr marL="23177" marR="23177" marT="15557" marB="15557" anchor="b" anchorCtr="0">
                    <a:solidFill>
                      <a:schemeClr val="accent3">
                        <a:lumMod val="85000"/>
                      </a:schemeClr>
                    </a:solidFill>
                  </a:tcPr>
                </a:tc>
                <a:tc>
                  <a:txBody>
                    <a:bodyPr/>
                    <a:p>
                      <a:pPr marL="22860" indent="0" algn="ctr" fontAlgn="b"/>
                      <a:r>
                        <a:rPr sz="1100" b="1"/>
                        <a:t>61</a:t>
                      </a:r>
                      <a:endParaRPr sz="1100" b="1"/>
                    </a:p>
                  </a:txBody>
                  <a:tcPr marL="23177" marR="23177" marT="15557" marB="15557" anchor="b" anchorCtr="0">
                    <a:solidFill>
                      <a:schemeClr val="accent3">
                        <a:lumMod val="85000"/>
                      </a:schemeClr>
                    </a:solidFill>
                  </a:tcPr>
                </a:tc>
                <a:tc>
                  <a:txBody>
                    <a:bodyPr/>
                    <a:p>
                      <a:pPr marL="22860" indent="0" algn="ctr" fontAlgn="b"/>
                      <a:r>
                        <a:rPr sz="1100" b="1"/>
                        <a:t>3</a:t>
                      </a:r>
                      <a:endParaRPr sz="1100" b="1"/>
                    </a:p>
                  </a:txBody>
                  <a:tcPr marL="23177" marR="23177" marT="15557" marB="15557" anchor="b" anchorCtr="0">
                    <a:solidFill>
                      <a:schemeClr val="accent3">
                        <a:lumMod val="85000"/>
                      </a:schemeClr>
                    </a:solidFill>
                  </a:tcPr>
                </a:tc>
                <a:tc>
                  <a:txBody>
                    <a:bodyPr/>
                    <a:p>
                      <a:pPr marL="22860" indent="0" algn="ctr" fontAlgn="b"/>
                      <a:r>
                        <a:rPr sz="1100" b="1"/>
                        <a:t>88</a:t>
                      </a:r>
                      <a:endParaRPr sz="1100" b="1"/>
                    </a:p>
                  </a:txBody>
                  <a:tcPr marL="23177" marR="23177" marT="15557" marB="15557" anchor="b" anchorCtr="0">
                    <a:solidFill>
                      <a:schemeClr val="accent3">
                        <a:lumMod val="85000"/>
                      </a:schemeClr>
                    </a:solidFill>
                  </a:tcPr>
                </a:tc>
              </a:tr>
              <a:tr h="270510">
                <a:tc>
                  <a:txBody>
                    <a:bodyPr/>
                    <a:p>
                      <a:pPr marL="22860" indent="0" algn="ctr" fontAlgn="b"/>
                      <a:r>
                        <a:rPr sz="1100" b="1">
                          <a:solidFill>
                            <a:srgbClr val="FF0000"/>
                          </a:solidFill>
                        </a:rPr>
                        <a:t>Grand Total</a:t>
                      </a:r>
                      <a:endParaRPr sz="1100" b="1">
                        <a:solidFill>
                          <a:srgbClr val="FF0000"/>
                        </a:solidFill>
                      </a:endParaRPr>
                    </a:p>
                  </a:txBody>
                  <a:tcPr marL="23177" marR="23177" marT="15557" marB="15557" anchor="b" anchorCtr="0">
                    <a:solidFill>
                      <a:schemeClr val="accent3">
                        <a:lumMod val="85000"/>
                      </a:schemeClr>
                    </a:solidFill>
                  </a:tcPr>
                </a:tc>
                <a:tc>
                  <a:txBody>
                    <a:bodyPr/>
                    <a:p>
                      <a:pPr marL="22860" indent="0" algn="ctr" fontAlgn="b"/>
                      <a:r>
                        <a:rPr sz="1100" b="1">
                          <a:solidFill>
                            <a:srgbClr val="FF0000"/>
                          </a:solidFill>
                        </a:rPr>
                        <a:t>74</a:t>
                      </a:r>
                      <a:endParaRPr sz="1100" b="1">
                        <a:solidFill>
                          <a:srgbClr val="FF0000"/>
                        </a:solidFill>
                      </a:endParaRPr>
                    </a:p>
                  </a:txBody>
                  <a:tcPr marL="23177" marR="23177" marT="15557" marB="15557" anchor="b" anchorCtr="0">
                    <a:solidFill>
                      <a:schemeClr val="accent3">
                        <a:lumMod val="85000"/>
                      </a:schemeClr>
                    </a:solidFill>
                  </a:tcPr>
                </a:tc>
                <a:tc>
                  <a:txBody>
                    <a:bodyPr/>
                    <a:p>
                      <a:pPr marL="22860" indent="0" algn="ctr" fontAlgn="b"/>
                      <a:r>
                        <a:rPr sz="1100" b="1">
                          <a:solidFill>
                            <a:srgbClr val="FF0000"/>
                          </a:solidFill>
                        </a:rPr>
                        <a:t>129</a:t>
                      </a:r>
                      <a:endParaRPr sz="1100" b="1">
                        <a:solidFill>
                          <a:srgbClr val="FF0000"/>
                        </a:solidFill>
                      </a:endParaRPr>
                    </a:p>
                  </a:txBody>
                  <a:tcPr marL="23177" marR="23177" marT="15557" marB="15557" anchor="b" anchorCtr="0">
                    <a:solidFill>
                      <a:schemeClr val="accent3">
                        <a:lumMod val="85000"/>
                      </a:schemeClr>
                    </a:solidFill>
                  </a:tcPr>
                </a:tc>
                <a:tc>
                  <a:txBody>
                    <a:bodyPr/>
                    <a:p>
                      <a:pPr marL="22860" indent="0" algn="ctr" fontAlgn="b"/>
                      <a:r>
                        <a:rPr sz="1100" b="1">
                          <a:solidFill>
                            <a:srgbClr val="FF0000"/>
                          </a:solidFill>
                        </a:rPr>
                        <a:t>606</a:t>
                      </a:r>
                      <a:endParaRPr sz="1100" b="1">
                        <a:solidFill>
                          <a:srgbClr val="FF0000"/>
                        </a:solidFill>
                      </a:endParaRPr>
                    </a:p>
                  </a:txBody>
                  <a:tcPr marL="23177" marR="23177" marT="15557" marB="15557" anchor="b" anchorCtr="0">
                    <a:solidFill>
                      <a:schemeClr val="accent3">
                        <a:lumMod val="85000"/>
                      </a:schemeClr>
                    </a:solidFill>
                  </a:tcPr>
                </a:tc>
                <a:tc>
                  <a:txBody>
                    <a:bodyPr/>
                    <a:p>
                      <a:pPr marL="22860" indent="0" algn="ctr" fontAlgn="b"/>
                      <a:r>
                        <a:rPr sz="1100" b="1">
                          <a:solidFill>
                            <a:srgbClr val="FF0000"/>
                          </a:solidFill>
                        </a:rPr>
                        <a:t>35</a:t>
                      </a:r>
                      <a:endParaRPr sz="1100" b="1">
                        <a:solidFill>
                          <a:srgbClr val="FF0000"/>
                        </a:solidFill>
                      </a:endParaRPr>
                    </a:p>
                  </a:txBody>
                  <a:tcPr marL="23177" marR="23177" marT="15557" marB="15557" anchor="b" anchorCtr="0">
                    <a:solidFill>
                      <a:schemeClr val="accent3">
                        <a:lumMod val="85000"/>
                      </a:schemeClr>
                    </a:solidFill>
                  </a:tcPr>
                </a:tc>
                <a:tc>
                  <a:txBody>
                    <a:bodyPr/>
                    <a:p>
                      <a:pPr marL="22860" indent="0" algn="ctr" fontAlgn="b"/>
                      <a:r>
                        <a:rPr sz="1100" b="1">
                          <a:solidFill>
                            <a:srgbClr val="FF0000"/>
                          </a:solidFill>
                        </a:rPr>
                        <a:t>844</a:t>
                      </a:r>
                      <a:endParaRPr sz="1100" b="1">
                        <a:solidFill>
                          <a:srgbClr val="FF0000"/>
                        </a:solidFill>
                      </a:endParaRPr>
                    </a:p>
                  </a:txBody>
                  <a:tcPr marL="23177" marR="23177" marT="15557" marB="15557" anchor="b" anchorCtr="0">
                    <a:solidFill>
                      <a:schemeClr val="accent3">
                        <a:lumMod val="85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066800" y="1981200"/>
            <a:ext cx="9746615" cy="3502025"/>
          </a:xfrm>
          <a:prstGeom prst="rect">
            <a:avLst/>
          </a:prstGeom>
          <a:noFill/>
        </p:spPr>
        <p:txBody>
          <a:bodyPr wrap="square" rtlCol="0">
            <a:noAutofit/>
          </a:bodyPr>
          <a:p>
            <a:r>
              <a:rPr lang="en-US" b="1"/>
              <a:t>Enhanced Efficiency:</a:t>
            </a:r>
            <a:r>
              <a:rPr lang="en-US"/>
              <a:t> Streamlines performance tracking and data analysis, reducing manual effort and improving productivity.​</a:t>
            </a:r>
            <a:endParaRPr lang="en-US"/>
          </a:p>
          <a:p>
            <a:endParaRPr lang="en-US"/>
          </a:p>
          <a:p>
            <a:r>
              <a:rPr lang="en-US" b="1"/>
              <a:t>Data-Driven Decisions: </a:t>
            </a:r>
            <a:r>
              <a:rPr lang="en-US"/>
              <a:t>Facilitates informed decision-making with accurate, real-time insights into employee performance.​</a:t>
            </a:r>
            <a:endParaRPr lang="en-US"/>
          </a:p>
          <a:p>
            <a:endParaRPr lang="en-US"/>
          </a:p>
          <a:p>
            <a:r>
              <a:rPr lang="en-US" b="1"/>
              <a:t>Customizability: </a:t>
            </a:r>
            <a:r>
              <a:rPr lang="en-US"/>
              <a:t>Adapts to organizational needs with customizable metrics and reporting templates.​</a:t>
            </a:r>
            <a:endParaRPr lang="en-US"/>
          </a:p>
          <a:p>
            <a:endParaRPr lang="en-US"/>
          </a:p>
          <a:p>
            <a:r>
              <a:rPr lang="en-US" b="1"/>
              <a:t>Cost-Effective:</a:t>
            </a:r>
            <a:r>
              <a:rPr lang="en-US"/>
              <a:t> Utilizes existing Excel tools, offering a powerful solution without the need for expensive software.​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33438"/>
            <a:ext cx="5525770" cy="6699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108"/>
            <a:ext cx="3161665" cy="69024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286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9" name="Text Placeholder 8"/>
          <p:cNvSpPr>
            <a:spLocks noGrp="1"/>
          </p:cNvSpPr>
          <p:nvPr>
            <p:ph type="body" idx="1"/>
          </p:nvPr>
        </p:nvSpPr>
        <p:spPr>
          <a:xfrm>
            <a:off x="609600" y="1577340"/>
            <a:ext cx="8970645" cy="5262880"/>
          </a:xfrm>
        </p:spPr>
        <p:txBody>
          <a:bodyPr wrap="square"/>
          <a:p>
            <a:r>
              <a:rPr lang="en-US" sz="1800"/>
              <a:t>In the current market trend the performance level of the employee need to be increase day by day to make competitive towards the corporate world. Though many techanical software are presented in the market places the EXCEL and POWER POINT has some separate frame in the current AI world. </a:t>
            </a:r>
            <a:endParaRPr lang="en-US" sz="1800"/>
          </a:p>
          <a:p>
            <a:r>
              <a:rPr lang="en-US" sz="1800"/>
              <a:t>The frequent updation takes more time to access and also to learn the  changes presented in the new visions</a:t>
            </a:r>
            <a:endParaRPr lang="en-US" sz="1800"/>
          </a:p>
          <a:p>
            <a:r>
              <a:rPr lang="en-US" sz="1800"/>
              <a:t>E-current employee performance evaluation process lacks a comprehensive and data-driven approach, resulting in subjective assessments, inconsistent feedback, and limited insights into individual and team performance. This hinders the organization's ability to:</a:t>
            </a:r>
            <a:endParaRPr lang="en-US"/>
          </a:p>
          <a:p>
            <a:r>
              <a:rPr lang="en-US" sz="1800"/>
              <a:t>- Accurately identify top performers and areas for improvement</a:t>
            </a:r>
            <a:endParaRPr lang="en-US" sz="1800"/>
          </a:p>
          <a:p>
            <a:r>
              <a:rPr lang="en-US" sz="1800"/>
              <a:t>- Develop targeted training and development programs</a:t>
            </a:r>
            <a:endParaRPr lang="en-US" sz="1800"/>
          </a:p>
          <a:p>
            <a:r>
              <a:rPr lang="en-US" sz="1800"/>
              <a:t>- Inform fair and equitable promotion and compensation decisions</a:t>
            </a:r>
            <a:endParaRPr lang="en-US" sz="1800"/>
          </a:p>
          <a:p>
            <a:r>
              <a:rPr lang="en-US" sz="1800"/>
              <a:t>- Enhance overall employee engagement and productivity</a:t>
            </a:r>
            <a:endParaRPr lang="en-US" sz="1800"/>
          </a:p>
        </p:txBody>
      </p:sp>
      <p:sp>
        <p:nvSpPr>
          <p:cNvPr id="7" name="object 7"/>
          <p:cNvSpPr txBox="1">
            <a:spLocks noGrp="1"/>
          </p:cNvSpPr>
          <p:nvPr>
            <p:ph type="title"/>
          </p:nvPr>
        </p:nvSpPr>
        <p:spPr>
          <a:xfrm>
            <a:off x="833755" y="575310"/>
            <a:ext cx="681482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11031855" y="3124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533083"/>
            <a:ext cx="7203440"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4154170"/>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Develop Performance Tracking System:</a:t>
            </a:r>
            <a:r>
              <a:rPr lang="en-US" sz="2400" b="0" i="0" dirty="0">
                <a:solidFill>
                  <a:srgbClr val="0D0D0D"/>
                </a:solidFill>
                <a:effectLst/>
                <a:latin typeface="Times New Roman" panose="02020603050405020304" pitchFamily="18" charset="0"/>
                <a:cs typeface="Times New Roman" panose="02020603050405020304" pitchFamily="18" charset="0"/>
              </a:rPr>
              <a:t> Design an excel based system to track key performance indicators and metrics relevant to employees perfoormance.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Create Reporting Templates:</a:t>
            </a:r>
            <a:r>
              <a:rPr lang="en-US" sz="2400" b="0" i="0" dirty="0">
                <a:solidFill>
                  <a:srgbClr val="0D0D0D"/>
                </a:solidFill>
                <a:effectLst/>
                <a:latin typeface="Times New Roman" panose="02020603050405020304" pitchFamily="18" charset="0"/>
                <a:cs typeface="Times New Roman" panose="02020603050405020304" pitchFamily="18" charset="0"/>
              </a:rPr>
              <a:t> Develop templates and dashboards for generating regular performance reports and visualiziation.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Provide Training and Support:</a:t>
            </a:r>
            <a:r>
              <a:rPr lang="en-US" sz="2400" b="0" i="0" dirty="0">
                <a:solidFill>
                  <a:srgbClr val="0D0D0D"/>
                </a:solidFill>
                <a:effectLst/>
                <a:latin typeface="Times New Roman" panose="02020603050405020304" pitchFamily="18" charset="0"/>
                <a:cs typeface="Times New Roman" panose="02020603050405020304" pitchFamily="18" charset="0"/>
              </a:rPr>
              <a:t> Offer training and support to ensure effective use of the performance tracking system.</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Enhance Data Analysis:</a:t>
            </a:r>
            <a:r>
              <a:rPr lang="en-US" sz="2400" b="0" i="0" dirty="0">
                <a:solidFill>
                  <a:srgbClr val="0D0D0D"/>
                </a:solidFill>
                <a:effectLst/>
                <a:latin typeface="Times New Roman" panose="02020603050405020304" pitchFamily="18" charset="0"/>
                <a:cs typeface="Times New Roman" panose="02020603050405020304" pitchFamily="18" charset="0"/>
              </a:rPr>
              <a:t> Utilize advanced excel functions to analyze performance data and generate actionable insights.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1219200" y="609283"/>
            <a:ext cx="5935345" cy="5086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7625" y="3819523"/>
            <a:ext cx="4124325" cy="3009900"/>
            <a:chOff x="47625" y="3819523"/>
            <a:chExt cx="4124325" cy="3009900"/>
          </a:xfrm>
        </p:grpSpPr>
        <p:pic>
          <p:nvPicPr>
            <p:cNvPr id="19" name="object 19"/>
            <p:cNvPicPr/>
            <p:nvPr>
              <p:custDataLst>
                <p:tags r:id="rId2"/>
              </p:custDataLst>
            </p:nvPr>
          </p:nvPicPr>
          <p:blipFill>
            <a:blip r:embed="rId3" cstate="print"/>
            <a:stretch>
              <a:fillRect/>
            </a:stretch>
          </p:blipFill>
          <p:spPr>
            <a:xfrm>
              <a:off x="466725" y="6410325"/>
              <a:ext cx="3705225" cy="295275"/>
            </a:xfrm>
            <a:prstGeom prst="rect">
              <a:avLst/>
            </a:prstGeom>
          </p:spPr>
        </p:pic>
        <p:pic>
          <p:nvPicPr>
            <p:cNvPr id="20" name="object 20"/>
            <p:cNvPicPr/>
            <p:nvPr>
              <p:custDataLst>
                <p:tags r:id="rId4"/>
              </p:custDataLst>
            </p:nvPr>
          </p:nvPicPr>
          <p:blipFill>
            <a:blip r:embed="rId5" cstate="print"/>
            <a:stretch>
              <a:fillRect/>
            </a:stretch>
          </p:blipFill>
          <p:spPr>
            <a:xfrm>
              <a:off x="47625" y="3819523"/>
              <a:ext cx="1733550" cy="3009898"/>
            </a:xfrm>
            <a:prstGeom prst="rect">
              <a:avLst/>
            </a:prstGeom>
          </p:spPr>
        </p:pic>
      </p:grpSp>
      <p:sp>
        <p:nvSpPr>
          <p:cNvPr id="7" name="Text Box 6"/>
          <p:cNvSpPr txBox="1"/>
          <p:nvPr/>
        </p:nvSpPr>
        <p:spPr>
          <a:xfrm>
            <a:off x="2620010" y="2202815"/>
            <a:ext cx="4064000" cy="1476375"/>
          </a:xfrm>
          <a:prstGeom prst="rect">
            <a:avLst/>
          </a:prstGeom>
          <a:noFill/>
        </p:spPr>
        <p:txBody>
          <a:bodyPr wrap="square" rtlCol="0">
            <a:spAutoFit/>
          </a:bodyPr>
          <a:p>
            <a:pPr marL="285750" indent="-285750">
              <a:buFont typeface="Wingdings" panose="05000000000000000000" charset="0"/>
              <a:buChar char="v"/>
            </a:pPr>
            <a:r>
              <a:rPr lang="en-US"/>
              <a:t>EMPLOYER</a:t>
            </a:r>
            <a:endParaRPr lang="en-US"/>
          </a:p>
          <a:p>
            <a:pPr marL="285750" indent="-285750">
              <a:buFont typeface="Wingdings" panose="05000000000000000000" charset="0"/>
              <a:buChar char="v"/>
            </a:pPr>
            <a:endParaRPr lang="en-US"/>
          </a:p>
          <a:p>
            <a:pPr marL="285750" indent="-285750">
              <a:buFont typeface="Wingdings" panose="05000000000000000000" charset="0"/>
              <a:buChar char="v"/>
            </a:pPr>
            <a:r>
              <a:rPr lang="en-US"/>
              <a:t>EMPLOYEE </a:t>
            </a:r>
            <a:endParaRPr lang="en-US"/>
          </a:p>
          <a:p>
            <a:pPr marL="285750" indent="-285750">
              <a:buFont typeface="Wingdings" panose="05000000000000000000" charset="0"/>
              <a:buChar char="v"/>
            </a:pPr>
            <a:endParaRPr lang="en-US"/>
          </a:p>
          <a:p>
            <a:pPr marL="285750" indent="-285750">
              <a:buFont typeface="Wingdings" panose="05000000000000000000" charset="0"/>
              <a:buChar char="v"/>
            </a:pPr>
            <a:r>
              <a:rPr lang="en-US"/>
              <a:t>ORGANISATION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609600" y="609283"/>
            <a:ext cx="10770235" cy="5670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676400"/>
            <a:ext cx="8616950" cy="3969385"/>
          </a:xfrm>
          <a:prstGeom prst="rect">
            <a:avLst/>
          </a:prstGeom>
          <a:noFill/>
        </p:spPr>
        <p:txBody>
          <a:bodyPr wrap="square" rtlCol="0">
            <a:spAutoFit/>
          </a:bodyPr>
          <a:p>
            <a:pPr marL="342900" indent="-342900">
              <a:buFont typeface="+mj-lt"/>
              <a:buAutoNum type="arabicPeriod"/>
            </a:pPr>
            <a:r>
              <a:rPr lang="en-US" b="1"/>
              <a:t>Customizable Performance Dashboards:</a:t>
            </a:r>
            <a:r>
              <a:rPr lang="en-US"/>
              <a:t> Visualize key performance indicators (KPIs) and metrics through interactive charts and graphs.​</a:t>
            </a:r>
            <a:endParaRPr lang="en-US"/>
          </a:p>
          <a:p>
            <a:pPr marL="342900" indent="-342900">
              <a:buFont typeface="+mj-lt"/>
              <a:buAutoNum type="arabicPeriod"/>
            </a:pPr>
            <a:endParaRPr lang="en-US"/>
          </a:p>
          <a:p>
            <a:pPr marL="342900" indent="-342900">
              <a:buFont typeface="+mj-lt"/>
              <a:buAutoNum type="arabicPeriod"/>
            </a:pPr>
            <a:r>
              <a:rPr lang="en-US" b="1"/>
              <a:t>Automated Reporting Templates: </a:t>
            </a:r>
            <a:r>
              <a:rPr lang="en-US"/>
              <a:t>Generate standardized performance reports and summaries with pre-defined templates.​</a:t>
            </a:r>
            <a:endParaRPr lang="en-US"/>
          </a:p>
          <a:p>
            <a:pPr marL="342900" indent="-342900">
              <a:buFont typeface="+mj-lt"/>
              <a:buAutoNum type="arabicPeriod"/>
            </a:pPr>
            <a:endParaRPr lang="en-US"/>
          </a:p>
          <a:p>
            <a:pPr marL="342900" indent="-342900">
              <a:buFont typeface="+mj-lt"/>
              <a:buAutoNum type="arabicPeriod"/>
            </a:pPr>
            <a:r>
              <a:rPr lang="en-US" b="1"/>
              <a:t>Advanced Data Analysis: </a:t>
            </a:r>
            <a:r>
              <a:rPr lang="en-US"/>
              <a:t>Utilize pivot tables, complex formulas, and conditional formatting to analyze performance data.​</a:t>
            </a:r>
            <a:endParaRPr lang="en-US"/>
          </a:p>
          <a:p>
            <a:pPr marL="342900" indent="-342900">
              <a:buFont typeface="+mj-lt"/>
              <a:buAutoNum type="arabicPeriod"/>
            </a:pPr>
            <a:endParaRPr lang="en-US"/>
          </a:p>
          <a:p>
            <a:pPr marL="342900" indent="-342900">
              <a:buFont typeface="+mj-lt"/>
              <a:buAutoNum type="arabicPeriod"/>
            </a:pPr>
            <a:r>
              <a:rPr lang="en-US" b="1"/>
              <a:t>Real-Time Data Entry and Updates: </a:t>
            </a:r>
            <a:r>
              <a:rPr lang="en-US"/>
              <a:t>Enable real-time updates and data entry to ensure accurate and up-to-date performance tracking.​</a:t>
            </a:r>
            <a:endParaRPr lang="en-US"/>
          </a:p>
          <a:p>
            <a:pPr marL="342900" indent="-342900">
              <a:buFont typeface="+mj-lt"/>
              <a:buAutoNum type="arabicPeriod"/>
            </a:pPr>
            <a:endParaRPr lang="en-US"/>
          </a:p>
          <a:p>
            <a:pPr marL="342900" indent="-342900">
              <a:buFont typeface="+mj-lt"/>
              <a:buAutoNum type="arabicPeriod"/>
            </a:pPr>
            <a:r>
              <a:rPr lang="en-US" b="1"/>
              <a:t>User Guides and Training Materials:</a:t>
            </a:r>
            <a:r>
              <a:rPr lang="en-US"/>
              <a:t> Provide comprehensive documentation and training resources for effective use of the system.​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235585" y="1600200"/>
            <a:ext cx="11721465" cy="4460875"/>
          </a:xfrm>
          <a:prstGeom prst="rect">
            <a:avLst/>
          </a:prstGeom>
          <a:noFill/>
        </p:spPr>
        <p:txBody>
          <a:bodyPr wrap="square" rtlCol="0">
            <a:noAutofit/>
          </a:bodyPr>
          <a:p>
            <a:r>
              <a:rPr lang="en-US" b="1"/>
              <a:t>Employee Information:​</a:t>
            </a:r>
            <a:endParaRPr lang="en-US" b="1"/>
          </a:p>
          <a:p>
            <a:r>
              <a:rPr lang="en-US"/>
              <a:t>Columns: Employee ID, Name, Department, Position, Hire Date, Manager​</a:t>
            </a:r>
            <a:endParaRPr lang="en-US"/>
          </a:p>
          <a:p>
            <a:r>
              <a:rPr lang="en-US"/>
              <a:t>Description: Basic demographic and employment details for each employee.​</a:t>
            </a:r>
            <a:endParaRPr lang="en-US"/>
          </a:p>
          <a:p>
            <a:r>
              <a:rPr lang="en-US"/>
              <a:t>Performance Metrics:​</a:t>
            </a:r>
            <a:endParaRPr lang="en-US"/>
          </a:p>
          <a:p>
            <a:r>
              <a:rPr lang="en-US"/>
              <a:t>Columns: Employee ID, Review Period, KPI 1 (e.g., Sales Targets), KPI 2 (e.g., Customer Satisfaction Score), KPI 3 (e.g., Project Completion Rate), Overall Rating​</a:t>
            </a:r>
            <a:endParaRPr lang="en-US"/>
          </a:p>
          <a:p>
            <a:r>
              <a:rPr lang="en-US"/>
              <a:t>Description: Key performance indicators and overall performance ratings for each review period.​</a:t>
            </a:r>
            <a:endParaRPr lang="en-US"/>
          </a:p>
          <a:p>
            <a:endParaRPr lang="en-US"/>
          </a:p>
          <a:p>
            <a:r>
              <a:rPr lang="en-US" b="1"/>
              <a:t>Performance Reviews:​</a:t>
            </a:r>
            <a:endParaRPr lang="en-US" b="1"/>
          </a:p>
          <a:p>
            <a:r>
              <a:rPr lang="en-US"/>
              <a:t>Columns: Employee ID, Review Date, Reviewer, Comments, Rating (e.g., 1-5 scale), Development Areas​</a:t>
            </a:r>
            <a:endParaRPr lang="en-US"/>
          </a:p>
          <a:p>
            <a:r>
              <a:rPr lang="en-US"/>
              <a:t>Description: Detailed review comments and ratings from performance evaluations, including feedback and areas for improvement.​</a:t>
            </a:r>
            <a:endParaRPr lang="en-US"/>
          </a:p>
          <a:p>
            <a:r>
              <a:rPr lang="en-US"/>
              <a:t>Training and Development:​</a:t>
            </a:r>
            <a:endParaRPr lang="en-US"/>
          </a:p>
          <a:p>
            <a:r>
              <a:rPr lang="en-US"/>
              <a:t>Columns: Employee ID, Training Program, Completion Date, Skills Acquired, Post-Training Performance Improvement​</a:t>
            </a:r>
            <a:endParaRPr lang="en-US"/>
          </a:p>
          <a:p>
            <a:r>
              <a:rPr lang="en-US"/>
              <a:t>Description: Records of training programs attended, skills gained, and subsequent impact on performance​</a:t>
            </a:r>
            <a:endParaRPr lang="en-US"/>
          </a:p>
          <a:p>
            <a:endParaRPr lang="en-US"/>
          </a:p>
          <a:p>
            <a:r>
              <a:rPr lang="en-US"/>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426575" y="330835"/>
            <a:ext cx="29845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9725025" y="-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81000" y="1752600"/>
            <a:ext cx="9166860" cy="3883660"/>
          </a:xfrm>
          <a:prstGeom prst="rect">
            <a:avLst/>
          </a:prstGeom>
          <a:noFill/>
        </p:spPr>
        <p:txBody>
          <a:bodyPr wrap="square" rtlCol="0">
            <a:noAutofit/>
          </a:bodyPr>
          <a:lstStyle/>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Dynamic Dashboards: </a:t>
            </a:r>
            <a:r>
              <a:rPr lang="en-US" b="0" i="0" dirty="0">
                <a:solidFill>
                  <a:srgbClr val="0D0D0D"/>
                </a:solidFill>
                <a:effectLst/>
                <a:latin typeface="Times New Roman" panose="02020603050405020304" pitchFamily="18" charset="0"/>
                <a:cs typeface="Times New Roman" panose="02020603050405020304" pitchFamily="18" charset="0"/>
              </a:rPr>
              <a:t>Our solution features interactive dashboards that visually represent key performance metrics, allowing users to quickly grasp complex data through intuitive charts and graphs. This makes data interpretation easier and more engaging.​</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Automated Insights:</a:t>
            </a:r>
            <a:r>
              <a:rPr lang="en-US" b="0" i="0" dirty="0">
                <a:solidFill>
                  <a:srgbClr val="0D0D0D"/>
                </a:solidFill>
                <a:effectLst/>
                <a:latin typeface="Times New Roman" panose="02020603050405020304" pitchFamily="18" charset="0"/>
                <a:cs typeface="Times New Roman" panose="02020603050405020304" pitchFamily="18" charset="0"/>
              </a:rPr>
              <a:t> With built-in formulas and pivot tables, the system provides automated insights and trend analysis. This reduces manual data manipulation and speeds up the process of identifying performance patterns and anomalies.​</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Real-Time Data Updates: </a:t>
            </a:r>
            <a:r>
              <a:rPr lang="en-US" b="0" i="0" dirty="0">
                <a:solidFill>
                  <a:srgbClr val="0D0D0D"/>
                </a:solidFill>
                <a:effectLst/>
                <a:latin typeface="Times New Roman" panose="02020603050405020304" pitchFamily="18" charset="0"/>
                <a:cs typeface="Times New Roman" panose="02020603050405020304" pitchFamily="18" charset="0"/>
              </a:rPr>
              <a:t>The system allows for real-time data entry and updates, ensuring that performance information is always current. This feature supports timely decision-making and keeps all stakeholders informed with the latest data.​</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Customizable Templates:</a:t>
            </a:r>
            <a:r>
              <a:rPr lang="en-US" b="0" i="0" dirty="0">
                <a:solidFill>
                  <a:srgbClr val="0D0D0D"/>
                </a:solidFill>
                <a:effectLst/>
                <a:latin typeface="Times New Roman" panose="02020603050405020304" pitchFamily="18" charset="0"/>
                <a:cs typeface="Times New Roman" panose="02020603050405020304" pitchFamily="18" charset="0"/>
              </a:rPr>
              <a:t> Users can easily customize reporting templates to fit specific organizational needs, allowing for personalized performance reports and evaluations that align with company standards.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TABLE_ENDDRAG_ORIGIN_RECT" val="484*306"/>
  <p:tag name="TABLE_ENDDRAG_RECT" val="36*150*484*306"/>
</p:tagLst>
</file>

<file path=ppt/theme/theme1.xml><?xml version="1.0" encoding="utf-8"?>
<a:theme xmlns:a="http://schemas.openxmlformats.org/drawingml/2006/main" name="1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6214</Words>
  <Application>WPS Presentation</Application>
  <PresentationFormat>Widescreen</PresentationFormat>
  <Paragraphs>300</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Times New Roman</vt:lpstr>
      <vt:lpstr>Roboto</vt:lpstr>
      <vt:lpstr>Trebuchet MS</vt:lpstr>
      <vt:lpstr>Microsoft YaHei</vt:lpstr>
      <vt:lpstr>Arial Unicode MS</vt:lpstr>
      <vt:lpstr>Calibri</vt:lpstr>
      <vt:lpstr>Wingdings</vt:lpstr>
      <vt:lpstr>Arial</vt:lpstr>
      <vt:lpstr>Algerian</vt:lpstr>
      <vt:lpstr>1_Business Cooperate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15</cp:revision>
  <dcterms:created xsi:type="dcterms:W3CDTF">2024-03-29T15:07:00Z</dcterms:created>
  <dcterms:modified xsi:type="dcterms:W3CDTF">2024-09-08T06:03:26Z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DD4244CD14434002B9E9EE9705020C25_12</vt:lpwstr>
  </property>
  <property fmtid="{D5CDD505-2E9C-101B-9397-08002B2CF9AE}" pid="5" name="KSOProductBuildVer">
    <vt:lpwstr>1033-12.2.0.17119</vt:lpwstr>
  </property>
</Properties>
</file>