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0"/>
  </p:notesMasterIdLst>
  <p:sldIdLst>
    <p:sldId id="256" r:id="rId2"/>
    <p:sldId id="714" r:id="rId3"/>
    <p:sldId id="674" r:id="rId4"/>
    <p:sldId id="713" r:id="rId5"/>
    <p:sldId id="712" r:id="rId6"/>
    <p:sldId id="676" r:id="rId7"/>
    <p:sldId id="711" r:id="rId8"/>
    <p:sldId id="30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77" d="100"/>
          <a:sy n="77" d="100"/>
        </p:scale>
        <p:origin x="802" y="6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23-09-2025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Water Potability Prediction</a:t>
            </a:r>
          </a:p>
        </p:txBody>
      </p:sp>
    </p:spTree>
    <p:extLst>
      <p:ext uri="{BB962C8B-B14F-4D97-AF65-F5344CB8AC3E}">
        <p14:creationId xmlns:p14="http://schemas.microsoft.com/office/powerpoint/2010/main" val="102433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normAutofit/>
          </a:bodyPr>
          <a:lstStyle/>
          <a:p>
            <a:r>
              <a:rPr lang="en-US" b="1" dirty="0"/>
              <a:t>The goal of this project is to develop a machine learning model to predict water potability based on various water quality parameters. This model will help in assessing whether water is safe for consumption, which is crucial for public health and water management.</a:t>
            </a:r>
          </a:p>
          <a:p>
            <a:r>
              <a:rPr lang="en-US" b="1" dirty="0"/>
              <a:t>The project aims to develop a machine learning model to predict water potability based on various water quality parameters. This model will help in assessing whether water is safe for consumption, which is crucial for public health and water management.</a:t>
            </a:r>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Water Potability Prediction</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216441"/>
            <a:ext cx="10834234" cy="4856700"/>
          </a:xfrm>
          <a:prstGeom prst="rect">
            <a:avLst/>
          </a:prstGeom>
        </p:spPr>
        <p:txBody>
          <a:bodyPr>
            <a:normAutofit fontScale="55000" lnSpcReduction="2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Data Exploration and Preprocessing:</a:t>
            </a:r>
          </a:p>
          <a:p>
            <a:pPr lvl="0"/>
            <a:r>
              <a:rPr lang="en-US" dirty="0"/>
              <a:t>Load data, handle missing values, check distributions, address outliers, and scale features.</a:t>
            </a:r>
          </a:p>
          <a:p>
            <a:pPr lvl="0"/>
            <a:r>
              <a:rPr lang="en-US" dirty="0"/>
              <a:t>Feature Engineering:</a:t>
            </a:r>
          </a:p>
          <a:p>
            <a:pPr lvl="0"/>
            <a:r>
              <a:rPr lang="en-US" dirty="0"/>
              <a:t>Analyze correlations, create/transform features if needed.</a:t>
            </a:r>
          </a:p>
          <a:p>
            <a:pPr lvl="0"/>
            <a:r>
              <a:rPr lang="en-US" dirty="0"/>
              <a:t>Handling Class Imbalance:</a:t>
            </a:r>
          </a:p>
          <a:p>
            <a:pPr lvl="0"/>
            <a:r>
              <a:rPr lang="en-US" dirty="0"/>
              <a:t>Balance data using SMOTE.</a:t>
            </a:r>
          </a:p>
          <a:p>
            <a:pPr lvl="0"/>
            <a:r>
              <a:rPr lang="en-US" dirty="0"/>
              <a:t>Model Selection and Training:</a:t>
            </a:r>
          </a:p>
          <a:p>
            <a:pPr lvl="0"/>
            <a:r>
              <a:rPr lang="en-US" dirty="0"/>
              <a:t>Split data, compare SVC, Random Forest, KNN, Decision Tree, and XGBoost classifiers with cross-validation.</a:t>
            </a:r>
          </a:p>
          <a:p>
            <a:pPr lvl="0"/>
            <a:r>
              <a:rPr lang="en-US" dirty="0"/>
              <a:t>Hyperparameter Tuning:</a:t>
            </a:r>
          </a:p>
          <a:p>
            <a:pPr lvl="0"/>
            <a:r>
              <a:rPr lang="en-US" dirty="0"/>
              <a:t>Optimize models with GridSearchCV or RandomizedSearchCV.</a:t>
            </a:r>
          </a:p>
          <a:p>
            <a:pPr lvl="0"/>
            <a:r>
              <a:rPr lang="en-US" dirty="0"/>
              <a:t>Model Evaluation:</a:t>
            </a:r>
          </a:p>
          <a:p>
            <a:pPr lvl="0"/>
            <a:r>
              <a:rPr lang="en-US" dirty="0"/>
              <a:t>Evaluate using accuracy, precision, recall, F1-score, confusion matrices, ROC curves, and AUC scores.</a:t>
            </a:r>
          </a:p>
          <a:p>
            <a:pPr lvl="0"/>
            <a:r>
              <a:rPr lang="en-US" dirty="0"/>
              <a:t>Feature Importance:</a:t>
            </a:r>
          </a:p>
          <a:p>
            <a:pPr lvl="0"/>
            <a:r>
              <a:rPr lang="en-US" dirty="0"/>
              <a:t>Analyze and visualize feature importances for tree-based models.</a:t>
            </a:r>
          </a:p>
          <a:p>
            <a:pPr lvl="0"/>
            <a:r>
              <a:rPr lang="en-US" dirty="0"/>
              <a:t>Results and Visualization:</a:t>
            </a:r>
          </a:p>
          <a:p>
            <a:pPr lvl="0"/>
            <a:r>
              <a:rPr lang="en-US" dirty="0"/>
              <a:t>Visualize model performance and summarize findings.</a:t>
            </a:r>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r>
              <a:rPr lang="en-IN" dirty="0"/>
              <a:t>Dataset Class Distribution</a:t>
            </a:r>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lstStyle/>
          <a:p>
            <a:endParaRPr lang="en-US" dirty="0"/>
          </a:p>
          <a:p>
            <a:r>
              <a:rPr lang="en-US" dirty="0"/>
              <a:t>Shows balance/imbalance in data.</a:t>
            </a:r>
          </a:p>
          <a:p>
            <a:r>
              <a:rPr lang="en-US"/>
              <a:t>SMOTE or balancing is applied to handle class imbalance, making the model fairer and more accurate for predicting the minority class.</a:t>
            </a:r>
            <a:endParaRPr lang="en-US" dirty="0"/>
          </a:p>
          <a:p>
            <a:r>
              <a:rPr lang="en-US" dirty="0"/>
              <a:t>Provides context for evaluation metrics</a:t>
            </a:r>
            <a:r>
              <a:rPr lang="en-IN" dirty="0"/>
              <a:t>.</a:t>
            </a:r>
            <a:endParaRPr lang="en-US" dirty="0"/>
          </a:p>
        </p:txBody>
      </p:sp>
    </p:spTree>
    <p:extLst>
      <p:ext uri="{BB962C8B-B14F-4D97-AF65-F5344CB8AC3E}">
        <p14:creationId xmlns:p14="http://schemas.microsoft.com/office/powerpoint/2010/main" val="13444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A923FD-EE06-48F2-482E-88F38D200251}"/>
              </a:ext>
            </a:extLst>
          </p:cNvPr>
          <p:cNvSpPr>
            <a:spLocks noGrp="1"/>
          </p:cNvSpPr>
          <p:nvPr>
            <p:ph type="title"/>
          </p:nvPr>
        </p:nvSpPr>
        <p:spPr/>
        <p:txBody>
          <a:bodyPr/>
          <a:lstStyle/>
          <a:p>
            <a:r>
              <a:rPr lang="en-IN" dirty="0"/>
              <a:t>Confusion Matrix – Prediction Accuracy</a:t>
            </a:r>
          </a:p>
        </p:txBody>
      </p:sp>
      <p:sp>
        <p:nvSpPr>
          <p:cNvPr id="5" name="Content Placeholder 4">
            <a:extLst>
              <a:ext uri="{FF2B5EF4-FFF2-40B4-BE49-F238E27FC236}">
                <a16:creationId xmlns:a16="http://schemas.microsoft.com/office/drawing/2014/main" id="{8C74B58E-E923-F7F3-8627-D12DF58EC0C5}"/>
              </a:ext>
            </a:extLst>
          </p:cNvPr>
          <p:cNvSpPr>
            <a:spLocks noGrp="1"/>
          </p:cNvSpPr>
          <p:nvPr>
            <p:ph idx="1"/>
          </p:nvPr>
        </p:nvSpPr>
        <p:spPr/>
        <p:txBody>
          <a:bodyPr/>
          <a:lstStyle/>
          <a:p>
            <a:endParaRPr lang="en-US" dirty="0"/>
          </a:p>
          <a:p>
            <a:r>
              <a:rPr lang="en-US" dirty="0"/>
              <a:t>Diagonal cells = correct predictions.</a:t>
            </a:r>
          </a:p>
          <a:p>
            <a:r>
              <a:rPr lang="en-US" dirty="0"/>
              <a:t>Off-diagonal = misclassifications.</a:t>
            </a:r>
          </a:p>
          <a:p>
            <a:r>
              <a:rPr lang="en-US" dirty="0"/>
              <a:t>Model achieves a good balance between precision and recall</a:t>
            </a:r>
            <a:r>
              <a:rPr lang="en-IN" dirty="0"/>
              <a:t>.</a:t>
            </a:r>
            <a:endParaRPr lang="en-US" dirty="0"/>
          </a:p>
        </p:txBody>
      </p:sp>
    </p:spTree>
    <p:extLst>
      <p:ext uri="{BB962C8B-B14F-4D97-AF65-F5344CB8AC3E}">
        <p14:creationId xmlns:p14="http://schemas.microsoft.com/office/powerpoint/2010/main" val="159436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p:txBody>
          <a:bodyPr>
            <a:normAutofit/>
          </a:bodyPr>
          <a:lstStyle/>
          <a:p>
            <a:r>
              <a:rPr lang="en-IN" dirty="0"/>
              <a:t>ROC Curve – Model Performance</a:t>
            </a:r>
            <a:endParaRPr lang="en-US" dirty="0"/>
          </a:p>
        </p:txBody>
      </p:sp>
      <p:sp>
        <p:nvSpPr>
          <p:cNvPr id="2" name="Content Placeholder 1">
            <a:extLst>
              <a:ext uri="{FF2B5EF4-FFF2-40B4-BE49-F238E27FC236}">
                <a16:creationId xmlns:a16="http://schemas.microsoft.com/office/drawing/2014/main" id="{C9565BAE-48A9-8300-4E79-87D77968413B}"/>
              </a:ext>
            </a:extLst>
          </p:cNvPr>
          <p:cNvSpPr>
            <a:spLocks noGrp="1"/>
          </p:cNvSpPr>
          <p:nvPr>
            <p:ph idx="1"/>
          </p:nvPr>
        </p:nvSpPr>
        <p:spPr/>
        <p:txBody>
          <a:bodyPr lIns="0" tIns="0" rIns="0" bIns="0" numCol="2">
            <a:normAutofit/>
          </a:bodyPr>
          <a:lstStyle/>
          <a:p>
            <a:r>
              <a:rPr lang="en-US" sz="3600" dirty="0"/>
              <a:t>AUC = 0.89, strong classification performance.</a:t>
            </a:r>
          </a:p>
          <a:p>
            <a:r>
              <a:rPr lang="en-US" sz="3600" dirty="0"/>
              <a:t>Curve close to top-left = better predictions.</a:t>
            </a:r>
          </a:p>
          <a:p>
            <a:r>
              <a:rPr lang="en-US" sz="3600" dirty="0"/>
              <a:t>Higher curve = model distinguishes well between classes</a:t>
            </a:r>
            <a:r>
              <a:rPr lang="en-IN" sz="2200" dirty="0"/>
              <a:t>.</a:t>
            </a:r>
            <a:endParaRPr lang="en-US" sz="3600" dirty="0"/>
          </a:p>
        </p:txBody>
      </p:sp>
    </p:spTree>
    <p:extLst>
      <p:ext uri="{BB962C8B-B14F-4D97-AF65-F5344CB8AC3E}">
        <p14:creationId xmlns:p14="http://schemas.microsoft.com/office/powerpoint/2010/main" val="28459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8694</TotalTime>
  <Words>322</Words>
  <Application>Microsoft Office PowerPoint</Application>
  <PresentationFormat>Widescreen</PresentationFormat>
  <Paragraphs>38</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BIA Template</vt:lpstr>
      <vt:lpstr>PowerPoint Presentation</vt:lpstr>
      <vt:lpstr>Agenda</vt:lpstr>
      <vt:lpstr>Water Potability Prediction</vt:lpstr>
      <vt:lpstr>Dataset Class Distribution</vt:lpstr>
      <vt:lpstr>Confusion Matrix – Prediction Accuracy</vt:lpstr>
      <vt:lpstr>ROC Curve – Model Performance</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MADHUMATI SHIRSAT</cp:lastModifiedBy>
  <cp:revision>2257</cp:revision>
  <dcterms:created xsi:type="dcterms:W3CDTF">2020-12-23T13:36:00Z</dcterms:created>
  <dcterms:modified xsi:type="dcterms:W3CDTF">2025-09-24T08:18:22Z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