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sz="2400" b="1" dirty="0">
                <a:effectLst/>
                <a:latin typeface="Times New Roman" panose="02020603050405020304" pitchFamily="18" charset="0"/>
                <a:ea typeface="Times New Roman" panose="02020603050405020304" pitchFamily="18" charset="0"/>
              </a:rPr>
              <a:t>INTEGRATED CROP PROTECTION MANAGEMENT</a:t>
            </a:r>
            <a:endParaRPr lang="en-GB" sz="24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r>
              <a:rPr lang="en-US" dirty="0"/>
              <a:t> CAI-G11</a:t>
            </a:r>
            <a:endParaRPr lang="en-GB" dirty="0"/>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Mr. </a:t>
            </a:r>
            <a:r>
              <a:rPr lang="en-GB" sz="1800" dirty="0">
                <a:effectLst/>
              </a:rPr>
              <a:t>Sheik Jamil Ahmed</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7" name="Table 6">
            <a:extLst>
              <a:ext uri="{FF2B5EF4-FFF2-40B4-BE49-F238E27FC236}">
                <a16:creationId xmlns:a16="http://schemas.microsoft.com/office/drawing/2014/main" id="{955B5550-21DC-C727-F801-DC955B1592B7}"/>
              </a:ext>
            </a:extLst>
          </p:cNvPr>
          <p:cNvGraphicFramePr>
            <a:graphicFrameLocks noGrp="1"/>
          </p:cNvGraphicFramePr>
          <p:nvPr>
            <p:extLst>
              <p:ext uri="{D42A27DB-BD31-4B8C-83A1-F6EECF244321}">
                <p14:modId xmlns:p14="http://schemas.microsoft.com/office/powerpoint/2010/main" val="4166396330"/>
              </p:ext>
            </p:extLst>
          </p:nvPr>
        </p:nvGraphicFramePr>
        <p:xfrm>
          <a:off x="344898" y="3398466"/>
          <a:ext cx="5751102" cy="1522984"/>
        </p:xfrm>
        <a:graphic>
          <a:graphicData uri="http://schemas.openxmlformats.org/drawingml/2006/table">
            <a:tbl>
              <a:tblPr firstRow="1" bandRow="1">
                <a:tableStyleId>{5C22544A-7EE6-4342-B048-85BDC9FD1C3A}</a:tableStyleId>
              </a:tblPr>
              <a:tblGrid>
                <a:gridCol w="2875551">
                  <a:extLst>
                    <a:ext uri="{9D8B030D-6E8A-4147-A177-3AD203B41FA5}">
                      <a16:colId xmlns:a16="http://schemas.microsoft.com/office/drawing/2014/main" val="3814722357"/>
                    </a:ext>
                  </a:extLst>
                </a:gridCol>
                <a:gridCol w="2875551">
                  <a:extLst>
                    <a:ext uri="{9D8B030D-6E8A-4147-A177-3AD203B41FA5}">
                      <a16:colId xmlns:a16="http://schemas.microsoft.com/office/drawing/2014/main" val="2716120978"/>
                    </a:ext>
                  </a:extLst>
                </a:gridCol>
              </a:tblGrid>
              <a:tr h="4155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2">
                              <a:lumMod val="75000"/>
                            </a:schemeClr>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2">
                              <a:lumMod val="75000"/>
                            </a:schemeClr>
                          </a:solidFill>
                        </a:rPr>
                        <a:t>Student Name</a:t>
                      </a:r>
                    </a:p>
                  </a:txBody>
                  <a:tcPr/>
                </a:tc>
                <a:extLst>
                  <a:ext uri="{0D108BD9-81ED-4DB2-BD59-A6C34878D82A}">
                    <a16:rowId xmlns:a16="http://schemas.microsoft.com/office/drawing/2014/main" val="1548729772"/>
                  </a:ext>
                </a:extLst>
              </a:tr>
              <a:tr h="0">
                <a:tc>
                  <a:txBody>
                    <a:bodyPr/>
                    <a:lstStyle/>
                    <a:p>
                      <a:r>
                        <a:rPr lang="en-IN" dirty="0"/>
                        <a:t>20211CAI0061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Madhumita R Aradhya</a:t>
                      </a:r>
                    </a:p>
                  </a:txBody>
                  <a:tcPr/>
                </a:tc>
                <a:extLst>
                  <a:ext uri="{0D108BD9-81ED-4DB2-BD59-A6C34878D82A}">
                    <a16:rowId xmlns:a16="http://schemas.microsoft.com/office/drawing/2014/main" val="437365091"/>
                  </a:ext>
                </a:extLst>
              </a:tr>
              <a:tr h="370840">
                <a:tc>
                  <a:txBody>
                    <a:bodyPr/>
                    <a:lstStyle/>
                    <a:p>
                      <a:r>
                        <a:rPr lang="en-IN" dirty="0"/>
                        <a:t>20211CAI0056</a:t>
                      </a:r>
                    </a:p>
                  </a:txBody>
                  <a:tcPr/>
                </a:tc>
                <a:tc>
                  <a:txBody>
                    <a:bodyPr/>
                    <a:lstStyle/>
                    <a:p>
                      <a:r>
                        <a:rPr lang="en-IN" dirty="0"/>
                        <a:t>Pranay Srinivas</a:t>
                      </a:r>
                    </a:p>
                  </a:txBody>
                  <a:tcPr/>
                </a:tc>
                <a:extLst>
                  <a:ext uri="{0D108BD9-81ED-4DB2-BD59-A6C34878D82A}">
                    <a16:rowId xmlns:a16="http://schemas.microsoft.com/office/drawing/2014/main" val="3831127346"/>
                  </a:ext>
                </a:extLst>
              </a:tr>
              <a:tr h="370840">
                <a:tc>
                  <a:txBody>
                    <a:bodyPr/>
                    <a:lstStyle/>
                    <a:p>
                      <a:r>
                        <a:rPr lang="en-IN" dirty="0"/>
                        <a:t>20211CAI0035</a:t>
                      </a:r>
                    </a:p>
                  </a:txBody>
                  <a:tcPr/>
                </a:tc>
                <a:tc>
                  <a:txBody>
                    <a:bodyPr/>
                    <a:lstStyle/>
                    <a:p>
                      <a:r>
                        <a:rPr lang="en-IN" dirty="0" err="1"/>
                        <a:t>Elluri</a:t>
                      </a:r>
                      <a:r>
                        <a:rPr lang="en-IN" dirty="0"/>
                        <a:t> Bhavya Sree</a:t>
                      </a:r>
                    </a:p>
                  </a:txBody>
                  <a:tcPr/>
                </a:tc>
                <a:extLst>
                  <a:ext uri="{0D108BD9-81ED-4DB2-BD59-A6C34878D82A}">
                    <a16:rowId xmlns:a16="http://schemas.microsoft.com/office/drawing/2014/main" val="1971965881"/>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651436" y="1367118"/>
            <a:ext cx="10668000" cy="4952997"/>
          </a:xfrm>
        </p:spPr>
        <p:txBody>
          <a:bodyPr/>
          <a:lstStyle/>
          <a:p>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is a transformative solution for Indian agriculture, addressing key challenges faced by farmers in an unpredictable environment. By leveraging artificial intelligence and data analytics,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empowers farmers to make informed, data-driven decisions about crop cultivation and resource management.</a:t>
            </a:r>
          </a:p>
          <a:p>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With features like monsoon prediction, soil health analysis, crop recommendations, market sentiment analysis, and a warehouse locator,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provides easy access to valuable information, enhancing user engagement and satisfaction.</a:t>
            </a:r>
          </a:p>
          <a:p>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As it is adopted by the farming community,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has the potential to improve crop yield, profitability, and sustainability. Ultimately, it serves as a comprehensive support system aimed at uplifting farmers and enhancing their livelihoods, paving the way for a smarter agricultural future.</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Kumar, A., et al. (2021). "AI-Based Monsoon Prediction for Precision Agriculture." </a:t>
            </a:r>
            <a:r>
              <a:rPr lang="en-IN" sz="1800" i="1" dirty="0">
                <a:effectLst/>
                <a:latin typeface="Times New Roman" panose="02020603050405020304" pitchFamily="18" charset="0"/>
                <a:ea typeface="Times New Roman" panose="02020603050405020304" pitchFamily="18" charset="0"/>
              </a:rPr>
              <a:t>Journal of Meteorological Studies</a:t>
            </a:r>
            <a:r>
              <a:rPr lang="en-IN"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Mishra, R., et al. (2020). "Soil Health Analysis using Machine Learning for Improved Fertilizer Management." </a:t>
            </a:r>
            <a:r>
              <a:rPr lang="en-IN" sz="1800" i="1" dirty="0">
                <a:effectLst/>
                <a:latin typeface="Times New Roman" panose="02020603050405020304" pitchFamily="18" charset="0"/>
                <a:ea typeface="Times New Roman" panose="02020603050405020304" pitchFamily="18" charset="0"/>
              </a:rPr>
              <a:t>Agricultural Data Science Journal</a:t>
            </a:r>
            <a:r>
              <a:rPr lang="en-IN"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Patel, S., et al. (2022). "Crop Recommendation Systems using Decision Trees and k-NN Algorithms." </a:t>
            </a:r>
            <a:r>
              <a:rPr lang="en-IN" sz="1800" i="1" dirty="0">
                <a:effectLst/>
                <a:latin typeface="Times New Roman" panose="02020603050405020304" pitchFamily="18" charset="0"/>
                <a:ea typeface="Times New Roman" panose="02020603050405020304" pitchFamily="18" charset="0"/>
              </a:rPr>
              <a:t>Journal of Agricultural Informatics</a:t>
            </a:r>
            <a:r>
              <a:rPr lang="en-IN"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Sharma, P., &amp; Gupta, A. (2023). "Sentiment Analysis in Agricultural Markets: A Case Study on Crop Pricing." </a:t>
            </a:r>
            <a:r>
              <a:rPr lang="en-IN" sz="1800" i="1" dirty="0">
                <a:effectLst/>
                <a:latin typeface="Times New Roman" panose="02020603050405020304" pitchFamily="18" charset="0"/>
                <a:ea typeface="Times New Roman" panose="02020603050405020304" pitchFamily="18" charset="0"/>
              </a:rPr>
              <a:t>International Journal of AI in Agriculture</a:t>
            </a:r>
            <a:r>
              <a:rPr lang="en-IN" sz="1800" dirty="0">
                <a:effectLst/>
                <a:latin typeface="Times New Roman" panose="02020603050405020304" pitchFamily="18" charset="0"/>
                <a:ea typeface="Times New Roman" panose="02020603050405020304" pitchFamily="18" charset="0"/>
              </a:rPr>
              <a:t>.</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Agriculture plays a pivotal role in the Indian economy, employing over half of the nation’s workforce. Despite its importance, the agricultural sector faces numerous challenges, including unpredictable weather patterns, fluctuating market prices, and inefficient farming practices. These challenges hinder farmers from maximizing crop yield and profitability. Traditional farming practices often rely on experience or outdated methods, leaving farmers vulnerable to external variables such as climate change, soil degradation, and volatile market conditions.</a:t>
            </a:r>
          </a:p>
          <a:p>
            <a:pPr marL="0" indent="0">
              <a:buNone/>
            </a:pPr>
            <a:endParaRPr lang="en-IN" sz="1800" dirty="0">
              <a:effectLst/>
              <a:latin typeface="Times New Roman" panose="02020603050405020304" pitchFamily="18" charset="0"/>
              <a:ea typeface="Times New Roman" panose="02020603050405020304" pitchFamily="18" charset="0"/>
            </a:endParaRPr>
          </a:p>
          <a:p>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is designed as a comprehensive, AI-driven solution to address these challenges. By utilizing Artificial Intelligence (AI) and Machine Learning (ML),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provides actionable insights into critical farming factors such as monsoon patterns, soil health, crop recommendations, and market sentiment analysis. This one-stop application empowers farmers to make informed, data-backed decisions, improving both yield and profits.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integrates advanced technology with user-friendly features to ensure that farmers can access cutting-edge tools right at their fingertips.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marL="342900" lvl="0" indent="-342900">
              <a:buFont typeface="+mj-lt"/>
              <a:buAutoNum type="romanUcPeriod"/>
            </a:pPr>
            <a:r>
              <a:rPr lang="en-IN" sz="1800" b="1" dirty="0">
                <a:effectLst/>
                <a:latin typeface="Times New Roman" panose="02020603050405020304" pitchFamily="18" charset="0"/>
                <a:ea typeface="Times New Roman" panose="02020603050405020304" pitchFamily="18" charset="0"/>
              </a:rPr>
              <a:t>Monsoon Prediction Using ML Models</a:t>
            </a:r>
            <a:r>
              <a:rPr lang="en-IN" sz="1800" dirty="0">
                <a:effectLst/>
                <a:latin typeface="Times New Roman" panose="02020603050405020304" pitchFamily="18" charset="0"/>
                <a:ea typeface="Times New Roman" panose="02020603050405020304" pitchFamily="18" charset="0"/>
              </a:rPr>
              <a:t>: According to Kumar et al. (2021), machine learning algorithms such as Random Forest and Gradient Boosting can be applied to predict monsoon patterns based on historical weather data and oceanic indicators. This approach enables more reliable forecasting, which is crucial for agriculture planning.</a:t>
            </a:r>
          </a:p>
          <a:p>
            <a:pPr marL="342900" lvl="0" indent="-342900">
              <a:buFont typeface="+mj-lt"/>
              <a:buAutoNum type="romanUcPeriod"/>
            </a:pPr>
            <a:r>
              <a:rPr lang="en-IN" sz="1800" b="1" dirty="0">
                <a:effectLst/>
                <a:latin typeface="Times New Roman" panose="02020603050405020304" pitchFamily="18" charset="0"/>
                <a:ea typeface="Times New Roman" panose="02020603050405020304" pitchFamily="18" charset="0"/>
              </a:rPr>
              <a:t>Soil Health Analysis</a:t>
            </a:r>
            <a:r>
              <a:rPr lang="en-IN" sz="1800" dirty="0">
                <a:effectLst/>
                <a:latin typeface="Times New Roman" panose="02020603050405020304" pitchFamily="18" charset="0"/>
                <a:ea typeface="Times New Roman" panose="02020603050405020304" pitchFamily="18" charset="0"/>
              </a:rPr>
              <a:t>: Mishra et al. (2020) explored the use of machine learning techniques to predict soil health based on parameters like nitrogen, phosphorus, and potassium (NPK) levels. Their research concluded that accurate soil health prediction improves crop productivity through better fertilizer management.</a:t>
            </a:r>
          </a:p>
          <a:p>
            <a:pPr marL="342900" lvl="0" indent="-342900">
              <a:buFont typeface="+mj-lt"/>
              <a:buAutoNum type="romanUcPeriod"/>
            </a:pPr>
            <a:r>
              <a:rPr lang="en-IN" sz="1800" b="1" dirty="0">
                <a:effectLst/>
                <a:latin typeface="Times New Roman" panose="02020603050405020304" pitchFamily="18" charset="0"/>
                <a:ea typeface="Times New Roman" panose="02020603050405020304" pitchFamily="18" charset="0"/>
              </a:rPr>
              <a:t>Crop Recommendation Systems</a:t>
            </a:r>
            <a:r>
              <a:rPr lang="en-IN" sz="1800" dirty="0">
                <a:effectLst/>
                <a:latin typeface="Times New Roman" panose="02020603050405020304" pitchFamily="18" charset="0"/>
                <a:ea typeface="Times New Roman" panose="02020603050405020304" pitchFamily="18" charset="0"/>
              </a:rPr>
              <a:t>: Based on the work of Patel et al. (2022), crop recommendation systems can use decision trees and k-nearest neighbour algorithms to recommend crops based on soil type, weather patterns, and market demand, increasing farmers’ revenue.</a:t>
            </a:r>
          </a:p>
          <a:p>
            <a:pPr marL="342900" lvl="0" indent="-342900">
              <a:buFont typeface="+mj-lt"/>
              <a:buAutoNum type="romanUcPeriod"/>
            </a:pPr>
            <a:r>
              <a:rPr lang="en-US"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Market Sentiment Analysis</a:t>
            </a:r>
            <a:r>
              <a:rPr lang="en-IN" sz="1800" dirty="0">
                <a:effectLst/>
                <a:latin typeface="Times New Roman" panose="02020603050405020304" pitchFamily="18" charset="0"/>
                <a:ea typeface="Times New Roman" panose="02020603050405020304" pitchFamily="18" charset="0"/>
              </a:rPr>
              <a:t>: In a study by Sharma and Gupta (2023), sentiment analysis techniques, such as Natural Language Processing (NLP), were used to assess public and media sentiment regarding crop markets. This method offers farmers insights into market trends and helps them make better selling decisions.</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20000"/>
          </a:bodyPr>
          <a:lstStyle/>
          <a:p>
            <a:r>
              <a:rPr lang="en-US" dirty="0"/>
              <a:t>The proposed </a:t>
            </a:r>
            <a:r>
              <a:rPr lang="en-US" dirty="0" err="1"/>
              <a:t>AgroDoc</a:t>
            </a:r>
            <a:r>
              <a:rPr lang="en-US" dirty="0"/>
              <a:t> model is a comprehensive AI-driven platform designed to support farmers in decision-making. It integrates advanced machine learning algorithms to provide the following functionalities:</a:t>
            </a:r>
          </a:p>
          <a:p>
            <a:pPr>
              <a:buFont typeface="+mj-lt"/>
              <a:buAutoNum type="arabicPeriod"/>
            </a:pPr>
            <a:r>
              <a:rPr lang="en-US" b="1" dirty="0"/>
              <a:t>Monsoon Prediction</a:t>
            </a:r>
            <a:r>
              <a:rPr lang="en-US" dirty="0"/>
              <a:t>: Utilizes AI to forecast monsoon patterns, enhancing crop planning.</a:t>
            </a:r>
          </a:p>
          <a:p>
            <a:pPr>
              <a:buFont typeface="+mj-lt"/>
              <a:buAutoNum type="arabicPeriod"/>
            </a:pPr>
            <a:r>
              <a:rPr lang="en-US" b="1" dirty="0"/>
              <a:t>Soil Health Analysis</a:t>
            </a:r>
            <a:r>
              <a:rPr lang="en-US" dirty="0"/>
              <a:t>: Predicts soil condition and recommends fertilizers.</a:t>
            </a:r>
          </a:p>
          <a:p>
            <a:pPr>
              <a:buFont typeface="+mj-lt"/>
              <a:buAutoNum type="arabicPeriod"/>
            </a:pPr>
            <a:r>
              <a:rPr lang="en-US" b="1" dirty="0"/>
              <a:t>Crop Recommendation</a:t>
            </a:r>
            <a:r>
              <a:rPr lang="en-US" dirty="0"/>
              <a:t>: Suggests optimal crops based on soil, weather, and market trends.</a:t>
            </a:r>
          </a:p>
          <a:p>
            <a:pPr>
              <a:buFont typeface="+mj-lt"/>
              <a:buAutoNum type="arabicPeriod"/>
            </a:pPr>
            <a:r>
              <a:rPr lang="en-US" b="1" dirty="0"/>
              <a:t>Market Sentiment Analysis</a:t>
            </a:r>
            <a:r>
              <a:rPr lang="en-US" dirty="0"/>
              <a:t>: Uses sentiment analysis to predict crop market performance.</a:t>
            </a:r>
          </a:p>
          <a:p>
            <a:pPr>
              <a:buFont typeface="+mj-lt"/>
              <a:buAutoNum type="arabicPeriod"/>
            </a:pPr>
            <a:r>
              <a:rPr lang="en-US" b="1" dirty="0"/>
              <a:t>Warehouse Locator</a:t>
            </a:r>
            <a:r>
              <a:rPr lang="en-US" dirty="0"/>
              <a:t>: Helps farmers find the nearest storage facilities.</a:t>
            </a:r>
          </a:p>
          <a:p>
            <a:pPr marL="0" indent="0">
              <a:buNone/>
            </a:pPr>
            <a:endParaRPr lang="en-US" dirty="0"/>
          </a:p>
          <a:p>
            <a:pPr marL="0" indent="0">
              <a:buNone/>
            </a:pPr>
            <a:r>
              <a:rPr lang="en-US" dirty="0"/>
              <a:t>This system streamlines agricultural processes to increase efficiency, yield, and profitability.</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20000"/>
          </a:bodyPr>
          <a:lstStyle/>
          <a:p>
            <a:pPr marL="342900" lvl="0" indent="-342900">
              <a:buFont typeface="+mj-lt"/>
              <a:buAutoNum type="romanLcPeriod"/>
            </a:pPr>
            <a:r>
              <a:rPr lang="en-IN" sz="1800" b="1" dirty="0">
                <a:effectLst/>
                <a:latin typeface="Times New Roman" panose="02020603050405020304" pitchFamily="18" charset="0"/>
                <a:ea typeface="Times New Roman" panose="02020603050405020304" pitchFamily="18" charset="0"/>
              </a:rPr>
              <a:t>Accurate Monsoon Prediction Using AI and ML</a:t>
            </a:r>
            <a:br>
              <a:rPr lang="en-IN" sz="1800" b="1"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Address the limitations of traditional monsoon forecasting by using advanced AI and Machine Learning models. These models will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historical weather data, oceanic indicators, and real-time updates to provide more accurate, region-specific monsoon predictions for better crop planning.</a:t>
            </a:r>
          </a:p>
          <a:p>
            <a:pPr marL="342900" lvl="0" indent="-342900">
              <a:buFont typeface="+mj-lt"/>
              <a:buAutoNum type="romanLcPeriod"/>
            </a:pPr>
            <a:r>
              <a:rPr lang="en-IN" sz="1800" b="1" dirty="0">
                <a:effectLst/>
                <a:latin typeface="Times New Roman" panose="02020603050405020304" pitchFamily="18" charset="0"/>
                <a:ea typeface="Times New Roman" panose="02020603050405020304" pitchFamily="18" charset="0"/>
              </a:rPr>
              <a:t>  Efficient Soil Health Analysis</a:t>
            </a:r>
            <a:br>
              <a:rPr lang="en-IN" sz="1800" b="1"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Overcome the time and cost constraints of manual soil testing by implementing AI-based soil health analysis.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will use remote sensing data and machine learning algorithms to predict soil health parameters, providing real-time insights on nutrient levels and recommending appropriate fertilizers for optimized crop yield.</a:t>
            </a:r>
          </a:p>
          <a:p>
            <a:pPr marL="342900" lvl="0" indent="-342900">
              <a:buFont typeface="+mj-lt"/>
              <a:buAutoNum type="romanLcPeriod"/>
            </a:pPr>
            <a:r>
              <a:rPr lang="en-IN" sz="1800" b="1" dirty="0">
                <a:effectLst/>
                <a:latin typeface="Times New Roman" panose="02020603050405020304" pitchFamily="18" charset="0"/>
                <a:ea typeface="Times New Roman" panose="02020603050405020304" pitchFamily="18" charset="0"/>
              </a:rPr>
              <a:t>Personalized Crop Recommendation System</a:t>
            </a:r>
            <a:br>
              <a:rPr lang="en-IN" sz="1800" b="1"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Fill the gap left by traditional and rule-based crop recommendation systems by introducing a personalized crop recommendation engine. This system will consider multiple dynamic factors such as soil conditions, predicted monsoon trends, market demand, and climate, enabling farmers to make data-driven decisions that maximize both yield and profits.</a:t>
            </a:r>
          </a:p>
          <a:p>
            <a:pPr marL="342900" lvl="0" indent="-342900">
              <a:buFont typeface="+mj-lt"/>
              <a:buAutoNum type="romanLcPeriod"/>
            </a:pPr>
            <a:r>
              <a:rPr lang="en-IN" sz="1800" b="1" dirty="0">
                <a:effectLst/>
                <a:latin typeface="Times New Roman" panose="02020603050405020304" pitchFamily="18" charset="0"/>
                <a:ea typeface="Times New Roman" panose="02020603050405020304" pitchFamily="18" charset="0"/>
              </a:rPr>
              <a:t>Sentiment-Based Market Analysis for Real-Time Decision Making</a:t>
            </a:r>
            <a:br>
              <a:rPr lang="en-IN" sz="1800" b="1"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Address the gap in real-time market trend analysis by using sentiment analysis of news, social media, and government data. </a:t>
            </a:r>
            <a:r>
              <a:rPr lang="en-IN" sz="1800" dirty="0" err="1">
                <a:effectLst/>
                <a:latin typeface="Times New Roman" panose="02020603050405020304" pitchFamily="18" charset="0"/>
                <a:ea typeface="Times New Roman" panose="02020603050405020304" pitchFamily="18" charset="0"/>
              </a:rPr>
              <a:t>AgroDoc</a:t>
            </a:r>
            <a:r>
              <a:rPr lang="en-IN" sz="1800" dirty="0">
                <a:effectLst/>
                <a:latin typeface="Times New Roman" panose="02020603050405020304" pitchFamily="18" charset="0"/>
                <a:ea typeface="Times New Roman" panose="02020603050405020304" pitchFamily="18" charset="0"/>
              </a:rPr>
              <a:t> will help farmers understand and predict crop market trends, allowing them to optimize when and how to sell their produce for better profitability.</a:t>
            </a:r>
          </a:p>
          <a:p>
            <a:pPr marL="342900" lvl="0" indent="-342900">
              <a:buFont typeface="+mj-lt"/>
              <a:buAutoNum type="romanLcPeriod"/>
            </a:pPr>
            <a:r>
              <a:rPr lang="en-US" sz="1800" b="1" dirty="0">
                <a:effectLst/>
                <a:latin typeface="Times New Roman" panose="02020603050405020304" pitchFamily="18" charset="0"/>
                <a:ea typeface="Times New Roman" panose="02020603050405020304" pitchFamily="18" charset="0"/>
              </a:rPr>
              <a:t>Warehouse Locator for Easy Crop Storage</a:t>
            </a:r>
            <a:br>
              <a:rPr lang="en-US" sz="1800" b="1"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Introduce a location-based warehouse locator service to address the gap in crop storage solutions. </a:t>
            </a:r>
            <a:r>
              <a:rPr lang="en-US" sz="1800" dirty="0" err="1">
                <a:effectLst/>
                <a:latin typeface="Times New Roman" panose="02020603050405020304" pitchFamily="18" charset="0"/>
                <a:ea typeface="Times New Roman" panose="02020603050405020304" pitchFamily="18" charset="0"/>
              </a:rPr>
              <a:t>AgroDoc</a:t>
            </a:r>
            <a:r>
              <a:rPr lang="en-US" sz="1800" dirty="0">
                <a:effectLst/>
                <a:latin typeface="Times New Roman" panose="02020603050405020304" pitchFamily="18" charset="0"/>
                <a:ea typeface="Times New Roman" panose="02020603050405020304" pitchFamily="18" charset="0"/>
              </a:rPr>
              <a:t> will allow farmers to easily find nearby warehouses for storing their harvested crops, minimizing post-harvest losses, and ensuring better management of produce until it is ready for sale.</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62500" lnSpcReduction="20000"/>
          </a:bodyPr>
          <a:lstStyle/>
          <a:p>
            <a:pPr indent="457200"/>
            <a:r>
              <a:rPr lang="en-IN" sz="2400" b="1" dirty="0">
                <a:effectLst/>
                <a:latin typeface="Times New Roman" panose="02020603050405020304" pitchFamily="18" charset="0"/>
                <a:ea typeface="Times New Roman" panose="02020603050405020304" pitchFamily="18" charset="0"/>
              </a:rPr>
              <a:t>1. Requirements Gathering</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User Interviews: Conduct interviews with farmers to understand their challenges, needs, and preferences regarding agricultural decision-making.</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Literature Review: </a:t>
            </a:r>
            <a:r>
              <a:rPr lang="en-IN" sz="2400" dirty="0" err="1">
                <a:effectLst/>
                <a:latin typeface="Times New Roman" panose="02020603050405020304" pitchFamily="18" charset="0"/>
                <a:ea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rPr>
              <a:t> existing research and technologies related to weather forecasting, soil health analysis, crop recommendation, and market sentiment analysis.</a:t>
            </a:r>
            <a:endParaRPr lang="en-IN" sz="2250" dirty="0">
              <a:effectLst/>
              <a:latin typeface="Times New Roman" panose="02020603050405020304" pitchFamily="18" charset="0"/>
              <a:ea typeface="Times New Roman" panose="02020603050405020304" pitchFamily="18" charset="0"/>
            </a:endParaRPr>
          </a:p>
          <a:p>
            <a:pPr indent="457200"/>
            <a:r>
              <a:rPr lang="en-IN" sz="2400" b="1" dirty="0">
                <a:effectLst/>
                <a:latin typeface="Times New Roman" panose="02020603050405020304" pitchFamily="18" charset="0"/>
                <a:ea typeface="Times New Roman" panose="02020603050405020304" pitchFamily="18" charset="0"/>
              </a:rPr>
              <a:t> </a:t>
            </a:r>
            <a:endParaRPr lang="en-IN" sz="2250" dirty="0">
              <a:effectLst/>
              <a:latin typeface="Times New Roman" panose="02020603050405020304" pitchFamily="18" charset="0"/>
              <a:ea typeface="Times New Roman" panose="02020603050405020304" pitchFamily="18" charset="0"/>
            </a:endParaRPr>
          </a:p>
          <a:p>
            <a:pPr indent="457200"/>
            <a:r>
              <a:rPr lang="en-IN" sz="2400" b="1" dirty="0">
                <a:effectLst/>
                <a:latin typeface="Times New Roman" panose="02020603050405020304" pitchFamily="18" charset="0"/>
                <a:ea typeface="Times New Roman" panose="02020603050405020304" pitchFamily="18" charset="0"/>
              </a:rPr>
              <a:t>2. System Architecture Design</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Define System Components: Identify the core components of </a:t>
            </a:r>
            <a:r>
              <a:rPr lang="en-IN" sz="2400" dirty="0" err="1">
                <a:effectLst/>
                <a:latin typeface="Times New Roman" panose="02020603050405020304" pitchFamily="18" charset="0"/>
                <a:ea typeface="Times New Roman" panose="02020603050405020304" pitchFamily="18" charset="0"/>
              </a:rPr>
              <a:t>AgroDoc</a:t>
            </a:r>
            <a:r>
              <a:rPr lang="en-IN" sz="2400" dirty="0">
                <a:effectLst/>
                <a:latin typeface="Times New Roman" panose="02020603050405020304" pitchFamily="18" charset="0"/>
                <a:ea typeface="Times New Roman" panose="02020603050405020304" pitchFamily="18" charset="0"/>
              </a:rPr>
              <a:t>, including data collection modules, processing units, user interface, and storage solutions.</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Data Flow Diagram: Create a data flow diagram to visualize how data will move through the system, from data collection to processing and finally to user output.</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Technology Stack Selection: Choose appropriate technologies for front-end development (React Native), back-end development (Node.js), and machine learning (TensorFlow, Scikit-learn).</a:t>
            </a:r>
            <a:endParaRPr lang="en-IN" sz="2250" dirty="0">
              <a:effectLst/>
              <a:latin typeface="Times New Roman" panose="02020603050405020304" pitchFamily="18" charset="0"/>
              <a:ea typeface="Times New Roman" panose="02020603050405020304" pitchFamily="18" charset="0"/>
            </a:endParaRPr>
          </a:p>
          <a:p>
            <a:pPr indent="457200"/>
            <a:r>
              <a:rPr lang="en-IN" sz="2400" b="1" dirty="0">
                <a:effectLst/>
                <a:latin typeface="Times New Roman" panose="02020603050405020304" pitchFamily="18" charset="0"/>
                <a:ea typeface="Times New Roman" panose="02020603050405020304" pitchFamily="18" charset="0"/>
              </a:rPr>
              <a:t> </a:t>
            </a:r>
            <a:endParaRPr lang="en-IN" sz="2250" dirty="0">
              <a:effectLst/>
              <a:latin typeface="Times New Roman" panose="02020603050405020304" pitchFamily="18" charset="0"/>
              <a:ea typeface="Times New Roman" panose="02020603050405020304" pitchFamily="18" charset="0"/>
            </a:endParaRPr>
          </a:p>
          <a:p>
            <a:pPr indent="457200"/>
            <a:r>
              <a:rPr lang="en-IN" sz="2400" b="1" dirty="0">
                <a:effectLst/>
                <a:latin typeface="Times New Roman" panose="02020603050405020304" pitchFamily="18" charset="0"/>
                <a:ea typeface="Times New Roman" panose="02020603050405020304" pitchFamily="18" charset="0"/>
              </a:rPr>
              <a:t>3. Feature Implementation</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Monsoon Prediction Module:</a:t>
            </a:r>
            <a:endParaRPr lang="en-IN" sz="225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Collect historical weather data and use AI/ML algorithms to develop predictive models for monsoon patterns.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Integrate the prediction module with the user interface to provide real-time updates to farmers.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Soil Health Analysis Module:</a:t>
            </a:r>
            <a:endParaRPr lang="en-IN" sz="225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Implement a machine learning model that uses sensor data and soil samples to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soil health.</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Provide recommendations for fertilizers based on the analysis.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E356-B845-1794-323F-CBAAFD509F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4DC677-5316-A2B4-8088-F02D34C09E73}"/>
              </a:ext>
            </a:extLst>
          </p:cNvPr>
          <p:cNvSpPr>
            <a:spLocks noGrp="1"/>
          </p:cNvSpPr>
          <p:nvPr>
            <p:ph idx="1"/>
          </p:nvPr>
        </p:nvSpPr>
        <p:spPr/>
        <p:txBody>
          <a:bodyPr>
            <a:normAutofit fontScale="70000" lnSpcReduction="20000"/>
          </a:bodyPr>
          <a:lstStyle/>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Crop Recommendation System:</a:t>
            </a:r>
            <a:endParaRPr lang="en-IN" sz="225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Use machine learning algorithms to refine recommendations based on user feedback and changing conditions.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Warehouse Locator:</a:t>
            </a:r>
            <a:endParaRPr lang="en-IN" sz="225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Integrate Google Maps API or OpenStreetMap to provide farmers with a user-friendly interface for locating nearby warehouses.</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Implement features to display storage capacity and availability of nearby warehouses.</a:t>
            </a:r>
            <a:endParaRPr lang="en-IN" sz="225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400" b="1" dirty="0">
                <a:effectLst/>
                <a:latin typeface="Times New Roman" panose="02020603050405020304" pitchFamily="18" charset="0"/>
                <a:ea typeface="Times New Roman" panose="02020603050405020304" pitchFamily="18" charset="0"/>
              </a:rPr>
              <a:t> </a:t>
            </a:r>
            <a:endParaRPr lang="en-IN" sz="2250" dirty="0">
              <a:effectLst/>
              <a:latin typeface="Times New Roman" panose="02020603050405020304" pitchFamily="18" charset="0"/>
              <a:ea typeface="Times New Roman" panose="02020603050405020304" pitchFamily="18" charset="0"/>
            </a:endParaRPr>
          </a:p>
          <a:p>
            <a:pPr indent="457200"/>
            <a:r>
              <a:rPr lang="en-IN" sz="2400" b="1" dirty="0">
                <a:effectLst/>
                <a:latin typeface="Times New Roman" panose="02020603050405020304" pitchFamily="18" charset="0"/>
                <a:ea typeface="Times New Roman" panose="02020603050405020304" pitchFamily="18" charset="0"/>
              </a:rPr>
              <a:t>4. User Interface (UI) Design</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Wireframing: Create wireframes for the application to outline the layout of each screen and the navigation flow.</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Prototype Development: Develop a clickable prototype using Figma to visualize the user experience.</a:t>
            </a:r>
            <a:endParaRPr lang="en-IN" sz="2250" dirty="0">
              <a:effectLst/>
              <a:latin typeface="Times New Roman" panose="02020603050405020304" pitchFamily="18" charset="0"/>
              <a:ea typeface="Times New Roman" panose="02020603050405020304" pitchFamily="18" charset="0"/>
            </a:endParaRPr>
          </a:p>
          <a:p>
            <a:pPr indent="0">
              <a:buNone/>
            </a:pPr>
            <a:r>
              <a:rPr lang="en-IN" sz="2400" b="1" dirty="0">
                <a:effectLst/>
                <a:latin typeface="Times New Roman" panose="02020603050405020304" pitchFamily="18" charset="0"/>
                <a:ea typeface="Times New Roman" panose="02020603050405020304" pitchFamily="18" charset="0"/>
              </a:rPr>
              <a:t> </a:t>
            </a:r>
            <a:endParaRPr lang="en-IN" sz="2250" dirty="0">
              <a:effectLst/>
              <a:latin typeface="Times New Roman" panose="02020603050405020304" pitchFamily="18" charset="0"/>
              <a:ea typeface="Times New Roman" panose="02020603050405020304" pitchFamily="18" charset="0"/>
            </a:endParaRPr>
          </a:p>
          <a:p>
            <a:pPr indent="457200"/>
            <a:r>
              <a:rPr lang="en-IN" sz="2400" b="1" dirty="0">
                <a:effectLst/>
                <a:latin typeface="Times New Roman" panose="02020603050405020304" pitchFamily="18" charset="0"/>
                <a:ea typeface="Times New Roman" panose="02020603050405020304" pitchFamily="18" charset="0"/>
              </a:rPr>
              <a:t>5. Database Design</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Database Schema: Design a database schema to store user profiles, historical weather data, soil analysis results, crop recommendations, and market data.</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Data Storage: Choose a relational database (MySQL) for structured data storage and retrieval.</a:t>
            </a:r>
            <a:endParaRPr lang="en-IN" sz="2250" dirty="0">
              <a:effectLst/>
              <a:latin typeface="Times New Roman" panose="02020603050405020304" pitchFamily="18" charset="0"/>
              <a:ea typeface="Times New Roman" panose="02020603050405020304" pitchFamily="18" charset="0"/>
            </a:endParaRPr>
          </a:p>
          <a:p>
            <a:pPr indent="0">
              <a:buNone/>
            </a:pPr>
            <a:endParaRPr lang="en-IN" sz="2250" dirty="0">
              <a:effectLst/>
              <a:latin typeface="Times New Roman" panose="02020603050405020304" pitchFamily="18" charset="0"/>
              <a:ea typeface="Times New Roman" panose="02020603050405020304" pitchFamily="18" charset="0"/>
            </a:endParaRPr>
          </a:p>
          <a:p>
            <a:pPr indent="457200"/>
            <a:r>
              <a:rPr lang="en-IN" b="1" dirty="0">
                <a:latin typeface="Times New Roman" panose="02020603050405020304" pitchFamily="18" charset="0"/>
                <a:ea typeface="Times New Roman" panose="02020603050405020304" pitchFamily="18" charset="0"/>
              </a:rPr>
              <a:t>6</a:t>
            </a:r>
            <a:r>
              <a:rPr lang="en-IN" sz="2400" b="1" dirty="0">
                <a:effectLst/>
                <a:latin typeface="Times New Roman" panose="02020603050405020304" pitchFamily="18" charset="0"/>
                <a:ea typeface="Times New Roman" panose="02020603050405020304" pitchFamily="18" charset="0"/>
              </a:rPr>
              <a:t>. Deployment</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Cloud Deployment: Deploy the application on a chosen cloud platform to ensure scalability and reliability.</a:t>
            </a:r>
            <a:endParaRPr lang="en-IN" sz="225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4582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518" y="256708"/>
            <a:ext cx="10668000" cy="487362"/>
          </a:xfrm>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C2D3D31D-2A99-54FA-7F7F-696A1424EC2A}"/>
              </a:ext>
            </a:extLst>
          </p:cNvPr>
          <p:cNvGraphicFramePr>
            <a:graphicFrameLocks noGrp="1"/>
          </p:cNvGraphicFramePr>
          <p:nvPr>
            <p:ph idx="1"/>
            <p:extLst>
              <p:ext uri="{D42A27DB-BD31-4B8C-83A1-F6EECF244321}">
                <p14:modId xmlns:p14="http://schemas.microsoft.com/office/powerpoint/2010/main" val="1273320663"/>
              </p:ext>
            </p:extLst>
          </p:nvPr>
        </p:nvGraphicFramePr>
        <p:xfrm>
          <a:off x="884518" y="2195439"/>
          <a:ext cx="10667999" cy="1931035"/>
        </p:xfrm>
        <a:graphic>
          <a:graphicData uri="http://schemas.openxmlformats.org/drawingml/2006/table">
            <a:tbl>
              <a:tblPr firstRow="1" firstCol="1" bandRow="1">
                <a:tableStyleId>{5C22544A-7EE6-4342-B048-85BDC9FD1C3A}</a:tableStyleId>
              </a:tblPr>
              <a:tblGrid>
                <a:gridCol w="2720604">
                  <a:extLst>
                    <a:ext uri="{9D8B030D-6E8A-4147-A177-3AD203B41FA5}">
                      <a16:colId xmlns:a16="http://schemas.microsoft.com/office/drawing/2014/main" val="1706460311"/>
                    </a:ext>
                  </a:extLst>
                </a:gridCol>
                <a:gridCol w="1578231">
                  <a:extLst>
                    <a:ext uri="{9D8B030D-6E8A-4147-A177-3AD203B41FA5}">
                      <a16:colId xmlns:a16="http://schemas.microsoft.com/office/drawing/2014/main" val="76832384"/>
                    </a:ext>
                  </a:extLst>
                </a:gridCol>
                <a:gridCol w="1577645">
                  <a:extLst>
                    <a:ext uri="{9D8B030D-6E8A-4147-A177-3AD203B41FA5}">
                      <a16:colId xmlns:a16="http://schemas.microsoft.com/office/drawing/2014/main" val="617893184"/>
                    </a:ext>
                  </a:extLst>
                </a:gridCol>
                <a:gridCol w="1494457">
                  <a:extLst>
                    <a:ext uri="{9D8B030D-6E8A-4147-A177-3AD203B41FA5}">
                      <a16:colId xmlns:a16="http://schemas.microsoft.com/office/drawing/2014/main" val="2779134997"/>
                    </a:ext>
                  </a:extLst>
                </a:gridCol>
                <a:gridCol w="1660248">
                  <a:extLst>
                    <a:ext uri="{9D8B030D-6E8A-4147-A177-3AD203B41FA5}">
                      <a16:colId xmlns:a16="http://schemas.microsoft.com/office/drawing/2014/main" val="744171465"/>
                    </a:ext>
                  </a:extLst>
                </a:gridCol>
                <a:gridCol w="1636814">
                  <a:extLst>
                    <a:ext uri="{9D8B030D-6E8A-4147-A177-3AD203B41FA5}">
                      <a16:colId xmlns:a16="http://schemas.microsoft.com/office/drawing/2014/main" val="4064976949"/>
                    </a:ext>
                  </a:extLst>
                </a:gridCol>
              </a:tblGrid>
              <a:tr h="0">
                <a:tc>
                  <a:txBody>
                    <a:bodyPr/>
                    <a:lstStyle/>
                    <a:p>
                      <a:r>
                        <a:rPr lang="en-IN" sz="1600" b="1" dirty="0">
                          <a:solidFill>
                            <a:schemeClr val="tx1"/>
                          </a:solidFill>
                          <a:effectLst/>
                          <a:latin typeface="Aptos Narrow" panose="020B0004020202020204" pitchFamily="34" charset="0"/>
                        </a:rPr>
                        <a:t>Task</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1" dirty="0">
                          <a:solidFill>
                            <a:schemeClr val="tx1"/>
                          </a:solidFill>
                          <a:effectLst/>
                          <a:latin typeface="Aptos Narrow" panose="020B0004020202020204" pitchFamily="34" charset="0"/>
                        </a:rPr>
                        <a:t>18-09-2024</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1" dirty="0">
                          <a:solidFill>
                            <a:schemeClr val="tx1"/>
                          </a:solidFill>
                          <a:effectLst/>
                          <a:latin typeface="Aptos Narrow" panose="020B0004020202020204" pitchFamily="34" charset="0"/>
                        </a:rPr>
                        <a:t>21-10-2024</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1" dirty="0">
                          <a:solidFill>
                            <a:schemeClr val="tx1"/>
                          </a:solidFill>
                          <a:effectLst/>
                          <a:latin typeface="Aptos Narrow" panose="020B0004020202020204" pitchFamily="34" charset="0"/>
                        </a:rPr>
                        <a:t>22-11-2024</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1" dirty="0">
                          <a:solidFill>
                            <a:schemeClr val="tx1"/>
                          </a:solidFill>
                          <a:effectLst/>
                          <a:latin typeface="Aptos Narrow" panose="020B0004020202020204" pitchFamily="34" charset="0"/>
                        </a:rPr>
                        <a:t>20-12-2024</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1" dirty="0">
                          <a:solidFill>
                            <a:schemeClr val="tx1"/>
                          </a:solidFill>
                          <a:effectLst/>
                          <a:latin typeface="Aptos Narrow" panose="020B0004020202020204" pitchFamily="34" charset="0"/>
                        </a:rPr>
                        <a:t>17-01-2025</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extLst>
                  <a:ext uri="{0D108BD9-81ED-4DB2-BD59-A6C34878D82A}">
                    <a16:rowId xmlns:a16="http://schemas.microsoft.com/office/drawing/2014/main" val="2874157232"/>
                  </a:ext>
                </a:extLst>
              </a:tr>
              <a:tr h="337439">
                <a:tc>
                  <a:txBody>
                    <a:bodyPr/>
                    <a:lstStyle/>
                    <a:p>
                      <a:r>
                        <a:rPr lang="en-US" sz="1600" b="1">
                          <a:solidFill>
                            <a:schemeClr val="tx1"/>
                          </a:solidFill>
                          <a:effectLst/>
                          <a:latin typeface="Aptos Narrow" panose="020B0004020202020204" pitchFamily="34" charset="0"/>
                        </a:rPr>
                        <a:t>Finalizing objectives</a:t>
                      </a:r>
                      <a:endParaRPr lang="en-IN" sz="1600" b="1">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pPr algn="ctr"/>
                      <a:r>
                        <a:rPr lang="en-IN" sz="1600" b="0">
                          <a:solidFill>
                            <a:schemeClr val="tx1"/>
                          </a:solidFill>
                          <a:effectLst/>
                          <a:latin typeface="Aptos Narrow" panose="020B0004020202020204" pitchFamily="34" charset="0"/>
                        </a:rPr>
                        <a:t>x</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pPr algn="ctr"/>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extLst>
                  <a:ext uri="{0D108BD9-81ED-4DB2-BD59-A6C34878D82A}">
                    <a16:rowId xmlns:a16="http://schemas.microsoft.com/office/drawing/2014/main" val="3421238986"/>
                  </a:ext>
                </a:extLst>
              </a:tr>
              <a:tr h="337439">
                <a:tc>
                  <a:txBody>
                    <a:bodyPr/>
                    <a:lstStyle/>
                    <a:p>
                      <a:r>
                        <a:rPr lang="en-IN" sz="1600" b="1" dirty="0">
                          <a:solidFill>
                            <a:schemeClr val="tx1"/>
                          </a:solidFill>
                          <a:effectLst/>
                          <a:latin typeface="Aptos Narrow" panose="020B0004020202020204" pitchFamily="34" charset="0"/>
                        </a:rPr>
                        <a:t>Report</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pPr algn="ctr"/>
                      <a:r>
                        <a:rPr lang="en-IN" sz="1600" b="0">
                          <a:solidFill>
                            <a:schemeClr val="tx1"/>
                          </a:solidFill>
                          <a:effectLst/>
                          <a:latin typeface="Aptos Narrow" panose="020B0004020202020204" pitchFamily="34" charset="0"/>
                        </a:rPr>
                        <a:t>x</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extLst>
                  <a:ext uri="{0D108BD9-81ED-4DB2-BD59-A6C34878D82A}">
                    <a16:rowId xmlns:a16="http://schemas.microsoft.com/office/drawing/2014/main" val="3699575885"/>
                  </a:ext>
                </a:extLst>
              </a:tr>
              <a:tr h="337439">
                <a:tc>
                  <a:txBody>
                    <a:bodyPr/>
                    <a:lstStyle/>
                    <a:p>
                      <a:r>
                        <a:rPr lang="en-IN" sz="1600" b="1">
                          <a:solidFill>
                            <a:schemeClr val="tx1"/>
                          </a:solidFill>
                          <a:effectLst/>
                          <a:latin typeface="Aptos Narrow" panose="020B0004020202020204" pitchFamily="34" charset="0"/>
                        </a:rPr>
                        <a:t>50% implementation</a:t>
                      </a:r>
                      <a:endParaRPr lang="en-IN" sz="1600" b="1">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pPr algn="ctr"/>
                      <a:r>
                        <a:rPr lang="en-IN" sz="1600" b="0">
                          <a:solidFill>
                            <a:schemeClr val="tx1"/>
                          </a:solidFill>
                          <a:effectLst/>
                          <a:latin typeface="Aptos Narrow" panose="020B0004020202020204" pitchFamily="34" charset="0"/>
                        </a:rPr>
                        <a:t>x</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extLst>
                  <a:ext uri="{0D108BD9-81ED-4DB2-BD59-A6C34878D82A}">
                    <a16:rowId xmlns:a16="http://schemas.microsoft.com/office/drawing/2014/main" val="3902320831"/>
                  </a:ext>
                </a:extLst>
              </a:tr>
              <a:tr h="337439">
                <a:tc>
                  <a:txBody>
                    <a:bodyPr/>
                    <a:lstStyle/>
                    <a:p>
                      <a:r>
                        <a:rPr lang="en-IN" sz="1600" b="1">
                          <a:solidFill>
                            <a:schemeClr val="tx1"/>
                          </a:solidFill>
                          <a:effectLst/>
                          <a:latin typeface="Aptos Narrow" panose="020B0004020202020204" pitchFamily="34" charset="0"/>
                        </a:rPr>
                        <a:t>100% implementation</a:t>
                      </a:r>
                      <a:endParaRPr lang="en-IN" sz="1600" b="1">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pPr algn="ctr"/>
                      <a:r>
                        <a:rPr lang="en-IN" sz="1600" b="0">
                          <a:solidFill>
                            <a:schemeClr val="tx1"/>
                          </a:solidFill>
                          <a:effectLst/>
                          <a:latin typeface="Aptos Narrow" panose="020B0004020202020204" pitchFamily="34" charset="0"/>
                        </a:rPr>
                        <a:t>x</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extLst>
                  <a:ext uri="{0D108BD9-81ED-4DB2-BD59-A6C34878D82A}">
                    <a16:rowId xmlns:a16="http://schemas.microsoft.com/office/drawing/2014/main" val="176765948"/>
                  </a:ext>
                </a:extLst>
              </a:tr>
              <a:tr h="337439">
                <a:tc>
                  <a:txBody>
                    <a:bodyPr/>
                    <a:lstStyle/>
                    <a:p>
                      <a:r>
                        <a:rPr lang="en-IN" sz="1600" b="1" dirty="0">
                          <a:solidFill>
                            <a:schemeClr val="tx1"/>
                          </a:solidFill>
                          <a:effectLst/>
                          <a:latin typeface="Aptos Narrow" panose="020B0004020202020204" pitchFamily="34" charset="0"/>
                        </a:rPr>
                        <a:t>Final viva</a:t>
                      </a:r>
                      <a:endParaRPr lang="en-IN" sz="16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r>
                        <a:rPr lang="en-IN" sz="1600" b="0">
                          <a:solidFill>
                            <a:schemeClr val="tx1"/>
                          </a:solidFill>
                          <a:effectLst/>
                          <a:latin typeface="Aptos Narrow" panose="020B0004020202020204" pitchFamily="34" charset="0"/>
                        </a:rPr>
                        <a:t> </a:t>
                      </a:r>
                      <a:endParaRPr lang="en-IN" sz="1600" b="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tc>
                  <a:txBody>
                    <a:bodyPr/>
                    <a:lstStyle/>
                    <a:p>
                      <a:pPr algn="ctr"/>
                      <a:r>
                        <a:rPr lang="en-IN" sz="1600" b="0" dirty="0">
                          <a:solidFill>
                            <a:schemeClr val="tx1"/>
                          </a:solidFill>
                          <a:effectLst/>
                          <a:latin typeface="Aptos Narrow" panose="020B0004020202020204" pitchFamily="34" charset="0"/>
                        </a:rPr>
                        <a:t>x</a:t>
                      </a:r>
                      <a:endParaRPr lang="en-IN" sz="1600" b="0"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endParaRPr>
                    </a:p>
                  </a:txBody>
                  <a:tcPr marL="63270" marR="63270" marT="0" marB="0"/>
                </a:tc>
                <a:extLst>
                  <a:ext uri="{0D108BD9-81ED-4DB2-BD59-A6C34878D82A}">
                    <a16:rowId xmlns:a16="http://schemas.microsoft.com/office/drawing/2014/main" val="2042998841"/>
                  </a:ext>
                </a:extLst>
              </a:tr>
            </a:tbl>
          </a:graphicData>
        </a:graphic>
      </p:graphicFrame>
      <p:sp>
        <p:nvSpPr>
          <p:cNvPr id="5" name="Rectangle 1">
            <a:extLst>
              <a:ext uri="{FF2B5EF4-FFF2-40B4-BE49-F238E27FC236}">
                <a16:creationId xmlns:a16="http://schemas.microsoft.com/office/drawing/2014/main" id="{63EB9C2C-4F17-8802-487C-DBEDCE707A76}"/>
              </a:ext>
            </a:extLst>
          </p:cNvPr>
          <p:cNvSpPr>
            <a:spLocks noChangeArrowheads="1"/>
          </p:cNvSpPr>
          <p:nvPr/>
        </p:nvSpPr>
        <p:spPr bwMode="auto">
          <a:xfrm>
            <a:off x="-249124" y="-10285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0000" lnSpcReduction="20000"/>
          </a:bodyPr>
          <a:lstStyle/>
          <a:p>
            <a:pPr marL="742950" lvl="1" indent="-285750">
              <a:buFont typeface="+mj-lt"/>
              <a:buAutoNum type="romanLcPeriod"/>
            </a:pPr>
            <a:r>
              <a:rPr lang="en-IN" sz="2400" b="1" dirty="0">
                <a:effectLst/>
                <a:latin typeface="Times New Roman" panose="02020603050405020304" pitchFamily="18" charset="0"/>
                <a:ea typeface="Times New Roman" panose="02020603050405020304" pitchFamily="18" charset="0"/>
              </a:rPr>
              <a:t>Improved Crop Yield and Profitability</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By providing accurate monsoon predictions, personalized crop recommendations, and soil health analysis, farmers will be able to make informed decisions about what crops to plant and when to plant them. This is expected to lead to higher crop yields and increased profitability.</a:t>
            </a:r>
            <a:endParaRPr lang="en-IN" sz="2250" dirty="0">
              <a:effectLst/>
              <a:latin typeface="Times New Roman" panose="02020603050405020304" pitchFamily="18" charset="0"/>
              <a:ea typeface="Times New Roman" panose="02020603050405020304" pitchFamily="18" charset="0"/>
            </a:endParaRPr>
          </a:p>
          <a:p>
            <a:pPr marL="742950" lvl="1" indent="-285750">
              <a:buFont typeface="+mj-lt"/>
              <a:buAutoNum type="romanLcPeriod"/>
            </a:pPr>
            <a:r>
              <a:rPr lang="en-IN" sz="2400" b="1" dirty="0">
                <a:effectLst/>
                <a:latin typeface="Times New Roman" panose="02020603050405020304" pitchFamily="18" charset="0"/>
                <a:ea typeface="Times New Roman" panose="02020603050405020304" pitchFamily="18" charset="0"/>
              </a:rPr>
              <a:t>Enhanced Resource Management</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The application will help farmers optimize the use of fertilizers and other resources by providing tailored recommendations based on soil health and environmental conditions. This will lead to more sustainable agricultural practices, reducing waste and environmental impact.</a:t>
            </a:r>
            <a:endParaRPr lang="en-IN" sz="2250" dirty="0">
              <a:effectLst/>
              <a:latin typeface="Times New Roman" panose="02020603050405020304" pitchFamily="18" charset="0"/>
              <a:ea typeface="Times New Roman" panose="02020603050405020304" pitchFamily="18" charset="0"/>
            </a:endParaRPr>
          </a:p>
          <a:p>
            <a:pPr marL="457200"/>
            <a:r>
              <a:rPr lang="en-IN" sz="2400" b="1" dirty="0">
                <a:effectLst/>
                <a:latin typeface="Times New Roman" panose="02020603050405020304" pitchFamily="18" charset="0"/>
                <a:ea typeface="Times New Roman" panose="02020603050405020304" pitchFamily="18" charset="0"/>
              </a:rPr>
              <a:t>iii.  Data-Driven Decision Making</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Farmers will gain access to data-driven insights regarding market trends and crop performance. This shift towards data-centric decision-making is expected to improve their ability to respond to changing market demands and conditions, leading to better financial outcomes.</a:t>
            </a:r>
            <a:endParaRPr lang="en-IN" sz="2250"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      iv. Reduced Post-Harvest Losses</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With the warehouse locator feature, farmers will have easier access to nearby storage facilities. This will enable them to store their produce securely, reducing post-harvest losses caused by spoilage or market timing issues.</a:t>
            </a:r>
            <a:endParaRPr lang="en-IN" sz="2250" dirty="0">
              <a:effectLst/>
              <a:latin typeface="Times New Roman" panose="02020603050405020304" pitchFamily="18" charset="0"/>
              <a:ea typeface="Times New Roman" panose="02020603050405020304" pitchFamily="18" charset="0"/>
            </a:endParaRPr>
          </a:p>
          <a:p>
            <a:r>
              <a:rPr lang="en-IN" sz="2400" b="1" dirty="0">
                <a:effectLst/>
                <a:latin typeface="Times New Roman" panose="02020603050405020304" pitchFamily="18" charset="0"/>
                <a:ea typeface="Times New Roman" panose="02020603050405020304" pitchFamily="18" charset="0"/>
              </a:rPr>
              <a:t>      v. Increased Agricultural Knowledge</a:t>
            </a:r>
            <a:endParaRPr lang="en-IN" sz="22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rPr>
              <a:t>The educational resources and recommendations provided through </a:t>
            </a:r>
            <a:r>
              <a:rPr lang="en-IN" sz="2400" dirty="0" err="1">
                <a:effectLst/>
                <a:latin typeface="Times New Roman" panose="02020603050405020304" pitchFamily="18" charset="0"/>
                <a:ea typeface="Times New Roman" panose="02020603050405020304" pitchFamily="18" charset="0"/>
              </a:rPr>
              <a:t>AgroDoc</a:t>
            </a:r>
            <a:r>
              <a:rPr lang="en-IN" sz="2400" dirty="0">
                <a:effectLst/>
                <a:latin typeface="Times New Roman" panose="02020603050405020304" pitchFamily="18" charset="0"/>
                <a:ea typeface="Times New Roman" panose="02020603050405020304" pitchFamily="18" charset="0"/>
              </a:rPr>
              <a:t> will enhance farmers’ understanding of modern agricultural practices, including soil management, pest control, and crop rotation. This knowledge will empower them to adopt better practices over time.</a:t>
            </a:r>
            <a:endParaRPr lang="en-IN" sz="225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225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30</TotalTime>
  <Words>1720</Words>
  <Application>Microsoft Office PowerPoint</Application>
  <PresentationFormat>Widescreen</PresentationFormat>
  <Paragraphs>140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Bioinformatics</vt:lpstr>
      <vt:lpstr>INTEGRATED CROP PROTECTION MANAGEMENT</vt:lpstr>
      <vt:lpstr>Introduction</vt:lpstr>
      <vt:lpstr>Literature Review</vt:lpstr>
      <vt:lpstr>Proposed Method</vt:lpstr>
      <vt:lpstr>Objectives</vt:lpstr>
      <vt:lpstr>Methodology</vt:lpstr>
      <vt:lpstr>PowerPoint Presentation</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madhumita27aradhya@gmail.com</cp:lastModifiedBy>
  <cp:revision>14</cp:revision>
  <dcterms:created xsi:type="dcterms:W3CDTF">2023-03-16T03:26:27Z</dcterms:created>
  <dcterms:modified xsi:type="dcterms:W3CDTF">2024-10-20T18:57:42Z</dcterms:modified>
</cp:coreProperties>
</file>