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2"/>
  </p:notesMasterIdLst>
  <p:sldIdLst>
    <p:sldId id="483" r:id="rId2"/>
    <p:sldId id="484" r:id="rId3"/>
    <p:sldId id="470" r:id="rId4"/>
    <p:sldId id="486" r:id="rId5"/>
    <p:sldId id="487" r:id="rId6"/>
    <p:sldId id="478" r:id="rId7"/>
    <p:sldId id="481" r:id="rId8"/>
    <p:sldId id="493" r:id="rId9"/>
    <p:sldId id="480" r:id="rId10"/>
    <p:sldId id="482" r:id="rId11"/>
    <p:sldId id="494" r:id="rId12"/>
    <p:sldId id="488" r:id="rId13"/>
    <p:sldId id="495" r:id="rId14"/>
    <p:sldId id="496" r:id="rId15"/>
    <p:sldId id="491" r:id="rId16"/>
    <p:sldId id="492" r:id="rId17"/>
    <p:sldId id="476" r:id="rId18"/>
    <p:sldId id="485" r:id="rId19"/>
    <p:sldId id="473" r:id="rId20"/>
    <p:sldId id="468" r:id="rId2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6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Research about company and understand the roles and responsibilities</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Literature review and identification of problem statement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Designing and implementing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3270F2E1-9475-4AA1-AB65-BF1B039188AC}">
      <dgm:prSet/>
      <dgm:spPr/>
      <dgm:t>
        <a:bodyPr/>
        <a:lstStyle/>
        <a:p>
          <a:r>
            <a:rPr lang="en-IN" dirty="0"/>
            <a:t>Complete implementation of assigned responsibilities</a:t>
          </a:r>
        </a:p>
      </dgm:t>
    </dgm:pt>
    <dgm:pt modelId="{1755EB70-377B-4D26-A923-9EB5D640F7F4}" type="parTrans" cxnId="{25A6B220-2839-4C2B-8DBE-2AF240102618}">
      <dgm:prSet/>
      <dgm:spPr/>
      <dgm:t>
        <a:bodyPr/>
        <a:lstStyle/>
        <a:p>
          <a:endParaRPr lang="en-IN"/>
        </a:p>
      </dgm:t>
    </dgm:pt>
    <dgm:pt modelId="{B53BE584-C9D7-4227-8A20-7960FE2C9B31}" type="sibTrans" cxnId="{25A6B220-2839-4C2B-8DBE-2AF240102618}">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25A6B220-2839-4C2B-8DBE-2AF240102618}" srcId="{5E92505A-51E0-4F78-B3C5-704ACF8710DE}" destId="{3270F2E1-9475-4AA1-AB65-BF1B039188AC}" srcOrd="0" destOrd="0" parTransId="{1755EB70-377B-4D26-A923-9EB5D640F7F4}" sibTransId="{B53BE584-C9D7-4227-8A20-7960FE2C9B31}"/>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66E17834-58BE-4251-8310-937C0CCC31BD}" type="presOf" srcId="{3270F2E1-9475-4AA1-AB65-BF1B039188AC}" destId="{FC0F1314-3294-4A8C-8DCE-EB53E236164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82F8879B-FF7F-43CD-882A-FA65DC71D326}" type="presOf" srcId="{3270F2E1-9475-4AA1-AB65-BF1B039188AC}"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IN" sz="1300" kern="1200" dirty="0"/>
            <a:t>Complete implementation of assigned responsibilities</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Designing and implementing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Literature review and identification of problem statement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Research about company and understand the roles and responsibilities</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5/31/2025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5/31/2025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5/31/2025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5/31/2025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5/31/2025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5/31/2025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5/31/2025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5/31/2025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5/31/2025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5/31/2025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5/31/2025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5/31/2025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5/31/2025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latin typeface="Cambria" panose="02040503050406030204" pitchFamily="18" charset="0"/>
                <a:ea typeface="Cambria" panose="02040503050406030204" pitchFamily="18" charset="0"/>
                <a:cs typeface="Verdana"/>
                <a:sym typeface="Verdana"/>
              </a:rPr>
              <a:t>Mr. Jai Kumar B</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r>
              <a:rPr lang="en-US" sz="2000" b="1" i="0" u="none" strike="noStrike" cap="none" dirty="0">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a:t>
            </a:r>
            <a:r>
              <a:rPr lang="en-US" sz="2000" b="1" dirty="0">
                <a:latin typeface="Cambria" panose="02040503050406030204" pitchFamily="18" charset="0"/>
                <a:ea typeface="Cambria" panose="02040503050406030204" pitchFamily="18" charset="0"/>
                <a:cs typeface="Verdana"/>
                <a:sym typeface="Verdana"/>
              </a:rPr>
              <a:t>Dr. Siva Ramakrishnan</a:t>
            </a:r>
            <a:endParaRPr sz="2000" b="1" i="0" u="none" strike="noStrike" cap="none" dirty="0">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APPLICATION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61094964"/>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err="1">
                          <a:latin typeface="Cambria" panose="02040503050406030204" pitchFamily="18" charset="0"/>
                          <a:ea typeface="Cambria" panose="02040503050406030204" pitchFamily="18" charset="0"/>
                          <a:cs typeface="Times New Roman" panose="02020603050405020304" pitchFamily="18" charset="0"/>
                        </a:rPr>
                        <a:t>Madhumita</a:t>
                      </a:r>
                      <a:r>
                        <a:rPr lang="en-US" dirty="0">
                          <a:latin typeface="Cambria" panose="02040503050406030204" pitchFamily="18" charset="0"/>
                          <a:ea typeface="Cambria" panose="02040503050406030204" pitchFamily="18" charset="0"/>
                          <a:cs typeface="Times New Roman" panose="02020603050405020304" pitchFamily="18" charset="0"/>
                        </a:rPr>
                        <a:t> R Aradhya</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20211CAI0061</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8CAI03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CAI_CAP_G11</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a:buNone/>
            </a:pPr>
            <a:r>
              <a:rPr lang="en-US" sz="1600" b="1" dirty="0">
                <a:latin typeface="Times New Roman" panose="02020603050405020304" pitchFamily="18" charset="0"/>
                <a:cs typeface="Times New Roman" panose="02020603050405020304" pitchFamily="18" charset="0"/>
              </a:rPr>
              <a:t>Purpose:</a:t>
            </a:r>
          </a:p>
          <a:p>
            <a:pPr>
              <a:buNone/>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CLM-CRM Data Integrity</a:t>
            </a:r>
            <a:r>
              <a:rPr lang="en-US" sz="1600" dirty="0">
                <a:latin typeface="Times New Roman" panose="02020603050405020304" pitchFamily="18" charset="0"/>
                <a:cs typeface="Times New Roman" panose="02020603050405020304" pitchFamily="18" charset="0"/>
              </a:rPr>
              <a:t> team ensures that customer lifecycle management (CLM) and customer relationship management (CRM) data are accurate, consistent, and reliable. This helps businesses make informed decisions, improve customer engagement, and maintain compliance with regulatory requirements.</a:t>
            </a:r>
          </a:p>
          <a:p>
            <a:pPr>
              <a:buNone/>
            </a:pPr>
            <a:r>
              <a:rPr lang="en-US" sz="1600" b="1" dirty="0">
                <a:latin typeface="Times New Roman" panose="02020603050405020304" pitchFamily="18" charset="0"/>
                <a:cs typeface="Times New Roman" panose="02020603050405020304" pitchFamily="18" charset="0"/>
              </a:rPr>
              <a:t>Key Responsibilities: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Accuracy &amp; Cleansing</a:t>
            </a:r>
            <a:r>
              <a:rPr lang="en-US" sz="1600" dirty="0">
                <a:latin typeface="Times New Roman" panose="02020603050405020304" pitchFamily="18" charset="0"/>
                <a:cs typeface="Times New Roman" panose="02020603050405020304" pitchFamily="18" charset="0"/>
              </a:rPr>
              <a:t> – Identifying and correcting inconsistencies, duplicates, and errors in customer data.</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Governance &amp; Compliance</a:t>
            </a:r>
            <a:r>
              <a:rPr lang="en-US" sz="1600" dirty="0">
                <a:latin typeface="Times New Roman" panose="02020603050405020304" pitchFamily="18" charset="0"/>
                <a:cs typeface="Times New Roman" panose="02020603050405020304" pitchFamily="18" charset="0"/>
              </a:rPr>
              <a:t> – Ensuring data meets industry standards and regulatory requirements.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CRM Optimization</a:t>
            </a:r>
            <a:r>
              <a:rPr lang="en-US" sz="1600" dirty="0">
                <a:latin typeface="Times New Roman" panose="02020603050405020304" pitchFamily="18" charset="0"/>
                <a:cs typeface="Times New Roman" panose="02020603050405020304" pitchFamily="18" charset="0"/>
              </a:rPr>
              <a:t> – Enhancing CRM data quality to improve customer interactions and business processes.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Reporting &amp; Insights</a:t>
            </a:r>
            <a:r>
              <a:rPr lang="en-US" sz="1600" dirty="0">
                <a:latin typeface="Times New Roman" panose="02020603050405020304" pitchFamily="18" charset="0"/>
                <a:cs typeface="Times New Roman" panose="02020603050405020304" pitchFamily="18" charset="0"/>
              </a:rPr>
              <a:t> – Providing clean, structured data for analytics, reporting, and decision-making.</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Process Automation</a:t>
            </a:r>
            <a:r>
              <a:rPr lang="en-US" sz="1600" dirty="0">
                <a:latin typeface="Times New Roman" panose="02020603050405020304" pitchFamily="18" charset="0"/>
                <a:cs typeface="Times New Roman" panose="02020603050405020304" pitchFamily="18" charset="0"/>
              </a:rPr>
              <a:t> – Implementing tools and workflows to streamline data validation and maintenance.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F414B-601B-5587-D72F-57C13C88B1A4}"/>
              </a:ext>
            </a:extLst>
          </p:cNvPr>
          <p:cNvSpPr>
            <a:spLocks noGrp="1"/>
          </p:cNvSpPr>
          <p:nvPr>
            <p:ph idx="1"/>
          </p:nvPr>
        </p:nvSpPr>
        <p:spPr>
          <a:xfrm>
            <a:off x="838200" y="606425"/>
            <a:ext cx="10515600" cy="4351338"/>
          </a:xfrm>
        </p:spPr>
        <p:txBody>
          <a:bodyPr/>
          <a:lstStyle/>
          <a:p>
            <a:pPr>
              <a:buNone/>
            </a:pPr>
            <a:r>
              <a:rPr lang="en-US" sz="2400" b="1" dirty="0">
                <a:latin typeface="Times New Roman" panose="02020603050405020304" pitchFamily="18" charset="0"/>
                <a:cs typeface="Times New Roman" panose="02020603050405020304" pitchFamily="18" charset="0"/>
              </a:rPr>
              <a:t>Usage:</a:t>
            </a:r>
          </a:p>
          <a:p>
            <a:pPr>
              <a:buNone/>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Sales &amp; Marketing</a:t>
            </a:r>
            <a:r>
              <a:rPr lang="en-US" sz="2400" dirty="0">
                <a:latin typeface="Times New Roman" panose="02020603050405020304" pitchFamily="18" charset="0"/>
                <a:cs typeface="Times New Roman" panose="02020603050405020304" pitchFamily="18" charset="0"/>
              </a:rPr>
              <a:t> – Helps in targeting the right audience with personalized campaigns.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Customer Support</a:t>
            </a:r>
            <a:r>
              <a:rPr lang="en-US" sz="2400" dirty="0">
                <a:latin typeface="Times New Roman" panose="02020603050405020304" pitchFamily="18" charset="0"/>
                <a:cs typeface="Times New Roman" panose="02020603050405020304" pitchFamily="18" charset="0"/>
              </a:rPr>
              <a:t> – Ensures accurate customer information for better service.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Business Intelligence</a:t>
            </a:r>
            <a:r>
              <a:rPr lang="en-US" sz="2400" dirty="0">
                <a:latin typeface="Times New Roman" panose="02020603050405020304" pitchFamily="18" charset="0"/>
                <a:cs typeface="Times New Roman" panose="02020603050405020304" pitchFamily="18" charset="0"/>
              </a:rPr>
              <a:t> – Provides reliable data for analytics and forecasting.</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Regulatory Compliance</a:t>
            </a:r>
            <a:r>
              <a:rPr lang="en-US" sz="2400" dirty="0">
                <a:latin typeface="Times New Roman" panose="02020603050405020304" pitchFamily="18" charset="0"/>
                <a:cs typeface="Times New Roman" panose="02020603050405020304" pitchFamily="18" charset="0"/>
              </a:rPr>
              <a:t> – Reduces risks by maintaining accurate records.</a:t>
            </a:r>
          </a:p>
          <a:p>
            <a:endParaRPr lang="en-IN" sz="2400" dirty="0"/>
          </a:p>
        </p:txBody>
      </p:sp>
      <p:sp>
        <p:nvSpPr>
          <p:cNvPr id="4" name="Slide Number Placeholder 3">
            <a:extLst>
              <a:ext uri="{FF2B5EF4-FFF2-40B4-BE49-F238E27FC236}">
                <a16:creationId xmlns:a16="http://schemas.microsoft.com/office/drawing/2014/main" id="{A01066EB-5B6F-71E2-1A8E-42A75AC57B2A}"/>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63838485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820BA-300B-F086-7884-8FC607756827}"/>
              </a:ext>
            </a:extLst>
          </p:cNvPr>
          <p:cNvSpPr>
            <a:spLocks noGrp="1"/>
          </p:cNvSpPr>
          <p:nvPr>
            <p:ph idx="1"/>
          </p:nvPr>
        </p:nvSpPr>
        <p:spPr>
          <a:xfrm>
            <a:off x="703288" y="1184366"/>
            <a:ext cx="10515600" cy="4351338"/>
          </a:xfrm>
        </p:spPr>
        <p:txBody>
          <a:bodyPr/>
          <a:lstStyle/>
          <a:p>
            <a:pPr algn="just">
              <a:buNone/>
            </a:pPr>
            <a:r>
              <a:rPr lang="en-IN" sz="1800" dirty="0">
                <a:effectLst/>
                <a:latin typeface="Times New Roman" panose="02020603050405020304" pitchFamily="18" charset="0"/>
                <a:ea typeface="Times New Roman" panose="02020603050405020304" pitchFamily="18" charset="0"/>
              </a:rPr>
              <a:t> </a:t>
            </a:r>
          </a:p>
          <a:p>
            <a:pPr indent="457200" algn="just">
              <a:lnSpc>
                <a:spcPct val="150000"/>
              </a:lnSpc>
              <a:buNone/>
            </a:pPr>
            <a:r>
              <a:rPr lang="en-IN" sz="1800" dirty="0">
                <a:effectLst/>
                <a:latin typeface="Times New Roman" panose="02020603050405020304" pitchFamily="18" charset="0"/>
                <a:ea typeface="Times New Roman" panose="02020603050405020304" pitchFamily="18" charset="0"/>
              </a:rPr>
              <a:t>Data integrity in CRM (Client Relationship Management) systems is crucial for ensuring that customer information remains accurate, complete, and consistent over time. Organizations rely heavily on CRM data for client communication, relationship management, and strategic planning. Literature emphasizes the importance of data quality management practices, including validation, cleansing, deduplication, and monitoring, especially in the financial sector where compliance and accuracy are paramount (Garcia </a:t>
            </a:r>
            <a:r>
              <a:rPr lang="en-US" sz="1800" dirty="0">
                <a:effectLst/>
                <a:latin typeface="Times New Roman" panose="02020603050405020304" pitchFamily="18" charset="0"/>
                <a:ea typeface="Times New Roman" panose="02020603050405020304" pitchFamily="18" charset="0"/>
              </a:rPr>
              <a:t>et al.</a:t>
            </a:r>
            <a:r>
              <a:rPr lang="en-IN" sz="1800" dirty="0">
                <a:effectLst/>
                <a:latin typeface="Times New Roman" panose="02020603050405020304" pitchFamily="18" charset="0"/>
                <a:ea typeface="Times New Roman" panose="02020603050405020304" pitchFamily="18" charset="0"/>
              </a:rPr>
              <a:t>, 2017; Redman, 1998).</a:t>
            </a:r>
          </a:p>
          <a:p>
            <a:pPr algn="just">
              <a:lnSpc>
                <a:spcPct val="150000"/>
              </a:lnSpc>
              <a:buNone/>
            </a:pPr>
            <a:r>
              <a:rPr lang="en-IN" sz="1800" dirty="0">
                <a:effectLst/>
                <a:latin typeface="Times New Roman" panose="02020603050405020304" pitchFamily="18" charset="0"/>
                <a:ea typeface="Times New Roman" panose="02020603050405020304" pitchFamily="18" charset="0"/>
              </a:rPr>
              <a:t> </a:t>
            </a:r>
          </a:p>
          <a:p>
            <a:pPr algn="just">
              <a:lnSpc>
                <a:spcPct val="150000"/>
              </a:lnSpc>
              <a:buNone/>
            </a:pPr>
            <a:r>
              <a:rPr lang="en-IN" sz="1800" dirty="0">
                <a:effectLst/>
                <a:latin typeface="Times New Roman" panose="02020603050405020304" pitchFamily="18" charset="0"/>
                <a:ea typeface="Times New Roman" panose="02020603050405020304" pitchFamily="18" charset="0"/>
              </a:rPr>
              <a:t> </a:t>
            </a:r>
          </a:p>
          <a:p>
            <a:pPr algn="just">
              <a:lnSpc>
                <a:spcPct val="150000"/>
              </a:lnSpc>
              <a:buNone/>
            </a:pPr>
            <a:r>
              <a:rPr lang="en-IN" sz="1800" dirty="0">
                <a:effectLst/>
                <a:latin typeface="Times New Roman" panose="02020603050405020304" pitchFamily="18" charset="0"/>
                <a:ea typeface="Times New Roman" panose="02020603050405020304" pitchFamily="18" charset="0"/>
              </a:rPr>
              <a:t> </a:t>
            </a:r>
          </a:p>
          <a:p>
            <a:pPr algn="just">
              <a:buNone/>
            </a:pPr>
            <a:r>
              <a:rPr lang="en-IN" sz="1800" dirty="0">
                <a:effectLst/>
                <a:latin typeface="Times New Roman" panose="02020603050405020304" pitchFamily="18" charset="0"/>
                <a:ea typeface="Times New Roman" panose="02020603050405020304" pitchFamily="18" charset="0"/>
              </a:rPr>
              <a:t> </a:t>
            </a:r>
          </a:p>
          <a:p>
            <a:pPr algn="just">
              <a:buNone/>
            </a:pPr>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3C3B4736-23DE-4E2D-9B5C-72817E280BAA}"/>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5" name="Title 1">
            <a:extLst>
              <a:ext uri="{FF2B5EF4-FFF2-40B4-BE49-F238E27FC236}">
                <a16:creationId xmlns:a16="http://schemas.microsoft.com/office/drawing/2014/main" id="{DEFDA5A2-0545-6A40-A2FC-AAF190F5930E}"/>
              </a:ext>
            </a:extLst>
          </p:cNvPr>
          <p:cNvSpPr>
            <a:spLocks noGrp="1"/>
          </p:cNvSpPr>
          <p:nvPr/>
        </p:nvSpPr>
        <p:spPr bwMode="auto">
          <a:xfrm>
            <a:off x="838200" y="250825"/>
            <a:ext cx="10515600" cy="81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6" name="Content Placeholder 2">
            <a:extLst>
              <a:ext uri="{FF2B5EF4-FFF2-40B4-BE49-F238E27FC236}">
                <a16:creationId xmlns:a16="http://schemas.microsoft.com/office/drawing/2014/main" id="{B630EEAB-D032-ECC2-1EDE-2987E730BBFB}"/>
              </a:ext>
            </a:extLst>
          </p:cNvPr>
          <p:cNvSpPr>
            <a:spLocks noGrp="1"/>
          </p:cNvSpPr>
          <p:nvPr/>
        </p:nvSpPr>
        <p:spPr bwMode="auto">
          <a:xfrm>
            <a:off x="838200" y="1070067"/>
            <a:ext cx="10515600" cy="405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15834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7901-200B-57A0-0470-68EF416D00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08DF9F-2BBF-E5BB-9873-04C34FD9E613}"/>
              </a:ext>
            </a:extLst>
          </p:cNvPr>
          <p:cNvSpPr>
            <a:spLocks noGrp="1"/>
          </p:cNvSpPr>
          <p:nvPr>
            <p:ph idx="1"/>
          </p:nvPr>
        </p:nvSpPr>
        <p:spPr/>
        <p:txBody>
          <a:bodyPr/>
          <a:lstStyle/>
          <a:p>
            <a:pPr algn="just">
              <a:buNone/>
            </a:pPr>
            <a:r>
              <a:rPr lang="en-IN" sz="1800" dirty="0">
                <a:effectLst/>
                <a:latin typeface="Times New Roman" panose="02020603050405020304" pitchFamily="18" charset="0"/>
                <a:ea typeface="Times New Roman" panose="02020603050405020304" pitchFamily="18" charset="0"/>
              </a:rPr>
              <a:t> </a:t>
            </a:r>
          </a:p>
          <a:p>
            <a:pPr algn="just">
              <a:lnSpc>
                <a:spcPct val="150000"/>
              </a:lnSpc>
              <a:buNone/>
            </a:pPr>
            <a:r>
              <a:rPr lang="en-IN" sz="1800" dirty="0">
                <a:effectLst/>
                <a:latin typeface="Times New Roman" panose="02020603050405020304" pitchFamily="18" charset="0"/>
                <a:ea typeface="Times New Roman" panose="02020603050405020304" pitchFamily="18" charset="0"/>
              </a:rPr>
              <a:t>Structured Query Language (SQL) is a fundamental tool in the field of data analysis. Oracle SQL, in particular, is widely adopted in enterprises due to its robustness, scalability, and performance (Oracle Corporation, n.d.). It allows analysts to extract, filter, and manipulate large datasets efficiently. According to numerous studies and case applications, SQL remains a preferred language for accessing and maintaining relational database systems. Its role in identifying data anomalies and enforcing data constraints is well documented in literature focused on data integrity and governance (Redman </a:t>
            </a:r>
            <a:r>
              <a:rPr lang="en-US" sz="1800" dirty="0">
                <a:effectLst/>
                <a:latin typeface="Times New Roman" panose="02020603050405020304" pitchFamily="18" charset="0"/>
                <a:ea typeface="Times New Roman" panose="02020603050405020304" pitchFamily="18" charset="0"/>
              </a:rPr>
              <a:t>et al.</a:t>
            </a:r>
            <a:r>
              <a:rPr lang="en-IN" sz="1800" dirty="0">
                <a:effectLst/>
                <a:latin typeface="Times New Roman" panose="02020603050405020304" pitchFamily="18" charset="0"/>
                <a:ea typeface="Times New Roman" panose="02020603050405020304" pitchFamily="18" charset="0"/>
              </a:rPr>
              <a:t>, 1996; </a:t>
            </a:r>
            <a:r>
              <a:rPr lang="en-IN" sz="1800" dirty="0" err="1">
                <a:effectLst/>
                <a:latin typeface="Times New Roman" panose="02020603050405020304" pitchFamily="18" charset="0"/>
                <a:ea typeface="Times New Roman" panose="02020603050405020304" pitchFamily="18" charset="0"/>
              </a:rPr>
              <a:t>Loshin</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 al.</a:t>
            </a:r>
            <a:r>
              <a:rPr lang="en-IN" sz="1800" dirty="0">
                <a:effectLst/>
                <a:latin typeface="Times New Roman" panose="02020603050405020304" pitchFamily="18" charset="0"/>
                <a:ea typeface="Times New Roman" panose="02020603050405020304" pitchFamily="18" charset="0"/>
              </a:rPr>
              <a:t>, 2001).</a:t>
            </a:r>
          </a:p>
          <a:p>
            <a:pPr algn="just">
              <a:lnSpc>
                <a:spcPct val="150000"/>
              </a:lnSpc>
              <a:buNone/>
            </a:pPr>
            <a:r>
              <a:rPr lang="en-IN" sz="1800" dirty="0">
                <a:effectLst/>
                <a:latin typeface="Times New Roman" panose="02020603050405020304" pitchFamily="18" charset="0"/>
                <a:ea typeface="Times New Roman" panose="02020603050405020304" pitchFamily="18" charset="0"/>
              </a:rPr>
              <a:t> </a:t>
            </a:r>
          </a:p>
          <a:p>
            <a:pPr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AC6158FA-C043-D240-7DD4-2219D79DD9B0}"/>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2633075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2579-BFFF-385B-0A71-D5240342FE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8FD01-AEBD-70A1-2BCA-C8F6C11497D9}"/>
              </a:ext>
            </a:extLst>
          </p:cNvPr>
          <p:cNvSpPr>
            <a:spLocks noGrp="1"/>
          </p:cNvSpPr>
          <p:nvPr>
            <p:ph idx="1"/>
          </p:nvPr>
        </p:nvSpPr>
        <p:spPr/>
        <p:txBody>
          <a:bodyPr/>
          <a:lstStyle/>
          <a:p>
            <a:pPr algn="just">
              <a:lnSpc>
                <a:spcPct val="150000"/>
              </a:lnSpc>
              <a:buNone/>
            </a:pPr>
            <a:r>
              <a:rPr lang="en-IN" sz="1800" dirty="0">
                <a:effectLst/>
                <a:latin typeface="Times New Roman" panose="02020603050405020304" pitchFamily="18" charset="0"/>
                <a:ea typeface="Times New Roman" panose="02020603050405020304" pitchFamily="18" charset="0"/>
              </a:rPr>
              <a:t>Business Intelligence (BI) tools like Microsoft Power</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BI have revolutionized how organizations interpret and utilize their data. Power BI enables the creation of interactive dashboards and reports, allowing users to visualize trends and derive insights from raw data (Microsoft, n.d.). The tool supports real-time data updates, integration with various data sources, and advanced analytical features. Literature highlights Power BI’s role in democratizing data access and fostering a data-driven culture within organizations (Eckerson, 2010; Kimball &amp; Ross </a:t>
            </a:r>
            <a:r>
              <a:rPr lang="en-US" sz="1800" dirty="0">
                <a:effectLst/>
                <a:latin typeface="Times New Roman" panose="02020603050405020304" pitchFamily="18" charset="0"/>
                <a:ea typeface="Times New Roman" panose="02020603050405020304" pitchFamily="18" charset="0"/>
              </a:rPr>
              <a:t>et al.</a:t>
            </a:r>
            <a:r>
              <a:rPr lang="en-IN" sz="1800" dirty="0">
                <a:effectLst/>
                <a:latin typeface="Times New Roman" panose="02020603050405020304" pitchFamily="18" charset="0"/>
                <a:ea typeface="Times New Roman" panose="02020603050405020304" pitchFamily="18" charset="0"/>
              </a:rPr>
              <a:t>, 2013).</a:t>
            </a:r>
          </a:p>
          <a:p>
            <a:pPr algn="just">
              <a:lnSpc>
                <a:spcPct val="150000"/>
              </a:lnSpc>
              <a:buNone/>
            </a:pPr>
            <a:r>
              <a:rPr lang="en-IN" sz="2800" dirty="0">
                <a:effectLst/>
                <a:latin typeface="Times New Roman" panose="02020603050405020304" pitchFamily="18" charset="0"/>
                <a:ea typeface="Times New Roman" panose="02020603050405020304" pitchFamily="18" charset="0"/>
              </a:rPr>
              <a:t> </a:t>
            </a:r>
          </a:p>
          <a:p>
            <a:pPr algn="just">
              <a:lnSpc>
                <a:spcPct val="150000"/>
              </a:lnSpc>
              <a:buNone/>
            </a:pPr>
            <a:r>
              <a:rPr lang="en-IN" sz="2800" dirty="0">
                <a:effectLst/>
                <a:latin typeface="Times New Roman" panose="02020603050405020304" pitchFamily="18" charset="0"/>
                <a:ea typeface="Times New Roman" panose="02020603050405020304" pitchFamily="18" charset="0"/>
              </a:rPr>
              <a:t> </a:t>
            </a:r>
          </a:p>
          <a:p>
            <a:pPr algn="just">
              <a:lnSpc>
                <a:spcPct val="150000"/>
              </a:lnSpc>
              <a:buNone/>
            </a:pPr>
            <a:r>
              <a:rPr lang="en-IN" sz="2800" dirty="0">
                <a:effectLst/>
                <a:latin typeface="Times New Roman" panose="02020603050405020304" pitchFamily="18" charset="0"/>
                <a:ea typeface="Times New Roman" panose="02020603050405020304" pitchFamily="18" charset="0"/>
              </a:rPr>
              <a:t> </a:t>
            </a:r>
          </a:p>
          <a:p>
            <a:pPr algn="just">
              <a:buNone/>
            </a:pPr>
            <a:r>
              <a:rPr lang="en-IN" sz="2800" dirty="0">
                <a:effectLst/>
                <a:latin typeface="Times New Roman" panose="02020603050405020304" pitchFamily="18" charset="0"/>
                <a:ea typeface="Times New Roman" panose="02020603050405020304" pitchFamily="18" charset="0"/>
              </a:rPr>
              <a:t> </a:t>
            </a:r>
            <a:endParaRPr lang="en-IN" dirty="0"/>
          </a:p>
        </p:txBody>
      </p:sp>
      <p:sp>
        <p:nvSpPr>
          <p:cNvPr id="4" name="Slide Number Placeholder 3">
            <a:extLst>
              <a:ext uri="{FF2B5EF4-FFF2-40B4-BE49-F238E27FC236}">
                <a16:creationId xmlns:a16="http://schemas.microsoft.com/office/drawing/2014/main" id="{5A7FE800-B0B7-2125-8DDB-00C71AFF4349}"/>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310641116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F941-62F5-36F8-768E-AAF2D533211E}"/>
              </a:ext>
            </a:extLst>
          </p:cNvPr>
          <p:cNvSpPr>
            <a:spLocks noGrp="1"/>
          </p:cNvSpPr>
          <p:nvPr>
            <p:ph type="title"/>
          </p:nvPr>
        </p:nvSpPr>
        <p:spPr/>
        <p:txBody>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a:extLst>
              <a:ext uri="{FF2B5EF4-FFF2-40B4-BE49-F238E27FC236}">
                <a16:creationId xmlns:a16="http://schemas.microsoft.com/office/drawing/2014/main" id="{6192FC83-2E0D-BEEE-D938-651FCAAE90B0}"/>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data integrity process followed a three-layer architecture:</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Data Layer: Raw CRM data stored in an Oracle database. This layer involved structured data tables containing customer information, transaction history, and metadata.</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Processing Layer: SQL queries executed through Oracle SQL Developer to extract, validate, and clean the data. This also included transformation and restructuring of data for analysis.</a:t>
            </a:r>
            <a:r>
              <a:rPr lang="en-US" sz="1800" dirty="0">
                <a:effectLst/>
                <a:latin typeface="Times New Roman" panose="02020603050405020304" pitchFamily="18" charset="0"/>
                <a:ea typeface="Times New Roman" panose="02020603050405020304" pitchFamily="18" charset="0"/>
              </a:rPr>
              <a:t> (Kimball &amp; Ross, 2013).</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Presentation Layer: Cleaned data imported into Power BI, where visual dashboards were created for internal stakeholders to track data quality metrics in real time.</a:t>
            </a:r>
          </a:p>
          <a:p>
            <a:pPr marL="0" indent="0">
              <a:buNone/>
            </a:pPr>
            <a:endParaRPr lang="en-IN" dirty="0"/>
          </a:p>
        </p:txBody>
      </p:sp>
      <p:sp>
        <p:nvSpPr>
          <p:cNvPr id="4" name="Slide Number Placeholder 3">
            <a:extLst>
              <a:ext uri="{FF2B5EF4-FFF2-40B4-BE49-F238E27FC236}">
                <a16:creationId xmlns:a16="http://schemas.microsoft.com/office/drawing/2014/main" id="{9FB0CFAB-40A1-3CB3-AF9F-2D21F3C6F7B2}"/>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4110787883"/>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55E9-E4DE-7393-7335-37A13BF24936}"/>
              </a:ext>
            </a:extLst>
          </p:cNvPr>
          <p:cNvSpPr>
            <a:spLocks noGrp="1"/>
          </p:cNvSpPr>
          <p:nvPr>
            <p:ph type="title"/>
          </p:nvPr>
        </p:nvSpPr>
        <p:spPr/>
        <p:txBody>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dirty="0"/>
          </a:p>
        </p:txBody>
      </p:sp>
      <p:sp>
        <p:nvSpPr>
          <p:cNvPr id="3" name="Content Placeholder 2">
            <a:extLst>
              <a:ext uri="{FF2B5EF4-FFF2-40B4-BE49-F238E27FC236}">
                <a16:creationId xmlns:a16="http://schemas.microsoft.com/office/drawing/2014/main" id="{9D486BD7-0E42-AAD8-9175-920EE068D551}"/>
              </a:ext>
            </a:extLst>
          </p:cNvPr>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rPr>
              <a:t>Data Quality Insights</a:t>
            </a:r>
          </a:p>
          <a:p>
            <a:r>
              <a:rPr lang="en-IN" sz="1800" b="1" dirty="0">
                <a:effectLst/>
                <a:latin typeface="Times New Roman" panose="02020603050405020304" pitchFamily="18" charset="0"/>
                <a:ea typeface="Times New Roman" panose="02020603050405020304" pitchFamily="18" charset="0"/>
              </a:rPr>
              <a:t>Customer Segmentation</a:t>
            </a:r>
            <a:endParaRPr lang="en-IN" sz="1800"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 Sales and Performance Metrics</a:t>
            </a:r>
          </a:p>
          <a:p>
            <a:r>
              <a:rPr lang="en-IN" sz="1800" b="1" dirty="0">
                <a:effectLst/>
                <a:latin typeface="Times New Roman" panose="02020603050405020304" pitchFamily="18" charset="0"/>
                <a:ea typeface="Times New Roman" panose="02020603050405020304" pitchFamily="18" charset="0"/>
              </a:rPr>
              <a:t>Operational Efficiency Insights</a:t>
            </a:r>
            <a:endParaRPr lang="en-IN" sz="1800"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Customer Interaction Trends</a:t>
            </a:r>
          </a:p>
          <a:p>
            <a:r>
              <a:rPr lang="en-IN" sz="1800" b="1" dirty="0">
                <a:effectLst/>
                <a:latin typeface="Times New Roman" panose="02020603050405020304" pitchFamily="18" charset="0"/>
                <a:ea typeface="Times New Roman" panose="02020603050405020304" pitchFamily="18" charset="0"/>
              </a:rPr>
              <a:t> Visualization and Reporting</a:t>
            </a:r>
            <a:endParaRPr lang="en-IN" dirty="0"/>
          </a:p>
        </p:txBody>
      </p:sp>
      <p:sp>
        <p:nvSpPr>
          <p:cNvPr id="4" name="Slide Number Placeholder 3">
            <a:extLst>
              <a:ext uri="{FF2B5EF4-FFF2-40B4-BE49-F238E27FC236}">
                <a16:creationId xmlns:a16="http://schemas.microsoft.com/office/drawing/2014/main" id="{31BDFE09-2EEC-536A-ABF2-2DF5AE47CBA3}"/>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202997857"/>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5518637"/>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
        <p:nvSpPr>
          <p:cNvPr id="3" name="Content Placeholder 2"/>
          <p:cNvSpPr>
            <a:spLocks noGrp="1"/>
          </p:cNvSpPr>
          <p:nvPr>
            <p:ph idx="1"/>
          </p:nvPr>
        </p:nvSpPr>
        <p:spPr>
          <a:xfrm>
            <a:off x="446308" y="1061297"/>
            <a:ext cx="10515600" cy="4351338"/>
          </a:xfrm>
        </p:spPr>
        <p:txBody>
          <a:bodyPr/>
          <a:lstStyle/>
          <a:p>
            <a:endParaRPr lang="en-US" dirty="0"/>
          </a:p>
          <a:p>
            <a:endParaRPr lang="en-US" dirty="0"/>
          </a:p>
          <a:p>
            <a:endParaRPr lang="en-US" dirty="0"/>
          </a:p>
          <a:p>
            <a:r>
              <a:rPr lang="en-US" dirty="0"/>
              <a:t>https://github.com/Madhumita-r-a/Internship_report</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19</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430513"/>
            <a:ext cx="10515600" cy="4193176"/>
          </a:xfrm>
        </p:spPr>
        <p:txBody>
          <a:bodyPr/>
          <a:lstStyle/>
          <a:p>
            <a:r>
              <a:rPr lang="en-US" sz="2000" b="1" dirty="0">
                <a:latin typeface="Times New Roman" panose="02020603050405020304" pitchFamily="18" charset="0"/>
                <a:cs typeface="Times New Roman" panose="02020603050405020304" pitchFamily="18" charset="0"/>
              </a:rPr>
              <a:t>Company Overview</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Founded:</a:t>
            </a:r>
            <a:r>
              <a:rPr lang="en-US" sz="2000" dirty="0">
                <a:latin typeface="Times New Roman" panose="02020603050405020304" pitchFamily="18" charset="0"/>
                <a:cs typeface="Times New Roman" panose="02020603050405020304" pitchFamily="18" charset="0"/>
              </a:rPr>
              <a:t> 2000 (Merger of Banque Nationale de Paris &amp; Paribas)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Headquarters:</a:t>
            </a:r>
            <a:r>
              <a:rPr lang="en-US" sz="2000" dirty="0">
                <a:latin typeface="Times New Roman" panose="02020603050405020304" pitchFamily="18" charset="0"/>
                <a:cs typeface="Times New Roman" panose="02020603050405020304" pitchFamily="18" charset="0"/>
              </a:rPr>
              <a:t> Paris, France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Presence:</a:t>
            </a:r>
            <a:r>
              <a:rPr lang="en-US" sz="2000" dirty="0">
                <a:latin typeface="Times New Roman" panose="02020603050405020304" pitchFamily="18" charset="0"/>
                <a:cs typeface="Times New Roman" panose="02020603050405020304" pitchFamily="18" charset="0"/>
              </a:rPr>
              <a:t> 65+ countries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Employees:</a:t>
            </a:r>
            <a:r>
              <a:rPr lang="en-US" sz="2000" dirty="0">
                <a:latin typeface="Times New Roman" panose="02020603050405020304" pitchFamily="18" charset="0"/>
                <a:cs typeface="Times New Roman" panose="02020603050405020304" pitchFamily="18" charset="0"/>
              </a:rPr>
              <a:t> ~190,000 worldwide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Core Areas:</a:t>
            </a:r>
            <a:r>
              <a:rPr lang="en-US" sz="2000" dirty="0">
                <a:latin typeface="Times New Roman" panose="02020603050405020304" pitchFamily="18" charset="0"/>
                <a:cs typeface="Times New Roman" panose="02020603050405020304" pitchFamily="18" charset="0"/>
              </a:rPr>
              <a:t> Banking, Investment, Asset Management, Financial Services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2B69-CE27-808F-DD34-1311CFFCC57E}"/>
              </a:ext>
            </a:extLst>
          </p:cNvPr>
          <p:cNvSpPr>
            <a:spLocks noGrp="1"/>
          </p:cNvSpPr>
          <p:nvPr>
            <p:ph type="title"/>
          </p:nvPr>
        </p:nvSpPr>
        <p:spPr/>
        <p:txBody>
          <a:bodyPr/>
          <a:lstStyle/>
          <a:p>
            <a:r>
              <a:rPr lang="en-US" sz="3200" b="1" dirty="0">
                <a:solidFill>
                  <a:schemeClr val="accent1"/>
                </a:solidFill>
                <a:latin typeface="Times New Roman" panose="02020603050405020304" pitchFamily="18" charset="0"/>
                <a:cs typeface="Times New Roman" panose="02020603050405020304" pitchFamily="18" charset="0"/>
              </a:rPr>
              <a:t>Products &amp; Services</a:t>
            </a:r>
            <a:br>
              <a:rPr lang="en-US" sz="3200" b="1" dirty="0">
                <a:solidFill>
                  <a:schemeClr val="accent1"/>
                </a:solidFill>
                <a:latin typeface="Times New Roman" panose="02020603050405020304" pitchFamily="18" charset="0"/>
                <a:cs typeface="Times New Roman" panose="02020603050405020304" pitchFamily="18" charset="0"/>
              </a:rPr>
            </a:br>
            <a:endParaRPr lang="en-IN"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E12253-EB0E-C91A-5864-16441D9309EB}"/>
              </a:ext>
            </a:extLst>
          </p:cNvPr>
          <p:cNvSpPr>
            <a:spLocks noGrp="1"/>
          </p:cNvSpPr>
          <p:nvPr>
            <p:ph idx="1"/>
          </p:nvPr>
        </p:nvSpPr>
        <p:spPr>
          <a:xfrm>
            <a:off x="721659" y="1556684"/>
            <a:ext cx="10515600" cy="4351338"/>
          </a:xfrm>
        </p:spPr>
        <p:txBody>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Retail Banking:</a:t>
            </a:r>
            <a:r>
              <a:rPr lang="en-US" sz="2400" dirty="0">
                <a:latin typeface="Times New Roman" panose="02020603050405020304" pitchFamily="18" charset="0"/>
                <a:cs typeface="Times New Roman" panose="02020603050405020304" pitchFamily="18" charset="0"/>
              </a:rPr>
              <a:t> Personal &amp; business banking solutions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Corporate &amp; Institutional Banking (CIB):</a:t>
            </a:r>
            <a:r>
              <a:rPr lang="en-US" sz="2400" dirty="0">
                <a:latin typeface="Times New Roman" panose="02020603050405020304" pitchFamily="18" charset="0"/>
                <a:cs typeface="Times New Roman" panose="02020603050405020304" pitchFamily="18" charset="0"/>
              </a:rPr>
              <a:t> Capital markets, financing, advisory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Wealth &amp; Asset Management:</a:t>
            </a:r>
            <a:r>
              <a:rPr lang="en-US" sz="2400" dirty="0">
                <a:latin typeface="Times New Roman" panose="02020603050405020304" pitchFamily="18" charset="0"/>
                <a:cs typeface="Times New Roman" panose="02020603050405020304" pitchFamily="18" charset="0"/>
              </a:rPr>
              <a:t> Investment solutions for individuals &amp; institutions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Insurance &amp; Real Estate:</a:t>
            </a:r>
            <a:r>
              <a:rPr lang="en-US" sz="2400" dirty="0">
                <a:latin typeface="Times New Roman" panose="02020603050405020304" pitchFamily="18" charset="0"/>
                <a:cs typeface="Times New Roman" panose="02020603050405020304" pitchFamily="18" charset="0"/>
              </a:rPr>
              <a:t> Risk coverage &amp; property investment services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Sustainable Finance:</a:t>
            </a:r>
            <a:r>
              <a:rPr lang="en-US" sz="2400" dirty="0">
                <a:latin typeface="Times New Roman" panose="02020603050405020304" pitchFamily="18" charset="0"/>
                <a:cs typeface="Times New Roman" panose="02020603050405020304" pitchFamily="18" charset="0"/>
              </a:rPr>
              <a:t> ESG-focused banking &amp; green finance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10FAE9-54D1-3C99-8A34-69031CDFBD04}"/>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71274008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8C4D-AA40-9879-200D-6263D71C27D0}"/>
              </a:ext>
            </a:extLst>
          </p:cNvPr>
          <p:cNvSpPr>
            <a:spLocks noGrp="1"/>
          </p:cNvSpPr>
          <p:nvPr>
            <p:ph type="title"/>
          </p:nvPr>
        </p:nvSpPr>
        <p:spPr/>
        <p:txBody>
          <a:bodyPr/>
          <a:lstStyle/>
          <a:p>
            <a:r>
              <a:rPr lang="en-US" sz="3200" b="1" dirty="0">
                <a:solidFill>
                  <a:schemeClr val="accent1"/>
                </a:solidFill>
                <a:latin typeface="Times New Roman" panose="02020603050405020304" pitchFamily="18" charset="0"/>
                <a:cs typeface="Times New Roman" panose="02020603050405020304" pitchFamily="18" charset="0"/>
              </a:rPr>
              <a:t>Key Clients &amp; Market Presence</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D3B406-9D35-7E31-284D-4060BE1C4685}"/>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
        <p:nvSpPr>
          <p:cNvPr id="5" name="Rectangle 1">
            <a:extLst>
              <a:ext uri="{FF2B5EF4-FFF2-40B4-BE49-F238E27FC236}">
                <a16:creationId xmlns:a16="http://schemas.microsoft.com/office/drawing/2014/main" id="{FDA084A6-3C99-2402-5A0E-8BAD36CE9649}"/>
              </a:ext>
            </a:extLst>
          </p:cNvPr>
          <p:cNvSpPr>
            <a:spLocks noGrp="1" noChangeArrowheads="1"/>
          </p:cNvSpPr>
          <p:nvPr>
            <p:ph idx="1"/>
          </p:nvPr>
        </p:nvSpPr>
        <p:spPr bwMode="auto">
          <a:xfrm>
            <a:off x="838200" y="1690688"/>
            <a:ext cx="1037335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Fortune 500 companies, governments, SMEs, high-net-worth individuals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 Markets: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Europe, North America, Asia-Pacific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Notable Achievements: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European banking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commitment to sustainability &amp; fintech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Recognized for risk management &amp; financial stability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186074"/>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sz="1400" dirty="0">
                <a:latin typeface="Times New Roman" panose="02020603050405020304" pitchFamily="18" charset="0"/>
                <a:cs typeface="Times New Roman" panose="02020603050405020304" pitchFamily="18" charset="0"/>
              </a:rPr>
              <a:t>(Assigned domain overview)</a:t>
            </a:r>
            <a:r>
              <a:rPr lang="en-IN" sz="1400" b="1" dirty="0">
                <a:latin typeface="Times New Roman" panose="02020603050405020304" pitchFamily="18" charset="0"/>
                <a:cs typeface="Times New Roman" panose="02020603050405020304" pitchFamily="18" charset="0"/>
              </a:rPr>
              <a:t>Application Development – Overview &amp; Importance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 of designing, developing, testing, and deploying software applications.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Includes </a:t>
            </a:r>
            <a:r>
              <a:rPr lang="en-IN" sz="1600" b="1" dirty="0">
                <a:latin typeface="Times New Roman" panose="02020603050405020304" pitchFamily="18" charset="0"/>
                <a:cs typeface="Times New Roman" panose="02020603050405020304" pitchFamily="18" charset="0"/>
              </a:rPr>
              <a:t>Web &amp; Mobile Development, Backend &amp; Frontend, APIs, Databases, Cloud Integration</a:t>
            </a:r>
            <a:r>
              <a:rPr lang="en-IN" sz="1600" dirty="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Key Features: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Scalability</a:t>
            </a:r>
            <a:r>
              <a:rPr lang="en-IN" sz="1600" dirty="0">
                <a:latin typeface="Times New Roman" panose="02020603050405020304" pitchFamily="18" charset="0"/>
                <a:cs typeface="Times New Roman" panose="02020603050405020304" pitchFamily="18" charset="0"/>
              </a:rPr>
              <a:t> – Handles growing users &amp; data.</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Security</a:t>
            </a:r>
            <a:r>
              <a:rPr lang="en-IN" sz="1600" dirty="0">
                <a:latin typeface="Times New Roman" panose="02020603050405020304" pitchFamily="18" charset="0"/>
                <a:cs typeface="Times New Roman" panose="02020603050405020304" pitchFamily="18" charset="0"/>
              </a:rPr>
              <a:t> – Implements authentication &amp; data protection.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User Experience (UI/UX)</a:t>
            </a:r>
            <a:r>
              <a:rPr lang="en-IN" sz="1600" dirty="0">
                <a:latin typeface="Times New Roman" panose="02020603050405020304" pitchFamily="18" charset="0"/>
                <a:cs typeface="Times New Roman" panose="02020603050405020304" pitchFamily="18" charset="0"/>
              </a:rPr>
              <a:t> – Ensures intuitive interfaces.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Automation (CI/CD)</a:t>
            </a:r>
            <a:r>
              <a:rPr lang="en-IN" sz="1600" dirty="0">
                <a:latin typeface="Times New Roman" panose="02020603050405020304" pitchFamily="18" charset="0"/>
                <a:cs typeface="Times New Roman" panose="02020603050405020304" pitchFamily="18" charset="0"/>
              </a:rPr>
              <a:t> – Enables faster development &amp; deployment.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Cross-Platform Compatibility</a:t>
            </a:r>
            <a:r>
              <a:rPr lang="en-IN" sz="1600" dirty="0">
                <a:latin typeface="Times New Roman" panose="02020603050405020304" pitchFamily="18" charset="0"/>
                <a:cs typeface="Times New Roman" panose="02020603050405020304" pitchFamily="18" charset="0"/>
              </a:rPr>
              <a:t> – Works on web, mobile, &amp; desktop.</a:t>
            </a:r>
          </a:p>
          <a:p>
            <a:r>
              <a:rPr lang="en-IN" sz="1600" b="1" dirty="0">
                <a:latin typeface="Times New Roman" panose="02020603050405020304" pitchFamily="18" charset="0"/>
                <a:cs typeface="Times New Roman" panose="02020603050405020304" pitchFamily="18" charset="0"/>
              </a:rPr>
              <a:t>Importance:</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Boosts </a:t>
            </a:r>
            <a:r>
              <a:rPr lang="en-IN" sz="1600" b="1" dirty="0">
                <a:latin typeface="Times New Roman" panose="02020603050405020304" pitchFamily="18" charset="0"/>
                <a:cs typeface="Times New Roman" panose="02020603050405020304" pitchFamily="18" charset="0"/>
              </a:rPr>
              <a:t>business efficiency</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customer engagement</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Enables </a:t>
            </a:r>
            <a:r>
              <a:rPr lang="en-IN" sz="1600" b="1" dirty="0">
                <a:latin typeface="Times New Roman" panose="02020603050405020304" pitchFamily="18" charset="0"/>
                <a:cs typeface="Times New Roman" panose="02020603050405020304" pitchFamily="18" charset="0"/>
              </a:rPr>
              <a:t>data-driven decisions</a:t>
            </a:r>
            <a:r>
              <a:rPr lang="en-IN" sz="1600" dirty="0">
                <a:latin typeface="Times New Roman" panose="02020603050405020304" pitchFamily="18" charset="0"/>
                <a:cs typeface="Times New Roman" panose="02020603050405020304" pitchFamily="18" charset="0"/>
              </a:rPr>
              <a:t> with analytics &amp; AI.</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Supports </a:t>
            </a:r>
            <a:r>
              <a:rPr lang="en-IN" sz="1600" b="1" dirty="0">
                <a:latin typeface="Times New Roman" panose="02020603050405020304" pitchFamily="18" charset="0"/>
                <a:cs typeface="Times New Roman" panose="02020603050405020304" pitchFamily="18" charset="0"/>
              </a:rPr>
              <a:t>digital transformation</a:t>
            </a:r>
            <a:r>
              <a:rPr lang="en-IN" sz="1600" dirty="0">
                <a:latin typeface="Times New Roman" panose="02020603050405020304" pitchFamily="18" charset="0"/>
                <a:cs typeface="Times New Roman" panose="02020603050405020304" pitchFamily="18" charset="0"/>
              </a:rPr>
              <a:t> &amp; </a:t>
            </a:r>
            <a:r>
              <a:rPr lang="en-IN" sz="1600" b="1" dirty="0">
                <a:latin typeface="Times New Roman" panose="02020603050405020304" pitchFamily="18" charset="0"/>
                <a:cs typeface="Times New Roman" panose="02020603050405020304" pitchFamily="18" charset="0"/>
              </a:rPr>
              <a:t>competitive advantage</a:t>
            </a:r>
            <a:r>
              <a:rPr lang="en-IN" sz="16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buNone/>
            </a:pPr>
            <a:endParaRPr lang="en-US" sz="2000" b="1"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CLM-CRM Data Integrity Team</a:t>
            </a:r>
          </a:p>
          <a:p>
            <a:pPr>
              <a:buNone/>
            </a:pP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CLM-CRM Data Integrity</a:t>
            </a:r>
            <a:r>
              <a:rPr lang="en-US" sz="2000" dirty="0">
                <a:latin typeface="Times New Roman" panose="02020603050405020304" pitchFamily="18" charset="0"/>
                <a:cs typeface="Times New Roman" panose="02020603050405020304" pitchFamily="18" charset="0"/>
              </a:rPr>
              <a:t> team is responsible for ensuring the accuracy, consistency, and reliability of customer lifecycle management (CLM) and customer relationship management (CRM) data. The team focuses on data validation, cleansing, and enhancement to support business decision-making, compliance, and operational efficiency. By maintaining high-quality data standards, the team helps drive seamless customer interactions, personalized experiences, and improved business insights.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26368-D8E5-33D8-EDAD-C6C0569B37FD}"/>
              </a:ext>
            </a:extLst>
          </p:cNvPr>
          <p:cNvSpPr>
            <a:spLocks noGrp="1"/>
          </p:cNvSpPr>
          <p:nvPr>
            <p:ph idx="1"/>
          </p:nvPr>
        </p:nvSpPr>
        <p:spPr>
          <a:xfrm>
            <a:off x="721659" y="857436"/>
            <a:ext cx="10515600" cy="4351338"/>
          </a:xfrm>
        </p:spPr>
        <p:txBody>
          <a:bodyPr/>
          <a:lstStyle/>
          <a:p>
            <a:pPr>
              <a:buNone/>
            </a:pPr>
            <a:r>
              <a:rPr lang="en-US" b="1" dirty="0"/>
              <a:t>Reporting Manager: </a:t>
            </a:r>
            <a:r>
              <a:rPr lang="en-US" b="1" dirty="0" err="1"/>
              <a:t>Gorantala</a:t>
            </a:r>
            <a:r>
              <a:rPr lang="en-US" b="1" dirty="0"/>
              <a:t> Gopi Krishna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Gorantala</a:t>
            </a:r>
            <a:r>
              <a:rPr lang="en-US" sz="2400" dirty="0">
                <a:latin typeface="Times New Roman" panose="02020603050405020304" pitchFamily="18" charset="0"/>
                <a:cs typeface="Times New Roman" panose="02020603050405020304" pitchFamily="18" charset="0"/>
              </a:rPr>
              <a:t> Gopi Krishna leads the </a:t>
            </a:r>
            <a:r>
              <a:rPr lang="en-US" sz="2400" b="1" dirty="0">
                <a:latin typeface="Times New Roman" panose="02020603050405020304" pitchFamily="18" charset="0"/>
                <a:cs typeface="Times New Roman" panose="02020603050405020304" pitchFamily="18" charset="0"/>
              </a:rPr>
              <a:t>CLM-CRM Data Integrity</a:t>
            </a:r>
            <a:r>
              <a:rPr lang="en-US" sz="2400" dirty="0">
                <a:latin typeface="Times New Roman" panose="02020603050405020304" pitchFamily="18" charset="0"/>
                <a:cs typeface="Times New Roman" panose="02020603050405020304" pitchFamily="18" charset="0"/>
              </a:rPr>
              <a:t> team, bringing expertise in data governance, process optimization, and CRM strategy. With a strong focus on data accuracy and efficiency, he ensures that the team aligns with business objectives while implementing best practices in data management. His leadership fosters collaboration, innovation, and continuous improvement within the team.</a:t>
            </a:r>
          </a:p>
          <a:p>
            <a:endParaRPr lang="en-IN" dirty="0"/>
          </a:p>
        </p:txBody>
      </p:sp>
      <p:sp>
        <p:nvSpPr>
          <p:cNvPr id="4" name="Slide Number Placeholder 3">
            <a:extLst>
              <a:ext uri="{FF2B5EF4-FFF2-40B4-BE49-F238E27FC236}">
                <a16:creationId xmlns:a16="http://schemas.microsoft.com/office/drawing/2014/main" id="{B702DAEE-7535-FA92-A84F-28348FC3862B}"/>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26231584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066800"/>
            <a:ext cx="10515600" cy="4167820"/>
          </a:xfrm>
        </p:spPr>
        <p:txBody>
          <a:bodyPr/>
          <a:lstStyle/>
          <a:p>
            <a:r>
              <a:rPr lang="en-US" sz="1600" b="1" dirty="0">
                <a:latin typeface="Times New Roman" panose="02020603050405020304" pitchFamily="18" charset="0"/>
                <a:cs typeface="Times New Roman" panose="02020603050405020304" pitchFamily="18" charset="0"/>
              </a:rPr>
              <a:t>Challenges &amp; Selection Process</a:t>
            </a:r>
          </a:p>
          <a:p>
            <a:r>
              <a:rPr lang="en-US" sz="1600" b="1" dirty="0">
                <a:latin typeface="Times New Roman" panose="02020603050405020304" pitchFamily="18" charset="0"/>
                <a:cs typeface="Times New Roman" panose="02020603050405020304" pitchFamily="18" charset="0"/>
              </a:rPr>
              <a:t>Challenges Faced:</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Finding the right internship opportunities.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Competing with a large pool of applicants.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Preparing for technical rounds under time constraints.</a:t>
            </a:r>
          </a:p>
          <a:p>
            <a:r>
              <a:rPr lang="en-US" sz="1600" b="1" dirty="0">
                <a:latin typeface="Times New Roman" panose="02020603050405020304" pitchFamily="18" charset="0"/>
                <a:cs typeface="Times New Roman" panose="02020603050405020304" pitchFamily="18" charset="0"/>
              </a:rPr>
              <a:t>Selection Process: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Coding Round</a:t>
            </a:r>
            <a:r>
              <a:rPr lang="en-US" sz="1600" dirty="0">
                <a:latin typeface="Times New Roman" panose="02020603050405020304" pitchFamily="18" charset="0"/>
                <a:cs typeface="Times New Roman" panose="02020603050405020304" pitchFamily="18" charset="0"/>
              </a:rPr>
              <a:t> – Tested problem-solving and algorithmic skills.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24-Hour Hackathon</a:t>
            </a:r>
            <a:r>
              <a:rPr lang="en-US" sz="1600" dirty="0">
                <a:latin typeface="Times New Roman" panose="02020603050405020304" pitchFamily="18" charset="0"/>
                <a:cs typeface="Times New Roman" panose="02020603050405020304" pitchFamily="18" charset="0"/>
              </a:rPr>
              <a:t> – Developed and presented a strong pitch for a real-world problem.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Final Jury Evaluation</a:t>
            </a:r>
            <a:r>
              <a:rPr lang="en-US" sz="1600" dirty="0">
                <a:latin typeface="Times New Roman" panose="02020603050405020304" pitchFamily="18" charset="0"/>
                <a:cs typeface="Times New Roman" panose="02020603050405020304" pitchFamily="18" charset="0"/>
              </a:rPr>
              <a:t> – Successfully impressed the jury with an innovative solution and secured selection.</a:t>
            </a:r>
          </a:p>
          <a:p>
            <a:r>
              <a:rPr lang="en-US" sz="1600" b="1" dirty="0">
                <a:latin typeface="Times New Roman" panose="02020603050405020304" pitchFamily="18" charset="0"/>
                <a:cs typeface="Times New Roman" panose="02020603050405020304" pitchFamily="18" charset="0"/>
              </a:rPr>
              <a:t>Key Takeaways: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Importance of </a:t>
            </a:r>
            <a:r>
              <a:rPr lang="en-US" sz="1600" b="1" dirty="0">
                <a:latin typeface="Times New Roman" panose="02020603050405020304" pitchFamily="18" charset="0"/>
                <a:cs typeface="Times New Roman" panose="02020603050405020304" pitchFamily="18" charset="0"/>
              </a:rPr>
              <a:t>strong coding skills &amp; teamwork</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Effective pitching</a:t>
            </a:r>
            <a:r>
              <a:rPr lang="en-US" sz="1600" dirty="0">
                <a:latin typeface="Times New Roman" panose="02020603050405020304" pitchFamily="18" charset="0"/>
                <a:cs typeface="Times New Roman" panose="02020603050405020304" pitchFamily="18" charset="0"/>
              </a:rPr>
              <a:t> is crucial for success.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Handling </a:t>
            </a:r>
            <a:r>
              <a:rPr lang="en-US" sz="1600" b="1" dirty="0">
                <a:latin typeface="Times New Roman" panose="02020603050405020304" pitchFamily="18" charset="0"/>
                <a:cs typeface="Times New Roman" panose="02020603050405020304" pitchFamily="18" charset="0"/>
              </a:rPr>
              <a:t>time pressure &amp; problem-solving</a:t>
            </a:r>
            <a:r>
              <a:rPr lang="en-US" sz="1600" dirty="0">
                <a:latin typeface="Times New Roman" panose="02020603050405020304" pitchFamily="18" charset="0"/>
                <a:cs typeface="Times New Roman" panose="02020603050405020304" pitchFamily="18" charset="0"/>
              </a:rPr>
              <a:t> efficiently.</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8041</TotalTime>
  <Words>1366</Words>
  <Application>Microsoft Office PowerPoint</Application>
  <PresentationFormat>Widescreen</PresentationFormat>
  <Paragraphs>157</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Symbol</vt:lpstr>
      <vt:lpstr>Times New Roman</vt:lpstr>
      <vt:lpstr>Verdana</vt:lpstr>
      <vt:lpstr>Wingdings</vt:lpstr>
      <vt:lpstr>Office Theme</vt:lpstr>
      <vt:lpstr>PowerPoint Presentation</vt:lpstr>
      <vt:lpstr>Content</vt:lpstr>
      <vt:lpstr>About Company or Organization</vt:lpstr>
      <vt:lpstr>Products &amp; Services </vt:lpstr>
      <vt:lpstr>Key Clients &amp; Market Presence</vt:lpstr>
      <vt:lpstr>Working domain or the technology</vt:lpstr>
      <vt:lpstr>About your team and reporting Manager</vt:lpstr>
      <vt:lpstr>PowerPoint Presentation</vt:lpstr>
      <vt:lpstr>Challenges Faced in Internship</vt:lpstr>
      <vt:lpstr>Objectives of the work</vt:lpstr>
      <vt:lpstr>PowerPoint Presentation</vt:lpstr>
      <vt:lpstr>PowerPoint Presentation</vt:lpstr>
      <vt:lpstr>PowerPoint Presentation</vt:lpstr>
      <vt:lpstr>PowerPoint Presentation</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madhumita27aradhya@gmail.com</cp:lastModifiedBy>
  <cp:revision>911</cp:revision>
  <cp:lastPrinted>2018-07-24T06:37:20Z</cp:lastPrinted>
  <dcterms:created xsi:type="dcterms:W3CDTF">2018-06-07T04:06:17Z</dcterms:created>
  <dcterms:modified xsi:type="dcterms:W3CDTF">2025-05-31T16:39:14Z</dcterms:modified>
</cp:coreProperties>
</file>