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80" r:id="rId1"/>
  </p:sldMasterIdLst>
  <p:notesMasterIdLst>
    <p:notesMasterId r:id="rId23"/>
  </p:notesMasterIdLst>
  <p:sldIdLst>
    <p:sldId id="256" r:id="rId2"/>
    <p:sldId id="264" r:id="rId3"/>
    <p:sldId id="271" r:id="rId4"/>
    <p:sldId id="272" r:id="rId5"/>
    <p:sldId id="258" r:id="rId6"/>
    <p:sldId id="262" r:id="rId7"/>
    <p:sldId id="265" r:id="rId8"/>
    <p:sldId id="269" r:id="rId9"/>
    <p:sldId id="273" r:id="rId10"/>
    <p:sldId id="268" r:id="rId11"/>
    <p:sldId id="274" r:id="rId12"/>
    <p:sldId id="275" r:id="rId13"/>
    <p:sldId id="276" r:id="rId14"/>
    <p:sldId id="277" r:id="rId15"/>
    <p:sldId id="278" r:id="rId16"/>
    <p:sldId id="279" r:id="rId17"/>
    <p:sldId id="280" r:id="rId18"/>
    <p:sldId id="281" r:id="rId19"/>
    <p:sldId id="282" r:id="rId20"/>
    <p:sldId id="283" r:id="rId21"/>
    <p:sldId id="284"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6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8" autoAdjust="0"/>
    <p:restoredTop sz="94686" autoAdjust="0"/>
  </p:normalViewPr>
  <p:slideViewPr>
    <p:cSldViewPr>
      <p:cViewPr varScale="1">
        <p:scale>
          <a:sx n="81" d="100"/>
          <a:sy n="81" d="100"/>
        </p:scale>
        <p:origin x="1498"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F57B25E-7746-41BB-BBF7-33946DAD30AF}" type="datetimeFigureOut">
              <a:rPr lang="en-US" smtClean="0"/>
              <a:pPr/>
              <a:t>10/31/2020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962D1F-E864-4F52-8F91-BAE79D8D8DF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5962D1F-E864-4F52-8F91-BAE79D8D8DF0}"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5962D1F-E864-4F52-8F91-BAE79D8D8DF0}"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5962D1F-E864-4F52-8F91-BAE79D8D8DF0}" type="slidenum">
              <a:rPr lang="en-US" smtClean="0"/>
              <a:pPr/>
              <a:t>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ECB6C47-2508-4748-A440-808AA1A6571E}" type="slidenum">
              <a:rPr lang="en-US" smtClean="0"/>
              <a:pPr/>
              <a:t>15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ECB6C47-2508-4748-A440-808AA1A6571E}" type="slidenum">
              <a:rPr lang="en-US" smtClean="0"/>
              <a:pPr/>
              <a:t>16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5962D1F-E864-4F52-8F91-BAE79D8D8DF0}" type="slidenum">
              <a:rPr lang="en-US" smtClean="0"/>
              <a:pPr/>
              <a:t>17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ECB6C47-2508-4748-A440-808AA1A6571E}" type="slidenum">
              <a:rPr lang="en-US" smtClean="0"/>
              <a:pPr/>
              <a:t>18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5962D1F-E864-4F52-8F91-BAE79D8D8DF0}" type="slidenum">
              <a:rPr lang="en-US" smtClean="0"/>
              <a:pPr/>
              <a:t>19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DBBE2FCC-013D-47E2-AEE0-1D40D4C0B77D}" type="datetime1">
              <a:rPr lang="en-US" smtClean="0"/>
              <a:pPr/>
              <a:t>10/31/2020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068A0E02-6EAC-4627-A7D3-6A3BB2D8B3F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55B5024-39F7-447A-AD33-BCE0267127E8}" type="datetime1">
              <a:rPr lang="en-US" smtClean="0"/>
              <a:pPr/>
              <a:t>10/31/2020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A0E02-6EAC-4627-A7D3-6A3BB2D8B3F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26EFE88-DAB1-40C5-95FF-809050B9371C}" type="datetime1">
              <a:rPr lang="en-US" smtClean="0"/>
              <a:pPr/>
              <a:t>10/31/2020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A0E02-6EAC-4627-A7D3-6A3BB2D8B3F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CE6A07A-1271-4027-890E-3B4F2EFBAFC1}" type="datetime1">
              <a:rPr lang="en-US" smtClean="0"/>
              <a:pPr/>
              <a:t>10/31/2020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A0E02-6EAC-4627-A7D3-6A3BB2D8B3FD}"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9480911A-DEA9-48AA-828E-CDC74C4B1FC3}" type="datetime1">
              <a:rPr lang="en-US" smtClean="0"/>
              <a:pPr/>
              <a:t>10/31/2020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A0E02-6EAC-4627-A7D3-6A3BB2D8B3FD}"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BBAF589-5E55-4151-978D-965A3814E62E}" type="datetime1">
              <a:rPr lang="en-US" smtClean="0"/>
              <a:pPr/>
              <a:t>10/31/2020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8A0E02-6EAC-4627-A7D3-6A3BB2D8B3FD}"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62304E2B-85FC-4885-813B-11B790F1514A}" type="datetime1">
              <a:rPr lang="en-US" smtClean="0"/>
              <a:pPr/>
              <a:t>10/31/2020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8A0E02-6EAC-4627-A7D3-6A3BB2D8B3F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120265E-E5B4-480D-918A-B8BE1E64DBE8}" type="datetime1">
              <a:rPr lang="en-US" smtClean="0"/>
              <a:pPr/>
              <a:t>10/31/2020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8A0E02-6EAC-4627-A7D3-6A3BB2D8B3FD}"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315C37-E196-4C3C-9D3B-C8B2A4BECACD}" type="datetime1">
              <a:rPr lang="en-US" smtClean="0"/>
              <a:pPr/>
              <a:t>10/31/2020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8A0E02-6EAC-4627-A7D3-6A3BB2D8B3F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D7EA092A-3DCF-44C0-A3D8-D26DEB066781}" type="datetime1">
              <a:rPr lang="en-US" smtClean="0"/>
              <a:pPr/>
              <a:t>10/31/2020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8A0E02-6EAC-4627-A7D3-6A3BB2D8B3F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192DB69-C1FC-4371-84FD-7116ABF5CA79}" type="datetime1">
              <a:rPr lang="en-US" smtClean="0"/>
              <a:pPr/>
              <a:t>10/31/2020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068A0E02-6EAC-4627-A7D3-6A3BB2D8B3FD}"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03117080-9CF8-41E5-9ED4-12BDDCE4BB04}" type="datetime1">
              <a:rPr lang="en-US" smtClean="0"/>
              <a:pPr/>
              <a:t>10/31/2020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68A0E02-6EAC-4627-A7D3-6A3BB2D8B3F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wmf"/><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7.gif"/><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8.gif"/></Relationships>
</file>

<file path=ppt/slides/_rels/slide16.xml.rels><?xml version="1.0" encoding="UTF-8" standalone="yes"?>
<Relationships xmlns="http://schemas.openxmlformats.org/package/2006/relationships"><Relationship Id="rId3" Type="http://schemas.openxmlformats.org/officeDocument/2006/relationships/image" Target="../media/image39.gi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image" Target="../media/image7.jpeg"/><Relationship Id="rId1" Type="http://schemas.openxmlformats.org/officeDocument/2006/relationships/slideLayout" Target="../slideLayouts/slideLayout7.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8" Type="http://schemas.openxmlformats.org/officeDocument/2006/relationships/image" Target="../media/image15.jpeg"/><Relationship Id="rId13" Type="http://schemas.openxmlformats.org/officeDocument/2006/relationships/image" Target="../media/image18.jpeg"/><Relationship Id="rId18" Type="http://schemas.openxmlformats.org/officeDocument/2006/relationships/image" Target="../media/image21.jpeg"/><Relationship Id="rId3" Type="http://schemas.openxmlformats.org/officeDocument/2006/relationships/hyperlink" Target="https://create.arduino.cc/projecthub/products/buy/22522?s=BAhJIhMzMzEzNzYsUHJvamVjdAY6BkVG%0a" TargetMode="External"/><Relationship Id="rId7" Type="http://schemas.openxmlformats.org/officeDocument/2006/relationships/hyperlink" Target="https://create.arduino.cc/projecthub/products/buy/62552?s=BAhJIhMzMzEzNzYsUHJvamVjdAY6BkVG%0a" TargetMode="External"/><Relationship Id="rId12" Type="http://schemas.openxmlformats.org/officeDocument/2006/relationships/hyperlink" Target="https://create.arduino.cc/projecthub/products/buy/43774?s=BAhJIhMzMzEzNzYsUHJvamVjdAY6BkVG%0a" TargetMode="External"/><Relationship Id="rId17" Type="http://schemas.openxmlformats.org/officeDocument/2006/relationships/image" Target="../media/image20.jpeg"/><Relationship Id="rId2" Type="http://schemas.openxmlformats.org/officeDocument/2006/relationships/notesSlide" Target="../notesSlides/notesSlide2.xml"/><Relationship Id="rId16" Type="http://schemas.openxmlformats.org/officeDocument/2006/relationships/hyperlink" Target="https://create.arduino.cc/projecthub/products/buy/51245?s=BAhJIhMzMzEzNzYsUHJvamVjdAY6BkVG%0a" TargetMode="External"/><Relationship Id="rId1" Type="http://schemas.openxmlformats.org/officeDocument/2006/relationships/slideLayout" Target="../slideLayouts/slideLayout7.xml"/><Relationship Id="rId6" Type="http://schemas.openxmlformats.org/officeDocument/2006/relationships/image" Target="../media/image14.jpeg"/><Relationship Id="rId11" Type="http://schemas.openxmlformats.org/officeDocument/2006/relationships/image" Target="../media/image17.jpeg"/><Relationship Id="rId5" Type="http://schemas.openxmlformats.org/officeDocument/2006/relationships/hyperlink" Target="https://create.arduino.cc/projecthub/products/buy/19172?s=BAhJIhMzMzEzNzYsUHJvamVjdAY6BkVG%0a" TargetMode="External"/><Relationship Id="rId15" Type="http://schemas.openxmlformats.org/officeDocument/2006/relationships/image" Target="../media/image19.jpeg"/><Relationship Id="rId10" Type="http://schemas.openxmlformats.org/officeDocument/2006/relationships/image" Target="../media/image16.jpeg"/><Relationship Id="rId4" Type="http://schemas.openxmlformats.org/officeDocument/2006/relationships/image" Target="../media/image13.jpeg"/><Relationship Id="rId9" Type="http://schemas.openxmlformats.org/officeDocument/2006/relationships/hyperlink" Target="https://create.arduino.cc/projecthub/products/buy/42780?s=BAhJIhMzMzEzNzYsUHJvamVjdAY6BkVG%0a" TargetMode="External"/><Relationship Id="rId14" Type="http://schemas.openxmlformats.org/officeDocument/2006/relationships/hyperlink" Target="https://create.arduino.cc/projecthub/products/buy/54562?s=BAhJIhMzMzEzNzYsUHJvamVjdAY6BkVG%0a"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7.xml"/><Relationship Id="rId4" Type="http://schemas.openxmlformats.org/officeDocument/2006/relationships/image" Target="../media/image26.jpeg"/></Relationships>
</file>

<file path=ppt/slides/_rels/slide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12.jpeg"/><Relationship Id="rId1" Type="http://schemas.openxmlformats.org/officeDocument/2006/relationships/slideLayout" Target="../slideLayouts/slideLayout7.xml"/><Relationship Id="rId5" Type="http://schemas.openxmlformats.org/officeDocument/2006/relationships/image" Target="../media/image29.jpeg"/><Relationship Id="rId4" Type="http://schemas.openxmlformats.org/officeDocument/2006/relationships/image" Target="../media/image28.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14400"/>
            <a:ext cx="9144000" cy="2591762"/>
          </a:xfrm>
        </p:spPr>
        <p:txBody>
          <a:bodyPr>
            <a:noAutofit/>
          </a:bodyPr>
          <a:lstStyle/>
          <a:p>
            <a:pPr algn="ctr"/>
            <a:r>
              <a:rPr lang="en-US" sz="3200" dirty="0"/>
              <a:t>Design &amp; Implementation of real time</a:t>
            </a:r>
            <a:br>
              <a:rPr lang="en-US" sz="3200" dirty="0"/>
            </a:br>
            <a:r>
              <a:rPr lang="en-US" sz="3200" dirty="0"/>
              <a:t>temperature monitoring and </a:t>
            </a:r>
            <a:r>
              <a:rPr lang="en-US" sz="3200"/>
              <a:t>hand sanitizer</a:t>
            </a:r>
            <a:br>
              <a:rPr lang="en-US" sz="3200" i="1" u="sng" dirty="0"/>
            </a:br>
            <a:r>
              <a:rPr lang="en-US" sz="3200" dirty="0"/>
              <a:t>dispensing system for quality health care using Arduino</a:t>
            </a:r>
            <a:br>
              <a:rPr lang="en-US" sz="3200" dirty="0"/>
            </a:br>
            <a:endParaRPr lang="en-US" sz="3200" dirty="0"/>
          </a:p>
        </p:txBody>
      </p:sp>
      <p:sp>
        <p:nvSpPr>
          <p:cNvPr id="3" name="Subtitle 2"/>
          <p:cNvSpPr>
            <a:spLocks noGrp="1"/>
          </p:cNvSpPr>
          <p:nvPr>
            <p:ph type="subTitle" idx="1"/>
          </p:nvPr>
        </p:nvSpPr>
        <p:spPr/>
        <p:txBody>
          <a:bodyPr>
            <a:normAutofit/>
          </a:bodyPr>
          <a:lstStyle/>
          <a:p>
            <a:pPr algn="ctr"/>
            <a:r>
              <a:rPr lang="en-IN" sz="2100" dirty="0">
                <a:solidFill>
                  <a:schemeClr val="tx1">
                    <a:lumMod val="95000"/>
                    <a:lumOff val="5000"/>
                  </a:schemeClr>
                </a:solidFill>
              </a:rPr>
              <a:t>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68A0E02-6EAC-4627-A7D3-6A3BB2D8B3FD}" type="slidenum">
              <a:rPr lang="en-US" smtClean="0"/>
              <a:pPr/>
              <a:t>10</a:t>
            </a:fld>
            <a:endParaRPr lang="en-US"/>
          </a:p>
        </p:txBody>
      </p:sp>
      <p:sp>
        <p:nvSpPr>
          <p:cNvPr id="3" name="Rectangle 2"/>
          <p:cNvSpPr/>
          <p:nvPr/>
        </p:nvSpPr>
        <p:spPr>
          <a:xfrm>
            <a:off x="3886200" y="457200"/>
            <a:ext cx="4953000" cy="2062103"/>
          </a:xfrm>
          <a:prstGeom prst="rect">
            <a:avLst/>
          </a:prstGeom>
        </p:spPr>
        <p:txBody>
          <a:bodyPr wrap="square">
            <a:spAutoFit/>
          </a:bodyPr>
          <a:lstStyle/>
          <a:p>
            <a:pPr>
              <a:buFont typeface="Wingdings" pitchFamily="2" charset="2"/>
              <a:buChar char="ü"/>
            </a:pPr>
            <a:r>
              <a:rPr lang="en-US" sz="1600" dirty="0">
                <a:latin typeface="Arial" pitchFamily="34" charset="0"/>
                <a:cs typeface="Arial" pitchFamily="34" charset="0"/>
              </a:rPr>
              <a:t>We will need a </a:t>
            </a:r>
            <a:r>
              <a:rPr lang="en-US" sz="1600" i="1" dirty="0">
                <a:latin typeface="Arial" pitchFamily="34" charset="0"/>
                <a:cs typeface="Arial" pitchFamily="34" charset="0"/>
              </a:rPr>
              <a:t>mechanism </a:t>
            </a:r>
            <a:r>
              <a:rPr lang="en-US" sz="1600" dirty="0">
                <a:latin typeface="Arial" pitchFamily="34" charset="0"/>
                <a:cs typeface="Arial" pitchFamily="34" charset="0"/>
              </a:rPr>
              <a:t>which will create </a:t>
            </a:r>
            <a:r>
              <a:rPr lang="en-US" sz="1600" i="1" dirty="0">
                <a:latin typeface="Arial" pitchFamily="34" charset="0"/>
                <a:cs typeface="Arial" pitchFamily="34" charset="0"/>
              </a:rPr>
              <a:t>a force to push the nozzle down</a:t>
            </a:r>
            <a:r>
              <a:rPr lang="en-US" sz="1600" dirty="0">
                <a:latin typeface="Arial" pitchFamily="34" charset="0"/>
                <a:cs typeface="Arial" pitchFamily="34" charset="0"/>
              </a:rPr>
              <a:t> and dispense the liquid</a:t>
            </a:r>
          </a:p>
          <a:p>
            <a:endParaRPr lang="en-US" sz="1600" dirty="0">
              <a:latin typeface="Arial" pitchFamily="34" charset="0"/>
              <a:cs typeface="Arial" pitchFamily="34" charset="0"/>
            </a:endParaRPr>
          </a:p>
          <a:p>
            <a:pPr>
              <a:buFont typeface="Wingdings" pitchFamily="2" charset="2"/>
              <a:buChar char="ü"/>
            </a:pPr>
            <a:r>
              <a:rPr lang="en-US" sz="1600" dirty="0">
                <a:latin typeface="Arial" pitchFamily="34" charset="0"/>
                <a:cs typeface="Arial" pitchFamily="34" charset="0"/>
              </a:rPr>
              <a:t>we will use pulley mechanism to fix one end and convert the rotational force to push, we can do that using Copper Wire to create a downwards vector force for transmission</a:t>
            </a:r>
          </a:p>
        </p:txBody>
      </p:sp>
      <p:pic>
        <p:nvPicPr>
          <p:cNvPr id="4" name="Picture 3" descr="5_1_Ge4R6i2kL4.jpg"/>
          <p:cNvPicPr>
            <a:picLocks noChangeAspect="1"/>
          </p:cNvPicPr>
          <p:nvPr/>
        </p:nvPicPr>
        <p:blipFill>
          <a:blip r:embed="rId2"/>
          <a:stretch>
            <a:fillRect/>
          </a:stretch>
        </p:blipFill>
        <p:spPr>
          <a:xfrm>
            <a:off x="304800" y="457200"/>
            <a:ext cx="3048000" cy="2133600"/>
          </a:xfrm>
          <a:prstGeom prst="rect">
            <a:avLst/>
          </a:prstGeom>
        </p:spPr>
      </p:pic>
      <p:sp>
        <p:nvSpPr>
          <p:cNvPr id="5" name="Rectangle 4"/>
          <p:cNvSpPr/>
          <p:nvPr/>
        </p:nvSpPr>
        <p:spPr>
          <a:xfrm>
            <a:off x="1219200" y="2971800"/>
            <a:ext cx="5410200" cy="1354217"/>
          </a:xfrm>
          <a:prstGeom prst="rect">
            <a:avLst/>
          </a:prstGeom>
        </p:spPr>
        <p:txBody>
          <a:bodyPr wrap="square">
            <a:spAutoFit/>
          </a:bodyPr>
          <a:lstStyle/>
          <a:p>
            <a:pPr>
              <a:buFont typeface="Wingdings" pitchFamily="2" charset="2"/>
              <a:buChar char="ü"/>
            </a:pPr>
            <a:r>
              <a:rPr lang="en-US" sz="1600" i="1" dirty="0">
                <a:latin typeface="Arial" pitchFamily="34" charset="0"/>
                <a:cs typeface="Arial" pitchFamily="34" charset="0"/>
              </a:rPr>
              <a:t>Pass </a:t>
            </a:r>
            <a:r>
              <a:rPr lang="en-US" sz="1600" dirty="0">
                <a:latin typeface="Arial" pitchFamily="34" charset="0"/>
                <a:cs typeface="Arial" pitchFamily="34" charset="0"/>
              </a:rPr>
              <a:t>the </a:t>
            </a:r>
            <a:r>
              <a:rPr lang="en-US" sz="1600" i="1" dirty="0">
                <a:latin typeface="Arial" pitchFamily="34" charset="0"/>
                <a:cs typeface="Arial" pitchFamily="34" charset="0"/>
              </a:rPr>
              <a:t>Copper Wire through </a:t>
            </a:r>
            <a:r>
              <a:rPr lang="en-US" sz="1600" dirty="0">
                <a:latin typeface="Arial" pitchFamily="34" charset="0"/>
                <a:cs typeface="Arial" pitchFamily="34" charset="0"/>
              </a:rPr>
              <a:t>Servo motor using the holes on Attachment Arm, pass at least through 2 holes to ensure proper tension is achieved using circular attachment arm would be better choice, since straight one can get caught inside enclosure</a:t>
            </a:r>
            <a:r>
              <a:rPr lang="en-US" dirty="0"/>
              <a:t>.</a:t>
            </a:r>
          </a:p>
        </p:txBody>
      </p:sp>
      <p:sp>
        <p:nvSpPr>
          <p:cNvPr id="3073" name="Rectangle 1"/>
          <p:cNvSpPr>
            <a:spLocks noChangeArrowheads="1"/>
          </p:cNvSpPr>
          <p:nvPr/>
        </p:nvSpPr>
        <p:spPr bwMode="auto">
          <a:xfrm>
            <a:off x="0" y="0"/>
            <a:ext cx="92974" cy="4031873"/>
          </a:xfrm>
          <a:prstGeom prst="rect">
            <a:avLst/>
          </a:prstGeom>
          <a:solidFill>
            <a:srgbClr val="FFFFFF"/>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a:ln>
                <a:noFill/>
              </a:ln>
              <a:solidFill>
                <a:srgbClr val="666666"/>
              </a:solidFill>
              <a:effectLst/>
              <a:latin typeface="typonine sans regular"/>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dirty="0">
                <a:ln>
                  <a:noFill/>
                </a:ln>
                <a:solidFill>
                  <a:srgbClr val="00979C"/>
                </a:solidFill>
                <a:effectLst/>
                <a:latin typeface="typonine sans regular"/>
                <a:cs typeface="Arial" pitchFamily="34" charset="0"/>
              </a:rPr>
              <a:t>  </a:t>
            </a:r>
            <a:endParaRPr kumimoji="0" lang="en-US" sz="1300" b="0" i="0" u="none" strike="noStrike" cap="none" normalizeH="0" baseline="0" dirty="0">
              <a:ln>
                <a:noFill/>
              </a:ln>
              <a:solidFill>
                <a:srgbClr val="879191"/>
              </a:solidFill>
              <a:effectLst/>
              <a:latin typeface="typonine sans regular"/>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2900" b="0" i="0" u="none" strike="noStrike" cap="none" normalizeH="0" baseline="0" dirty="0">
              <a:ln>
                <a:noFill/>
              </a:ln>
              <a:solidFill>
                <a:srgbClr val="00979C"/>
              </a:solidFill>
              <a:effectLst/>
              <a:latin typeface="typonine sans regular"/>
              <a:cs typeface="Arial" pitchFamily="34" charset="0"/>
            </a:endParaRPr>
          </a:p>
        </p:txBody>
      </p:sp>
      <p:sp>
        <p:nvSpPr>
          <p:cNvPr id="3080" name="AutoShape 8" descr="https://create.arduino.cc/projecthub/MissionCritical/diy-hand-sanitizer-dispenser-using-arduino-143de1?ref=user&amp;ref_id=971215&amp;offset=2"/>
          <p:cNvSpPr>
            <a:spLocks noChangeAspect="1" noChangeArrowheads="1"/>
          </p:cNvSpPr>
          <p:nvPr/>
        </p:nvSpPr>
        <p:spPr bwMode="auto">
          <a:xfrm>
            <a:off x="4422775" y="214313"/>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82" name="AutoShape 10" descr="https://create.arduino.cc/projecthub/MissionCritical/diy-hand-sanitizer-dispenser-using-arduino-143de1?ref=user&amp;ref_id=971215&amp;offset=2"/>
          <p:cNvSpPr>
            <a:spLocks noChangeAspect="1" noChangeArrowheads="1"/>
          </p:cNvSpPr>
          <p:nvPr/>
        </p:nvSpPr>
        <p:spPr bwMode="auto">
          <a:xfrm>
            <a:off x="4637088" y="-2889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 name="Rectangle 11"/>
          <p:cNvSpPr/>
          <p:nvPr/>
        </p:nvSpPr>
        <p:spPr>
          <a:xfrm>
            <a:off x="1295400" y="4495801"/>
            <a:ext cx="5562600" cy="584775"/>
          </a:xfrm>
          <a:prstGeom prst="rect">
            <a:avLst/>
          </a:prstGeom>
        </p:spPr>
        <p:txBody>
          <a:bodyPr wrap="square">
            <a:spAutoFit/>
          </a:bodyPr>
          <a:lstStyle/>
          <a:p>
            <a:pPr>
              <a:buFont typeface="Wingdings" pitchFamily="2" charset="2"/>
              <a:buChar char="ü"/>
            </a:pPr>
            <a:r>
              <a:rPr lang="en-US" sz="1600" dirty="0">
                <a:latin typeface="Arial" pitchFamily="34" charset="0"/>
                <a:cs typeface="Arial" pitchFamily="34" charset="0"/>
              </a:rPr>
              <a:t>Add Piece of Hot Glue Stick With Hole in Middle to increase the surface area</a:t>
            </a:r>
          </a:p>
        </p:txBody>
      </p:sp>
      <p:sp>
        <p:nvSpPr>
          <p:cNvPr id="13" name="Rectangle 12"/>
          <p:cNvSpPr/>
          <p:nvPr/>
        </p:nvSpPr>
        <p:spPr>
          <a:xfrm>
            <a:off x="1371600" y="5410201"/>
            <a:ext cx="6934200" cy="584775"/>
          </a:xfrm>
          <a:prstGeom prst="rect">
            <a:avLst/>
          </a:prstGeom>
        </p:spPr>
        <p:txBody>
          <a:bodyPr wrap="square">
            <a:spAutoFit/>
          </a:bodyPr>
          <a:lstStyle/>
          <a:p>
            <a:pPr>
              <a:buFont typeface="Wingdings" pitchFamily="2" charset="2"/>
              <a:buChar char="ü"/>
            </a:pPr>
            <a:r>
              <a:rPr lang="en-IN" sz="1600" i="1" dirty="0">
                <a:latin typeface="Arial" pitchFamily="34" charset="0"/>
                <a:cs typeface="Arial" pitchFamily="34" charset="0"/>
              </a:rPr>
              <a:t>Attach </a:t>
            </a:r>
            <a:r>
              <a:rPr lang="en-IN" sz="1600" dirty="0">
                <a:latin typeface="Arial" pitchFamily="34" charset="0"/>
                <a:cs typeface="Arial" pitchFamily="34" charset="0"/>
              </a:rPr>
              <a:t>the second </a:t>
            </a:r>
            <a:r>
              <a:rPr lang="en-US" sz="1600" i="1" dirty="0">
                <a:latin typeface="Arial" pitchFamily="34" charset="0"/>
                <a:cs typeface="Arial" pitchFamily="34" charset="0"/>
              </a:rPr>
              <a:t>end of wire</a:t>
            </a:r>
            <a:r>
              <a:rPr lang="en-US" sz="1600" dirty="0">
                <a:latin typeface="Arial" pitchFamily="34" charset="0"/>
                <a:cs typeface="Arial" pitchFamily="34" charset="0"/>
              </a:rPr>
              <a:t> to another rigid surface (opposite face of servo motor), </a:t>
            </a:r>
            <a:r>
              <a:rPr lang="en-US" sz="1600" i="1" dirty="0">
                <a:latin typeface="Arial" pitchFamily="34" charset="0"/>
                <a:cs typeface="Arial" pitchFamily="34" charset="0"/>
              </a:rPr>
              <a:t>using </a:t>
            </a:r>
            <a:r>
              <a:rPr lang="en-US" sz="1600" dirty="0">
                <a:latin typeface="Arial" pitchFamily="34" charset="0"/>
                <a:cs typeface="Arial" pitchFamily="34" charset="0"/>
              </a:rPr>
              <a:t>a Self Threading </a:t>
            </a:r>
            <a:r>
              <a:rPr lang="en-US" sz="1600" i="1" dirty="0">
                <a:latin typeface="Arial" pitchFamily="34" charset="0"/>
                <a:cs typeface="Arial" pitchFamily="34" charset="0"/>
              </a:rPr>
              <a:t>Screw </a:t>
            </a:r>
            <a:endParaRPr lang="en-US" sz="1600" dirty="0">
              <a:latin typeface="Arial" pitchFamily="34" charset="0"/>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Infrared Thermometer</a:t>
            </a:r>
          </a:p>
        </p:txBody>
      </p:sp>
      <p:sp>
        <p:nvSpPr>
          <p:cNvPr id="3" name="Subtitle 2"/>
          <p:cNvSpPr>
            <a:spLocks noGrp="1"/>
          </p:cNvSpPr>
          <p:nvPr>
            <p:ph type="subTitle" idx="1"/>
          </p:nvPr>
        </p:nvSpPr>
        <p:spPr/>
        <p:txBody>
          <a:bodyPr/>
          <a:lstStyle/>
          <a:p>
            <a:r>
              <a:rPr lang="en-US" dirty="0"/>
              <a:t>Non-contact thermometer</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lstStyle/>
          <a:p>
            <a:r>
              <a:rPr lang="en-US"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MAIN COMPENTENTS</a:t>
            </a:r>
          </a:p>
        </p:txBody>
      </p:sp>
      <p:pic>
        <p:nvPicPr>
          <p:cNvPr id="1026" name="Picture 2" descr="C:\Program Files (x86)\Microsoft Office\MEDIA\CAGCAT10\j0199805.wmf"/>
          <p:cNvPicPr>
            <a:picLocks noChangeAspect="1" noChangeArrowheads="1"/>
          </p:cNvPicPr>
          <p:nvPr/>
        </p:nvPicPr>
        <p:blipFill>
          <a:blip r:embed="rId2"/>
          <a:srcRect/>
          <a:stretch>
            <a:fillRect/>
          </a:stretch>
        </p:blipFill>
        <p:spPr bwMode="auto">
          <a:xfrm>
            <a:off x="1357290" y="1571612"/>
            <a:ext cx="496262" cy="500066"/>
          </a:xfrm>
          <a:prstGeom prst="rect">
            <a:avLst/>
          </a:prstGeom>
          <a:noFill/>
        </p:spPr>
      </p:pic>
      <p:sp>
        <p:nvSpPr>
          <p:cNvPr id="4" name="TextBox 3"/>
          <p:cNvSpPr txBox="1"/>
          <p:nvPr/>
        </p:nvSpPr>
        <p:spPr>
          <a:xfrm>
            <a:off x="2143108" y="1643050"/>
            <a:ext cx="1380506" cy="369332"/>
          </a:xfrm>
          <a:prstGeom prst="rect">
            <a:avLst/>
          </a:prstGeom>
        </p:spPr>
        <p:style>
          <a:lnRef idx="1">
            <a:schemeClr val="dk1"/>
          </a:lnRef>
          <a:fillRef idx="3">
            <a:schemeClr val="dk1"/>
          </a:fillRef>
          <a:effectRef idx="2">
            <a:schemeClr val="dk1"/>
          </a:effectRef>
          <a:fontRef idx="minor">
            <a:schemeClr val="lt1"/>
          </a:fontRef>
        </p:style>
        <p:txBody>
          <a:bodyPr wrap="none" rtlCol="0">
            <a:spAutoFit/>
          </a:bodyPr>
          <a:lstStyle/>
          <a:p>
            <a:r>
              <a:rPr lang="en-US" dirty="0"/>
              <a:t>MLX90614</a:t>
            </a:r>
          </a:p>
        </p:txBody>
      </p:sp>
      <p:pic>
        <p:nvPicPr>
          <p:cNvPr id="1034" name="Picture 10" descr="C:\Users\ksara\AppData\Local\Microsoft\Windows\INetCache\IE\NV4LUUS6\Integrated_circuit_on_microchip[1].jpg"/>
          <p:cNvPicPr>
            <a:picLocks noChangeAspect="1" noChangeArrowheads="1"/>
          </p:cNvPicPr>
          <p:nvPr/>
        </p:nvPicPr>
        <p:blipFill>
          <a:blip r:embed="rId3" cstate="print"/>
          <a:srcRect/>
          <a:stretch>
            <a:fillRect/>
          </a:stretch>
        </p:blipFill>
        <p:spPr bwMode="auto">
          <a:xfrm>
            <a:off x="1357290" y="2428868"/>
            <a:ext cx="428628" cy="321471"/>
          </a:xfrm>
          <a:prstGeom prst="rect">
            <a:avLst/>
          </a:prstGeom>
          <a:noFill/>
        </p:spPr>
      </p:pic>
      <p:sp>
        <p:nvSpPr>
          <p:cNvPr id="13" name="TextBox 12"/>
          <p:cNvSpPr txBox="1"/>
          <p:nvPr/>
        </p:nvSpPr>
        <p:spPr>
          <a:xfrm>
            <a:off x="2143108" y="2428868"/>
            <a:ext cx="2355132" cy="369332"/>
          </a:xfrm>
          <a:prstGeom prst="rect">
            <a:avLst/>
          </a:prstGeom>
        </p:spPr>
        <p:style>
          <a:lnRef idx="1">
            <a:schemeClr val="dk1"/>
          </a:lnRef>
          <a:fillRef idx="3">
            <a:schemeClr val="dk1"/>
          </a:fillRef>
          <a:effectRef idx="2">
            <a:schemeClr val="dk1"/>
          </a:effectRef>
          <a:fontRef idx="minor">
            <a:schemeClr val="lt1"/>
          </a:fontRef>
        </p:style>
        <p:txBody>
          <a:bodyPr wrap="none" rtlCol="0">
            <a:spAutoFit/>
          </a:bodyPr>
          <a:lstStyle/>
          <a:p>
            <a:r>
              <a:rPr lang="en-US" dirty="0"/>
              <a:t>ARDUNIO NANO R3</a:t>
            </a:r>
          </a:p>
        </p:txBody>
      </p:sp>
      <p:pic>
        <p:nvPicPr>
          <p:cNvPr id="1035" name="Picture 11" descr="C:\Users\ksara\AppData\Local\Microsoft\Windows\INetCache\IE\HS4R2KCP\721px-Android_sample.svg[1].png"/>
          <p:cNvPicPr>
            <a:picLocks noChangeAspect="1" noChangeArrowheads="1"/>
          </p:cNvPicPr>
          <p:nvPr/>
        </p:nvPicPr>
        <p:blipFill>
          <a:blip r:embed="rId4" cstate="print"/>
          <a:srcRect/>
          <a:stretch>
            <a:fillRect/>
          </a:stretch>
        </p:blipFill>
        <p:spPr bwMode="auto">
          <a:xfrm>
            <a:off x="1357290" y="3071810"/>
            <a:ext cx="452696" cy="642942"/>
          </a:xfrm>
          <a:prstGeom prst="rect">
            <a:avLst/>
          </a:prstGeom>
          <a:noFill/>
        </p:spPr>
      </p:pic>
      <p:sp>
        <p:nvSpPr>
          <p:cNvPr id="15" name="TextBox 14"/>
          <p:cNvSpPr txBox="1"/>
          <p:nvPr/>
        </p:nvSpPr>
        <p:spPr>
          <a:xfrm>
            <a:off x="2143108" y="3214686"/>
            <a:ext cx="2249334" cy="369332"/>
          </a:xfrm>
          <a:prstGeom prst="rect">
            <a:avLst/>
          </a:prstGeom>
        </p:spPr>
        <p:style>
          <a:lnRef idx="1">
            <a:schemeClr val="dk1"/>
          </a:lnRef>
          <a:fillRef idx="3">
            <a:schemeClr val="dk1"/>
          </a:fillRef>
          <a:effectRef idx="2">
            <a:schemeClr val="dk1"/>
          </a:effectRef>
          <a:fontRef idx="minor">
            <a:schemeClr val="lt1"/>
          </a:fontRef>
        </p:style>
        <p:txBody>
          <a:bodyPr wrap="none" rtlCol="0">
            <a:spAutoFit/>
          </a:bodyPr>
          <a:lstStyle/>
          <a:p>
            <a:r>
              <a:rPr lang="en-US" dirty="0"/>
              <a:t>ANDROID DEVICES</a:t>
            </a:r>
          </a:p>
        </p:txBody>
      </p:sp>
      <p:pic>
        <p:nvPicPr>
          <p:cNvPr id="1027" name="Picture 3" descr="C:\Users\ksara\AppData\Local\Microsoft\Windows\INetCache\IE\1A3DSX6F\gLjhk[1].png"/>
          <p:cNvPicPr>
            <a:picLocks noChangeAspect="1" noChangeArrowheads="1"/>
          </p:cNvPicPr>
          <p:nvPr/>
        </p:nvPicPr>
        <p:blipFill>
          <a:blip r:embed="rId5" cstate="print"/>
          <a:srcRect/>
          <a:stretch>
            <a:fillRect/>
          </a:stretch>
        </p:blipFill>
        <p:spPr bwMode="auto">
          <a:xfrm>
            <a:off x="1428728" y="3857628"/>
            <a:ext cx="228495" cy="428627"/>
          </a:xfrm>
          <a:prstGeom prst="rect">
            <a:avLst/>
          </a:prstGeom>
          <a:noFill/>
        </p:spPr>
      </p:pic>
      <p:sp>
        <p:nvSpPr>
          <p:cNvPr id="11" name="TextBox 10"/>
          <p:cNvSpPr txBox="1"/>
          <p:nvPr/>
        </p:nvSpPr>
        <p:spPr>
          <a:xfrm>
            <a:off x="2214546" y="3857628"/>
            <a:ext cx="1451038" cy="369332"/>
          </a:xfrm>
          <a:prstGeom prst="rect">
            <a:avLst/>
          </a:prstGeom>
        </p:spPr>
        <p:style>
          <a:lnRef idx="1">
            <a:schemeClr val="dk1"/>
          </a:lnRef>
          <a:fillRef idx="3">
            <a:schemeClr val="dk1"/>
          </a:fillRef>
          <a:effectRef idx="2">
            <a:schemeClr val="dk1"/>
          </a:effectRef>
          <a:fontRef idx="minor">
            <a:schemeClr val="lt1"/>
          </a:fontRef>
        </p:style>
        <p:txBody>
          <a:bodyPr wrap="none" rtlCol="0">
            <a:spAutoFit/>
          </a:bodyPr>
          <a:lstStyle/>
          <a:p>
            <a:r>
              <a:rPr lang="en-US" dirty="0"/>
              <a:t>OTG CABLE</a:t>
            </a:r>
          </a:p>
        </p:txBody>
      </p:sp>
      <p:sp>
        <p:nvSpPr>
          <p:cNvPr id="12" name="Slide Number Placeholder 11"/>
          <p:cNvSpPr>
            <a:spLocks noGrp="1"/>
          </p:cNvSpPr>
          <p:nvPr>
            <p:ph type="sldNum" sz="quarter" idx="12"/>
          </p:nvPr>
        </p:nvSpPr>
        <p:spPr/>
        <p:txBody>
          <a:bodyPr/>
          <a:lstStyle/>
          <a:p>
            <a:fld id="{068A0E02-6EAC-4627-A7D3-6A3BB2D8B3FD}"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large.png"/>
          <p:cNvPicPr>
            <a:picLocks noGrp="1" noChangeAspect="1"/>
          </p:cNvPicPr>
          <p:nvPr>
            <p:ph sz="half" idx="4294967295"/>
          </p:nvPr>
        </p:nvPicPr>
        <p:blipFill>
          <a:blip r:embed="rId2"/>
          <a:stretch>
            <a:fillRect/>
          </a:stretch>
        </p:blipFill>
        <p:spPr>
          <a:xfrm>
            <a:off x="0" y="2071688"/>
            <a:ext cx="4038600" cy="3028950"/>
          </a:xfrm>
        </p:spPr>
      </p:pic>
      <p:sp>
        <p:nvSpPr>
          <p:cNvPr id="3" name="Content Placeholder 2"/>
          <p:cNvSpPr>
            <a:spLocks noGrp="1"/>
          </p:cNvSpPr>
          <p:nvPr>
            <p:ph sz="half" idx="4294967295"/>
          </p:nvPr>
        </p:nvSpPr>
        <p:spPr>
          <a:xfrm>
            <a:off x="4529138" y="1357313"/>
            <a:ext cx="4614862" cy="4649787"/>
          </a:xfrm>
        </p:spPr>
        <p:txBody>
          <a:bodyPr>
            <a:normAutofit/>
          </a:bodyPr>
          <a:lstStyle/>
          <a:p>
            <a:r>
              <a:rPr lang="en-US" sz="2000" dirty="0"/>
              <a:t>Contact less temperature sensor</a:t>
            </a:r>
          </a:p>
          <a:p>
            <a:r>
              <a:rPr lang="en-US" sz="2000" dirty="0"/>
              <a:t>Obey Stefan-</a:t>
            </a:r>
            <a:r>
              <a:rPr lang="en-US" sz="2000" dirty="0" err="1"/>
              <a:t>botzman</a:t>
            </a:r>
            <a:r>
              <a:rPr lang="en-US" sz="2000" dirty="0"/>
              <a:t> Law</a:t>
            </a:r>
          </a:p>
          <a:p>
            <a:r>
              <a:rPr lang="en-US" sz="2000" dirty="0"/>
              <a:t>Embedded with two devices</a:t>
            </a:r>
          </a:p>
          <a:p>
            <a:endParaRPr lang="en-US" sz="2000" dirty="0"/>
          </a:p>
          <a:p>
            <a:endParaRPr lang="en-US" sz="2000" dirty="0"/>
          </a:p>
          <a:p>
            <a:endParaRPr lang="en-US" sz="2000" dirty="0"/>
          </a:p>
          <a:p>
            <a:endParaRPr lang="en-US" sz="2000" dirty="0"/>
          </a:p>
          <a:p>
            <a:endParaRPr lang="en-US" sz="2000" dirty="0"/>
          </a:p>
          <a:p>
            <a:r>
              <a:rPr lang="en-US" sz="2000" dirty="0"/>
              <a:t>Devices acts as a sensing and processing units</a:t>
            </a:r>
          </a:p>
          <a:p>
            <a:endParaRPr lang="en-US" sz="2000" dirty="0"/>
          </a:p>
        </p:txBody>
      </p:sp>
      <p:sp>
        <p:nvSpPr>
          <p:cNvPr id="4" name="Title 3"/>
          <p:cNvSpPr>
            <a:spLocks noGrp="1"/>
          </p:cNvSpPr>
          <p:nvPr>
            <p:ph type="title" idx="4294967295"/>
          </p:nvPr>
        </p:nvSpPr>
        <p:spPr>
          <a:xfrm>
            <a:off x="0" y="274638"/>
            <a:ext cx="8229600" cy="1143000"/>
          </a:xfrm>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WHAT IS MLX90614 ?</a:t>
            </a:r>
          </a:p>
        </p:txBody>
      </p:sp>
      <p:pic>
        <p:nvPicPr>
          <p:cNvPr id="2052" name="Picture 4" descr="C:\Users\ksara\AppData\Local\Microsoft\Windows\INetCache\IE\IJ5PUG5X\324px-Mario_Thinking_PM2[1].png"/>
          <p:cNvPicPr>
            <a:picLocks noChangeAspect="1" noChangeArrowheads="1"/>
          </p:cNvPicPr>
          <p:nvPr/>
        </p:nvPicPr>
        <p:blipFill>
          <a:blip r:embed="rId3" cstate="print"/>
          <a:srcRect/>
          <a:stretch>
            <a:fillRect/>
          </a:stretch>
        </p:blipFill>
        <p:spPr bwMode="auto">
          <a:xfrm>
            <a:off x="228600" y="304800"/>
            <a:ext cx="591498" cy="876293"/>
          </a:xfrm>
          <a:prstGeom prst="rect">
            <a:avLst/>
          </a:prstGeom>
          <a:noFill/>
        </p:spPr>
      </p:pic>
      <p:cxnSp>
        <p:nvCxnSpPr>
          <p:cNvPr id="10" name="Straight Arrow Connector 9"/>
          <p:cNvCxnSpPr/>
          <p:nvPr/>
        </p:nvCxnSpPr>
        <p:spPr>
          <a:xfrm rot="10800000" flipV="1">
            <a:off x="5214942" y="2500306"/>
            <a:ext cx="714380" cy="42862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1" name="TextBox 10"/>
          <p:cNvSpPr txBox="1"/>
          <p:nvPr/>
        </p:nvSpPr>
        <p:spPr>
          <a:xfrm>
            <a:off x="3571868" y="3214686"/>
            <a:ext cx="2491388" cy="523220"/>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400" dirty="0"/>
              <a:t>            MLX81101 </a:t>
            </a:r>
          </a:p>
          <a:p>
            <a:r>
              <a:rPr lang="en-US" sz="1400" dirty="0"/>
              <a:t>IR THERMOPLIE DETECTOR</a:t>
            </a:r>
          </a:p>
        </p:txBody>
      </p:sp>
      <p:cxnSp>
        <p:nvCxnSpPr>
          <p:cNvPr id="13" name="Straight Arrow Connector 12"/>
          <p:cNvCxnSpPr/>
          <p:nvPr/>
        </p:nvCxnSpPr>
        <p:spPr>
          <a:xfrm>
            <a:off x="6215074" y="2500306"/>
            <a:ext cx="928694" cy="50006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4" name="TextBox 13"/>
          <p:cNvSpPr txBox="1"/>
          <p:nvPr/>
        </p:nvSpPr>
        <p:spPr>
          <a:xfrm>
            <a:off x="6572264" y="3214686"/>
            <a:ext cx="2357454" cy="46166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200" dirty="0"/>
              <a:t>             MLX90302 </a:t>
            </a:r>
          </a:p>
          <a:p>
            <a:r>
              <a:rPr lang="en-US" sz="1200" dirty="0"/>
              <a:t>SINGLE CONDITIONNG ASSP</a:t>
            </a:r>
          </a:p>
        </p:txBody>
      </p:sp>
      <p:sp>
        <p:nvSpPr>
          <p:cNvPr id="12" name="Slide Number Placeholder 11"/>
          <p:cNvSpPr>
            <a:spLocks noGrp="1"/>
          </p:cNvSpPr>
          <p:nvPr>
            <p:ph type="sldNum" sz="quarter" idx="12"/>
          </p:nvPr>
        </p:nvSpPr>
        <p:spPr/>
        <p:txBody>
          <a:bodyPr/>
          <a:lstStyle/>
          <a:p>
            <a:fld id="{068A0E02-6EAC-4627-A7D3-6A3BB2D8B3FD}"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style>
          <a:lnRef idx="2">
            <a:schemeClr val="accent2"/>
          </a:lnRef>
          <a:fillRef idx="1">
            <a:schemeClr val="lt1"/>
          </a:fillRef>
          <a:effectRef idx="0">
            <a:schemeClr val="accent2"/>
          </a:effectRef>
          <a:fontRef idx="minor">
            <a:schemeClr val="dk1"/>
          </a:fontRef>
        </p:style>
        <p:txBody>
          <a:bodyPr/>
          <a:lstStyle/>
          <a:p>
            <a:r>
              <a:rPr lang="en-US" dirty="0"/>
              <a:t>FUNCTIONAL DIAGRAM</a:t>
            </a:r>
          </a:p>
        </p:txBody>
      </p:sp>
      <p:pic>
        <p:nvPicPr>
          <p:cNvPr id="3" name="Picture 2" descr="0J1236.1200.png"/>
          <p:cNvPicPr>
            <a:picLocks noChangeAspect="1"/>
          </p:cNvPicPr>
          <p:nvPr/>
        </p:nvPicPr>
        <p:blipFill>
          <a:blip r:embed="rId2"/>
          <a:stretch>
            <a:fillRect/>
          </a:stretch>
        </p:blipFill>
        <p:spPr>
          <a:xfrm>
            <a:off x="285720" y="2214554"/>
            <a:ext cx="4714908" cy="32870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p:cNvSpPr txBox="1"/>
          <p:nvPr/>
        </p:nvSpPr>
        <p:spPr>
          <a:xfrm>
            <a:off x="5643570" y="2571744"/>
            <a:ext cx="3259226" cy="369332"/>
          </a:xfrm>
          <a:prstGeom prst="rect">
            <a:avLst/>
          </a:prstGeom>
        </p:spPr>
        <p:style>
          <a:lnRef idx="1">
            <a:schemeClr val="accent4"/>
          </a:lnRef>
          <a:fillRef idx="3">
            <a:schemeClr val="accent4"/>
          </a:fillRef>
          <a:effectRef idx="2">
            <a:schemeClr val="accent4"/>
          </a:effectRef>
          <a:fontRef idx="minor">
            <a:schemeClr val="lt1"/>
          </a:fontRef>
        </p:style>
        <p:txBody>
          <a:bodyPr wrap="none" rtlCol="0">
            <a:spAutoFit/>
          </a:bodyPr>
          <a:lstStyle/>
          <a:p>
            <a:r>
              <a:rPr lang="en-US" dirty="0"/>
              <a:t>ARDUINO NANO MLX90614</a:t>
            </a:r>
          </a:p>
        </p:txBody>
      </p:sp>
      <p:sp>
        <p:nvSpPr>
          <p:cNvPr id="5" name="TextBox 4"/>
          <p:cNvSpPr txBox="1"/>
          <p:nvPr/>
        </p:nvSpPr>
        <p:spPr>
          <a:xfrm>
            <a:off x="6096000" y="3505200"/>
            <a:ext cx="2357454"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b="1" dirty="0"/>
              <a:t>A4             SDA</a:t>
            </a:r>
          </a:p>
          <a:p>
            <a:r>
              <a:rPr lang="en-US" b="1" dirty="0"/>
              <a:t>A5             SDL</a:t>
            </a:r>
          </a:p>
          <a:p>
            <a:r>
              <a:rPr lang="en-US" b="1" dirty="0"/>
              <a:t>3.3V          </a:t>
            </a:r>
            <a:r>
              <a:rPr lang="en-US" b="1" dirty="0" err="1"/>
              <a:t>Vcc</a:t>
            </a:r>
            <a:endParaRPr lang="en-US" b="1" dirty="0"/>
          </a:p>
          <a:p>
            <a:r>
              <a:rPr lang="en-US" b="1" dirty="0"/>
              <a:t>GND          </a:t>
            </a:r>
            <a:r>
              <a:rPr lang="en-US" b="1" dirty="0" err="1"/>
              <a:t>GND</a:t>
            </a:r>
            <a:endParaRPr lang="en-US" b="1" dirty="0"/>
          </a:p>
        </p:txBody>
      </p:sp>
      <p:cxnSp>
        <p:nvCxnSpPr>
          <p:cNvPr id="9" name="Straight Arrow Connector 8"/>
          <p:cNvCxnSpPr/>
          <p:nvPr/>
        </p:nvCxnSpPr>
        <p:spPr>
          <a:xfrm>
            <a:off x="6715140" y="3643314"/>
            <a:ext cx="642942" cy="1588"/>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13" name="Straight Arrow Connector 12"/>
          <p:cNvCxnSpPr/>
          <p:nvPr/>
        </p:nvCxnSpPr>
        <p:spPr>
          <a:xfrm>
            <a:off x="6715140" y="3929066"/>
            <a:ext cx="64294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929454" y="4214818"/>
            <a:ext cx="428628" cy="158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6858016" y="4500570"/>
            <a:ext cx="50006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0" name="Slide Number Placeholder 9"/>
          <p:cNvSpPr>
            <a:spLocks noGrp="1"/>
          </p:cNvSpPr>
          <p:nvPr>
            <p:ph type="sldNum" sz="quarter" idx="12"/>
          </p:nvPr>
        </p:nvSpPr>
        <p:spPr/>
        <p:txBody>
          <a:bodyPr/>
          <a:lstStyle/>
          <a:p>
            <a:fld id="{068A0E02-6EAC-4627-A7D3-6A3BB2D8B3FD}"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r>
              <a:rPr lang="en-US" dirty="0">
                <a:ln/>
                <a:solidFill>
                  <a:schemeClr val="accent3"/>
                </a:solidFill>
                <a:effectLst/>
              </a:rPr>
              <a:t>      INSTALATION PROCESS</a:t>
            </a:r>
          </a:p>
        </p:txBody>
      </p:sp>
      <p:pic>
        <p:nvPicPr>
          <p:cNvPr id="3077" name="Picture 5" descr="C:\Users\ksara\AppData\Local\Microsoft\Windows\INetCache\IE\IJ5PUG5X\thinkingcapwhoa[1].gif"/>
          <p:cNvPicPr>
            <a:picLocks noChangeAspect="1" noChangeArrowheads="1"/>
          </p:cNvPicPr>
          <p:nvPr/>
        </p:nvPicPr>
        <p:blipFill>
          <a:blip r:embed="rId3"/>
          <a:srcRect/>
          <a:stretch>
            <a:fillRect/>
          </a:stretch>
        </p:blipFill>
        <p:spPr bwMode="auto">
          <a:xfrm>
            <a:off x="0" y="304800"/>
            <a:ext cx="785818" cy="931734"/>
          </a:xfrm>
          <a:prstGeom prst="rect">
            <a:avLst/>
          </a:prstGeom>
          <a:ln>
            <a:noFill/>
          </a:ln>
          <a:effectLst>
            <a:outerShdw blurRad="190500" algn="tl" rotWithShape="0">
              <a:srgbClr val="000000">
                <a:alpha val="70000"/>
              </a:srgbClr>
            </a:outerShdw>
          </a:effectLst>
        </p:spPr>
      </p:pic>
      <p:pic>
        <p:nvPicPr>
          <p:cNvPr id="6" name="Picture 5" descr="imageedit_9_6370580333.gif"/>
          <p:cNvPicPr>
            <a:picLocks noChangeAspect="1"/>
          </p:cNvPicPr>
          <p:nvPr/>
        </p:nvPicPr>
        <p:blipFill>
          <a:blip r:embed="rId4"/>
          <a:stretch>
            <a:fillRect/>
          </a:stretch>
        </p:blipFill>
        <p:spPr>
          <a:xfrm>
            <a:off x="571472" y="2214554"/>
            <a:ext cx="4214842" cy="2346960"/>
          </a:xfrm>
          <a:prstGeom prst="rect">
            <a:avLst/>
          </a:prstGeom>
          <a:ln>
            <a:noFill/>
          </a:ln>
          <a:effectLst>
            <a:outerShdw blurRad="292100" dist="139700" dir="2700000" algn="tl" rotWithShape="0">
              <a:srgbClr val="333333">
                <a:alpha val="65000"/>
              </a:srgbClr>
            </a:outerShdw>
          </a:effectLst>
        </p:spPr>
      </p:pic>
      <p:sp>
        <p:nvSpPr>
          <p:cNvPr id="8" name="TextBox 7"/>
          <p:cNvSpPr txBox="1"/>
          <p:nvPr/>
        </p:nvSpPr>
        <p:spPr>
          <a:xfrm>
            <a:off x="5286380" y="2071678"/>
            <a:ext cx="3857620" cy="255454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2000" dirty="0"/>
              <a:t>Step 1: First we need  create </a:t>
            </a:r>
          </a:p>
          <a:p>
            <a:r>
              <a:rPr lang="en-US" sz="2000" dirty="0"/>
              <a:t>            sketch using </a:t>
            </a:r>
            <a:r>
              <a:rPr lang="en-US" sz="2000" dirty="0" err="1"/>
              <a:t>ardunio</a:t>
            </a:r>
            <a:r>
              <a:rPr lang="en-US" sz="2000" dirty="0"/>
              <a:t> </a:t>
            </a:r>
          </a:p>
          <a:p>
            <a:r>
              <a:rPr lang="en-US" sz="2000" dirty="0"/>
              <a:t>              IDE</a:t>
            </a:r>
          </a:p>
          <a:p>
            <a:pPr>
              <a:lnSpc>
                <a:spcPct val="150000"/>
              </a:lnSpc>
            </a:pPr>
            <a:r>
              <a:rPr lang="en-US" sz="2000" dirty="0"/>
              <a:t>Step 2: Code setup part</a:t>
            </a:r>
          </a:p>
          <a:p>
            <a:r>
              <a:rPr lang="en-US" sz="2000" dirty="0"/>
              <a:t>Step 3: Upload the code to  </a:t>
            </a:r>
          </a:p>
          <a:p>
            <a:r>
              <a:rPr lang="en-US" sz="2000" dirty="0"/>
              <a:t>             </a:t>
            </a:r>
            <a:r>
              <a:rPr lang="en-US" sz="2000" dirty="0" err="1"/>
              <a:t>ardunio</a:t>
            </a:r>
            <a:r>
              <a:rPr lang="en-US" sz="2000" dirty="0"/>
              <a:t> </a:t>
            </a:r>
            <a:r>
              <a:rPr lang="en-US" sz="2000" dirty="0" err="1"/>
              <a:t>nano</a:t>
            </a:r>
            <a:r>
              <a:rPr lang="en-US" sz="2000" dirty="0"/>
              <a:t>    </a:t>
            </a:r>
          </a:p>
          <a:p>
            <a:pPr>
              <a:lnSpc>
                <a:spcPct val="150000"/>
              </a:lnSpc>
            </a:pPr>
            <a:r>
              <a:rPr lang="en-US" sz="2000" dirty="0"/>
              <a:t>Step 4: Set the </a:t>
            </a:r>
            <a:r>
              <a:rPr lang="en-US" sz="2000" dirty="0" err="1"/>
              <a:t>baurd</a:t>
            </a:r>
            <a:r>
              <a:rPr lang="en-US" sz="2000" dirty="0"/>
              <a:t> rate                  </a:t>
            </a:r>
          </a:p>
        </p:txBody>
      </p:sp>
      <p:sp>
        <p:nvSpPr>
          <p:cNvPr id="7" name="Slide Number Placeholder 6"/>
          <p:cNvSpPr>
            <a:spLocks noGrp="1"/>
          </p:cNvSpPr>
          <p:nvPr>
            <p:ph type="sldNum" sz="quarter" idx="12"/>
          </p:nvPr>
        </p:nvSpPr>
        <p:spPr/>
        <p:txBody>
          <a:bodyPr/>
          <a:lstStyle/>
          <a:p>
            <a:fld id="{068A0E02-6EAC-4627-A7D3-6A3BB2D8B3FD}"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en-US"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WORKING…….</a:t>
            </a:r>
          </a:p>
        </p:txBody>
      </p:sp>
      <p:pic>
        <p:nvPicPr>
          <p:cNvPr id="1026" name="Picture 2" descr="C:\Users\ksara\AppData\Local\Microsoft\Windows\INetCache\IE\HS4R2KCP\carpenter[1].gif"/>
          <p:cNvPicPr>
            <a:picLocks noChangeAspect="1" noChangeArrowheads="1"/>
          </p:cNvPicPr>
          <p:nvPr/>
        </p:nvPicPr>
        <p:blipFill>
          <a:blip r:embed="rId3"/>
          <a:srcRect/>
          <a:stretch>
            <a:fillRect/>
          </a:stretch>
        </p:blipFill>
        <p:spPr bwMode="auto">
          <a:xfrm>
            <a:off x="4429124" y="285728"/>
            <a:ext cx="540452" cy="785818"/>
          </a:xfrm>
          <a:prstGeom prst="rect">
            <a:avLst/>
          </a:prstGeom>
          <a:noFill/>
        </p:spPr>
      </p:pic>
      <p:sp>
        <p:nvSpPr>
          <p:cNvPr id="4" name="TextBox 3"/>
          <p:cNvSpPr txBox="1"/>
          <p:nvPr/>
        </p:nvSpPr>
        <p:spPr>
          <a:xfrm>
            <a:off x="214282" y="1643050"/>
            <a:ext cx="8715436" cy="3754874"/>
          </a:xfrm>
          <a:prstGeom prst="rect">
            <a:avLst/>
          </a:prstGeom>
          <a:noFill/>
        </p:spPr>
        <p:txBody>
          <a:bodyPr wrap="square" rtlCol="0">
            <a:spAutoFit/>
          </a:bodyPr>
          <a:lstStyle/>
          <a:p>
            <a:pPr>
              <a:buFont typeface="Wingdings" pitchFamily="2" charset="2"/>
              <a:buChar char="Ø"/>
            </a:pPr>
            <a:r>
              <a:rPr lang="en-US" sz="2000" dirty="0">
                <a:latin typeface="Times New Roman" pitchFamily="18" charset="0"/>
                <a:cs typeface="Times New Roman" pitchFamily="18" charset="0"/>
              </a:rPr>
              <a:t>                                The sensing unit in the sensor  measures how much IR  energy is emitted by a targeted object and the computational unit converts into temperature value using a </a:t>
            </a:r>
            <a:r>
              <a:rPr lang="en-US" sz="2000" b="1" dirty="0">
                <a:latin typeface="Times New Roman" pitchFamily="18" charset="0"/>
                <a:cs typeface="Times New Roman" pitchFamily="18" charset="0"/>
              </a:rPr>
              <a:t>17-bit in built ADC</a:t>
            </a:r>
            <a:r>
              <a:rPr lang="en-US" sz="2000" dirty="0">
                <a:latin typeface="Times New Roman" pitchFamily="18" charset="0"/>
                <a:cs typeface="Times New Roman" pitchFamily="18" charset="0"/>
              </a:rPr>
              <a:t> and outputs the data through </a:t>
            </a:r>
            <a:r>
              <a:rPr lang="en-US" sz="2000" b="1" dirty="0">
                <a:latin typeface="Times New Roman" pitchFamily="18" charset="0"/>
                <a:cs typeface="Times New Roman" pitchFamily="18" charset="0"/>
              </a:rPr>
              <a:t>I2C protocol.</a:t>
            </a:r>
          </a:p>
          <a:p>
            <a:endParaRPr lang="en-US" sz="2000" dirty="0">
              <a:latin typeface="Times New Roman" pitchFamily="18" charset="0"/>
              <a:cs typeface="Times New Roman" pitchFamily="18" charset="0"/>
            </a:endParaRPr>
          </a:p>
          <a:p>
            <a:pPr>
              <a:buFont typeface="Wingdings" pitchFamily="2" charset="2"/>
              <a:buChar char="Ø"/>
            </a:pPr>
            <a:r>
              <a:rPr lang="en-US" sz="2000" dirty="0">
                <a:latin typeface="Times New Roman" pitchFamily="18" charset="0"/>
                <a:cs typeface="Times New Roman" pitchFamily="18" charset="0"/>
              </a:rPr>
              <a:t>                                The sensor measures both the object temperature and ambient temperature value. The object temperature measurements can range from </a:t>
            </a:r>
            <a:r>
              <a:rPr lang="en-US" sz="2000" b="1" dirty="0">
                <a:latin typeface="Times New Roman" pitchFamily="18" charset="0"/>
                <a:cs typeface="Times New Roman" pitchFamily="18" charset="0"/>
              </a:rPr>
              <a:t>-70 to 382.2 °C</a:t>
            </a:r>
            <a:r>
              <a:rPr lang="en-US" sz="2000" dirty="0">
                <a:latin typeface="Times New Roman" pitchFamily="18" charset="0"/>
                <a:cs typeface="Times New Roman" pitchFamily="18" charset="0"/>
              </a:rPr>
              <a:t> (-94 to 719.96 °F), while the ambient temperature reading ranges from -40 to 125 °C.</a:t>
            </a:r>
          </a:p>
          <a:p>
            <a:r>
              <a:rPr lang="en-US" sz="2000" dirty="0">
                <a:latin typeface="Times New Roman" pitchFamily="18" charset="0"/>
                <a:cs typeface="Times New Roman" pitchFamily="18" charset="0"/>
              </a:rPr>
              <a:t> </a:t>
            </a:r>
          </a:p>
          <a:p>
            <a:pPr>
              <a:buFont typeface="Wingdings" pitchFamily="2" charset="2"/>
              <a:buChar char="Ø"/>
            </a:pPr>
            <a:r>
              <a:rPr lang="en-US" sz="2000" dirty="0">
                <a:latin typeface="Times New Roman" pitchFamily="18" charset="0"/>
                <a:cs typeface="Times New Roman" pitchFamily="18" charset="0"/>
              </a:rPr>
              <a:t>                                 Both the ambient temperature and object temperatures have a </a:t>
            </a:r>
            <a:r>
              <a:rPr lang="en-US" sz="2000" b="1" dirty="0">
                <a:latin typeface="Times New Roman" pitchFamily="18" charset="0"/>
                <a:cs typeface="Times New Roman" pitchFamily="18" charset="0"/>
              </a:rPr>
              <a:t>resolution of 0.02 °C</a:t>
            </a:r>
            <a:r>
              <a:rPr lang="en-US" sz="2000" dirty="0">
                <a:latin typeface="Times New Roman" pitchFamily="18" charset="0"/>
                <a:cs typeface="Times New Roman" pitchFamily="18" charset="0"/>
              </a:rPr>
              <a:t>.</a:t>
            </a:r>
          </a:p>
        </p:txBody>
      </p:sp>
      <p:sp>
        <p:nvSpPr>
          <p:cNvPr id="5" name="Slide Number Placeholder 4"/>
          <p:cNvSpPr>
            <a:spLocks noGrp="1"/>
          </p:cNvSpPr>
          <p:nvPr>
            <p:ph type="sldNum" sz="quarter" idx="12"/>
          </p:nvPr>
        </p:nvSpPr>
        <p:spPr/>
        <p:txBody>
          <a:bodyPr/>
          <a:lstStyle/>
          <a:p>
            <a:fld id="{068A0E02-6EAC-4627-A7D3-6A3BB2D8B3FD}"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style>
          <a:lnRef idx="2">
            <a:schemeClr val="accent5"/>
          </a:lnRef>
          <a:fillRef idx="1">
            <a:schemeClr val="lt1"/>
          </a:fillRef>
          <a:effectRef idx="0">
            <a:schemeClr val="accent5"/>
          </a:effectRef>
          <a:fontRef idx="minor">
            <a:schemeClr val="dk1"/>
          </a:fontRef>
        </p:style>
        <p:txBody>
          <a:bodyPr>
            <a:normAutofit/>
          </a:bodyPr>
          <a:lstStyle/>
          <a:p>
            <a:r>
              <a:rPr lang="en-US" sz="3200" dirty="0"/>
              <a:t>What should be the distance between the sensor and the object?</a:t>
            </a:r>
          </a:p>
        </p:txBody>
      </p:sp>
      <p:pic>
        <p:nvPicPr>
          <p:cNvPr id="3" name="Picture 2" descr="images.jpg"/>
          <p:cNvPicPr>
            <a:picLocks noChangeAspect="1"/>
          </p:cNvPicPr>
          <p:nvPr/>
        </p:nvPicPr>
        <p:blipFill>
          <a:blip r:embed="rId3"/>
          <a:stretch>
            <a:fillRect/>
          </a:stretch>
        </p:blipFill>
        <p:spPr>
          <a:xfrm>
            <a:off x="142844" y="1785926"/>
            <a:ext cx="2286016" cy="37147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descr="maxresdefault.jpg"/>
          <p:cNvPicPr>
            <a:picLocks noChangeAspect="1"/>
          </p:cNvPicPr>
          <p:nvPr/>
        </p:nvPicPr>
        <p:blipFill>
          <a:blip r:embed="rId4" cstate="print"/>
          <a:stretch>
            <a:fillRect/>
          </a:stretch>
        </p:blipFill>
        <p:spPr>
          <a:xfrm>
            <a:off x="6572264" y="2000240"/>
            <a:ext cx="2428892" cy="17859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p:cNvSpPr txBox="1"/>
          <p:nvPr/>
        </p:nvSpPr>
        <p:spPr>
          <a:xfrm>
            <a:off x="3429000" y="1676400"/>
            <a:ext cx="2857520" cy="3693319"/>
          </a:xfrm>
          <a:prstGeom prst="rect">
            <a:avLst/>
          </a:prstGeom>
          <a:noFill/>
        </p:spPr>
        <p:txBody>
          <a:bodyPr wrap="square" rtlCol="0">
            <a:spAutoFit/>
          </a:bodyPr>
          <a:lstStyle/>
          <a:p>
            <a:pPr marL="342900" indent="-342900">
              <a:buFont typeface="+mj-lt"/>
              <a:buAutoNum type="arabicPeriod"/>
            </a:pPr>
            <a:r>
              <a:rPr lang="en-US" b="1" dirty="0">
                <a:latin typeface="Times New Roman" pitchFamily="18" charset="0"/>
                <a:cs typeface="Times New Roman" pitchFamily="18" charset="0"/>
              </a:rPr>
              <a:t> Field of view  (FOV) 80 degree angle </a:t>
            </a:r>
          </a:p>
          <a:p>
            <a:pPr marL="342900" indent="-342900">
              <a:buFont typeface="+mj-lt"/>
              <a:buAutoNum type="arabicPeriod"/>
            </a:pPr>
            <a:endParaRPr lang="en-US" b="1" dirty="0">
              <a:latin typeface="Times New Roman" pitchFamily="18" charset="0"/>
              <a:cs typeface="Times New Roman" pitchFamily="18" charset="0"/>
            </a:endParaRPr>
          </a:p>
          <a:p>
            <a:pPr marL="342900" indent="-342900">
              <a:buFont typeface="+mj-lt"/>
              <a:buAutoNum type="arabicPeriod"/>
            </a:pPr>
            <a:r>
              <a:rPr lang="en-US" b="1" dirty="0">
                <a:latin typeface="Times New Roman" pitchFamily="18" charset="0"/>
                <a:cs typeface="Times New Roman" pitchFamily="18" charset="0"/>
              </a:rPr>
              <a:t>Sensing area in cone shape </a:t>
            </a:r>
          </a:p>
          <a:p>
            <a:pPr marL="342900" indent="-342900">
              <a:buFont typeface="+mj-lt"/>
              <a:buAutoNum type="arabicPeriod"/>
            </a:pPr>
            <a:endParaRPr lang="en-US" b="1" dirty="0">
              <a:latin typeface="Times New Roman" pitchFamily="18" charset="0"/>
              <a:cs typeface="Times New Roman" pitchFamily="18" charset="0"/>
            </a:endParaRPr>
          </a:p>
          <a:p>
            <a:pPr marL="342900" indent="-342900">
              <a:buFont typeface="+mj-lt"/>
              <a:buAutoNum type="arabicPeriod"/>
            </a:pPr>
            <a:r>
              <a:rPr lang="en-US" b="1" dirty="0">
                <a:latin typeface="Times New Roman" pitchFamily="18" charset="0"/>
                <a:cs typeface="Times New Roman" pitchFamily="18" charset="0"/>
              </a:rPr>
              <a:t>sensing area is very narrow if it's near the object</a:t>
            </a:r>
          </a:p>
          <a:p>
            <a:pPr marL="342900" indent="-342900">
              <a:buFont typeface="+mj-lt"/>
              <a:buAutoNum type="arabicPeriod"/>
            </a:pPr>
            <a:endParaRPr lang="en-US" b="1" dirty="0">
              <a:latin typeface="Times New Roman" pitchFamily="18" charset="0"/>
              <a:cs typeface="Times New Roman" pitchFamily="18" charset="0"/>
            </a:endParaRPr>
          </a:p>
          <a:p>
            <a:pPr marL="342900" indent="-342900">
              <a:buFont typeface="+mj-lt"/>
              <a:buAutoNum type="arabicPeriod"/>
            </a:pPr>
            <a:r>
              <a:rPr lang="en-US" b="1" dirty="0">
                <a:latin typeface="Times New Roman" pitchFamily="18" charset="0"/>
                <a:cs typeface="Times New Roman" pitchFamily="18" charset="0"/>
              </a:rPr>
              <a:t>gets increasingly wider as it moves farther away</a:t>
            </a:r>
          </a:p>
        </p:txBody>
      </p:sp>
      <p:sp>
        <p:nvSpPr>
          <p:cNvPr id="7" name="TextBox 6"/>
          <p:cNvSpPr txBox="1"/>
          <p:nvPr/>
        </p:nvSpPr>
        <p:spPr>
          <a:xfrm>
            <a:off x="2928926" y="5380672"/>
            <a:ext cx="6072230" cy="1200329"/>
          </a:xfrm>
          <a:prstGeom prst="rect">
            <a:avLst/>
          </a:prstGeom>
          <a:noFill/>
        </p:spPr>
        <p:txBody>
          <a:bodyPr wrap="square" rtlCol="0">
            <a:spAutoFit/>
          </a:bodyPr>
          <a:lstStyle/>
          <a:p>
            <a:r>
              <a:rPr lang="en-US" b="1" dirty="0"/>
              <a:t>NOTE:</a:t>
            </a:r>
          </a:p>
          <a:p>
            <a:r>
              <a:rPr lang="en-US" i="1" dirty="0"/>
              <a:t>             </a:t>
            </a:r>
            <a:r>
              <a:rPr lang="en-US" i="1" dirty="0">
                <a:latin typeface="Times New Roman" pitchFamily="18" charset="0"/>
                <a:cs typeface="Times New Roman" pitchFamily="18" charset="0"/>
              </a:rPr>
              <a:t>Every 1cm you move away from an object, the sensing area grows by 2cm. If you're one foot away from an object (30.48cm), the sensing area will be two feet (60.96cm).</a:t>
            </a:r>
          </a:p>
        </p:txBody>
      </p:sp>
      <p:sp>
        <p:nvSpPr>
          <p:cNvPr id="8" name="Slide Number Placeholder 7"/>
          <p:cNvSpPr>
            <a:spLocks noGrp="1"/>
          </p:cNvSpPr>
          <p:nvPr>
            <p:ph type="sldNum" sz="quarter" idx="12"/>
          </p:nvPr>
        </p:nvSpPr>
        <p:spPr/>
        <p:txBody>
          <a:bodyPr/>
          <a:lstStyle/>
          <a:p>
            <a:fld id="{068A0E02-6EAC-4627-A7D3-6A3BB2D8B3FD}"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lstStyle/>
          <a:p>
            <a:r>
              <a:rPr lang="en-US" dirty="0"/>
              <a:t>ADVANTAGES ………</a:t>
            </a:r>
          </a:p>
        </p:txBody>
      </p:sp>
      <p:sp>
        <p:nvSpPr>
          <p:cNvPr id="3" name="TextBox 2"/>
          <p:cNvSpPr txBox="1"/>
          <p:nvPr/>
        </p:nvSpPr>
        <p:spPr>
          <a:xfrm>
            <a:off x="1714480" y="1928802"/>
            <a:ext cx="7215238" cy="4247317"/>
          </a:xfrm>
          <a:prstGeom prst="rect">
            <a:avLst/>
          </a:prstGeom>
          <a:noFill/>
        </p:spPr>
        <p:txBody>
          <a:bodyPr wrap="square" rtlCol="0">
            <a:spAutoFit/>
          </a:bodyPr>
          <a:lstStyle/>
          <a:p>
            <a:pPr marL="457200" lvl="0" indent="-457200" fontAlgn="base">
              <a:lnSpc>
                <a:spcPct val="150000"/>
              </a:lnSpc>
              <a:buFont typeface="+mj-lt"/>
              <a:buAutoNum type="alphaUcPeriod"/>
            </a:pPr>
            <a:r>
              <a:rPr lang="en-US" sz="2000" b="1" dirty="0">
                <a:solidFill>
                  <a:srgbClr val="FF0000"/>
                </a:solidFill>
                <a:latin typeface="Bell MT" pitchFamily="18" charset="0"/>
                <a:cs typeface="Times New Roman" pitchFamily="18" charset="0"/>
              </a:rPr>
              <a:t>Because of their modern appearance, they attract attention which can increase hand hygiene compliance.</a:t>
            </a:r>
          </a:p>
          <a:p>
            <a:pPr marL="457200" lvl="0" indent="-457200" fontAlgn="base">
              <a:lnSpc>
                <a:spcPct val="150000"/>
              </a:lnSpc>
              <a:buFont typeface="+mj-lt"/>
              <a:buAutoNum type="alphaUcPeriod"/>
            </a:pPr>
            <a:r>
              <a:rPr lang="en-US" sz="2000" b="1" dirty="0">
                <a:solidFill>
                  <a:srgbClr val="002060"/>
                </a:solidFill>
                <a:latin typeface="Bell MT" pitchFamily="18" charset="0"/>
                <a:cs typeface="Times New Roman" pitchFamily="18" charset="0"/>
              </a:rPr>
              <a:t>They are very easy to install.</a:t>
            </a:r>
          </a:p>
          <a:p>
            <a:pPr marL="457200" lvl="0" indent="-457200" fontAlgn="base">
              <a:lnSpc>
                <a:spcPct val="150000"/>
              </a:lnSpc>
              <a:buFont typeface="+mj-lt"/>
              <a:buAutoNum type="alphaUcPeriod"/>
            </a:pPr>
            <a:r>
              <a:rPr lang="en-US" sz="2000" b="1" dirty="0">
                <a:solidFill>
                  <a:srgbClr val="00863D"/>
                </a:solidFill>
                <a:latin typeface="Bell MT" pitchFamily="18" charset="0"/>
                <a:cs typeface="Times New Roman" pitchFamily="18" charset="0"/>
              </a:rPr>
              <a:t>They are easy to use, particularly for people that struggle to reach over countertops to access the dispenser.</a:t>
            </a:r>
          </a:p>
          <a:p>
            <a:pPr marL="457200" lvl="0" indent="-457200" fontAlgn="base">
              <a:lnSpc>
                <a:spcPct val="150000"/>
              </a:lnSpc>
              <a:buFont typeface="+mj-lt"/>
              <a:buAutoNum type="alphaUcPeriod"/>
            </a:pPr>
            <a:r>
              <a:rPr lang="en-US" sz="2000" b="1" dirty="0">
                <a:latin typeface="Bell MT" pitchFamily="18" charset="0"/>
                <a:cs typeface="Times New Roman" pitchFamily="18" charset="0"/>
              </a:rPr>
              <a:t>They deliver a standardized dose of hand soap or sanitizer.</a:t>
            </a:r>
          </a:p>
          <a:p>
            <a:pPr marL="457200" lvl="0" indent="-457200" fontAlgn="base">
              <a:lnSpc>
                <a:spcPct val="150000"/>
              </a:lnSpc>
              <a:buFont typeface="+mj-lt"/>
              <a:buAutoNum type="alphaUcPeriod"/>
            </a:pPr>
            <a:r>
              <a:rPr lang="en-US" sz="2000" b="1" dirty="0">
                <a:solidFill>
                  <a:srgbClr val="7030A0"/>
                </a:solidFill>
                <a:latin typeface="Bell MT" pitchFamily="18" charset="0"/>
                <a:cs typeface="Times New Roman" pitchFamily="18" charset="0"/>
              </a:rPr>
              <a:t>They eliminate a common contact point where germs can be transferred.</a:t>
            </a:r>
          </a:p>
          <a:p>
            <a:pPr>
              <a:lnSpc>
                <a:spcPct val="150000"/>
              </a:lnSpc>
            </a:pPr>
            <a:endParaRPr lang="en-US" sz="2000" dirty="0">
              <a:latin typeface="Bell MT" pitchFamily="18" charset="0"/>
            </a:endParaRPr>
          </a:p>
        </p:txBody>
      </p:sp>
      <p:sp>
        <p:nvSpPr>
          <p:cNvPr id="5" name="Rectangle 4"/>
          <p:cNvSpPr/>
          <p:nvPr/>
        </p:nvSpPr>
        <p:spPr>
          <a:xfrm>
            <a:off x="2500298" y="1214422"/>
            <a:ext cx="4455066" cy="584775"/>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32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SANITIZER DISPENSER</a:t>
            </a:r>
          </a:p>
        </p:txBody>
      </p:sp>
      <p:sp>
        <p:nvSpPr>
          <p:cNvPr id="6" name="Slide Number Placeholder 5"/>
          <p:cNvSpPr>
            <a:spLocks noGrp="1"/>
          </p:cNvSpPr>
          <p:nvPr>
            <p:ph type="sldNum" sz="quarter" idx="12"/>
          </p:nvPr>
        </p:nvSpPr>
        <p:spPr/>
        <p:txBody>
          <a:bodyPr/>
          <a:lstStyle/>
          <a:p>
            <a:fld id="{068A0E02-6EAC-4627-A7D3-6A3BB2D8B3FD}"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lstStyle/>
          <a:p>
            <a:r>
              <a:rPr lang="en-US" dirty="0"/>
              <a:t>ADVANTAGES……….</a:t>
            </a:r>
          </a:p>
        </p:txBody>
      </p:sp>
      <p:sp>
        <p:nvSpPr>
          <p:cNvPr id="3" name="TextBox 2"/>
          <p:cNvSpPr txBox="1"/>
          <p:nvPr/>
        </p:nvSpPr>
        <p:spPr>
          <a:xfrm>
            <a:off x="1285852" y="2143116"/>
            <a:ext cx="7572396" cy="3323987"/>
          </a:xfrm>
          <a:prstGeom prst="rect">
            <a:avLst/>
          </a:prstGeom>
          <a:noFill/>
        </p:spPr>
        <p:txBody>
          <a:bodyPr wrap="square" rtlCol="0">
            <a:spAutoFit/>
          </a:bodyPr>
          <a:lstStyle/>
          <a:p>
            <a:pPr marL="514350" indent="-514350">
              <a:lnSpc>
                <a:spcPct val="150000"/>
              </a:lnSpc>
              <a:buFont typeface="+mj-lt"/>
              <a:buAutoNum type="romanLcPeriod"/>
            </a:pPr>
            <a:r>
              <a:rPr lang="en-IN" sz="2000" dirty="0">
                <a:latin typeface="Bell MT" pitchFamily="18" charset="0"/>
              </a:rPr>
              <a:t>The </a:t>
            </a:r>
            <a:r>
              <a:rPr lang="en-IN" sz="2000" b="1" dirty="0">
                <a:latin typeface="Bell MT" pitchFamily="18" charset="0"/>
              </a:rPr>
              <a:t>non</a:t>
            </a:r>
            <a:r>
              <a:rPr lang="en-IN" sz="2000" dirty="0">
                <a:latin typeface="Bell MT" pitchFamily="18" charset="0"/>
              </a:rPr>
              <a:t>-</a:t>
            </a:r>
            <a:r>
              <a:rPr lang="en-IN" sz="2000" b="1" dirty="0">
                <a:latin typeface="Bell MT" pitchFamily="18" charset="0"/>
              </a:rPr>
              <a:t>contact</a:t>
            </a:r>
            <a:r>
              <a:rPr lang="en-IN" sz="2000" dirty="0">
                <a:latin typeface="Bell MT" pitchFamily="18" charset="0"/>
              </a:rPr>
              <a:t> infrared </a:t>
            </a:r>
            <a:r>
              <a:rPr lang="en-IN" sz="2000" b="1" dirty="0">
                <a:latin typeface="Bell MT" pitchFamily="18" charset="0"/>
              </a:rPr>
              <a:t>thermometer</a:t>
            </a:r>
            <a:r>
              <a:rPr lang="en-IN" sz="2000" dirty="0">
                <a:latin typeface="Bell MT" pitchFamily="18" charset="0"/>
              </a:rPr>
              <a:t> is a reliable, comfortable and </a:t>
            </a:r>
            <a:r>
              <a:rPr lang="en-IN" sz="2000" b="1" dirty="0">
                <a:latin typeface="Bell MT" pitchFamily="18" charset="0"/>
              </a:rPr>
              <a:t>accurate</a:t>
            </a:r>
            <a:r>
              <a:rPr lang="en-IN" sz="2000" dirty="0">
                <a:latin typeface="Bell MT" pitchFamily="18" charset="0"/>
              </a:rPr>
              <a:t> option for measurement of temperature and is very useful for the screening of fever in the paediatric population</a:t>
            </a:r>
            <a:r>
              <a:rPr lang="en-IN" sz="2000" dirty="0">
                <a:solidFill>
                  <a:srgbClr val="FFC000"/>
                </a:solidFill>
                <a:latin typeface="Bell MT" pitchFamily="18" charset="0"/>
              </a:rPr>
              <a:t>.</a:t>
            </a:r>
            <a:endParaRPr lang="en-US" sz="2000" dirty="0">
              <a:solidFill>
                <a:srgbClr val="FFC000"/>
              </a:solidFill>
              <a:latin typeface="Bell MT" pitchFamily="18" charset="0"/>
            </a:endParaRPr>
          </a:p>
          <a:p>
            <a:pPr marL="514350" indent="-514350">
              <a:lnSpc>
                <a:spcPct val="150000"/>
              </a:lnSpc>
              <a:buFont typeface="+mj-lt"/>
              <a:buAutoNum type="romanLcPeriod"/>
            </a:pPr>
            <a:r>
              <a:rPr lang="en-US" sz="2000" b="1" dirty="0">
                <a:solidFill>
                  <a:srgbClr val="7030A0"/>
                </a:solidFill>
                <a:latin typeface="Bell MT" pitchFamily="18" charset="0"/>
              </a:rPr>
              <a:t>Small in size and low cost</a:t>
            </a:r>
          </a:p>
          <a:p>
            <a:pPr marL="514350" indent="-514350">
              <a:lnSpc>
                <a:spcPct val="150000"/>
              </a:lnSpc>
              <a:buFont typeface="+mj-lt"/>
              <a:buAutoNum type="romanLcPeriod"/>
            </a:pPr>
            <a:r>
              <a:rPr lang="en-US" sz="2000" b="1" dirty="0">
                <a:solidFill>
                  <a:srgbClr val="002060"/>
                </a:solidFill>
                <a:latin typeface="Bell MT" pitchFamily="18" charset="0"/>
              </a:rPr>
              <a:t>Easy to integrate</a:t>
            </a:r>
          </a:p>
          <a:p>
            <a:pPr marL="514350" indent="-514350">
              <a:lnSpc>
                <a:spcPct val="150000"/>
              </a:lnSpc>
              <a:buFont typeface="+mj-lt"/>
              <a:buAutoNum type="romanLcPeriod"/>
            </a:pPr>
            <a:r>
              <a:rPr lang="en-US" sz="2000" b="1" dirty="0" err="1">
                <a:solidFill>
                  <a:srgbClr val="00863D"/>
                </a:solidFill>
                <a:latin typeface="Bell MT" pitchFamily="18" charset="0"/>
              </a:rPr>
              <a:t>Automative</a:t>
            </a:r>
            <a:r>
              <a:rPr lang="en-US" sz="2000" b="1" dirty="0">
                <a:solidFill>
                  <a:srgbClr val="00863D"/>
                </a:solidFill>
                <a:latin typeface="Bell MT" pitchFamily="18" charset="0"/>
              </a:rPr>
              <a:t> grade</a:t>
            </a:r>
          </a:p>
          <a:p>
            <a:pPr marL="514350" indent="-514350">
              <a:lnSpc>
                <a:spcPct val="150000"/>
              </a:lnSpc>
              <a:buFont typeface="+mj-lt"/>
              <a:buAutoNum type="romanLcPeriod"/>
            </a:pPr>
            <a:r>
              <a:rPr lang="en-US" sz="2000" b="1" dirty="0">
                <a:solidFill>
                  <a:srgbClr val="FF0000"/>
                </a:solidFill>
                <a:latin typeface="Bell MT" pitchFamily="18" charset="0"/>
              </a:rPr>
              <a:t>Customizable PWM output for continuous reading</a:t>
            </a:r>
          </a:p>
        </p:txBody>
      </p:sp>
      <p:sp>
        <p:nvSpPr>
          <p:cNvPr id="4" name="Rectangle 3"/>
          <p:cNvSpPr/>
          <p:nvPr/>
        </p:nvSpPr>
        <p:spPr>
          <a:xfrm>
            <a:off x="1928794" y="1428736"/>
            <a:ext cx="6227987" cy="584775"/>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32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Contactless thermometer</a:t>
            </a:r>
          </a:p>
        </p:txBody>
      </p:sp>
      <p:sp>
        <p:nvSpPr>
          <p:cNvPr id="5" name="Slide Number Placeholder 4"/>
          <p:cNvSpPr>
            <a:spLocks noGrp="1"/>
          </p:cNvSpPr>
          <p:nvPr>
            <p:ph type="sldNum" sz="quarter" idx="12"/>
          </p:nvPr>
        </p:nvSpPr>
        <p:spPr/>
        <p:txBody>
          <a:bodyPr/>
          <a:lstStyle/>
          <a:p>
            <a:fld id="{068A0E02-6EAC-4627-A7D3-6A3BB2D8B3FD}"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68A0E02-6EAC-4627-A7D3-6A3BB2D8B3FD}" type="slidenum">
              <a:rPr lang="en-US" smtClean="0"/>
              <a:pPr/>
              <a:t>2</a:t>
            </a:fld>
            <a:endParaRPr lang="en-US"/>
          </a:p>
        </p:txBody>
      </p:sp>
      <p:pic>
        <p:nvPicPr>
          <p:cNvPr id="3" name="Picture 2" descr="1585130230_dgYMdV_Untitled_design_14_.jpg"/>
          <p:cNvPicPr>
            <a:picLocks noChangeAspect="1"/>
          </p:cNvPicPr>
          <p:nvPr/>
        </p:nvPicPr>
        <p:blipFill>
          <a:blip r:embed="rId2"/>
          <a:stretch>
            <a:fillRect/>
          </a:stretch>
        </p:blipFill>
        <p:spPr>
          <a:xfrm>
            <a:off x="0" y="1"/>
            <a:ext cx="9144000" cy="2362200"/>
          </a:xfrm>
          <a:prstGeom prst="rect">
            <a:avLst/>
          </a:prstGeom>
        </p:spPr>
        <p:style>
          <a:lnRef idx="2">
            <a:schemeClr val="accent2">
              <a:shade val="50000"/>
            </a:schemeClr>
          </a:lnRef>
          <a:fillRef idx="1">
            <a:schemeClr val="accent2"/>
          </a:fillRef>
          <a:effectRef idx="0">
            <a:schemeClr val="accent2"/>
          </a:effectRef>
          <a:fontRef idx="minor">
            <a:schemeClr val="lt1"/>
          </a:fontRef>
        </p:style>
      </p:pic>
      <p:sp>
        <p:nvSpPr>
          <p:cNvPr id="6" name="Rectangle 5"/>
          <p:cNvSpPr/>
          <p:nvPr/>
        </p:nvSpPr>
        <p:spPr>
          <a:xfrm>
            <a:off x="304800" y="2743200"/>
            <a:ext cx="7162800" cy="2616101"/>
          </a:xfrm>
          <a:prstGeom prst="rect">
            <a:avLst/>
          </a:prstGeom>
        </p:spPr>
        <p:txBody>
          <a:bodyPr wrap="square" anchor="ctr">
            <a:spAutoFit/>
          </a:bodyPr>
          <a:lstStyle/>
          <a:p>
            <a:pPr marL="342900" indent="-342900">
              <a:buFont typeface="Wingdings" pitchFamily="2" charset="2"/>
              <a:buChar char="ü"/>
            </a:pPr>
            <a:r>
              <a:rPr lang="en-IN" dirty="0">
                <a:latin typeface="Arial" pitchFamily="34" charset="0"/>
                <a:cs typeface="Arial" pitchFamily="34" charset="0"/>
              </a:rPr>
              <a:t>In this current scenario of global outbreak, it is advised to maintain healthy hand wash and sanitation habits. But the main problem is the way we do it, that is by </a:t>
            </a:r>
            <a:r>
              <a:rPr lang="en-IN" sz="2000" dirty="0">
                <a:solidFill>
                  <a:srgbClr val="FF0000"/>
                </a:solidFill>
                <a:latin typeface="Arial" pitchFamily="34" charset="0"/>
                <a:cs typeface="Arial" pitchFamily="34" charset="0"/>
              </a:rPr>
              <a:t>physical touch</a:t>
            </a:r>
            <a:r>
              <a:rPr lang="en-IN" sz="2000" dirty="0">
                <a:latin typeface="Arial" pitchFamily="34" charset="0"/>
                <a:cs typeface="Arial" pitchFamily="34" charset="0"/>
              </a:rPr>
              <a:t> </a:t>
            </a:r>
            <a:r>
              <a:rPr lang="en-IN" dirty="0">
                <a:latin typeface="Arial" pitchFamily="34" charset="0"/>
                <a:cs typeface="Arial" pitchFamily="34" charset="0"/>
              </a:rPr>
              <a:t>to the bottle.</a:t>
            </a:r>
          </a:p>
          <a:p>
            <a:pPr marL="342900" indent="-342900">
              <a:buFont typeface="Wingdings" pitchFamily="2" charset="2"/>
              <a:buChar char="ü"/>
            </a:pPr>
            <a:endParaRPr lang="en-IN" dirty="0">
              <a:latin typeface="Arial" pitchFamily="34" charset="0"/>
              <a:cs typeface="Arial" pitchFamily="34" charset="0"/>
            </a:endParaRPr>
          </a:p>
          <a:p>
            <a:pPr marL="342900" indent="-342900">
              <a:buFont typeface="Wingdings" pitchFamily="2" charset="2"/>
              <a:buChar char="ü"/>
            </a:pPr>
            <a:r>
              <a:rPr lang="en-IN" dirty="0">
                <a:latin typeface="Arial" pitchFamily="34" charset="0"/>
                <a:cs typeface="Arial" pitchFamily="34" charset="0"/>
              </a:rPr>
              <a:t>It doesn’t serve our purpose</a:t>
            </a:r>
          </a:p>
          <a:p>
            <a:pPr marL="342900" indent="-342900">
              <a:buFont typeface="Wingdings" pitchFamily="2" charset="2"/>
              <a:buChar char="ü"/>
            </a:pPr>
            <a:endParaRPr lang="en-IN" dirty="0">
              <a:latin typeface="Arial" pitchFamily="34" charset="0"/>
              <a:cs typeface="Arial" pitchFamily="34" charset="0"/>
            </a:endParaRPr>
          </a:p>
          <a:p>
            <a:pPr marL="342900" indent="-342900">
              <a:buFont typeface="Wingdings" pitchFamily="2" charset="2"/>
              <a:buChar char="ü"/>
            </a:pPr>
            <a:r>
              <a:rPr lang="en-IN" dirty="0">
                <a:latin typeface="Arial" pitchFamily="34" charset="0"/>
                <a:cs typeface="Arial" pitchFamily="34" charset="0"/>
              </a:rPr>
              <a:t>In some places an </a:t>
            </a:r>
            <a:r>
              <a:rPr lang="en-IN" dirty="0" err="1">
                <a:latin typeface="Arial" pitchFamily="34" charset="0"/>
                <a:cs typeface="Arial" pitchFamily="34" charset="0"/>
              </a:rPr>
              <a:t>assitance</a:t>
            </a:r>
            <a:r>
              <a:rPr lang="en-IN" dirty="0">
                <a:latin typeface="Arial" pitchFamily="34" charset="0"/>
                <a:cs typeface="Arial" pitchFamily="34" charset="0"/>
              </a:rPr>
              <a:t> is made to dispense sanitizer for hours but it isn’t the possible situation everywhere. </a:t>
            </a:r>
            <a:endParaRPr lang="en-US" dirty="0">
              <a:latin typeface="Arial" pitchFamily="34" charset="0"/>
              <a:cs typeface="Arial" pitchFamily="34" charset="0"/>
            </a:endParaRPr>
          </a:p>
        </p:txBody>
      </p:sp>
      <p:pic>
        <p:nvPicPr>
          <p:cNvPr id="7" name="Picture 6" descr="download (3).jpg"/>
          <p:cNvPicPr>
            <a:picLocks noChangeAspect="1"/>
          </p:cNvPicPr>
          <p:nvPr/>
        </p:nvPicPr>
        <p:blipFill>
          <a:blip r:embed="rId3"/>
          <a:stretch>
            <a:fillRect/>
          </a:stretch>
        </p:blipFill>
        <p:spPr>
          <a:xfrm>
            <a:off x="7391400" y="2667000"/>
            <a:ext cx="16002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pic>
      <p:pic>
        <p:nvPicPr>
          <p:cNvPr id="8" name="Picture 7" descr="7ile6eyhjpadcmtz_1583928547.jpeg"/>
          <p:cNvPicPr>
            <a:picLocks noChangeAspect="1"/>
          </p:cNvPicPr>
          <p:nvPr/>
        </p:nvPicPr>
        <p:blipFill>
          <a:blip r:embed="rId4"/>
          <a:stretch>
            <a:fillRect/>
          </a:stretch>
        </p:blipFill>
        <p:spPr>
          <a:xfrm>
            <a:off x="5867400" y="5105400"/>
            <a:ext cx="3124200" cy="1600200"/>
          </a:xfrm>
          <a:prstGeom prst="rect">
            <a:avLst/>
          </a:prstGeom>
        </p:spPr>
        <p:style>
          <a:lnRef idx="2">
            <a:schemeClr val="accent1">
              <a:shade val="50000"/>
            </a:schemeClr>
          </a:lnRef>
          <a:fillRef idx="1">
            <a:schemeClr val="accent1"/>
          </a:fillRef>
          <a:effectRef idx="0">
            <a:schemeClr val="accent1"/>
          </a:effectRef>
          <a:fontRef idx="minor">
            <a:schemeClr val="lt1"/>
          </a:fontRef>
        </p:style>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normAutofit/>
          </a:bodyPr>
          <a:lstStyle/>
          <a:p>
            <a:r>
              <a:rPr lang="en-US" sz="4000" dirty="0"/>
              <a:t>CONCLUSION…..</a:t>
            </a:r>
          </a:p>
        </p:txBody>
      </p:sp>
      <p:pic>
        <p:nvPicPr>
          <p:cNvPr id="26629" name="Picture 5" descr="C:\Users\ksara\AppData\Local\Microsoft\Windows\INetCache\IE\NV4LUUS6\Lesson-Summary-300x300[1].jpg"/>
          <p:cNvPicPr>
            <a:picLocks noChangeAspect="1" noChangeArrowheads="1"/>
          </p:cNvPicPr>
          <p:nvPr/>
        </p:nvPicPr>
        <p:blipFill>
          <a:blip r:embed="rId2" cstate="print"/>
          <a:srcRect/>
          <a:stretch>
            <a:fillRect/>
          </a:stretch>
        </p:blipFill>
        <p:spPr bwMode="auto">
          <a:xfrm>
            <a:off x="4786314" y="428604"/>
            <a:ext cx="785818" cy="714380"/>
          </a:xfrm>
          <a:prstGeom prst="rect">
            <a:avLst/>
          </a:prstGeom>
          <a:noFill/>
        </p:spPr>
      </p:pic>
      <p:sp>
        <p:nvSpPr>
          <p:cNvPr id="7" name="TextBox 6"/>
          <p:cNvSpPr txBox="1"/>
          <p:nvPr/>
        </p:nvSpPr>
        <p:spPr>
          <a:xfrm>
            <a:off x="214282" y="1643050"/>
            <a:ext cx="8572560" cy="3785652"/>
          </a:xfrm>
          <a:prstGeom prst="rect">
            <a:avLst/>
          </a:prstGeom>
          <a:solidFill>
            <a:schemeClr val="tx2">
              <a:lumMod val="10000"/>
            </a:schemeClr>
          </a:solidFill>
        </p:spPr>
        <p:txBody>
          <a:bodyPr wrap="square" rtlCol="0">
            <a:spAutoFit/>
          </a:bodyPr>
          <a:lstStyle/>
          <a:p>
            <a:r>
              <a:rPr lang="en-IN" sz="2400" dirty="0">
                <a:ln w="18415" cmpd="sng">
                  <a:solidFill>
                    <a:srgbClr val="FFFFFF"/>
                  </a:solidFill>
                  <a:prstDash val="solid"/>
                </a:ln>
                <a:solidFill>
                  <a:srgbClr val="FFFF00"/>
                </a:solidFill>
                <a:effectLst>
                  <a:outerShdw blurRad="63500" dir="3600000" algn="tl" rotWithShape="0">
                    <a:srgbClr val="000000">
                      <a:alpha val="70000"/>
                    </a:srgbClr>
                  </a:outerShdw>
                </a:effectLst>
                <a:latin typeface="Times New Roman" pitchFamily="18" charset="0"/>
                <a:cs typeface="Times New Roman" pitchFamily="18" charset="0"/>
              </a:rPr>
              <a:t>                               This setup can be made in each and every houses and can be used each time when housemates go out to buy essential items and when they come in .Even this setup can be made in all the public places where the people can be able to get sanitized and monitored with their temperature without any </a:t>
            </a:r>
            <a:r>
              <a:rPr lang="en-IN" sz="2400" dirty="0" err="1">
                <a:ln w="18415" cmpd="sng">
                  <a:solidFill>
                    <a:srgbClr val="FFFFFF"/>
                  </a:solidFill>
                  <a:prstDash val="solid"/>
                </a:ln>
                <a:solidFill>
                  <a:srgbClr val="FFFF00"/>
                </a:solidFill>
                <a:effectLst>
                  <a:outerShdw blurRad="63500" dir="3600000" algn="tl" rotWithShape="0">
                    <a:srgbClr val="000000">
                      <a:alpha val="70000"/>
                    </a:srgbClr>
                  </a:outerShdw>
                </a:effectLst>
                <a:latin typeface="Times New Roman" pitchFamily="18" charset="0"/>
                <a:cs typeface="Times New Roman" pitchFamily="18" charset="0"/>
              </a:rPr>
              <a:t>contact.This</a:t>
            </a:r>
            <a:r>
              <a:rPr lang="en-IN" sz="2400" dirty="0">
                <a:ln w="18415" cmpd="sng">
                  <a:solidFill>
                    <a:srgbClr val="FFFFFF"/>
                  </a:solidFill>
                  <a:prstDash val="solid"/>
                </a:ln>
                <a:solidFill>
                  <a:srgbClr val="FFFF00"/>
                </a:solidFill>
                <a:effectLst>
                  <a:outerShdw blurRad="63500" dir="3600000" algn="tl" rotWithShape="0">
                    <a:srgbClr val="000000">
                      <a:alpha val="70000"/>
                    </a:srgbClr>
                  </a:outerShdw>
                </a:effectLst>
                <a:latin typeface="Times New Roman" pitchFamily="18" charset="0"/>
                <a:cs typeface="Times New Roman" pitchFamily="18" charset="0"/>
              </a:rPr>
              <a:t> would ensure sound health for all. Through this research work, we learned real world applications of microcontrollers and embedded systems. In future, mobile application will be developed on the Android platform with more intuitive in the field of health care</a:t>
            </a:r>
            <a:endParaRPr lang="en-US" sz="2400" dirty="0">
              <a:ln w="18415" cmpd="sng">
                <a:solidFill>
                  <a:srgbClr val="FFFFFF"/>
                </a:solidFill>
                <a:prstDash val="solid"/>
              </a:ln>
              <a:solidFill>
                <a:srgbClr val="FFFF00"/>
              </a:solidFill>
              <a:effectLst>
                <a:outerShdw blurRad="63500" dir="3600000" algn="tl" rotWithShape="0">
                  <a:srgbClr val="000000">
                    <a:alpha val="70000"/>
                  </a:srgbClr>
                </a:outerShdw>
              </a:effectLst>
              <a:latin typeface="Times New Roman" pitchFamily="18" charset="0"/>
              <a:cs typeface="Times New Roman" pitchFamily="18" charset="0"/>
            </a:endParaRPr>
          </a:p>
          <a:p>
            <a:endPar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lgerian" pitchFamily="82" charset="0"/>
            </a:endParaRPr>
          </a:p>
        </p:txBody>
      </p:sp>
      <p:sp>
        <p:nvSpPr>
          <p:cNvPr id="5" name="Slide Number Placeholder 4"/>
          <p:cNvSpPr>
            <a:spLocks noGrp="1"/>
          </p:cNvSpPr>
          <p:nvPr>
            <p:ph type="sldNum" sz="quarter" idx="12"/>
          </p:nvPr>
        </p:nvSpPr>
        <p:spPr/>
        <p:txBody>
          <a:bodyPr/>
          <a:lstStyle/>
          <a:p>
            <a:fld id="{068A0E02-6EAC-4627-A7D3-6A3BB2D8B3FD}"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71600" y="1060450"/>
            <a:ext cx="7772400" cy="1828800"/>
          </a:xfrm>
        </p:spPr>
        <p:txBody>
          <a:bodyPr/>
          <a:lstStyle/>
          <a:p>
            <a:r>
              <a:rPr lang="en-US" dirty="0"/>
              <a:t>THANK YOU…..</a:t>
            </a:r>
          </a:p>
        </p:txBody>
      </p:sp>
      <p:sp>
        <p:nvSpPr>
          <p:cNvPr id="3" name="Text Placeholder 2"/>
          <p:cNvSpPr>
            <a:spLocks noGrp="1"/>
          </p:cNvSpPr>
          <p:nvPr>
            <p:ph type="body" idx="4294967295"/>
          </p:nvPr>
        </p:nvSpPr>
        <p:spPr>
          <a:xfrm>
            <a:off x="4572000" y="2932113"/>
            <a:ext cx="4572000" cy="1454150"/>
          </a:xfrm>
        </p:spPr>
        <p:txBody>
          <a:bodyPr/>
          <a:lstStyle/>
          <a:p>
            <a:r>
              <a:rPr lang="en-US" dirty="0"/>
              <a:t>ANY QUERYS !!!! </a:t>
            </a:r>
          </a:p>
        </p:txBody>
      </p:sp>
      <p:sp>
        <p:nvSpPr>
          <p:cNvPr id="4" name="Slide Number Placeholder 3"/>
          <p:cNvSpPr>
            <a:spLocks noGrp="1"/>
          </p:cNvSpPr>
          <p:nvPr>
            <p:ph type="sldNum" sz="quarter" idx="12"/>
          </p:nvPr>
        </p:nvSpPr>
        <p:spPr/>
        <p:txBody>
          <a:bodyPr/>
          <a:lstStyle/>
          <a:p>
            <a:fld id="{068A0E02-6EAC-4627-A7D3-6A3BB2D8B3FD}" type="slidenum">
              <a:rPr lang="en-US" smtClean="0"/>
              <a:pPr/>
              <a:t>21</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68A0E02-6EAC-4627-A7D3-6A3BB2D8B3FD}" type="slidenum">
              <a:rPr lang="en-US" smtClean="0"/>
              <a:pPr/>
              <a:t>3</a:t>
            </a:fld>
            <a:endParaRPr lang="en-US"/>
          </a:p>
        </p:txBody>
      </p:sp>
      <p:pic>
        <p:nvPicPr>
          <p:cNvPr id="4" name="Picture 3" descr="1.jpg"/>
          <p:cNvPicPr>
            <a:picLocks noChangeAspect="1"/>
          </p:cNvPicPr>
          <p:nvPr/>
        </p:nvPicPr>
        <p:blipFill>
          <a:blip r:embed="rId2"/>
          <a:stretch>
            <a:fillRect/>
          </a:stretch>
        </p:blipFill>
        <p:spPr>
          <a:xfrm>
            <a:off x="6400800" y="3733800"/>
            <a:ext cx="1981200" cy="1478280"/>
          </a:xfrm>
          <a:prstGeom prst="round2DiagRect">
            <a:avLst>
              <a:gd name="adj1" fmla="val 16667"/>
              <a:gd name="adj2" fmla="val 0"/>
            </a:avLst>
          </a:prstGeom>
          <a:ln/>
        </p:spPr>
        <p:style>
          <a:lnRef idx="2">
            <a:schemeClr val="accent1">
              <a:shade val="50000"/>
            </a:schemeClr>
          </a:lnRef>
          <a:fillRef idx="1">
            <a:schemeClr val="accent1"/>
          </a:fillRef>
          <a:effectRef idx="0">
            <a:schemeClr val="accent1"/>
          </a:effectRef>
          <a:fontRef idx="minor">
            <a:schemeClr val="lt1"/>
          </a:fontRef>
        </p:style>
      </p:pic>
      <p:sp>
        <p:nvSpPr>
          <p:cNvPr id="5" name="Rectangle 4"/>
          <p:cNvSpPr/>
          <p:nvPr/>
        </p:nvSpPr>
        <p:spPr>
          <a:xfrm>
            <a:off x="381000" y="838200"/>
            <a:ext cx="5867400" cy="3970318"/>
          </a:xfrm>
          <a:prstGeom prst="rect">
            <a:avLst/>
          </a:prstGeom>
        </p:spPr>
        <p:txBody>
          <a:bodyPr wrap="square">
            <a:spAutoFit/>
          </a:bodyPr>
          <a:lstStyle/>
          <a:p>
            <a:pPr>
              <a:buFont typeface="Wingdings" pitchFamily="2" charset="2"/>
              <a:buChar char="ü"/>
            </a:pPr>
            <a:r>
              <a:rPr lang="en-IN" dirty="0">
                <a:solidFill>
                  <a:schemeClr val="tx1">
                    <a:lumMod val="95000"/>
                    <a:lumOff val="5000"/>
                  </a:schemeClr>
                </a:solidFill>
              </a:rPr>
              <a:t>The continuous body temperature monitoring is the one of the  way to detect a corona patient.</a:t>
            </a:r>
          </a:p>
          <a:p>
            <a:r>
              <a:rPr lang="en-IN" dirty="0">
                <a:solidFill>
                  <a:schemeClr val="tx1">
                    <a:lumMod val="95000"/>
                    <a:lumOff val="5000"/>
                  </a:schemeClr>
                </a:solidFill>
              </a:rPr>
              <a:t> </a:t>
            </a:r>
          </a:p>
          <a:p>
            <a:pPr>
              <a:buFont typeface="Wingdings" pitchFamily="2" charset="2"/>
              <a:buChar char="ü"/>
            </a:pPr>
            <a:endParaRPr lang="en-IN" dirty="0">
              <a:solidFill>
                <a:schemeClr val="tx1">
                  <a:lumMod val="95000"/>
                  <a:lumOff val="5000"/>
                </a:schemeClr>
              </a:solidFill>
            </a:endParaRPr>
          </a:p>
          <a:p>
            <a:pPr>
              <a:buFont typeface="Wingdings" pitchFamily="2" charset="2"/>
              <a:buChar char="ü"/>
            </a:pPr>
            <a:r>
              <a:rPr lang="en-IN" dirty="0">
                <a:solidFill>
                  <a:schemeClr val="tx1">
                    <a:lumMod val="95000"/>
                    <a:lumOff val="5000"/>
                  </a:schemeClr>
                </a:solidFill>
              </a:rPr>
              <a:t>The ability of normal thermometer can measure the body temperature regularly but it also may spread the virus over the </a:t>
            </a:r>
            <a:r>
              <a:rPr lang="en-IN" dirty="0">
                <a:solidFill>
                  <a:srgbClr val="FF0000"/>
                </a:solidFill>
              </a:rPr>
              <a:t>physical touch. </a:t>
            </a:r>
          </a:p>
          <a:p>
            <a:pPr>
              <a:buFont typeface="Wingdings" pitchFamily="2" charset="2"/>
              <a:buChar char="ü"/>
            </a:pPr>
            <a:endParaRPr lang="en-IN" dirty="0">
              <a:solidFill>
                <a:schemeClr val="tx1">
                  <a:lumMod val="95000"/>
                  <a:lumOff val="5000"/>
                </a:schemeClr>
              </a:solidFill>
            </a:endParaRPr>
          </a:p>
          <a:p>
            <a:endParaRPr lang="en-IN" dirty="0">
              <a:solidFill>
                <a:schemeClr val="tx1">
                  <a:lumMod val="95000"/>
                  <a:lumOff val="5000"/>
                </a:schemeClr>
              </a:solidFill>
            </a:endParaRPr>
          </a:p>
          <a:p>
            <a:pPr>
              <a:buFont typeface="Wingdings" pitchFamily="2" charset="2"/>
              <a:buChar char="ü"/>
            </a:pPr>
            <a:endParaRPr lang="en-IN" dirty="0">
              <a:solidFill>
                <a:schemeClr val="tx1">
                  <a:lumMod val="95000"/>
                  <a:lumOff val="5000"/>
                </a:schemeClr>
              </a:solidFill>
            </a:endParaRPr>
          </a:p>
          <a:p>
            <a:pPr>
              <a:buFont typeface="Wingdings" pitchFamily="2" charset="2"/>
              <a:buChar char="ü"/>
            </a:pPr>
            <a:r>
              <a:rPr lang="en-IN" dirty="0">
                <a:solidFill>
                  <a:schemeClr val="tx1">
                    <a:lumMod val="95000"/>
                    <a:lumOff val="5000"/>
                  </a:schemeClr>
                </a:solidFill>
              </a:rPr>
              <a:t>Currently, Infrared thermometers have been in use</a:t>
            </a:r>
            <a:r>
              <a:rPr lang="en-IN" dirty="0"/>
              <a:t> which is also known as temperature </a:t>
            </a:r>
            <a:r>
              <a:rPr lang="en-IN" dirty="0" err="1"/>
              <a:t>gun.But</a:t>
            </a:r>
            <a:r>
              <a:rPr lang="en-IN" dirty="0"/>
              <a:t> it is costly .</a:t>
            </a:r>
            <a:endParaRPr lang="en-US" dirty="0"/>
          </a:p>
          <a:p>
            <a:pPr>
              <a:buFont typeface="Wingdings" pitchFamily="2" charset="2"/>
              <a:buChar char="ü"/>
            </a:pPr>
            <a:endParaRPr lang="en-US" dirty="0">
              <a:solidFill>
                <a:schemeClr val="tx1">
                  <a:lumMod val="95000"/>
                  <a:lumOff val="5000"/>
                </a:schemeClr>
              </a:solidFill>
            </a:endParaRPr>
          </a:p>
        </p:txBody>
      </p:sp>
      <p:pic>
        <p:nvPicPr>
          <p:cNvPr id="6" name="Picture 5" descr="im-181547.jpg"/>
          <p:cNvPicPr>
            <a:picLocks noChangeAspect="1"/>
          </p:cNvPicPr>
          <p:nvPr/>
        </p:nvPicPr>
        <p:blipFill>
          <a:blip r:embed="rId3" cstate="print"/>
          <a:stretch>
            <a:fillRect/>
          </a:stretch>
        </p:blipFill>
        <p:spPr>
          <a:xfrm>
            <a:off x="6705600" y="1066800"/>
            <a:ext cx="2133600" cy="2209800"/>
          </a:xfrm>
          <a:prstGeom prst="rect">
            <a:avLst/>
          </a:prstGeom>
          <a:ln/>
        </p:spPr>
        <p:style>
          <a:lnRef idx="2">
            <a:schemeClr val="accent1">
              <a:shade val="50000"/>
            </a:schemeClr>
          </a:lnRef>
          <a:fillRef idx="1">
            <a:schemeClr val="accent1"/>
          </a:fillRef>
          <a:effectRef idx="0">
            <a:schemeClr val="accent1"/>
          </a:effectRef>
          <a:fontRef idx="minor">
            <a:schemeClr val="lt1"/>
          </a:fontRef>
        </p:style>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ChangeArrowheads="1"/>
          </p:cNvSpPr>
          <p:nvPr/>
        </p:nvSpPr>
        <p:spPr bwMode="auto">
          <a:xfrm>
            <a:off x="1981200" y="381000"/>
            <a:ext cx="2209800" cy="594008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a:ln>
                  <a:noFill/>
                </a:ln>
                <a:solidFill>
                  <a:schemeClr val="tx1">
                    <a:lumMod val="95000"/>
                    <a:lumOff val="5000"/>
                  </a:schemeClr>
                </a:solidFill>
                <a:effectLst/>
                <a:latin typeface="Arial" pitchFamily="34" charset="0"/>
                <a:ea typeface="Calibri" pitchFamily="34" charset="0"/>
                <a:cs typeface="Arial" pitchFamily="34" charset="0"/>
              </a:rPr>
              <a:t>Non Contact Thermometer and Hand Sanitizer Dispenser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a:ln>
                  <a:noFill/>
                </a:ln>
                <a:solidFill>
                  <a:schemeClr val="tx1">
                    <a:lumMod val="95000"/>
                    <a:lumOff val="5000"/>
                  </a:schemeClr>
                </a:solidFill>
                <a:effectLst/>
                <a:latin typeface="Arial" pitchFamily="34" charset="0"/>
                <a:ea typeface="Calibri" pitchFamily="34" charset="0"/>
                <a:cs typeface="Arial" pitchFamily="34" charset="0"/>
              </a:rPr>
              <a:t> which is built using </a:t>
            </a:r>
            <a:r>
              <a:rPr kumimoji="0" lang="en-US" sz="2000" i="0" strike="noStrike" cap="none" normalizeH="0" baseline="0" dirty="0" err="1">
                <a:ln>
                  <a:noFill/>
                </a:ln>
                <a:solidFill>
                  <a:schemeClr val="tx1">
                    <a:lumMod val="95000"/>
                    <a:lumOff val="5000"/>
                  </a:schemeClr>
                </a:solidFill>
                <a:effectLst/>
                <a:latin typeface="Arial" pitchFamily="34" charset="0"/>
                <a:ea typeface="Calibri" pitchFamily="34" charset="0"/>
                <a:cs typeface="Arial" pitchFamily="34" charset="0"/>
              </a:rPr>
              <a:t>Arduino</a:t>
            </a:r>
            <a:r>
              <a:rPr kumimoji="0" lang="en-US" sz="2000" i="0" u="none" strike="noStrike" cap="none" normalizeH="0" baseline="0" dirty="0">
                <a:ln>
                  <a:noFill/>
                </a:ln>
                <a:solidFill>
                  <a:schemeClr val="tx1">
                    <a:lumMod val="95000"/>
                    <a:lumOff val="5000"/>
                  </a:schemeClr>
                </a:solidFill>
                <a:effectLst/>
                <a:latin typeface="Arial" pitchFamily="34" charset="0"/>
                <a:ea typeface="Calibri" pitchFamily="34" charset="0"/>
                <a:cs typeface="Arial" pitchFamily="34" charset="0"/>
              </a:rPr>
              <a:t> </a:t>
            </a:r>
            <a:r>
              <a:rPr kumimoji="0" lang="en-US" sz="2000" i="0" u="none" strike="noStrike" cap="none" normalizeH="0" baseline="0" dirty="0" err="1">
                <a:ln>
                  <a:noFill/>
                </a:ln>
                <a:solidFill>
                  <a:schemeClr val="tx1">
                    <a:lumMod val="95000"/>
                    <a:lumOff val="5000"/>
                  </a:schemeClr>
                </a:solidFill>
                <a:effectLst/>
                <a:latin typeface="Arial" pitchFamily="34" charset="0"/>
                <a:ea typeface="Calibri" pitchFamily="34" charset="0"/>
                <a:cs typeface="Arial" pitchFamily="34" charset="0"/>
              </a:rPr>
              <a:t>Nano</a:t>
            </a:r>
            <a:r>
              <a:rPr kumimoji="0" lang="en-US" sz="2000" i="0" u="none" strike="noStrike" cap="none" normalizeH="0" baseline="0" dirty="0">
                <a:ln>
                  <a:noFill/>
                </a:ln>
                <a:solidFill>
                  <a:schemeClr val="tx1">
                    <a:lumMod val="95000"/>
                    <a:lumOff val="5000"/>
                  </a:schemeClr>
                </a:solidFill>
                <a:effectLst/>
                <a:latin typeface="Arial" pitchFamily="34" charset="0"/>
                <a:ea typeface="Calibri" pitchFamily="34" charset="0"/>
                <a:cs typeface="Arial" pitchFamily="34" charset="0"/>
              </a:rPr>
              <a:t> R3 and sensors like MLX90614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a:ln>
                  <a:noFill/>
                </a:ln>
                <a:solidFill>
                  <a:schemeClr val="tx1">
                    <a:lumMod val="95000"/>
                    <a:lumOff val="5000"/>
                  </a:schemeClr>
                </a:solidFill>
                <a:effectLst/>
                <a:latin typeface="Arial" pitchFamily="34" charset="0"/>
                <a:ea typeface="Calibri" pitchFamily="34" charset="0"/>
                <a:cs typeface="Arial" pitchFamily="34" charset="0"/>
              </a:rPr>
              <a:t>for sensing non contact temperature and ultrasonic sensor to sense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a:ln>
                  <a:noFill/>
                </a:ln>
                <a:solidFill>
                  <a:schemeClr val="tx1">
                    <a:lumMod val="95000"/>
                    <a:lumOff val="5000"/>
                  </a:schemeClr>
                </a:solidFill>
                <a:effectLst/>
                <a:latin typeface="Arial" pitchFamily="34" charset="0"/>
                <a:ea typeface="Calibri" pitchFamily="34" charset="0"/>
                <a:cs typeface="Arial" pitchFamily="34" charset="0"/>
              </a:rPr>
              <a:t>the hand for automatic disposal of sanitizer regularly.</a:t>
            </a:r>
            <a:endParaRPr kumimoji="0" lang="en-US" sz="2000" i="0" u="none" strike="noStrike" cap="none" normalizeH="0" baseline="0" dirty="0">
              <a:ln>
                <a:noFill/>
              </a:ln>
              <a:solidFill>
                <a:schemeClr val="tx1">
                  <a:lumMod val="95000"/>
                  <a:lumOff val="5000"/>
                </a:schemeClr>
              </a:solidFill>
              <a:effectLst/>
              <a:latin typeface="Arial" pitchFamily="34" charset="0"/>
              <a:cs typeface="Arial" pitchFamily="34" charset="0"/>
            </a:endParaRPr>
          </a:p>
        </p:txBody>
      </p:sp>
      <p:sp>
        <p:nvSpPr>
          <p:cNvPr id="2" name="Slide Number Placeholder 1"/>
          <p:cNvSpPr>
            <a:spLocks noGrp="1"/>
          </p:cNvSpPr>
          <p:nvPr>
            <p:ph type="sldNum" sz="quarter" idx="12"/>
          </p:nvPr>
        </p:nvSpPr>
        <p:spPr/>
        <p:txBody>
          <a:bodyPr/>
          <a:lstStyle/>
          <a:p>
            <a:fld id="{068A0E02-6EAC-4627-A7D3-6A3BB2D8B3FD}" type="slidenum">
              <a:rPr lang="en-US" smtClean="0"/>
              <a:pPr/>
              <a:t>4</a:t>
            </a:fld>
            <a:endParaRPr lang="en-US"/>
          </a:p>
        </p:txBody>
      </p:sp>
      <p:pic>
        <p:nvPicPr>
          <p:cNvPr id="4" name="Picture 3" descr="1b11239f59d9734300b82541996e6c0a.jpg"/>
          <p:cNvPicPr>
            <a:picLocks noChangeAspect="1"/>
          </p:cNvPicPr>
          <p:nvPr/>
        </p:nvPicPr>
        <p:blipFill>
          <a:blip r:embed="rId2"/>
          <a:stretch>
            <a:fillRect/>
          </a:stretch>
        </p:blipFill>
        <p:spPr>
          <a:xfrm>
            <a:off x="152400" y="304800"/>
            <a:ext cx="1828800" cy="5594350"/>
          </a:xfrm>
          <a:prstGeom prst="rect">
            <a:avLst/>
          </a:prstGeom>
        </p:spPr>
      </p:pic>
      <p:pic>
        <p:nvPicPr>
          <p:cNvPr id="5" name="Picture 4" descr="images (2).jpg"/>
          <p:cNvPicPr>
            <a:picLocks noChangeAspect="1"/>
          </p:cNvPicPr>
          <p:nvPr/>
        </p:nvPicPr>
        <p:blipFill>
          <a:blip r:embed="rId3"/>
          <a:stretch>
            <a:fillRect/>
          </a:stretch>
        </p:blipFill>
        <p:spPr>
          <a:xfrm>
            <a:off x="7239000" y="381000"/>
            <a:ext cx="16764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pic>
      <p:pic>
        <p:nvPicPr>
          <p:cNvPr id="6" name="Picture 5" descr="4_7_Q6DfuWnQ9n.jpg"/>
          <p:cNvPicPr>
            <a:picLocks noChangeAspect="1"/>
          </p:cNvPicPr>
          <p:nvPr/>
        </p:nvPicPr>
        <p:blipFill>
          <a:blip r:embed="rId4"/>
          <a:stretch>
            <a:fillRect/>
          </a:stretch>
        </p:blipFill>
        <p:spPr>
          <a:xfrm>
            <a:off x="5105400" y="2514600"/>
            <a:ext cx="1600200" cy="1600200"/>
          </a:xfrm>
          <a:prstGeom prst="rect">
            <a:avLst/>
          </a:prstGeom>
        </p:spPr>
        <p:style>
          <a:lnRef idx="2">
            <a:schemeClr val="accent1">
              <a:shade val="50000"/>
            </a:schemeClr>
          </a:lnRef>
          <a:fillRef idx="1">
            <a:schemeClr val="accent1"/>
          </a:fillRef>
          <a:effectRef idx="0">
            <a:schemeClr val="accent1"/>
          </a:effectRef>
          <a:fontRef idx="minor">
            <a:schemeClr val="lt1"/>
          </a:fontRef>
        </p:style>
      </p:pic>
      <p:pic>
        <p:nvPicPr>
          <p:cNvPr id="7" name="Picture 6" descr="download (4).jpg"/>
          <p:cNvPicPr>
            <a:picLocks noChangeAspect="1"/>
          </p:cNvPicPr>
          <p:nvPr/>
        </p:nvPicPr>
        <p:blipFill>
          <a:blip r:embed="rId5"/>
          <a:stretch>
            <a:fillRect/>
          </a:stretch>
        </p:blipFill>
        <p:spPr>
          <a:xfrm>
            <a:off x="7315200" y="4648200"/>
            <a:ext cx="16002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pic>
      <p:sp>
        <p:nvSpPr>
          <p:cNvPr id="8" name="Rectangle 7"/>
          <p:cNvSpPr/>
          <p:nvPr/>
        </p:nvSpPr>
        <p:spPr>
          <a:xfrm>
            <a:off x="7467600" y="2667000"/>
            <a:ext cx="1295400" cy="120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1" dirty="0" err="1">
                <a:solidFill>
                  <a:schemeClr val="tx1">
                    <a:lumMod val="95000"/>
                    <a:lumOff val="5000"/>
                  </a:schemeClr>
                </a:solidFill>
                <a:latin typeface="Times New Roman" pitchFamily="18" charset="0"/>
                <a:ea typeface="Calibri" pitchFamily="34" charset="0"/>
                <a:cs typeface="Times New Roman" pitchFamily="18" charset="0"/>
              </a:rPr>
              <a:t>contactlessHand</a:t>
            </a:r>
            <a:r>
              <a:rPr lang="en-US" b="1" dirty="0">
                <a:solidFill>
                  <a:schemeClr val="tx1">
                    <a:lumMod val="95000"/>
                    <a:lumOff val="5000"/>
                  </a:schemeClr>
                </a:solidFill>
                <a:latin typeface="Times New Roman" pitchFamily="18" charset="0"/>
                <a:ea typeface="Calibri" pitchFamily="34" charset="0"/>
                <a:cs typeface="Times New Roman" pitchFamily="18" charset="0"/>
              </a:rPr>
              <a:t> Sanitizer Dispenser</a:t>
            </a:r>
            <a:endParaRPr lang="en-US" dirty="0"/>
          </a:p>
        </p:txBody>
      </p:sp>
      <p:pic>
        <p:nvPicPr>
          <p:cNvPr id="9" name="Picture 8" descr="5_1_Ge4R6i2kL4.jpg"/>
          <p:cNvPicPr>
            <a:picLocks noChangeAspect="1"/>
          </p:cNvPicPr>
          <p:nvPr/>
        </p:nvPicPr>
        <p:blipFill>
          <a:blip r:embed="rId6"/>
          <a:stretch>
            <a:fillRect/>
          </a:stretch>
        </p:blipFill>
        <p:spPr>
          <a:xfrm>
            <a:off x="5029200" y="4648200"/>
            <a:ext cx="1803400" cy="1600200"/>
          </a:xfrm>
          <a:prstGeom prst="rect">
            <a:avLst/>
          </a:prstGeom>
        </p:spPr>
        <p:style>
          <a:lnRef idx="2">
            <a:schemeClr val="accent1">
              <a:shade val="50000"/>
            </a:schemeClr>
          </a:lnRef>
          <a:fillRef idx="1">
            <a:schemeClr val="accent1"/>
          </a:fillRef>
          <a:effectRef idx="0">
            <a:schemeClr val="accent1"/>
          </a:effectRef>
          <a:fontRef idx="minor">
            <a:schemeClr val="lt1"/>
          </a:fontRef>
        </p:style>
      </p:pic>
      <p:pic>
        <p:nvPicPr>
          <p:cNvPr id="10" name="Picture 9" descr="3_imxAl8QleS (1).jpg"/>
          <p:cNvPicPr>
            <a:picLocks noChangeAspect="1"/>
          </p:cNvPicPr>
          <p:nvPr/>
        </p:nvPicPr>
        <p:blipFill>
          <a:blip r:embed="rId7"/>
          <a:stretch>
            <a:fillRect/>
          </a:stretch>
        </p:blipFill>
        <p:spPr>
          <a:xfrm>
            <a:off x="5105400" y="381000"/>
            <a:ext cx="1593850" cy="1600200"/>
          </a:xfrm>
          <a:prstGeom prst="rect">
            <a:avLst/>
          </a:prstGeom>
        </p:spPr>
        <p:style>
          <a:lnRef idx="2">
            <a:schemeClr val="accent1">
              <a:shade val="50000"/>
            </a:schemeClr>
          </a:lnRef>
          <a:fillRef idx="1">
            <a:schemeClr val="accent1"/>
          </a:fillRef>
          <a:effectRef idx="0">
            <a:schemeClr val="accent1"/>
          </a:effectRef>
          <a:fontRef idx="minor">
            <a:schemeClr val="lt1"/>
          </a:fontRef>
        </p:style>
      </p:pic>
      <p:cxnSp>
        <p:nvCxnSpPr>
          <p:cNvPr id="12" name="Straight Arrow Connector 11"/>
          <p:cNvCxnSpPr/>
          <p:nvPr/>
        </p:nvCxnSpPr>
        <p:spPr>
          <a:xfrm rot="5400000" flipH="1" flipV="1">
            <a:off x="7734300" y="23241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0800000">
            <a:off x="6934200" y="2209800"/>
            <a:ext cx="3810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0800000">
            <a:off x="6934200" y="32766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a:off x="7010400" y="4114800"/>
            <a:ext cx="3048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a:off x="7810500" y="42291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68A0E02-6EAC-4627-A7D3-6A3BB2D8B3FD}" type="slidenum">
              <a:rPr lang="en-US" smtClean="0"/>
              <a:pPr/>
              <a:t>5</a:t>
            </a:fld>
            <a:endParaRPr lang="en-US"/>
          </a:p>
        </p:txBody>
      </p:sp>
      <p:sp>
        <p:nvSpPr>
          <p:cNvPr id="3" name="Rectangle 2"/>
          <p:cNvSpPr/>
          <p:nvPr/>
        </p:nvSpPr>
        <p:spPr>
          <a:xfrm>
            <a:off x="381000" y="1028343"/>
            <a:ext cx="3505200" cy="507831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b="1" i="1" dirty="0"/>
              <a:t>Electronics:</a:t>
            </a:r>
          </a:p>
          <a:p>
            <a:endParaRPr lang="en-US" b="1" dirty="0"/>
          </a:p>
          <a:p>
            <a:r>
              <a:rPr lang="en-US" b="1" dirty="0" err="1"/>
              <a:t>Arduino</a:t>
            </a:r>
            <a:r>
              <a:rPr lang="en-US" b="1" dirty="0"/>
              <a:t> </a:t>
            </a:r>
            <a:r>
              <a:rPr lang="en-US" b="1" dirty="0" err="1"/>
              <a:t>Nano</a:t>
            </a:r>
            <a:r>
              <a:rPr lang="en-US" b="1" dirty="0"/>
              <a:t> </a:t>
            </a:r>
          </a:p>
          <a:p>
            <a:endParaRPr lang="en-US" b="1" dirty="0"/>
          </a:p>
          <a:p>
            <a:endParaRPr lang="en-US" b="1" dirty="0"/>
          </a:p>
          <a:p>
            <a:r>
              <a:rPr lang="en-US" b="1" dirty="0"/>
              <a:t>Ultrasonic Sensor</a:t>
            </a:r>
          </a:p>
          <a:p>
            <a:r>
              <a:rPr lang="en-US" b="1" dirty="0"/>
              <a:t>(HC-SR04)</a:t>
            </a:r>
          </a:p>
          <a:p>
            <a:endParaRPr lang="en-US" b="1" dirty="0"/>
          </a:p>
          <a:p>
            <a:endParaRPr lang="en-US" b="1" dirty="0"/>
          </a:p>
          <a:p>
            <a:r>
              <a:rPr lang="en-US" b="1" dirty="0"/>
              <a:t>Servo motor</a:t>
            </a:r>
          </a:p>
          <a:p>
            <a:endParaRPr lang="en-US" b="1" dirty="0"/>
          </a:p>
          <a:p>
            <a:endParaRPr lang="en-US" b="1" dirty="0"/>
          </a:p>
          <a:p>
            <a:endParaRPr lang="en-US" b="1" dirty="0"/>
          </a:p>
          <a:p>
            <a:r>
              <a:rPr lang="en-US" b="1" dirty="0"/>
              <a:t>Jumper Wires</a:t>
            </a:r>
          </a:p>
          <a:p>
            <a:endParaRPr lang="en-US" dirty="0"/>
          </a:p>
          <a:p>
            <a:endParaRPr lang="en-US" dirty="0"/>
          </a:p>
          <a:p>
            <a:endParaRPr lang="en-US" dirty="0"/>
          </a:p>
          <a:p>
            <a:endParaRPr lang="en-US" dirty="0"/>
          </a:p>
        </p:txBody>
      </p:sp>
      <p:sp>
        <p:nvSpPr>
          <p:cNvPr id="5" name="Rectangle 4"/>
          <p:cNvSpPr/>
          <p:nvPr/>
        </p:nvSpPr>
        <p:spPr>
          <a:xfrm rot="10800000" flipV="1">
            <a:off x="381000" y="381000"/>
            <a:ext cx="3276601" cy="36933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Components needed:</a:t>
            </a:r>
          </a:p>
        </p:txBody>
      </p:sp>
      <p:pic>
        <p:nvPicPr>
          <p:cNvPr id="6" name="Picture 3" descr="13959 01a">
            <a:hlinkClick r:id="rId3"/>
          </p:cNvPr>
          <p:cNvPicPr>
            <a:picLocks noChangeAspect="1" noChangeArrowheads="1"/>
          </p:cNvPicPr>
          <p:nvPr/>
        </p:nvPicPr>
        <p:blipFill>
          <a:blip r:embed="rId4"/>
          <a:srcRect/>
          <a:stretch>
            <a:fillRect/>
          </a:stretch>
        </p:blipFill>
        <p:spPr bwMode="auto">
          <a:xfrm>
            <a:off x="2362200" y="2209800"/>
            <a:ext cx="1333500" cy="1333500"/>
          </a:xfrm>
          <a:prstGeom prst="rect">
            <a:avLst/>
          </a:prstGeom>
          <a:noFill/>
        </p:spPr>
      </p:pic>
      <p:pic>
        <p:nvPicPr>
          <p:cNvPr id="7" name="Picture 2" descr="Ard nano">
            <a:hlinkClick r:id="rId5"/>
          </p:cNvPr>
          <p:cNvPicPr>
            <a:picLocks noChangeAspect="1" noChangeArrowheads="1"/>
          </p:cNvPicPr>
          <p:nvPr/>
        </p:nvPicPr>
        <p:blipFill>
          <a:blip r:embed="rId6"/>
          <a:srcRect/>
          <a:stretch>
            <a:fillRect/>
          </a:stretch>
        </p:blipFill>
        <p:spPr bwMode="auto">
          <a:xfrm>
            <a:off x="2362200" y="1066800"/>
            <a:ext cx="1333500" cy="1333500"/>
          </a:xfrm>
          <a:prstGeom prst="rect">
            <a:avLst/>
          </a:prstGeom>
          <a:noFill/>
        </p:spPr>
      </p:pic>
      <p:pic>
        <p:nvPicPr>
          <p:cNvPr id="8" name="Picture 5" descr="Uploads2ftmp2f2e7974b0 999a 4f74 9e68 72ef44d0010b2fmf06 motor fltjkyre2z">
            <a:hlinkClick r:id="rId7"/>
          </p:cNvPr>
          <p:cNvPicPr>
            <a:picLocks noChangeAspect="1" noChangeArrowheads="1"/>
          </p:cNvPicPr>
          <p:nvPr/>
        </p:nvPicPr>
        <p:blipFill>
          <a:blip r:embed="rId8"/>
          <a:srcRect/>
          <a:stretch>
            <a:fillRect/>
          </a:stretch>
        </p:blipFill>
        <p:spPr bwMode="auto">
          <a:xfrm>
            <a:off x="2362200" y="3429000"/>
            <a:ext cx="1333500" cy="1333500"/>
          </a:xfrm>
          <a:prstGeom prst="rect">
            <a:avLst/>
          </a:prstGeom>
          <a:noFill/>
        </p:spPr>
      </p:pic>
      <p:pic>
        <p:nvPicPr>
          <p:cNvPr id="9" name="Picture 4" descr="266 04">
            <a:hlinkClick r:id="rId9"/>
          </p:cNvPr>
          <p:cNvPicPr>
            <a:picLocks noChangeAspect="1" noChangeArrowheads="1"/>
          </p:cNvPicPr>
          <p:nvPr/>
        </p:nvPicPr>
        <p:blipFill>
          <a:blip r:embed="rId10"/>
          <a:srcRect/>
          <a:stretch>
            <a:fillRect/>
          </a:stretch>
        </p:blipFill>
        <p:spPr bwMode="auto">
          <a:xfrm>
            <a:off x="2362200" y="4648200"/>
            <a:ext cx="1333500" cy="1333500"/>
          </a:xfrm>
          <a:prstGeom prst="rect">
            <a:avLst/>
          </a:prstGeom>
          <a:noFill/>
        </p:spPr>
      </p:pic>
      <p:sp>
        <p:nvSpPr>
          <p:cNvPr id="11" name="Rectangle 10"/>
          <p:cNvSpPr/>
          <p:nvPr/>
        </p:nvSpPr>
        <p:spPr>
          <a:xfrm>
            <a:off x="4953000" y="990600"/>
            <a:ext cx="3505200" cy="510540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b="1" i="1" dirty="0"/>
              <a:t>Tools:</a:t>
            </a:r>
          </a:p>
          <a:p>
            <a:endParaRPr lang="en-US" b="1" dirty="0"/>
          </a:p>
          <a:p>
            <a:r>
              <a:rPr lang="en-US" b="1" dirty="0"/>
              <a:t>Hot Glue Gun</a:t>
            </a:r>
          </a:p>
          <a:p>
            <a:endParaRPr lang="en-US" b="1" dirty="0"/>
          </a:p>
          <a:p>
            <a:endParaRPr lang="en-US" b="1" dirty="0"/>
          </a:p>
          <a:p>
            <a:r>
              <a:rPr lang="en-US" b="1" dirty="0"/>
              <a:t>Computer or Laptop.</a:t>
            </a:r>
          </a:p>
          <a:p>
            <a:endParaRPr lang="en-US" b="1" dirty="0"/>
          </a:p>
          <a:p>
            <a:r>
              <a:rPr lang="en-US" b="1" i="1" dirty="0"/>
              <a:t>Misc:</a:t>
            </a:r>
            <a:endParaRPr lang="en-US" b="1" dirty="0"/>
          </a:p>
          <a:p>
            <a:r>
              <a:rPr lang="en-US" b="1" i="1" dirty="0"/>
              <a:t>Alcohol Based Hand Rub or Sanitizer</a:t>
            </a:r>
            <a:endParaRPr lang="en-US" b="1" dirty="0"/>
          </a:p>
          <a:p>
            <a:r>
              <a:rPr lang="en-US" b="1" dirty="0"/>
              <a:t>             </a:t>
            </a:r>
          </a:p>
          <a:p>
            <a:r>
              <a:rPr lang="en-US" b="1" dirty="0"/>
              <a:t>Self Threading Screw</a:t>
            </a:r>
          </a:p>
          <a:p>
            <a:endParaRPr lang="en-US" b="1" dirty="0"/>
          </a:p>
          <a:p>
            <a:endParaRPr lang="en-US" b="1" dirty="0"/>
          </a:p>
          <a:p>
            <a:r>
              <a:rPr lang="en-US" b="1" dirty="0"/>
              <a:t>0.8 mm copper wire</a:t>
            </a:r>
          </a:p>
          <a:p>
            <a:endParaRPr lang="en-US" b="1" dirty="0"/>
          </a:p>
          <a:p>
            <a:r>
              <a:rPr lang="en-US" b="1" dirty="0"/>
              <a:t>             </a:t>
            </a:r>
          </a:p>
          <a:p>
            <a:r>
              <a:rPr lang="en-US" b="1" dirty="0"/>
              <a:t>container</a:t>
            </a:r>
            <a:r>
              <a:rPr lang="en-US" dirty="0"/>
              <a:t>.</a:t>
            </a:r>
          </a:p>
        </p:txBody>
      </p:sp>
      <p:pic>
        <p:nvPicPr>
          <p:cNvPr id="12" name="Picture 10" descr="Hy gluegun"/>
          <p:cNvPicPr>
            <a:picLocks noChangeAspect="1" noChangeArrowheads="1"/>
          </p:cNvPicPr>
          <p:nvPr/>
        </p:nvPicPr>
        <p:blipFill>
          <a:blip r:embed="rId11"/>
          <a:srcRect/>
          <a:stretch>
            <a:fillRect/>
          </a:stretch>
        </p:blipFill>
        <p:spPr bwMode="auto">
          <a:xfrm>
            <a:off x="7315200" y="1143000"/>
            <a:ext cx="1104900" cy="1257300"/>
          </a:xfrm>
          <a:prstGeom prst="rect">
            <a:avLst/>
          </a:prstGeom>
          <a:noFill/>
        </p:spPr>
      </p:pic>
      <p:pic>
        <p:nvPicPr>
          <p:cNvPr id="13" name="Picture 6" descr="14c0976 40">
            <a:hlinkClick r:id="rId12"/>
          </p:cNvPr>
          <p:cNvPicPr>
            <a:picLocks noChangeAspect="1" noChangeArrowheads="1"/>
          </p:cNvPicPr>
          <p:nvPr/>
        </p:nvPicPr>
        <p:blipFill>
          <a:blip r:embed="rId13"/>
          <a:srcRect/>
          <a:stretch>
            <a:fillRect/>
          </a:stretch>
        </p:blipFill>
        <p:spPr bwMode="auto">
          <a:xfrm>
            <a:off x="7467600" y="3962400"/>
            <a:ext cx="914400" cy="609600"/>
          </a:xfrm>
          <a:prstGeom prst="rect">
            <a:avLst/>
          </a:prstGeom>
          <a:noFill/>
        </p:spPr>
      </p:pic>
      <p:pic>
        <p:nvPicPr>
          <p:cNvPr id="14" name="Picture 8" descr="4868463">
            <a:hlinkClick r:id="rId14"/>
          </p:cNvPr>
          <p:cNvPicPr>
            <a:picLocks noChangeAspect="1" noChangeArrowheads="1"/>
          </p:cNvPicPr>
          <p:nvPr/>
        </p:nvPicPr>
        <p:blipFill>
          <a:blip r:embed="rId15"/>
          <a:srcRect/>
          <a:stretch>
            <a:fillRect/>
          </a:stretch>
        </p:blipFill>
        <p:spPr bwMode="auto">
          <a:xfrm>
            <a:off x="7467600" y="4724400"/>
            <a:ext cx="952500" cy="609600"/>
          </a:xfrm>
          <a:prstGeom prst="rect">
            <a:avLst/>
          </a:prstGeom>
          <a:noFill/>
        </p:spPr>
      </p:pic>
      <p:pic>
        <p:nvPicPr>
          <p:cNvPr id="15" name="Picture 7" descr="4582459">
            <a:hlinkClick r:id="rId16"/>
          </p:cNvPr>
          <p:cNvPicPr>
            <a:picLocks noChangeAspect="1" noChangeArrowheads="1"/>
          </p:cNvPicPr>
          <p:nvPr/>
        </p:nvPicPr>
        <p:blipFill>
          <a:blip r:embed="rId17"/>
          <a:srcRect/>
          <a:stretch>
            <a:fillRect/>
          </a:stretch>
        </p:blipFill>
        <p:spPr bwMode="auto">
          <a:xfrm>
            <a:off x="7467600" y="5410200"/>
            <a:ext cx="952500" cy="685800"/>
          </a:xfrm>
          <a:prstGeom prst="rect">
            <a:avLst/>
          </a:prstGeom>
          <a:noFill/>
        </p:spPr>
      </p:pic>
      <p:pic>
        <p:nvPicPr>
          <p:cNvPr id="16" name="Picture 15" descr="HTB1oF9hAlmWBuNkSndVq6AsApXah.jpg"/>
          <p:cNvPicPr>
            <a:picLocks noChangeAspect="1"/>
          </p:cNvPicPr>
          <p:nvPr/>
        </p:nvPicPr>
        <p:blipFill>
          <a:blip r:embed="rId18" cstate="print"/>
          <a:stretch>
            <a:fillRect/>
          </a:stretch>
        </p:blipFill>
        <p:spPr>
          <a:xfrm>
            <a:off x="3962400" y="3429000"/>
            <a:ext cx="914400" cy="1066800"/>
          </a:xfrm>
          <a:prstGeom prst="rect">
            <a:avLst/>
          </a:prstGeom>
        </p:spPr>
      </p:pic>
      <p:cxnSp>
        <p:nvCxnSpPr>
          <p:cNvPr id="19" name="Straight Connector 18"/>
          <p:cNvCxnSpPr/>
          <p:nvPr/>
        </p:nvCxnSpPr>
        <p:spPr>
          <a:xfrm>
            <a:off x="4191000" y="3505200"/>
            <a:ext cx="457200" cy="228600"/>
          </a:xfrm>
          <a:prstGeom prst="line">
            <a:avLst/>
          </a:prstGeom>
        </p:spPr>
        <p:style>
          <a:lnRef idx="2">
            <a:schemeClr val="accent2"/>
          </a:lnRef>
          <a:fillRef idx="0">
            <a:schemeClr val="accent2"/>
          </a:fillRef>
          <a:effectRef idx="1">
            <a:schemeClr val="accent2"/>
          </a:effectRef>
          <a:fontRef idx="minor">
            <a:schemeClr val="tx1"/>
          </a:fontRef>
        </p:style>
      </p:cxnSp>
      <p:cxnSp>
        <p:nvCxnSpPr>
          <p:cNvPr id="21" name="Straight Connector 20"/>
          <p:cNvCxnSpPr/>
          <p:nvPr/>
        </p:nvCxnSpPr>
        <p:spPr>
          <a:xfrm rot="5400000">
            <a:off x="4152900" y="3619500"/>
            <a:ext cx="457200" cy="76200"/>
          </a:xfrm>
          <a:prstGeom prst="line">
            <a:avLst/>
          </a:prstGeom>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68A0E02-6EAC-4627-A7D3-6A3BB2D8B3FD}" type="slidenum">
              <a:rPr lang="en-US" smtClean="0"/>
              <a:pPr/>
              <a:t>6</a:t>
            </a:fld>
            <a:endParaRPr lang="en-US"/>
          </a:p>
        </p:txBody>
      </p:sp>
      <p:pic>
        <p:nvPicPr>
          <p:cNvPr id="9" name="Picture 8" descr="4_4_LaP9MbIHcT.jpg"/>
          <p:cNvPicPr>
            <a:picLocks noChangeAspect="1"/>
          </p:cNvPicPr>
          <p:nvPr/>
        </p:nvPicPr>
        <p:blipFill>
          <a:blip r:embed="rId2" cstate="print"/>
          <a:stretch>
            <a:fillRect/>
          </a:stretch>
        </p:blipFill>
        <p:spPr>
          <a:xfrm>
            <a:off x="152400" y="152400"/>
            <a:ext cx="2057400" cy="1752600"/>
          </a:xfrm>
          <a:prstGeom prst="rect">
            <a:avLst/>
          </a:prstGeom>
        </p:spPr>
        <p:style>
          <a:lnRef idx="1">
            <a:schemeClr val="accent1"/>
          </a:lnRef>
          <a:fillRef idx="2">
            <a:schemeClr val="accent1"/>
          </a:fillRef>
          <a:effectRef idx="1">
            <a:schemeClr val="accent1"/>
          </a:effectRef>
          <a:fontRef idx="minor">
            <a:schemeClr val="dk1"/>
          </a:fontRef>
        </p:style>
      </p:pic>
      <p:pic>
        <p:nvPicPr>
          <p:cNvPr id="11" name="Picture 10" descr="introduction-to-arduino-nano-13.png"/>
          <p:cNvPicPr>
            <a:picLocks noChangeAspect="1"/>
          </p:cNvPicPr>
          <p:nvPr/>
        </p:nvPicPr>
        <p:blipFill>
          <a:blip r:embed="rId3"/>
          <a:stretch>
            <a:fillRect/>
          </a:stretch>
        </p:blipFill>
        <p:spPr>
          <a:xfrm>
            <a:off x="5867400" y="2286000"/>
            <a:ext cx="3276600" cy="4482029"/>
          </a:xfrm>
          <a:prstGeom prst="rect">
            <a:avLst/>
          </a:prstGeom>
        </p:spPr>
      </p:pic>
      <p:sp>
        <p:nvSpPr>
          <p:cNvPr id="5" name="Rectangle 4"/>
          <p:cNvSpPr/>
          <p:nvPr/>
        </p:nvSpPr>
        <p:spPr>
          <a:xfrm>
            <a:off x="2286000" y="381000"/>
            <a:ext cx="6629400" cy="2031325"/>
          </a:xfrm>
          <a:prstGeom prst="rect">
            <a:avLst/>
          </a:prstGeom>
        </p:spPr>
        <p:txBody>
          <a:bodyPr wrap="square">
            <a:spAutoFit/>
          </a:bodyPr>
          <a:lstStyle/>
          <a:p>
            <a:pPr algn="just">
              <a:buFont typeface="Wingdings" pitchFamily="2" charset="2"/>
              <a:buChar char="ü"/>
            </a:pPr>
            <a:r>
              <a:rPr lang="en-IN" dirty="0">
                <a:latin typeface="Arial" pitchFamily="34" charset="0"/>
                <a:cs typeface="Arial" pitchFamily="34" charset="0"/>
              </a:rPr>
              <a:t>The </a:t>
            </a:r>
            <a:r>
              <a:rPr lang="en-IN" dirty="0" err="1">
                <a:latin typeface="Arial" pitchFamily="34" charset="0"/>
                <a:cs typeface="Arial" pitchFamily="34" charset="0"/>
              </a:rPr>
              <a:t>Nano</a:t>
            </a:r>
            <a:r>
              <a:rPr lang="en-IN" dirty="0">
                <a:latin typeface="Arial" pitchFamily="34" charset="0"/>
                <a:cs typeface="Arial" pitchFamily="34" charset="0"/>
              </a:rPr>
              <a:t> </a:t>
            </a:r>
            <a:r>
              <a:rPr lang="en-IN" dirty="0" err="1">
                <a:latin typeface="Arial" pitchFamily="34" charset="0"/>
                <a:cs typeface="Arial" pitchFamily="34" charset="0"/>
              </a:rPr>
              <a:t>Arduino</a:t>
            </a:r>
            <a:r>
              <a:rPr lang="en-IN" dirty="0">
                <a:latin typeface="Arial" pitchFamily="34" charset="0"/>
                <a:cs typeface="Arial" pitchFamily="34" charset="0"/>
              </a:rPr>
              <a:t> is a small, complete, and breadboard-friendly board based on the ATmega328 (</a:t>
            </a:r>
            <a:r>
              <a:rPr lang="en-IN" dirty="0" err="1">
                <a:latin typeface="Arial" pitchFamily="34" charset="0"/>
                <a:cs typeface="Arial" pitchFamily="34" charset="0"/>
              </a:rPr>
              <a:t>Nano</a:t>
            </a:r>
            <a:r>
              <a:rPr lang="en-IN" dirty="0">
                <a:latin typeface="Arial" pitchFamily="34" charset="0"/>
                <a:cs typeface="Arial" pitchFamily="34" charset="0"/>
              </a:rPr>
              <a:t> R3). </a:t>
            </a:r>
          </a:p>
          <a:p>
            <a:pPr algn="just">
              <a:buFont typeface="Wingdings" pitchFamily="2" charset="2"/>
              <a:buChar char="ü"/>
            </a:pPr>
            <a:endParaRPr lang="en-IN" dirty="0">
              <a:latin typeface="Arial" pitchFamily="34" charset="0"/>
              <a:cs typeface="Arial" pitchFamily="34" charset="0"/>
            </a:endParaRPr>
          </a:p>
          <a:p>
            <a:endParaRPr lang="en-IN" dirty="0"/>
          </a:p>
          <a:p>
            <a:pPr>
              <a:buFont typeface="Wingdings" pitchFamily="2" charset="2"/>
              <a:buChar char="ü"/>
            </a:pPr>
            <a:r>
              <a:rPr lang="en-IN" dirty="0"/>
              <a:t> It lacks only a DC power jack and works with a Mini-B USB cable instead of a standard one.</a:t>
            </a:r>
            <a:br>
              <a:rPr lang="en-IN" dirty="0"/>
            </a:br>
            <a:endParaRPr lang="en-US" dirty="0"/>
          </a:p>
        </p:txBody>
      </p:sp>
      <p:graphicFrame>
        <p:nvGraphicFramePr>
          <p:cNvPr id="8" name="Table 7"/>
          <p:cNvGraphicFramePr>
            <a:graphicFrameLocks noGrp="1"/>
          </p:cNvGraphicFramePr>
          <p:nvPr/>
        </p:nvGraphicFramePr>
        <p:xfrm>
          <a:off x="152400" y="2514600"/>
          <a:ext cx="5654040" cy="3250692"/>
        </p:xfrm>
        <a:graphic>
          <a:graphicData uri="http://schemas.openxmlformats.org/drawingml/2006/table">
            <a:tbl>
              <a:tblPr>
                <a:tableStyleId>{638B1855-1B75-4FBE-930C-398BA8C253C6}</a:tableStyleId>
              </a:tblPr>
              <a:tblGrid>
                <a:gridCol w="2827020">
                  <a:extLst>
                    <a:ext uri="{9D8B030D-6E8A-4147-A177-3AD203B41FA5}">
                      <a16:colId xmlns:a16="http://schemas.microsoft.com/office/drawing/2014/main" val="20000"/>
                    </a:ext>
                  </a:extLst>
                </a:gridCol>
                <a:gridCol w="2827020">
                  <a:extLst>
                    <a:ext uri="{9D8B030D-6E8A-4147-A177-3AD203B41FA5}">
                      <a16:colId xmlns:a16="http://schemas.microsoft.com/office/drawing/2014/main" val="20001"/>
                    </a:ext>
                  </a:extLst>
                </a:gridCol>
              </a:tblGrid>
              <a:tr h="266700">
                <a:tc>
                  <a:txBody>
                    <a:bodyPr/>
                    <a:lstStyle/>
                    <a:p>
                      <a:pPr marL="0" marR="0" algn="just">
                        <a:lnSpc>
                          <a:spcPct val="115000"/>
                        </a:lnSpc>
                        <a:spcBef>
                          <a:spcPts val="360"/>
                        </a:spcBef>
                        <a:spcAft>
                          <a:spcPts val="600"/>
                        </a:spcAft>
                      </a:pPr>
                      <a:r>
                        <a:rPr lang="en-US" sz="850" dirty="0"/>
                        <a:t>Microcontroller</a:t>
                      </a:r>
                      <a:endParaRPr lang="en-US" sz="1100" dirty="0">
                        <a:latin typeface="Calibri"/>
                        <a:ea typeface="Times New Roman"/>
                      </a:endParaRPr>
                    </a:p>
                  </a:txBody>
                  <a:tcPr marL="60960" marR="60960" marT="60960" marB="60960"/>
                </a:tc>
                <a:tc>
                  <a:txBody>
                    <a:bodyPr/>
                    <a:lstStyle/>
                    <a:p>
                      <a:pPr marL="0" marR="0" algn="just">
                        <a:lnSpc>
                          <a:spcPct val="115000"/>
                        </a:lnSpc>
                        <a:spcBef>
                          <a:spcPts val="360"/>
                        </a:spcBef>
                        <a:spcAft>
                          <a:spcPts val="600"/>
                        </a:spcAft>
                      </a:pPr>
                      <a:r>
                        <a:rPr lang="en-US" sz="850"/>
                        <a:t>ATmega328P – 8 bit AVR family microcontroller</a:t>
                      </a:r>
                      <a:endParaRPr lang="en-US" sz="1100">
                        <a:latin typeface="Calibri"/>
                        <a:ea typeface="Times New Roman"/>
                      </a:endParaRPr>
                    </a:p>
                  </a:txBody>
                  <a:tcPr marL="60960" marR="60960" marT="60960" marB="60960"/>
                </a:tc>
                <a:extLst>
                  <a:ext uri="{0D108BD9-81ED-4DB2-BD59-A6C34878D82A}">
                    <a16:rowId xmlns:a16="http://schemas.microsoft.com/office/drawing/2014/main" val="10000"/>
                  </a:ext>
                </a:extLst>
              </a:tr>
              <a:tr h="266700">
                <a:tc>
                  <a:txBody>
                    <a:bodyPr/>
                    <a:lstStyle/>
                    <a:p>
                      <a:pPr marL="0" marR="0" algn="just">
                        <a:lnSpc>
                          <a:spcPct val="115000"/>
                        </a:lnSpc>
                        <a:spcBef>
                          <a:spcPts val="360"/>
                        </a:spcBef>
                        <a:spcAft>
                          <a:spcPts val="600"/>
                        </a:spcAft>
                      </a:pPr>
                      <a:r>
                        <a:rPr lang="en-US" sz="850"/>
                        <a:t>Operating Voltage</a:t>
                      </a:r>
                      <a:endParaRPr lang="en-US" sz="1100">
                        <a:latin typeface="Calibri"/>
                        <a:ea typeface="Times New Roman"/>
                      </a:endParaRPr>
                    </a:p>
                  </a:txBody>
                  <a:tcPr marL="60960" marR="60960" marT="60960" marB="60960"/>
                </a:tc>
                <a:tc>
                  <a:txBody>
                    <a:bodyPr/>
                    <a:lstStyle/>
                    <a:p>
                      <a:pPr marL="0" marR="0" algn="just">
                        <a:lnSpc>
                          <a:spcPct val="115000"/>
                        </a:lnSpc>
                        <a:spcBef>
                          <a:spcPts val="360"/>
                        </a:spcBef>
                        <a:spcAft>
                          <a:spcPts val="600"/>
                        </a:spcAft>
                      </a:pPr>
                      <a:r>
                        <a:rPr lang="en-US" sz="850"/>
                        <a:t>5V</a:t>
                      </a:r>
                      <a:endParaRPr lang="en-US" sz="1100">
                        <a:latin typeface="Calibri"/>
                        <a:ea typeface="Times New Roman"/>
                      </a:endParaRPr>
                    </a:p>
                  </a:txBody>
                  <a:tcPr marL="60960" marR="60960" marT="60960" marB="60960"/>
                </a:tc>
                <a:extLst>
                  <a:ext uri="{0D108BD9-81ED-4DB2-BD59-A6C34878D82A}">
                    <a16:rowId xmlns:a16="http://schemas.microsoft.com/office/drawing/2014/main" val="10001"/>
                  </a:ext>
                </a:extLst>
              </a:tr>
              <a:tr h="266700">
                <a:tc>
                  <a:txBody>
                    <a:bodyPr/>
                    <a:lstStyle/>
                    <a:p>
                      <a:pPr marL="0" marR="0" algn="just">
                        <a:lnSpc>
                          <a:spcPct val="115000"/>
                        </a:lnSpc>
                        <a:spcBef>
                          <a:spcPts val="360"/>
                        </a:spcBef>
                        <a:spcAft>
                          <a:spcPts val="600"/>
                        </a:spcAft>
                      </a:pPr>
                      <a:r>
                        <a:rPr lang="en-US" sz="850" dirty="0"/>
                        <a:t>Recommended Input Voltage for Vin pin</a:t>
                      </a:r>
                      <a:endParaRPr lang="en-US" sz="1100" dirty="0">
                        <a:latin typeface="Calibri"/>
                        <a:ea typeface="Times New Roman"/>
                      </a:endParaRPr>
                    </a:p>
                  </a:txBody>
                  <a:tcPr marL="60960" marR="60960" marT="60960" marB="60960"/>
                </a:tc>
                <a:tc>
                  <a:txBody>
                    <a:bodyPr/>
                    <a:lstStyle/>
                    <a:p>
                      <a:pPr marL="0" marR="0" algn="just">
                        <a:lnSpc>
                          <a:spcPct val="115000"/>
                        </a:lnSpc>
                        <a:spcBef>
                          <a:spcPts val="360"/>
                        </a:spcBef>
                        <a:spcAft>
                          <a:spcPts val="600"/>
                        </a:spcAft>
                      </a:pPr>
                      <a:r>
                        <a:rPr lang="en-US" sz="850"/>
                        <a:t>7-12V</a:t>
                      </a:r>
                      <a:endParaRPr lang="en-US" sz="1100">
                        <a:latin typeface="Calibri"/>
                        <a:ea typeface="Times New Roman"/>
                      </a:endParaRPr>
                    </a:p>
                  </a:txBody>
                  <a:tcPr marL="60960" marR="60960" marT="60960" marB="60960"/>
                </a:tc>
                <a:extLst>
                  <a:ext uri="{0D108BD9-81ED-4DB2-BD59-A6C34878D82A}">
                    <a16:rowId xmlns:a16="http://schemas.microsoft.com/office/drawing/2014/main" val="10002"/>
                  </a:ext>
                </a:extLst>
              </a:tr>
              <a:tr h="266700">
                <a:tc>
                  <a:txBody>
                    <a:bodyPr/>
                    <a:lstStyle/>
                    <a:p>
                      <a:pPr marL="0" marR="0" algn="just">
                        <a:lnSpc>
                          <a:spcPct val="115000"/>
                        </a:lnSpc>
                        <a:spcBef>
                          <a:spcPts val="360"/>
                        </a:spcBef>
                        <a:spcAft>
                          <a:spcPts val="600"/>
                        </a:spcAft>
                      </a:pPr>
                      <a:r>
                        <a:rPr lang="en-US" sz="850"/>
                        <a:t>Analog Input Pins</a:t>
                      </a:r>
                      <a:endParaRPr lang="en-US" sz="1100">
                        <a:latin typeface="Calibri"/>
                        <a:ea typeface="Times New Roman"/>
                      </a:endParaRPr>
                    </a:p>
                  </a:txBody>
                  <a:tcPr marL="60960" marR="60960" marT="60960" marB="60960"/>
                </a:tc>
                <a:tc>
                  <a:txBody>
                    <a:bodyPr/>
                    <a:lstStyle/>
                    <a:p>
                      <a:pPr marL="0" marR="0" algn="just">
                        <a:lnSpc>
                          <a:spcPct val="115000"/>
                        </a:lnSpc>
                        <a:spcBef>
                          <a:spcPts val="360"/>
                        </a:spcBef>
                        <a:spcAft>
                          <a:spcPts val="600"/>
                        </a:spcAft>
                      </a:pPr>
                      <a:r>
                        <a:rPr lang="en-US" sz="850"/>
                        <a:t>6 (A0 – A5)</a:t>
                      </a:r>
                      <a:endParaRPr lang="en-US" sz="1100">
                        <a:latin typeface="Calibri"/>
                        <a:ea typeface="Times New Roman"/>
                      </a:endParaRPr>
                    </a:p>
                  </a:txBody>
                  <a:tcPr marL="60960" marR="60960" marT="60960" marB="60960"/>
                </a:tc>
                <a:extLst>
                  <a:ext uri="{0D108BD9-81ED-4DB2-BD59-A6C34878D82A}">
                    <a16:rowId xmlns:a16="http://schemas.microsoft.com/office/drawing/2014/main" val="10003"/>
                  </a:ext>
                </a:extLst>
              </a:tr>
              <a:tr h="266700">
                <a:tc>
                  <a:txBody>
                    <a:bodyPr/>
                    <a:lstStyle/>
                    <a:p>
                      <a:pPr marL="0" marR="0" algn="just">
                        <a:lnSpc>
                          <a:spcPct val="115000"/>
                        </a:lnSpc>
                        <a:spcBef>
                          <a:spcPts val="360"/>
                        </a:spcBef>
                        <a:spcAft>
                          <a:spcPts val="600"/>
                        </a:spcAft>
                      </a:pPr>
                      <a:r>
                        <a:rPr lang="en-US" sz="850" dirty="0"/>
                        <a:t>Digital I/O Pins</a:t>
                      </a:r>
                      <a:endParaRPr lang="en-US" sz="1100" dirty="0">
                        <a:latin typeface="Calibri"/>
                        <a:ea typeface="Times New Roman"/>
                      </a:endParaRPr>
                    </a:p>
                  </a:txBody>
                  <a:tcPr marL="60960" marR="60960" marT="60960" marB="60960"/>
                </a:tc>
                <a:tc>
                  <a:txBody>
                    <a:bodyPr/>
                    <a:lstStyle/>
                    <a:p>
                      <a:pPr marL="0" marR="0" algn="just">
                        <a:lnSpc>
                          <a:spcPct val="115000"/>
                        </a:lnSpc>
                        <a:spcBef>
                          <a:spcPts val="360"/>
                        </a:spcBef>
                        <a:spcAft>
                          <a:spcPts val="600"/>
                        </a:spcAft>
                      </a:pPr>
                      <a:r>
                        <a:rPr lang="en-US" sz="850"/>
                        <a:t>14 (Out of which 6 provide PWM output)</a:t>
                      </a:r>
                      <a:endParaRPr lang="en-US" sz="1100">
                        <a:latin typeface="Calibri"/>
                        <a:ea typeface="Times New Roman"/>
                      </a:endParaRPr>
                    </a:p>
                  </a:txBody>
                  <a:tcPr marL="60960" marR="60960" marT="60960" marB="60960"/>
                </a:tc>
                <a:extLst>
                  <a:ext uri="{0D108BD9-81ED-4DB2-BD59-A6C34878D82A}">
                    <a16:rowId xmlns:a16="http://schemas.microsoft.com/office/drawing/2014/main" val="10004"/>
                  </a:ext>
                </a:extLst>
              </a:tr>
              <a:tr h="266700">
                <a:tc>
                  <a:txBody>
                    <a:bodyPr/>
                    <a:lstStyle/>
                    <a:p>
                      <a:pPr marL="0" marR="0" algn="just">
                        <a:lnSpc>
                          <a:spcPct val="115000"/>
                        </a:lnSpc>
                        <a:spcBef>
                          <a:spcPts val="360"/>
                        </a:spcBef>
                        <a:spcAft>
                          <a:spcPts val="600"/>
                        </a:spcAft>
                      </a:pPr>
                      <a:r>
                        <a:rPr lang="en-US" sz="850"/>
                        <a:t>DC Current on I/O Pins</a:t>
                      </a:r>
                      <a:endParaRPr lang="en-US" sz="1100">
                        <a:latin typeface="Calibri"/>
                        <a:ea typeface="Times New Roman"/>
                      </a:endParaRPr>
                    </a:p>
                  </a:txBody>
                  <a:tcPr marL="60960" marR="60960" marT="60960" marB="60960"/>
                </a:tc>
                <a:tc>
                  <a:txBody>
                    <a:bodyPr/>
                    <a:lstStyle/>
                    <a:p>
                      <a:pPr marL="0" marR="0" algn="just">
                        <a:lnSpc>
                          <a:spcPct val="115000"/>
                        </a:lnSpc>
                        <a:spcBef>
                          <a:spcPts val="360"/>
                        </a:spcBef>
                        <a:spcAft>
                          <a:spcPts val="600"/>
                        </a:spcAft>
                      </a:pPr>
                      <a:r>
                        <a:rPr lang="en-US" sz="850"/>
                        <a:t>40 mA</a:t>
                      </a:r>
                      <a:endParaRPr lang="en-US" sz="1100">
                        <a:latin typeface="Calibri"/>
                        <a:ea typeface="Times New Roman"/>
                      </a:endParaRPr>
                    </a:p>
                  </a:txBody>
                  <a:tcPr marL="60960" marR="60960" marT="60960" marB="60960"/>
                </a:tc>
                <a:extLst>
                  <a:ext uri="{0D108BD9-81ED-4DB2-BD59-A6C34878D82A}">
                    <a16:rowId xmlns:a16="http://schemas.microsoft.com/office/drawing/2014/main" val="10005"/>
                  </a:ext>
                </a:extLst>
              </a:tr>
              <a:tr h="266700">
                <a:tc>
                  <a:txBody>
                    <a:bodyPr/>
                    <a:lstStyle/>
                    <a:p>
                      <a:pPr marL="0" marR="0" algn="just">
                        <a:lnSpc>
                          <a:spcPct val="115000"/>
                        </a:lnSpc>
                        <a:spcBef>
                          <a:spcPts val="360"/>
                        </a:spcBef>
                        <a:spcAft>
                          <a:spcPts val="600"/>
                        </a:spcAft>
                      </a:pPr>
                      <a:r>
                        <a:rPr lang="en-US" sz="850" dirty="0"/>
                        <a:t>DC Current on 3.3V Pin</a:t>
                      </a:r>
                      <a:endParaRPr lang="en-US" sz="1100" dirty="0">
                        <a:latin typeface="Calibri"/>
                        <a:ea typeface="Times New Roman"/>
                      </a:endParaRPr>
                    </a:p>
                  </a:txBody>
                  <a:tcPr marL="60960" marR="60960" marT="60960" marB="60960"/>
                </a:tc>
                <a:tc>
                  <a:txBody>
                    <a:bodyPr/>
                    <a:lstStyle/>
                    <a:p>
                      <a:pPr marL="0" marR="0" algn="just">
                        <a:lnSpc>
                          <a:spcPct val="115000"/>
                        </a:lnSpc>
                        <a:spcBef>
                          <a:spcPts val="360"/>
                        </a:spcBef>
                        <a:spcAft>
                          <a:spcPts val="600"/>
                        </a:spcAft>
                      </a:pPr>
                      <a:r>
                        <a:rPr lang="en-US" sz="850"/>
                        <a:t>50 mA</a:t>
                      </a:r>
                      <a:endParaRPr lang="en-US" sz="1100">
                        <a:latin typeface="Calibri"/>
                        <a:ea typeface="Times New Roman"/>
                      </a:endParaRPr>
                    </a:p>
                  </a:txBody>
                  <a:tcPr marL="60960" marR="60960" marT="60960" marB="60960"/>
                </a:tc>
                <a:extLst>
                  <a:ext uri="{0D108BD9-81ED-4DB2-BD59-A6C34878D82A}">
                    <a16:rowId xmlns:a16="http://schemas.microsoft.com/office/drawing/2014/main" val="10006"/>
                  </a:ext>
                </a:extLst>
              </a:tr>
              <a:tr h="266700">
                <a:tc>
                  <a:txBody>
                    <a:bodyPr/>
                    <a:lstStyle/>
                    <a:p>
                      <a:pPr marL="0" marR="0" algn="just">
                        <a:lnSpc>
                          <a:spcPct val="115000"/>
                        </a:lnSpc>
                        <a:spcBef>
                          <a:spcPts val="360"/>
                        </a:spcBef>
                        <a:spcAft>
                          <a:spcPts val="600"/>
                        </a:spcAft>
                      </a:pPr>
                      <a:r>
                        <a:rPr lang="en-US" sz="850" dirty="0"/>
                        <a:t>Flash Memory</a:t>
                      </a:r>
                      <a:endParaRPr lang="en-US" sz="1100" dirty="0">
                        <a:latin typeface="Calibri"/>
                        <a:ea typeface="Times New Roman"/>
                      </a:endParaRPr>
                    </a:p>
                  </a:txBody>
                  <a:tcPr marL="60960" marR="60960" marT="60960" marB="60960"/>
                </a:tc>
                <a:tc>
                  <a:txBody>
                    <a:bodyPr/>
                    <a:lstStyle/>
                    <a:p>
                      <a:pPr marL="0" marR="0" algn="just">
                        <a:lnSpc>
                          <a:spcPct val="115000"/>
                        </a:lnSpc>
                        <a:spcBef>
                          <a:spcPts val="360"/>
                        </a:spcBef>
                        <a:spcAft>
                          <a:spcPts val="600"/>
                        </a:spcAft>
                      </a:pPr>
                      <a:r>
                        <a:rPr lang="en-US" sz="850"/>
                        <a:t>32 KB (2 KB is used for Bootloader)</a:t>
                      </a:r>
                      <a:endParaRPr lang="en-US" sz="1100">
                        <a:latin typeface="Calibri"/>
                        <a:ea typeface="Times New Roman"/>
                      </a:endParaRPr>
                    </a:p>
                  </a:txBody>
                  <a:tcPr marL="60960" marR="60960" marT="60960" marB="60960"/>
                </a:tc>
                <a:extLst>
                  <a:ext uri="{0D108BD9-81ED-4DB2-BD59-A6C34878D82A}">
                    <a16:rowId xmlns:a16="http://schemas.microsoft.com/office/drawing/2014/main" val="10007"/>
                  </a:ext>
                </a:extLst>
              </a:tr>
              <a:tr h="266700">
                <a:tc>
                  <a:txBody>
                    <a:bodyPr/>
                    <a:lstStyle/>
                    <a:p>
                      <a:pPr marL="0" marR="0" algn="just">
                        <a:lnSpc>
                          <a:spcPct val="115000"/>
                        </a:lnSpc>
                        <a:spcBef>
                          <a:spcPts val="360"/>
                        </a:spcBef>
                        <a:spcAft>
                          <a:spcPts val="600"/>
                        </a:spcAft>
                      </a:pPr>
                      <a:r>
                        <a:rPr lang="en-US" sz="850" dirty="0"/>
                        <a:t>SRAM</a:t>
                      </a:r>
                      <a:endParaRPr lang="en-US" sz="1100" dirty="0">
                        <a:latin typeface="Calibri"/>
                        <a:ea typeface="Times New Roman"/>
                      </a:endParaRPr>
                    </a:p>
                  </a:txBody>
                  <a:tcPr marL="60960" marR="60960" marT="60960" marB="60960"/>
                </a:tc>
                <a:tc>
                  <a:txBody>
                    <a:bodyPr/>
                    <a:lstStyle/>
                    <a:p>
                      <a:pPr marL="0" marR="0" algn="just">
                        <a:lnSpc>
                          <a:spcPct val="115000"/>
                        </a:lnSpc>
                        <a:spcBef>
                          <a:spcPts val="360"/>
                        </a:spcBef>
                        <a:spcAft>
                          <a:spcPts val="600"/>
                        </a:spcAft>
                      </a:pPr>
                      <a:r>
                        <a:rPr lang="en-US" sz="850"/>
                        <a:t>2 KB</a:t>
                      </a:r>
                      <a:endParaRPr lang="en-US" sz="1100">
                        <a:latin typeface="Calibri"/>
                        <a:ea typeface="Times New Roman"/>
                      </a:endParaRPr>
                    </a:p>
                  </a:txBody>
                  <a:tcPr marL="60960" marR="60960" marT="60960" marB="60960"/>
                </a:tc>
                <a:extLst>
                  <a:ext uri="{0D108BD9-81ED-4DB2-BD59-A6C34878D82A}">
                    <a16:rowId xmlns:a16="http://schemas.microsoft.com/office/drawing/2014/main" val="10008"/>
                  </a:ext>
                </a:extLst>
              </a:tr>
              <a:tr h="266700">
                <a:tc>
                  <a:txBody>
                    <a:bodyPr/>
                    <a:lstStyle/>
                    <a:p>
                      <a:pPr marL="0" marR="0" algn="just">
                        <a:lnSpc>
                          <a:spcPct val="115000"/>
                        </a:lnSpc>
                        <a:spcBef>
                          <a:spcPts val="360"/>
                        </a:spcBef>
                        <a:spcAft>
                          <a:spcPts val="600"/>
                        </a:spcAft>
                      </a:pPr>
                      <a:r>
                        <a:rPr lang="en-US" sz="850" dirty="0"/>
                        <a:t>EEPROM</a:t>
                      </a:r>
                      <a:endParaRPr lang="en-US" sz="1100" dirty="0">
                        <a:latin typeface="Calibri"/>
                        <a:ea typeface="Times New Roman"/>
                      </a:endParaRPr>
                    </a:p>
                  </a:txBody>
                  <a:tcPr marL="60960" marR="60960" marT="60960" marB="60960"/>
                </a:tc>
                <a:tc>
                  <a:txBody>
                    <a:bodyPr/>
                    <a:lstStyle/>
                    <a:p>
                      <a:pPr marL="0" marR="0" algn="just">
                        <a:lnSpc>
                          <a:spcPct val="115000"/>
                        </a:lnSpc>
                        <a:spcBef>
                          <a:spcPts val="360"/>
                        </a:spcBef>
                        <a:spcAft>
                          <a:spcPts val="600"/>
                        </a:spcAft>
                      </a:pPr>
                      <a:r>
                        <a:rPr lang="en-US" sz="850"/>
                        <a:t>1 KB</a:t>
                      </a:r>
                      <a:endParaRPr lang="en-US" sz="1100">
                        <a:latin typeface="Calibri"/>
                        <a:ea typeface="Times New Roman"/>
                      </a:endParaRPr>
                    </a:p>
                  </a:txBody>
                  <a:tcPr marL="60960" marR="60960" marT="60960" marB="60960"/>
                </a:tc>
                <a:extLst>
                  <a:ext uri="{0D108BD9-81ED-4DB2-BD59-A6C34878D82A}">
                    <a16:rowId xmlns:a16="http://schemas.microsoft.com/office/drawing/2014/main" val="10009"/>
                  </a:ext>
                </a:extLst>
              </a:tr>
              <a:tr h="266700">
                <a:tc>
                  <a:txBody>
                    <a:bodyPr/>
                    <a:lstStyle/>
                    <a:p>
                      <a:pPr marL="0" marR="0" algn="just">
                        <a:lnSpc>
                          <a:spcPct val="115000"/>
                        </a:lnSpc>
                        <a:spcBef>
                          <a:spcPts val="360"/>
                        </a:spcBef>
                        <a:spcAft>
                          <a:spcPts val="600"/>
                        </a:spcAft>
                      </a:pPr>
                      <a:r>
                        <a:rPr lang="en-US" sz="850" dirty="0"/>
                        <a:t>Frequency (Clock Speed)</a:t>
                      </a:r>
                      <a:endParaRPr lang="en-US" sz="1100" dirty="0">
                        <a:latin typeface="Calibri"/>
                        <a:ea typeface="Times New Roman"/>
                      </a:endParaRPr>
                    </a:p>
                  </a:txBody>
                  <a:tcPr marL="60960" marR="60960" marT="60960" marB="60960"/>
                </a:tc>
                <a:tc>
                  <a:txBody>
                    <a:bodyPr/>
                    <a:lstStyle/>
                    <a:p>
                      <a:pPr marL="0" marR="0" algn="just">
                        <a:lnSpc>
                          <a:spcPct val="115000"/>
                        </a:lnSpc>
                        <a:spcBef>
                          <a:spcPts val="360"/>
                        </a:spcBef>
                        <a:spcAft>
                          <a:spcPts val="600"/>
                        </a:spcAft>
                      </a:pPr>
                      <a:r>
                        <a:rPr lang="en-US" sz="850"/>
                        <a:t>16 MHz</a:t>
                      </a:r>
                      <a:endParaRPr lang="en-US" sz="1100">
                        <a:latin typeface="Calibri"/>
                        <a:ea typeface="Times New Roman"/>
                      </a:endParaRPr>
                    </a:p>
                  </a:txBody>
                  <a:tcPr marL="60960" marR="60960" marT="60960" marB="60960"/>
                </a:tc>
                <a:extLst>
                  <a:ext uri="{0D108BD9-81ED-4DB2-BD59-A6C34878D82A}">
                    <a16:rowId xmlns:a16="http://schemas.microsoft.com/office/drawing/2014/main" val="10010"/>
                  </a:ext>
                </a:extLst>
              </a:tr>
              <a:tr h="266700">
                <a:tc>
                  <a:txBody>
                    <a:bodyPr/>
                    <a:lstStyle/>
                    <a:p>
                      <a:pPr marL="0" marR="0" algn="just">
                        <a:lnSpc>
                          <a:spcPct val="115000"/>
                        </a:lnSpc>
                        <a:spcBef>
                          <a:spcPts val="360"/>
                        </a:spcBef>
                        <a:spcAft>
                          <a:spcPts val="600"/>
                        </a:spcAft>
                      </a:pPr>
                      <a:r>
                        <a:rPr lang="en-US" sz="850" dirty="0"/>
                        <a:t>Communication</a:t>
                      </a:r>
                      <a:endParaRPr lang="en-US" sz="1100" dirty="0">
                        <a:latin typeface="Calibri"/>
                        <a:ea typeface="Times New Roman"/>
                      </a:endParaRPr>
                    </a:p>
                  </a:txBody>
                  <a:tcPr marL="60960" marR="60960" marT="60960" marB="60960"/>
                </a:tc>
                <a:tc>
                  <a:txBody>
                    <a:bodyPr/>
                    <a:lstStyle/>
                    <a:p>
                      <a:pPr marL="0" marR="0" algn="just">
                        <a:lnSpc>
                          <a:spcPct val="115000"/>
                        </a:lnSpc>
                        <a:spcBef>
                          <a:spcPts val="360"/>
                        </a:spcBef>
                        <a:spcAft>
                          <a:spcPts val="600"/>
                        </a:spcAft>
                      </a:pPr>
                      <a:r>
                        <a:rPr lang="en-US" sz="850" dirty="0"/>
                        <a:t>IIC, SPI, USART</a:t>
                      </a:r>
                      <a:endParaRPr lang="en-US" sz="1100" dirty="0">
                        <a:latin typeface="Calibri"/>
                        <a:ea typeface="Times New Roman"/>
                      </a:endParaRPr>
                    </a:p>
                  </a:txBody>
                  <a:tcPr marL="60960" marR="60960" marT="60960" marB="60960"/>
                </a:tc>
                <a:extLst>
                  <a:ext uri="{0D108BD9-81ED-4DB2-BD59-A6C34878D82A}">
                    <a16:rowId xmlns:a16="http://schemas.microsoft.com/office/drawing/2014/main" val="10011"/>
                  </a:ext>
                </a:extLst>
              </a:tr>
            </a:tbl>
          </a:graphicData>
        </a:graphic>
      </p:graphicFrame>
      <p:sp>
        <p:nvSpPr>
          <p:cNvPr id="7169"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Low" defTabSz="914400" rtl="0" eaLnBrk="1" fontAlgn="base" latinLnBrk="0" hangingPunct="1">
              <a:lnSpc>
                <a:spcPct val="100000"/>
              </a:lnSpc>
              <a:spcBef>
                <a:spcPct val="0"/>
              </a:spcBef>
              <a:spcAft>
                <a:spcPct val="0"/>
              </a:spcAft>
              <a:buClrTx/>
              <a:buSzTx/>
              <a:buFontTx/>
              <a:buChar char="•"/>
              <a:tabLst>
                <a:tab pos="457200" algn="l"/>
              </a:tabLst>
            </a:pPr>
            <a:r>
              <a:rPr kumimoji="0" lang="en-US" sz="800" b="0" i="0" u="none" strike="noStrike" cap="none" normalizeH="0" baseline="0">
                <a:ln>
                  <a:noFill/>
                </a:ln>
                <a:solidFill>
                  <a:srgbClr val="303030"/>
                </a:solidFill>
                <a:effectLst/>
                <a:latin typeface="Arial" pitchFamily="34" charset="0"/>
                <a:ea typeface="Times New Roman" pitchFamily="18" charset="0"/>
                <a:cs typeface="Arial" pitchFamily="34"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68A0E02-6EAC-4627-A7D3-6A3BB2D8B3FD}" type="slidenum">
              <a:rPr lang="en-US" smtClean="0"/>
              <a:pPr/>
              <a:t>7</a:t>
            </a:fld>
            <a:endParaRPr lang="en-US"/>
          </a:p>
        </p:txBody>
      </p:sp>
      <p:pic>
        <p:nvPicPr>
          <p:cNvPr id="6" name="Picture 5" descr="images.jpg"/>
          <p:cNvPicPr>
            <a:picLocks noChangeAspect="1"/>
          </p:cNvPicPr>
          <p:nvPr/>
        </p:nvPicPr>
        <p:blipFill>
          <a:blip r:embed="rId2"/>
          <a:stretch>
            <a:fillRect/>
          </a:stretch>
        </p:blipFill>
        <p:spPr>
          <a:xfrm>
            <a:off x="304800" y="2590800"/>
            <a:ext cx="2567940" cy="1592580"/>
          </a:xfrm>
          <a:prstGeom prst="rect">
            <a:avLst/>
          </a:prstGeom>
        </p:spPr>
        <p:style>
          <a:lnRef idx="2">
            <a:schemeClr val="accent1">
              <a:shade val="50000"/>
            </a:schemeClr>
          </a:lnRef>
          <a:fillRef idx="1">
            <a:schemeClr val="accent1"/>
          </a:fillRef>
          <a:effectRef idx="0">
            <a:schemeClr val="accent1"/>
          </a:effectRef>
          <a:fontRef idx="minor">
            <a:schemeClr val="lt1"/>
          </a:fontRef>
        </p:style>
      </p:pic>
      <p:pic>
        <p:nvPicPr>
          <p:cNvPr id="7" name="Picture 6" descr="images (1).jpg"/>
          <p:cNvPicPr>
            <a:picLocks noChangeAspect="1"/>
          </p:cNvPicPr>
          <p:nvPr/>
        </p:nvPicPr>
        <p:blipFill>
          <a:blip r:embed="rId3"/>
          <a:stretch>
            <a:fillRect/>
          </a:stretch>
        </p:blipFill>
        <p:spPr>
          <a:xfrm>
            <a:off x="5715000" y="228600"/>
            <a:ext cx="29718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pic>
      <p:sp>
        <p:nvSpPr>
          <p:cNvPr id="8" name="Rectangle 7"/>
          <p:cNvSpPr/>
          <p:nvPr/>
        </p:nvSpPr>
        <p:spPr>
          <a:xfrm>
            <a:off x="304800" y="228600"/>
            <a:ext cx="5257800" cy="1477328"/>
          </a:xfrm>
          <a:prstGeom prst="rect">
            <a:avLst/>
          </a:prstGeom>
        </p:spPr>
        <p:txBody>
          <a:bodyPr wrap="square">
            <a:spAutoFit/>
          </a:bodyPr>
          <a:lstStyle/>
          <a:p>
            <a:pPr>
              <a:buFont typeface="Wingdings" pitchFamily="2" charset="2"/>
              <a:buChar char="ü"/>
            </a:pPr>
            <a:r>
              <a:rPr lang="en-US" b="1" dirty="0">
                <a:latin typeface="Arial" pitchFamily="34" charset="0"/>
                <a:cs typeface="Arial" pitchFamily="34" charset="0"/>
              </a:rPr>
              <a:t>HC-SR04 Ultrasonic (US) sensor</a:t>
            </a:r>
            <a:r>
              <a:rPr lang="en-US" dirty="0">
                <a:latin typeface="Arial" pitchFamily="34" charset="0"/>
                <a:cs typeface="Arial" pitchFamily="34" charset="0"/>
              </a:rPr>
              <a:t> is a 4 pin module, whose pin names are </a:t>
            </a:r>
            <a:r>
              <a:rPr lang="en-US" dirty="0" err="1">
                <a:latin typeface="Arial" pitchFamily="34" charset="0"/>
                <a:cs typeface="Arial" pitchFamily="34" charset="0"/>
              </a:rPr>
              <a:t>Vcc</a:t>
            </a:r>
            <a:r>
              <a:rPr lang="en-US" dirty="0">
                <a:latin typeface="Arial" pitchFamily="34" charset="0"/>
                <a:cs typeface="Arial" pitchFamily="34" charset="0"/>
              </a:rPr>
              <a:t>, Trigger, Echo and Ground respectively.</a:t>
            </a:r>
          </a:p>
          <a:p>
            <a:pPr>
              <a:buFont typeface="Wingdings" pitchFamily="2" charset="2"/>
              <a:buChar char="ü"/>
            </a:pPr>
            <a:endParaRPr lang="en-US" dirty="0">
              <a:latin typeface="Arial" pitchFamily="34" charset="0"/>
              <a:cs typeface="Arial" pitchFamily="34" charset="0"/>
            </a:endParaRPr>
          </a:p>
          <a:p>
            <a:pPr>
              <a:buFont typeface="Wingdings" pitchFamily="2" charset="2"/>
              <a:buChar char="ü"/>
            </a:pPr>
            <a:r>
              <a:rPr lang="en-US" dirty="0">
                <a:latin typeface="Arial" pitchFamily="34" charset="0"/>
                <a:cs typeface="Arial" pitchFamily="34" charset="0"/>
              </a:rPr>
              <a:t> Range:2-400cm</a:t>
            </a:r>
          </a:p>
        </p:txBody>
      </p:sp>
      <p:sp>
        <p:nvSpPr>
          <p:cNvPr id="9" name="Rectangle 8"/>
          <p:cNvSpPr/>
          <p:nvPr/>
        </p:nvSpPr>
        <p:spPr>
          <a:xfrm>
            <a:off x="3581400" y="2819400"/>
            <a:ext cx="5181600" cy="646331"/>
          </a:xfrm>
          <a:prstGeom prst="rect">
            <a:avLst/>
          </a:prstGeom>
        </p:spPr>
        <p:txBody>
          <a:bodyPr wrap="square">
            <a:spAutoFit/>
          </a:bodyPr>
          <a:lstStyle/>
          <a:p>
            <a:pPr lvl="0">
              <a:buFont typeface="Wingdings" pitchFamily="2" charset="2"/>
              <a:buChar char="ü"/>
            </a:pPr>
            <a:r>
              <a:rPr lang="en-US" dirty="0">
                <a:solidFill>
                  <a:prstClr val="black"/>
                </a:solidFill>
              </a:rPr>
              <a:t>The sensor works with formula</a:t>
            </a:r>
          </a:p>
          <a:p>
            <a:pPr lvl="0"/>
            <a:r>
              <a:rPr lang="en-US" b="1" dirty="0">
                <a:solidFill>
                  <a:prstClr val="black"/>
                </a:solidFill>
              </a:rPr>
              <a:t>   Distance = Speed × Time</a:t>
            </a:r>
            <a:endParaRPr lang="en-US" dirty="0">
              <a:solidFill>
                <a:prstClr val="black"/>
              </a:solidFill>
            </a:endParaRPr>
          </a:p>
        </p:txBody>
      </p:sp>
      <p:sp>
        <p:nvSpPr>
          <p:cNvPr id="6147" name="Rectangle 3"/>
          <p:cNvSpPr>
            <a:spLocks noChangeArrowheads="1"/>
          </p:cNvSpPr>
          <p:nvPr/>
        </p:nvSpPr>
        <p:spPr bwMode="auto">
          <a:xfrm>
            <a:off x="228600" y="4616642"/>
            <a:ext cx="57912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222222"/>
                </a:solidFill>
                <a:effectLst/>
                <a:latin typeface="Arial" pitchFamily="34" charset="0"/>
                <a:ea typeface="Calibri" pitchFamily="34" charset="0"/>
                <a:cs typeface="Arial" pitchFamily="34" charset="0"/>
              </a:rPr>
              <a:t>We will avoid using micro pumps, since they are to be inserted into the container, which again creates vulnerable containment spot. So using an external mechanism with help of servo would be a wise choice </a:t>
            </a:r>
            <a:endParaRPr kumimoji="0" lang="en-US" sz="1600" b="0" i="0" u="none" strike="noStrike" cap="none" normalizeH="0" baseline="0" dirty="0">
              <a:ln>
                <a:noFill/>
              </a:ln>
              <a:solidFill>
                <a:schemeClr val="tx1"/>
              </a:solidFill>
              <a:effectLst/>
              <a:latin typeface="Arial" pitchFamily="34" charset="0"/>
              <a:cs typeface="Arial" pitchFamily="34" charset="0"/>
            </a:endParaRPr>
          </a:p>
        </p:txBody>
      </p:sp>
      <p:pic>
        <p:nvPicPr>
          <p:cNvPr id="6148" name="Picture 4" descr="C:\Users\Madhu\Desktop\presentation\_ne52HXmZ6U.jpg"/>
          <p:cNvPicPr>
            <a:picLocks noChangeAspect="1" noChangeArrowheads="1"/>
          </p:cNvPicPr>
          <p:nvPr/>
        </p:nvPicPr>
        <p:blipFill>
          <a:blip r:embed="rId4"/>
          <a:srcRect/>
          <a:stretch>
            <a:fillRect/>
          </a:stretch>
        </p:blipFill>
        <p:spPr bwMode="auto">
          <a:xfrm>
            <a:off x="6248400" y="3886200"/>
            <a:ext cx="2476500" cy="2447925"/>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68A0E02-6EAC-4627-A7D3-6A3BB2D8B3FD}" type="slidenum">
              <a:rPr lang="en-US" smtClean="0"/>
              <a:pPr/>
              <a:t>8</a:t>
            </a:fld>
            <a:endParaRPr lang="en-US"/>
          </a:p>
        </p:txBody>
      </p:sp>
      <p:sp>
        <p:nvSpPr>
          <p:cNvPr id="3" name="Rectangle 2"/>
          <p:cNvSpPr/>
          <p:nvPr/>
        </p:nvSpPr>
        <p:spPr>
          <a:xfrm>
            <a:off x="381000" y="1828800"/>
            <a:ext cx="7620000" cy="3416320"/>
          </a:xfrm>
          <a:prstGeom prst="rect">
            <a:avLst/>
          </a:prstGeom>
        </p:spPr>
        <p:txBody>
          <a:bodyPr wrap="square">
            <a:spAutoFit/>
          </a:bodyPr>
          <a:lstStyle/>
          <a:p>
            <a:endParaRPr lang="en-US" sz="2400" b="1" dirty="0">
              <a:solidFill>
                <a:schemeClr val="bg2">
                  <a:lumMod val="10000"/>
                </a:schemeClr>
              </a:solidFill>
              <a:latin typeface="Arial" pitchFamily="34" charset="0"/>
              <a:cs typeface="Arial" pitchFamily="34" charset="0"/>
            </a:endParaRPr>
          </a:p>
          <a:p>
            <a:r>
              <a:rPr lang="en-US" sz="2400" b="1" dirty="0">
                <a:solidFill>
                  <a:schemeClr val="bg2">
                    <a:lumMod val="10000"/>
                  </a:schemeClr>
                </a:solidFill>
                <a:latin typeface="Arial" pitchFamily="34" charset="0"/>
                <a:cs typeface="Arial" pitchFamily="34" charset="0"/>
              </a:rPr>
              <a:t>Connections for this build is very simple !</a:t>
            </a:r>
          </a:p>
          <a:p>
            <a:endParaRPr lang="en-US" sz="2400" b="1" dirty="0">
              <a:solidFill>
                <a:schemeClr val="bg2">
                  <a:lumMod val="10000"/>
                </a:schemeClr>
              </a:solidFill>
              <a:latin typeface="Arial" pitchFamily="34" charset="0"/>
              <a:cs typeface="Arial" pitchFamily="34" charset="0"/>
            </a:endParaRPr>
          </a:p>
          <a:p>
            <a:r>
              <a:rPr lang="en-US" b="1" i="1" dirty="0">
                <a:latin typeface="Arial" pitchFamily="34" charset="0"/>
                <a:cs typeface="Arial" pitchFamily="34" charset="0"/>
              </a:rPr>
              <a:t>         Sensor to </a:t>
            </a:r>
            <a:r>
              <a:rPr lang="en-US" b="1" i="1" dirty="0" err="1">
                <a:latin typeface="Arial" pitchFamily="34" charset="0"/>
                <a:cs typeface="Arial" pitchFamily="34" charset="0"/>
              </a:rPr>
              <a:t>Arduino</a:t>
            </a:r>
            <a:r>
              <a:rPr lang="en-US" b="1" i="1" dirty="0">
                <a:latin typeface="Arial" pitchFamily="34" charset="0"/>
                <a:cs typeface="Arial" pitchFamily="34" charset="0"/>
              </a:rPr>
              <a:t>:                   Servo to </a:t>
            </a:r>
            <a:r>
              <a:rPr lang="en-US" b="1" i="1" dirty="0" err="1">
                <a:latin typeface="Arial" pitchFamily="34" charset="0"/>
                <a:cs typeface="Arial" pitchFamily="34" charset="0"/>
              </a:rPr>
              <a:t>Arduino</a:t>
            </a:r>
            <a:r>
              <a:rPr lang="en-US" b="1" i="1" dirty="0">
                <a:latin typeface="Arial" pitchFamily="34" charset="0"/>
                <a:cs typeface="Arial" pitchFamily="34" charset="0"/>
              </a:rPr>
              <a:t>:</a:t>
            </a:r>
          </a:p>
          <a:p>
            <a:r>
              <a:rPr lang="en-US" b="1" i="1" dirty="0">
                <a:latin typeface="Arial" pitchFamily="34" charset="0"/>
                <a:cs typeface="Arial" pitchFamily="34" charset="0"/>
              </a:rPr>
              <a:t>            </a:t>
            </a:r>
            <a:r>
              <a:rPr lang="en-US" dirty="0"/>
              <a:t>Trigger to D10                                    Signal to D9</a:t>
            </a:r>
          </a:p>
          <a:p>
            <a:r>
              <a:rPr lang="en-US" dirty="0"/>
              <a:t>           Echo to D11</a:t>
            </a:r>
          </a:p>
          <a:p>
            <a:r>
              <a:rPr lang="en-US" dirty="0"/>
              <a:t>           </a:t>
            </a:r>
            <a:r>
              <a:rPr lang="en-US" dirty="0" err="1"/>
              <a:t>Vcc</a:t>
            </a:r>
            <a:r>
              <a:rPr lang="en-US" dirty="0"/>
              <a:t> to </a:t>
            </a:r>
            <a:r>
              <a:rPr lang="en-US" dirty="0" err="1"/>
              <a:t>Vcc</a:t>
            </a:r>
            <a:r>
              <a:rPr lang="en-US" dirty="0">
                <a:solidFill>
                  <a:prstClr val="black"/>
                </a:solidFill>
              </a:rPr>
              <a:t>                                          </a:t>
            </a:r>
            <a:r>
              <a:rPr lang="en-US" dirty="0" err="1">
                <a:solidFill>
                  <a:prstClr val="black"/>
                </a:solidFill>
              </a:rPr>
              <a:t>gnd</a:t>
            </a:r>
            <a:r>
              <a:rPr lang="en-US" dirty="0">
                <a:solidFill>
                  <a:prstClr val="black"/>
                </a:solidFill>
              </a:rPr>
              <a:t> to </a:t>
            </a:r>
            <a:r>
              <a:rPr lang="en-US" dirty="0" err="1">
                <a:solidFill>
                  <a:prstClr val="black"/>
                </a:solidFill>
              </a:rPr>
              <a:t>gnd</a:t>
            </a:r>
            <a:r>
              <a:rPr lang="en-US" dirty="0">
                <a:solidFill>
                  <a:prstClr val="black"/>
                </a:solidFill>
              </a:rPr>
              <a:t> </a:t>
            </a:r>
            <a:endParaRPr lang="en-US" dirty="0"/>
          </a:p>
          <a:p>
            <a:r>
              <a:rPr lang="en-US" dirty="0"/>
              <a:t>           </a:t>
            </a:r>
            <a:r>
              <a:rPr lang="en-US" dirty="0" err="1"/>
              <a:t>Gnd</a:t>
            </a:r>
            <a:r>
              <a:rPr lang="en-US" dirty="0"/>
              <a:t> to </a:t>
            </a:r>
            <a:r>
              <a:rPr lang="en-US" dirty="0" err="1"/>
              <a:t>Gnd</a:t>
            </a:r>
            <a:endParaRPr lang="en-US" dirty="0"/>
          </a:p>
          <a:p>
            <a:endParaRPr lang="en-US" dirty="0"/>
          </a:p>
          <a:p>
            <a:endParaRPr lang="en-US" dirty="0"/>
          </a:p>
          <a:p>
            <a:endParaRPr lang="en-US" dirty="0"/>
          </a:p>
        </p:txBody>
      </p:sp>
      <p:pic>
        <p:nvPicPr>
          <p:cNvPr id="4" name="Picture 3" descr="3_imxAl8QleS (1).jpg"/>
          <p:cNvPicPr>
            <a:picLocks noChangeAspect="1"/>
          </p:cNvPicPr>
          <p:nvPr/>
        </p:nvPicPr>
        <p:blipFill>
          <a:blip r:embed="rId2"/>
          <a:stretch>
            <a:fillRect/>
          </a:stretch>
        </p:blipFill>
        <p:spPr>
          <a:xfrm>
            <a:off x="5943600" y="4648200"/>
            <a:ext cx="2971800" cy="1752600"/>
          </a:xfrm>
          <a:prstGeom prst="rect">
            <a:avLst/>
          </a:prstGeom>
        </p:spPr>
      </p:pic>
      <p:pic>
        <p:nvPicPr>
          <p:cNvPr id="5" name="Picture 4" descr="6_2_LBRSmlh82g.jpg"/>
          <p:cNvPicPr>
            <a:picLocks noChangeAspect="1"/>
          </p:cNvPicPr>
          <p:nvPr/>
        </p:nvPicPr>
        <p:blipFill>
          <a:blip r:embed="rId3"/>
          <a:stretch>
            <a:fillRect/>
          </a:stretch>
        </p:blipFill>
        <p:spPr>
          <a:xfrm>
            <a:off x="0" y="0"/>
            <a:ext cx="3581400"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pic>
      <p:pic>
        <p:nvPicPr>
          <p:cNvPr id="8" name="Picture 7" descr="510uk5t+HVL._SX342_.jpg"/>
          <p:cNvPicPr>
            <a:picLocks noChangeAspect="1"/>
          </p:cNvPicPr>
          <p:nvPr/>
        </p:nvPicPr>
        <p:blipFill>
          <a:blip r:embed="rId4"/>
          <a:stretch>
            <a:fillRect/>
          </a:stretch>
        </p:blipFill>
        <p:spPr>
          <a:xfrm>
            <a:off x="6477000" y="0"/>
            <a:ext cx="2667000" cy="1752600"/>
          </a:xfrm>
          <a:prstGeom prst="rect">
            <a:avLst/>
          </a:prstGeom>
        </p:spPr>
        <p:style>
          <a:lnRef idx="2">
            <a:schemeClr val="accent1"/>
          </a:lnRef>
          <a:fillRef idx="1">
            <a:schemeClr val="lt1"/>
          </a:fillRef>
          <a:effectRef idx="0">
            <a:schemeClr val="accent1"/>
          </a:effectRef>
          <a:fontRef idx="minor">
            <a:schemeClr val="dk1"/>
          </a:fontRef>
        </p:style>
      </p:pic>
      <p:sp>
        <p:nvSpPr>
          <p:cNvPr id="9" name="Rectangle 8"/>
          <p:cNvSpPr/>
          <p:nvPr/>
        </p:nvSpPr>
        <p:spPr>
          <a:xfrm>
            <a:off x="5334000" y="3505200"/>
            <a:ext cx="3990975" cy="646331"/>
          </a:xfrm>
          <a:prstGeom prst="rect">
            <a:avLst/>
          </a:prstGeom>
        </p:spPr>
        <p:txBody>
          <a:bodyPr wrap="square">
            <a:spAutoFit/>
          </a:bodyPr>
          <a:lstStyle/>
          <a:p>
            <a:pPr lvl="0"/>
            <a:r>
              <a:rPr lang="en-US" dirty="0">
                <a:solidFill>
                  <a:prstClr val="black"/>
                </a:solidFill>
              </a:rPr>
              <a:t> </a:t>
            </a:r>
            <a:r>
              <a:rPr lang="en-US" dirty="0" err="1">
                <a:solidFill>
                  <a:prstClr val="black"/>
                </a:solidFill>
              </a:rPr>
              <a:t>Vcc</a:t>
            </a:r>
            <a:r>
              <a:rPr lang="en-US" dirty="0">
                <a:solidFill>
                  <a:prstClr val="black"/>
                </a:solidFill>
              </a:rPr>
              <a:t> to Vin</a:t>
            </a:r>
          </a:p>
          <a:p>
            <a:pPr lvl="0"/>
            <a:r>
              <a:rPr lang="en-US" dirty="0">
                <a:solidFill>
                  <a:prstClr val="black"/>
                </a:solidFill>
              </a:rPr>
              <a:t>                                                        </a:t>
            </a:r>
            <a:endParaRPr lang="en-US" dirty="0"/>
          </a:p>
        </p:txBody>
      </p:sp>
      <p:pic>
        <p:nvPicPr>
          <p:cNvPr id="10" name="Picture 9" descr="4_3_MyqWoFuaDe.jpg"/>
          <p:cNvPicPr>
            <a:picLocks noChangeAspect="1"/>
          </p:cNvPicPr>
          <p:nvPr/>
        </p:nvPicPr>
        <p:blipFill>
          <a:blip r:embed="rId5"/>
          <a:stretch>
            <a:fillRect/>
          </a:stretch>
        </p:blipFill>
        <p:spPr>
          <a:xfrm>
            <a:off x="3657600" y="0"/>
            <a:ext cx="2743200"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Wingdings" pitchFamily="2" charset="2"/>
              <a:buChar char="ü"/>
            </a:pPr>
            <a:r>
              <a:rPr lang="en-US" sz="1600" dirty="0">
                <a:latin typeface="Arial" pitchFamily="34" charset="0"/>
                <a:cs typeface="Arial" pitchFamily="34" charset="0"/>
              </a:rPr>
              <a:t>  We use the </a:t>
            </a:r>
            <a:r>
              <a:rPr lang="en-US" sz="1600" i="1" dirty="0">
                <a:latin typeface="Arial" pitchFamily="34" charset="0"/>
                <a:cs typeface="Arial" pitchFamily="34" charset="0"/>
              </a:rPr>
              <a:t>servo library</a:t>
            </a:r>
            <a:r>
              <a:rPr lang="en-US" sz="1600" dirty="0">
                <a:latin typeface="Arial" pitchFamily="34" charset="0"/>
                <a:cs typeface="Arial" pitchFamily="34" charset="0"/>
              </a:rPr>
              <a:t>, and </a:t>
            </a:r>
            <a:r>
              <a:rPr lang="en-US" sz="1600" i="1" dirty="0">
                <a:latin typeface="Arial" pitchFamily="34" charset="0"/>
                <a:cs typeface="Arial" pitchFamily="34" charset="0"/>
              </a:rPr>
              <a:t>define basic setups</a:t>
            </a:r>
            <a:r>
              <a:rPr lang="en-US" sz="1600" dirty="0">
                <a:latin typeface="Arial" pitchFamily="34" charset="0"/>
                <a:cs typeface="Arial" pitchFamily="34" charset="0"/>
              </a:rPr>
              <a:t> and variables, the main code is     such that it </a:t>
            </a:r>
            <a:r>
              <a:rPr lang="en-US" sz="1600" i="1" dirty="0">
                <a:latin typeface="Arial" pitchFamily="34" charset="0"/>
                <a:cs typeface="Arial" pitchFamily="34" charset="0"/>
              </a:rPr>
              <a:t>calculates</a:t>
            </a:r>
            <a:r>
              <a:rPr lang="en-US" sz="1600" dirty="0">
                <a:latin typeface="Arial" pitchFamily="34" charset="0"/>
                <a:cs typeface="Arial" pitchFamily="34" charset="0"/>
              </a:rPr>
              <a:t> the </a:t>
            </a:r>
            <a:r>
              <a:rPr lang="en-US" sz="1600" i="1" dirty="0">
                <a:latin typeface="Arial" pitchFamily="34" charset="0"/>
                <a:cs typeface="Arial" pitchFamily="34" charset="0"/>
              </a:rPr>
              <a:t>distance </a:t>
            </a:r>
            <a:r>
              <a:rPr lang="en-US" sz="1600" dirty="0">
                <a:latin typeface="Arial" pitchFamily="34" charset="0"/>
                <a:cs typeface="Arial" pitchFamily="34" charset="0"/>
              </a:rPr>
              <a:t>in </a:t>
            </a:r>
            <a:r>
              <a:rPr lang="en-US" sz="1600" i="1" dirty="0">
                <a:latin typeface="Arial" pitchFamily="34" charset="0"/>
                <a:cs typeface="Arial" pitchFamily="34" charset="0"/>
              </a:rPr>
              <a:t>centimeters</a:t>
            </a:r>
            <a:r>
              <a:rPr lang="en-US" sz="1600" dirty="0">
                <a:latin typeface="Arial" pitchFamily="34" charset="0"/>
                <a:cs typeface="Arial" pitchFamily="34" charset="0"/>
              </a:rPr>
              <a:t> and </a:t>
            </a:r>
            <a:r>
              <a:rPr lang="en-US" sz="1600" i="1" dirty="0">
                <a:latin typeface="Arial" pitchFamily="34" charset="0"/>
                <a:cs typeface="Arial" pitchFamily="34" charset="0"/>
              </a:rPr>
              <a:t>if </a:t>
            </a:r>
            <a:r>
              <a:rPr lang="en-US" sz="1600" dirty="0">
                <a:latin typeface="Arial" pitchFamily="34" charset="0"/>
                <a:cs typeface="Arial" pitchFamily="34" charset="0"/>
              </a:rPr>
              <a:t>the distance is </a:t>
            </a:r>
            <a:r>
              <a:rPr lang="en-US" sz="1600" i="1" dirty="0">
                <a:latin typeface="Arial" pitchFamily="34" charset="0"/>
                <a:cs typeface="Arial" pitchFamily="34" charset="0"/>
              </a:rPr>
              <a:t>less than 10 cm</a:t>
            </a:r>
            <a:r>
              <a:rPr lang="en-US" sz="1600" dirty="0">
                <a:latin typeface="Arial" pitchFamily="34" charset="0"/>
                <a:cs typeface="Arial" pitchFamily="34" charset="0"/>
              </a:rPr>
              <a:t> the </a:t>
            </a:r>
            <a:r>
              <a:rPr lang="en-US" sz="1600" i="1" dirty="0">
                <a:latin typeface="Arial" pitchFamily="34" charset="0"/>
                <a:cs typeface="Arial" pitchFamily="34" charset="0"/>
              </a:rPr>
              <a:t>servo </a:t>
            </a:r>
            <a:r>
              <a:rPr lang="en-US" sz="1600" dirty="0">
                <a:latin typeface="Arial" pitchFamily="34" charset="0"/>
                <a:cs typeface="Arial" pitchFamily="34" charset="0"/>
              </a:rPr>
              <a:t>motor performs a </a:t>
            </a:r>
            <a:r>
              <a:rPr lang="en-US" sz="1600" i="1" dirty="0">
                <a:latin typeface="Arial" pitchFamily="34" charset="0"/>
                <a:cs typeface="Arial" pitchFamily="34" charset="0"/>
              </a:rPr>
              <a:t>sweep </a:t>
            </a:r>
            <a:r>
              <a:rPr lang="en-US" sz="1600" dirty="0">
                <a:latin typeface="Arial" pitchFamily="34" charset="0"/>
                <a:cs typeface="Arial" pitchFamily="34" charset="0"/>
              </a:rPr>
              <a:t>motion to release the liquid.</a:t>
            </a:r>
          </a:p>
        </p:txBody>
      </p:sp>
      <p:sp>
        <p:nvSpPr>
          <p:cNvPr id="3" name="Slide Number Placeholder 2"/>
          <p:cNvSpPr>
            <a:spLocks noGrp="1"/>
          </p:cNvSpPr>
          <p:nvPr>
            <p:ph type="sldNum" sz="quarter" idx="12"/>
          </p:nvPr>
        </p:nvSpPr>
        <p:spPr/>
        <p:txBody>
          <a:bodyPr/>
          <a:lstStyle/>
          <a:p>
            <a:fld id="{068A0E02-6EAC-4627-A7D3-6A3BB2D8B3FD}" type="slidenum">
              <a:rPr lang="en-US" smtClean="0"/>
              <a:pPr/>
              <a:t>9</a:t>
            </a:fld>
            <a:endParaRPr lang="en-US" dirty="0"/>
          </a:p>
        </p:txBody>
      </p:sp>
      <p:sp>
        <p:nvSpPr>
          <p:cNvPr id="4" name="Title 3"/>
          <p:cNvSpPr>
            <a:spLocks noGrp="1"/>
          </p:cNvSpPr>
          <p:nvPr>
            <p:ph type="title"/>
          </p:nvPr>
        </p:nvSpPr>
        <p:spPr/>
        <p:txBody>
          <a:bodyPr>
            <a:normAutofit/>
          </a:bodyPr>
          <a:lstStyle/>
          <a:p>
            <a:r>
              <a:rPr lang="en-US" sz="2000" dirty="0">
                <a:solidFill>
                  <a:schemeClr val="tx1">
                    <a:lumMod val="95000"/>
                    <a:lumOff val="5000"/>
                  </a:schemeClr>
                </a:solidFill>
                <a:latin typeface="Arial" pitchFamily="34" charset="0"/>
                <a:cs typeface="Arial" pitchFamily="34" charset="0"/>
              </a:rPr>
              <a:t>Upload the code</a:t>
            </a:r>
          </a:p>
        </p:txBody>
      </p:sp>
      <p:sp>
        <p:nvSpPr>
          <p:cNvPr id="27649" name="Rectangle 1"/>
          <p:cNvSpPr>
            <a:spLocks noChangeArrowheads="1"/>
          </p:cNvSpPr>
          <p:nvPr/>
        </p:nvSpPr>
        <p:spPr bwMode="auto">
          <a:xfrm>
            <a:off x="914400" y="2590800"/>
            <a:ext cx="7620000"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Char char="ü"/>
              <a:tabLst/>
            </a:pPr>
            <a:r>
              <a:rPr kumimoji="0" lang="en-US" sz="1600" b="0" i="0" u="none" strike="noStrike" cap="none" normalizeH="0" baseline="0" dirty="0">
                <a:ln>
                  <a:noFill/>
                </a:ln>
                <a:effectLst/>
                <a:latin typeface="Arial" pitchFamily="34" charset="0"/>
                <a:ea typeface="Calibri" pitchFamily="34" charset="0"/>
                <a:cs typeface="Arial" pitchFamily="34" charset="0"/>
              </a:rPr>
              <a:t>We can just put</a:t>
            </a:r>
            <a:r>
              <a:rPr kumimoji="0" lang="en-US" sz="1600" b="0" i="0" u="none" strike="noStrike" cap="none" normalizeH="0" dirty="0">
                <a:ln>
                  <a:noFill/>
                </a:ln>
                <a:effectLst/>
                <a:latin typeface="Arial" pitchFamily="34" charset="0"/>
                <a:ea typeface="Calibri" pitchFamily="34" charset="0"/>
                <a:cs typeface="Arial" pitchFamily="34" charset="0"/>
              </a:rPr>
              <a:t> this </a:t>
            </a:r>
            <a:r>
              <a:rPr kumimoji="0" lang="en-US" sz="1600" b="0" i="0" u="none" strike="noStrike" cap="none" normalizeH="0" baseline="0" dirty="0">
                <a:ln>
                  <a:noFill/>
                </a:ln>
                <a:effectLst/>
                <a:latin typeface="Arial" pitchFamily="34" charset="0"/>
                <a:ea typeface="Calibri" pitchFamily="34" charset="0"/>
                <a:cs typeface="Arial" pitchFamily="34" charset="0"/>
              </a:rPr>
              <a:t>setup inside a box .We can use Sharp Blade or Drill to plot the holes</a:t>
            </a:r>
            <a:r>
              <a:rPr kumimoji="0" lang="en-US" sz="1600" b="0" i="0" u="none" strike="noStrike" cap="none" normalizeH="0" dirty="0">
                <a:ln>
                  <a:noFill/>
                </a:ln>
                <a:effectLst/>
                <a:latin typeface="Arial" pitchFamily="34" charset="0"/>
                <a:ea typeface="Calibri" pitchFamily="34" charset="0"/>
                <a:cs typeface="Arial" pitchFamily="34" charset="0"/>
              </a:rPr>
              <a:t> and </a:t>
            </a:r>
            <a:r>
              <a:rPr kumimoji="0" lang="en-US" sz="1600" b="0" i="0" u="none" strike="noStrike" cap="none" normalizeH="0" baseline="0" dirty="0">
                <a:ln>
                  <a:noFill/>
                </a:ln>
                <a:effectLst/>
                <a:latin typeface="Arial" pitchFamily="34" charset="0"/>
                <a:ea typeface="Calibri" pitchFamily="34" charset="0"/>
                <a:cs typeface="Arial" pitchFamily="34" charset="0"/>
              </a:rPr>
              <a:t>fix them up using glue stick.</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Ø"/>
              <a:tabLst/>
            </a:pPr>
            <a:endParaRPr kumimoji="0" lang="en-US" sz="1600" b="0" i="0" u="none" strike="noStrike" cap="none" normalizeH="0" baseline="0" dirty="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ü"/>
              <a:tabLst/>
            </a:pPr>
            <a:r>
              <a:rPr kumimoji="0" lang="en-US" sz="1600" b="0" i="0" u="none" strike="noStrike" cap="none" normalizeH="0" dirty="0">
                <a:ln>
                  <a:noFill/>
                </a:ln>
                <a:effectLst/>
                <a:latin typeface="Arial" pitchFamily="34" charset="0"/>
                <a:ea typeface="Calibri" pitchFamily="34" charset="0"/>
                <a:cs typeface="Arial" pitchFamily="34" charset="0"/>
              </a:rPr>
              <a:t> </a:t>
            </a:r>
            <a:r>
              <a:rPr lang="en-US" sz="1600" dirty="0">
                <a:latin typeface="Arial" pitchFamily="34" charset="0"/>
                <a:ea typeface="Calibri" pitchFamily="34" charset="0"/>
                <a:cs typeface="Arial" pitchFamily="34" charset="0"/>
              </a:rPr>
              <a:t>W</a:t>
            </a:r>
            <a:r>
              <a:rPr kumimoji="0" lang="en-US" sz="1600" b="0" i="0" u="none" strike="noStrike" cap="none" normalizeH="0" baseline="0" dirty="0">
                <a:ln>
                  <a:noFill/>
                </a:ln>
                <a:effectLst/>
                <a:latin typeface="Arial" pitchFamily="34" charset="0"/>
                <a:ea typeface="Calibri" pitchFamily="34" charset="0"/>
                <a:cs typeface="Arial" pitchFamily="34" charset="0"/>
              </a:rPr>
              <a:t>henever we</a:t>
            </a:r>
            <a:r>
              <a:rPr kumimoji="0" lang="en-US" sz="1600" b="0" i="0" u="none" strike="noStrike" cap="none" normalizeH="0" dirty="0">
                <a:ln>
                  <a:noFill/>
                </a:ln>
                <a:effectLst/>
                <a:latin typeface="Arial" pitchFamily="34" charset="0"/>
                <a:ea typeface="Calibri" pitchFamily="34" charset="0"/>
                <a:cs typeface="Arial" pitchFamily="34" charset="0"/>
              </a:rPr>
              <a:t> place our hand near </a:t>
            </a:r>
            <a:r>
              <a:rPr kumimoji="0" lang="en-US" sz="1600" b="0" i="1" u="none" strike="noStrike" cap="none" normalizeH="0" baseline="0" dirty="0">
                <a:ln>
                  <a:noFill/>
                </a:ln>
                <a:effectLst/>
                <a:latin typeface="Arial" pitchFamily="34" charset="0"/>
                <a:ea typeface="Calibri" pitchFamily="34" charset="0"/>
                <a:cs typeface="Arial" pitchFamily="34" charset="0"/>
              </a:rPr>
              <a:t>sensor </a:t>
            </a:r>
            <a:r>
              <a:rPr kumimoji="0" lang="en-US" sz="1600" b="0" i="0" u="none" strike="noStrike" cap="none" normalizeH="0" baseline="0" dirty="0">
                <a:ln>
                  <a:noFill/>
                </a:ln>
                <a:effectLst/>
                <a:latin typeface="Arial" pitchFamily="34" charset="0"/>
                <a:ea typeface="Calibri" pitchFamily="34" charset="0"/>
                <a:cs typeface="Arial" pitchFamily="34" charset="0"/>
              </a:rPr>
              <a:t>and distance for ultrasonic drops below 10 cm, </a:t>
            </a:r>
            <a:r>
              <a:rPr kumimoji="0" lang="en-US" sz="1600" b="0" i="1" u="none" strike="noStrike" cap="none" normalizeH="0" baseline="0" dirty="0">
                <a:ln>
                  <a:noFill/>
                </a:ln>
                <a:effectLst/>
                <a:latin typeface="Arial" pitchFamily="34" charset="0"/>
                <a:ea typeface="Calibri" pitchFamily="34" charset="0"/>
                <a:cs typeface="Arial" pitchFamily="34" charset="0"/>
              </a:rPr>
              <a:t>servo </a:t>
            </a:r>
            <a:r>
              <a:rPr kumimoji="0" lang="en-US" sz="1600" b="0" i="0" u="none" strike="noStrike" cap="none" normalizeH="0" baseline="0" dirty="0">
                <a:ln>
                  <a:noFill/>
                </a:ln>
                <a:effectLst/>
                <a:latin typeface="Arial" pitchFamily="34" charset="0"/>
                <a:ea typeface="Calibri" pitchFamily="34" charset="0"/>
                <a:cs typeface="Arial" pitchFamily="34" charset="0"/>
              </a:rPr>
              <a:t>motor</a:t>
            </a:r>
            <a:r>
              <a:rPr kumimoji="0" lang="en-US" sz="1600" b="0" i="1" u="none" strike="noStrike" cap="none" normalizeH="0" baseline="0" dirty="0">
                <a:ln>
                  <a:noFill/>
                </a:ln>
                <a:effectLst/>
                <a:latin typeface="Arial" pitchFamily="34" charset="0"/>
                <a:ea typeface="Calibri" pitchFamily="34" charset="0"/>
                <a:cs typeface="Arial" pitchFamily="34" charset="0"/>
              </a:rPr>
              <a:t> gets engage</a:t>
            </a:r>
            <a:r>
              <a:rPr kumimoji="0" lang="en-US" sz="1600" b="0" i="0" u="none" strike="noStrike" cap="none" normalizeH="0" baseline="0" dirty="0">
                <a:ln>
                  <a:noFill/>
                </a:ln>
                <a:effectLst/>
                <a:latin typeface="Arial" pitchFamily="34" charset="0"/>
                <a:ea typeface="Calibri" pitchFamily="34" charset="0"/>
                <a:cs typeface="Arial" pitchFamily="34" charset="0"/>
              </a:rPr>
              <a:t> and the alcohol hand rub </a:t>
            </a:r>
            <a:r>
              <a:rPr lang="en-US" sz="1600" dirty="0">
                <a:latin typeface="Arial" pitchFamily="34" charset="0"/>
                <a:ea typeface="Calibri" pitchFamily="34" charset="0"/>
                <a:cs typeface="Arial" pitchFamily="34" charset="0"/>
              </a:rPr>
              <a:t>will</a:t>
            </a:r>
            <a:r>
              <a:rPr kumimoji="0" lang="en-US" sz="1600" b="0" i="0" u="none" strike="noStrike" cap="none" normalizeH="0" baseline="0" dirty="0">
                <a:ln>
                  <a:noFill/>
                </a:ln>
                <a:effectLst/>
                <a:latin typeface="Arial" pitchFamily="34" charset="0"/>
                <a:ea typeface="Calibri" pitchFamily="34" charset="0"/>
                <a:cs typeface="Arial" pitchFamily="34" charset="0"/>
              </a:rPr>
              <a:t> dispense automatically.</a:t>
            </a:r>
            <a:endParaRPr kumimoji="0" lang="en-US" sz="1600" b="0" i="0" u="none" strike="noStrike" cap="none" normalizeH="0" baseline="0" dirty="0">
              <a:ln>
                <a:noFill/>
              </a:ln>
              <a:effectLst/>
              <a:latin typeface="Arial" pitchFamily="34" charset="0"/>
              <a:cs typeface="Arial"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963</TotalTime>
  <Words>1284</Words>
  <Application>Microsoft Office PowerPoint</Application>
  <PresentationFormat>On-screen Show (4:3)</PresentationFormat>
  <Paragraphs>209</Paragraphs>
  <Slides>21</Slides>
  <Notes>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21</vt:i4>
      </vt:variant>
    </vt:vector>
  </HeadingPairs>
  <TitlesOfParts>
    <vt:vector size="33" baseType="lpstr">
      <vt:lpstr>Algerian</vt:lpstr>
      <vt:lpstr>Arial</vt:lpstr>
      <vt:lpstr>Bell MT</vt:lpstr>
      <vt:lpstr>Calibri</vt:lpstr>
      <vt:lpstr>Lucida Sans Unicode</vt:lpstr>
      <vt:lpstr>Times New Roman</vt:lpstr>
      <vt:lpstr>typonine sans regular</vt:lpstr>
      <vt:lpstr>Verdana</vt:lpstr>
      <vt:lpstr>Wingdings</vt:lpstr>
      <vt:lpstr>Wingdings 2</vt:lpstr>
      <vt:lpstr>Wingdings 3</vt:lpstr>
      <vt:lpstr>Concourse</vt:lpstr>
      <vt:lpstr>Design &amp; Implementation of real time temperature monitoring and hand sanitizer dispensing system for quality health care using Arduino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Upload the code</vt:lpstr>
      <vt:lpstr>PowerPoint Presentation</vt:lpstr>
      <vt:lpstr>Infrared Thermometer</vt:lpstr>
      <vt:lpstr> MAIN COMPENTENTS</vt:lpstr>
      <vt:lpstr>     WHAT IS MLX90614 ?</vt:lpstr>
      <vt:lpstr>FUNCTIONAL DIAGRAM</vt:lpstr>
      <vt:lpstr>      INSTALATION PROCESS</vt:lpstr>
      <vt:lpstr>WORKING…….</vt:lpstr>
      <vt:lpstr>What should be the distance between the sensor and the object?</vt:lpstr>
      <vt:lpstr>ADVANTAGES ………</vt:lpstr>
      <vt:lpstr>ADVANTAGES……….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implementation of real time temperature monitoring and hand sanitizer dispensing system for quality health care using Arduino</dc:title>
  <dc:creator>Madhu</dc:creator>
  <cp:lastModifiedBy>Madhumita G</cp:lastModifiedBy>
  <cp:revision>82</cp:revision>
  <dcterms:created xsi:type="dcterms:W3CDTF">2020-06-04T14:47:32Z</dcterms:created>
  <dcterms:modified xsi:type="dcterms:W3CDTF">2020-10-31T11:52:41Z</dcterms:modified>
</cp:coreProperties>
</file>