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6"/>
  </p:notesMasterIdLst>
  <p:sldIdLst>
    <p:sldId id="284" r:id="rId4"/>
    <p:sldId id="296" r:id="rId5"/>
    <p:sldId id="269" r:id="rId6"/>
    <p:sldId id="276" r:id="rId7"/>
    <p:sldId id="274" r:id="rId8"/>
    <p:sldId id="270" r:id="rId9"/>
    <p:sldId id="263" r:id="rId10"/>
    <p:sldId id="271" r:id="rId11"/>
    <p:sldId id="261" r:id="rId12"/>
    <p:sldId id="273" r:id="rId13"/>
    <p:sldId id="279"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EBF2"/>
    <a:srgbClr val="001336"/>
    <a:srgbClr val="0E2A47"/>
    <a:srgbClr val="BFC4D7"/>
    <a:srgbClr val="0E29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tags" Target="../tags/tag11.xml"/><Relationship Id="rId3" Type="http://schemas.openxmlformats.org/officeDocument/2006/relationships/image" Target="../media/image2.png"/><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4.png"/><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rotWithShape="1">
          <a:blip r:embed="rId3">
            <a:duotone>
              <a:prstClr val="black"/>
              <a:schemeClr val="accent1">
                <a:tint val="45000"/>
                <a:satMod val="400000"/>
              </a:schemeClr>
            </a:duotone>
            <a:lum bright="12000" contrast="30000"/>
          </a:blip>
          <a:srcRect t="586" r="671" b="-1"/>
          <a:stretch>
            <a:fillRect/>
          </a:stretch>
        </p:blipFill>
        <p:spPr>
          <a:xfrm>
            <a:off x="0" y="-14831"/>
            <a:ext cx="12192000" cy="6872831"/>
          </a:xfrm>
          <a:prstGeom prst="rect">
            <a:avLst/>
          </a:prstGeom>
        </p:spPr>
      </p:pic>
      <p:sp>
        <p:nvSpPr>
          <p:cNvPr id="2" name="标题 1"/>
          <p:cNvSpPr>
            <a:spLocks noGrp="1"/>
          </p:cNvSpPr>
          <p:nvPr>
            <p:ph type="ctrTitle" hasCustomPrompt="1"/>
            <p:custDataLst>
              <p:tags r:id="rId4"/>
            </p:custDataLst>
          </p:nvPr>
        </p:nvSpPr>
        <p:spPr>
          <a:xfrm>
            <a:off x="838200" y="1972310"/>
            <a:ext cx="7421880" cy="2218690"/>
          </a:xfrm>
        </p:spPr>
        <p:txBody>
          <a:bodyPr anchor="t" anchorCtr="0">
            <a:normAutofit/>
          </a:bodyPr>
          <a:lstStyle>
            <a:lvl1pPr algn="l">
              <a:lnSpc>
                <a:spcPct val="100000"/>
              </a:lnSpc>
              <a:defRPr sz="44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副标题 2"/>
          <p:cNvSpPr>
            <a:spLocks noGrp="1"/>
          </p:cNvSpPr>
          <p:nvPr>
            <p:ph type="subTitle" idx="1" hasCustomPrompt="1"/>
            <p:custDataLst>
              <p:tags r:id="rId5"/>
            </p:custDataLst>
          </p:nvPr>
        </p:nvSpPr>
        <p:spPr>
          <a:xfrm>
            <a:off x="838200" y="949960"/>
            <a:ext cx="10515600" cy="1015365"/>
          </a:xfrm>
        </p:spPr>
        <p:txBody>
          <a:bodyPr anchor="b">
            <a:normAutofit/>
          </a:bodyPr>
          <a:lstStyle>
            <a:lvl1pPr marL="0" indent="0" algn="l">
              <a:lnSpc>
                <a:spcPct val="100000"/>
              </a:lnSpc>
              <a:buNone/>
              <a:defRPr sz="2400">
                <a:solidFill>
                  <a:schemeClr val="accent1"/>
                </a:solidFill>
                <a:latin typeface="+mj-lt"/>
                <a:sym typeface="Arial" panose="020B0604020202020204" pitchFamily="34" charset="0"/>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24" name="署名占位符 10"/>
          <p:cNvSpPr>
            <a:spLocks noGrp="1"/>
          </p:cNvSpPr>
          <p:nvPr>
            <p:ph type="body" sz="quarter" idx="17" hasCustomPrompt="1"/>
            <p:custDataLst>
              <p:tags r:id="rId6"/>
            </p:custDataLst>
          </p:nvPr>
        </p:nvSpPr>
        <p:spPr>
          <a:xfrm>
            <a:off x="838200" y="4194175"/>
            <a:ext cx="2743200" cy="526415"/>
          </a:xfrm>
        </p:spPr>
        <p:txBody>
          <a:bodyPr anchor="ctr">
            <a:normAutofit/>
          </a:bodyPr>
          <a:lstStyle>
            <a:lvl1pPr marL="0" indent="0" algn="l">
              <a:lnSpc>
                <a:spcPct val="100000"/>
              </a:lnSpc>
              <a:buNone/>
              <a:defRPr sz="1800">
                <a:solidFill>
                  <a:schemeClr val="lt1">
                    <a:lumMod val="100000"/>
                  </a:schemeClr>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3"/>
            </p:custDataLst>
          </p:nvPr>
        </p:nvSpPr>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a:blip r:embed="rId3">
            <a:duotone>
              <a:prstClr val="black"/>
              <a:schemeClr val="accent1">
                <a:tint val="45000"/>
                <a:satMod val="400000"/>
              </a:schemeClr>
            </a:duotone>
            <a:lum bright="6000" contrast="12000"/>
          </a:blip>
          <a:srcRect t="2579"/>
          <a:stretch>
            <a:fillRect/>
          </a:stretch>
        </p:blipFill>
        <p:spPr>
          <a:xfrm>
            <a:off x="0" y="11430"/>
            <a:ext cx="12192635" cy="6846570"/>
          </a:xfrm>
          <a:prstGeom prst="rect">
            <a:avLst/>
          </a:prstGeom>
        </p:spPr>
      </p:pic>
      <p:sp>
        <p:nvSpPr>
          <p:cNvPr id="2" name="标题 1"/>
          <p:cNvSpPr>
            <a:spLocks noGrp="1"/>
          </p:cNvSpPr>
          <p:nvPr>
            <p:ph type="title" hasCustomPrompt="1"/>
            <p:custDataLst>
              <p:tags r:id="rId4"/>
            </p:custDataLst>
          </p:nvPr>
        </p:nvSpPr>
        <p:spPr>
          <a:xfrm>
            <a:off x="621665" y="755650"/>
            <a:ext cx="3260090" cy="5563870"/>
          </a:xfrm>
        </p:spPr>
        <p:txBody>
          <a:bodyPr anchor="t">
            <a:normAutofit/>
          </a:bodyPr>
          <a:lstStyle>
            <a:lvl1pPr>
              <a:defRPr sz="44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pic>
        <p:nvPicPr>
          <p:cNvPr id="4" name="图片 3"/>
          <p:cNvPicPr>
            <a:picLocks noChangeAspect="1"/>
          </p:cNvPicPr>
          <p:nvPr userDrawn="1">
            <p:custDataLst>
              <p:tags r:id="rId2"/>
            </p:custDataLst>
          </p:nvPr>
        </p:nvPicPr>
        <p:blipFill rotWithShape="1">
          <a:blip r:embed="rId3">
            <a:duotone>
              <a:prstClr val="black"/>
              <a:schemeClr val="accent1">
                <a:tint val="45000"/>
                <a:satMod val="400000"/>
              </a:schemeClr>
            </a:duotone>
            <a:lum bright="12000" contrast="24000"/>
          </a:blip>
          <a:srcRect t="1279" r="833"/>
          <a:stretch>
            <a:fillRect/>
          </a:stretch>
        </p:blipFill>
        <p:spPr>
          <a:xfrm>
            <a:off x="1" y="0"/>
            <a:ext cx="12191999" cy="6843712"/>
          </a:xfrm>
          <a:prstGeom prst="rect">
            <a:avLst/>
          </a:prstGeom>
        </p:spPr>
      </p:pic>
      <p:sp>
        <p:nvSpPr>
          <p:cNvPr id="2" name="标题 1"/>
          <p:cNvSpPr>
            <a:spLocks noGrp="1"/>
          </p:cNvSpPr>
          <p:nvPr>
            <p:ph type="title" hasCustomPrompt="1"/>
            <p:custDataLst>
              <p:tags r:id="rId4"/>
            </p:custDataLst>
          </p:nvPr>
        </p:nvSpPr>
        <p:spPr>
          <a:xfrm>
            <a:off x="3900170" y="2228215"/>
            <a:ext cx="7291070" cy="3861435"/>
          </a:xfrm>
        </p:spPr>
        <p:txBody>
          <a:bodyPr anchor="t" anchorCtr="0">
            <a:normAutofit/>
          </a:bodyPr>
          <a:lstStyle>
            <a:lvl1pPr algn="r">
              <a:defRPr sz="40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5"/>
            </p:custDataLst>
          </p:nvPr>
        </p:nvSpPr>
        <p:spPr>
          <a:xfrm>
            <a:off x="2045335" y="803275"/>
            <a:ext cx="9144000" cy="1405890"/>
          </a:xfrm>
        </p:spPr>
        <p:txBody>
          <a:bodyPr wrap="none" tIns="0" rIns="0" bIns="0" anchor="b" anchorCtr="0">
            <a:normAutofit/>
          </a:bodyPr>
          <a:lstStyle>
            <a:lvl1pPr marL="0" indent="0" algn="r">
              <a:buNone/>
              <a:defRPr sz="8800" b="1">
                <a:solidFill>
                  <a:schemeClr val="accent1"/>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lIns="0" tIns="0" rIns="0" bIns="0" rtlCol="0" anchor="ctr">
            <a:normAutofit/>
          </a:bodyPr>
          <a:lstStyle>
            <a:lvl1pPr algn="l">
              <a:defRPr lang="en-US" dirty="0">
                <a:solidFill>
                  <a:schemeClr val="lt1">
                    <a:lumMod val="100000"/>
                  </a:schemeClr>
                </a:solidFill>
                <a:latin typeface="+mj-lt"/>
                <a:sym typeface="Arial" panose="020B0604020202020204" pitchFamily="34"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vert="horz" lIns="0" tIns="0" rIns="0" bIns="0" rtlCol="0" anchor="ctr">
            <a:normAutofit/>
          </a:bodyPr>
          <a:lstStyle>
            <a:lvl1pPr algn="l">
              <a:defRPr lang="en-US" dirty="0">
                <a:solidFill>
                  <a:schemeClr val="lt1">
                    <a:lumMod val="100000"/>
                  </a:schemeClr>
                </a:solidFill>
                <a:latin typeface="+mj-lt"/>
                <a:sym typeface="Arial" panose="020B0604020202020204" pitchFamily="34"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anchor="b"/>
          <a:lstStyle>
            <a:lvl1pPr marL="0" indent="0">
              <a:buNone/>
              <a:defRPr sz="2400" b="1">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anchor="b"/>
          <a:lstStyle>
            <a:lvl1pPr marL="0" indent="0">
              <a:buNone/>
              <a:defRPr sz="2400" b="1">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8810" cy="539750"/>
          </a:xfrm>
        </p:spPr>
        <p:txBody>
          <a:bodyPr anchor="t"/>
          <a:lstStyle>
            <a:lvl1pPr marL="0" indent="0">
              <a:buNone/>
              <a:defRPr sz="2400" b="0">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a:blip r:embed="rId3">
            <a:duotone>
              <a:prstClr val="black"/>
              <a:schemeClr val="accent1">
                <a:tint val="45000"/>
                <a:satMod val="400000"/>
              </a:schemeClr>
            </a:duotone>
            <a:lum bright="12000" contrast="24000"/>
          </a:blip>
          <a:stretch>
            <a:fillRect/>
          </a:stretch>
        </p:blipFill>
        <p:spPr>
          <a:xfrm>
            <a:off x="0" y="0"/>
            <a:ext cx="12192000" cy="6857999"/>
          </a:xfrm>
          <a:prstGeom prst="rect">
            <a:avLst/>
          </a:prstGeom>
        </p:spPr>
      </p:pic>
      <p:sp>
        <p:nvSpPr>
          <p:cNvPr id="2" name="标题 1"/>
          <p:cNvSpPr>
            <a:spLocks noGrp="1"/>
          </p:cNvSpPr>
          <p:nvPr>
            <p:ph type="ctrTitle" hasCustomPrompt="1"/>
            <p:custDataLst>
              <p:tags r:id="rId4"/>
            </p:custDataLst>
          </p:nvPr>
        </p:nvSpPr>
        <p:spPr>
          <a:xfrm>
            <a:off x="838200" y="1216451"/>
            <a:ext cx="10515000" cy="1800000"/>
          </a:xfrm>
        </p:spPr>
        <p:txBody>
          <a:bodyPr anchor="b"/>
          <a:lstStyle>
            <a:lvl1pPr algn="ctr">
              <a:lnSpc>
                <a:spcPct val="100000"/>
              </a:lnSpc>
              <a:defRPr sz="60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24" name="署名占位符 10"/>
          <p:cNvSpPr>
            <a:spLocks noGrp="1"/>
          </p:cNvSpPr>
          <p:nvPr>
            <p:ph type="body" sz="quarter" idx="17" hasCustomPrompt="1"/>
            <p:custDataLst>
              <p:tags r:id="rId5"/>
            </p:custDataLst>
          </p:nvPr>
        </p:nvSpPr>
        <p:spPr>
          <a:xfrm>
            <a:off x="838165" y="3380249"/>
            <a:ext cx="10514400" cy="898647"/>
          </a:xfrm>
        </p:spPr>
        <p:txBody>
          <a:bodyPr anchor="t">
            <a:normAutofit/>
          </a:bodyPr>
          <a:lstStyle>
            <a:lvl1pPr marL="0" indent="0" algn="ctr">
              <a:lnSpc>
                <a:spcPct val="100000"/>
              </a:lnSpc>
              <a:buNone/>
              <a:defRPr sz="1800">
                <a:solidFill>
                  <a:schemeClr val="lt1">
                    <a:lumMod val="100000"/>
                  </a:schemeClr>
                </a:solidFill>
                <a:latin typeface="+mn-lt"/>
                <a:sym typeface="Arial" panose="020B0604020202020204" pitchFamily="34" charset="0"/>
              </a:defRPr>
            </a:lvl1pPr>
          </a:lstStyle>
          <a:p>
            <a:pPr lvl="0"/>
            <a:r>
              <a:rPr lang="en-US" dirty="0">
                <a:latin typeface="+mn-lt"/>
              </a:rPr>
              <a:t>Click to add text</a:t>
            </a:r>
            <a:endParaRPr lang="en-US" dirty="0"/>
          </a:p>
        </p:txBody>
      </p:sp>
      <p:sp>
        <p:nvSpPr>
          <p:cNvPr id="4" name="日期占位符 3"/>
          <p:cNvSpPr>
            <a:spLocks noGrp="1"/>
          </p:cNvSpPr>
          <p:nvPr>
            <p:ph type="dt" sz="half" idx="18"/>
            <p:custDataLst>
              <p:tags r:id="rId6"/>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9"/>
            <p:custDataLst>
              <p:tags r:id="rId7"/>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20"/>
            <p:custDataLst>
              <p:tags r:id="rId8"/>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9" Type="http://schemas.openxmlformats.org/officeDocument/2006/relationships/theme" Target="../theme/theme2.xml"/><Relationship Id="rId18" Type="http://schemas.openxmlformats.org/officeDocument/2006/relationships/tags" Target="../tags/tag57.xml"/><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custDataLst>
              <p:tags r:id="rId12"/>
            </p:custDataLst>
          </p:nvPr>
        </p:nvSpPr>
        <p:spPr>
          <a:xfrm>
            <a:off x="0" y="0"/>
            <a:ext cx="12192000" cy="6876415"/>
          </a:xfrm>
          <a:prstGeom prst="rect">
            <a:avLst/>
          </a:prstGeom>
          <a:solidFill>
            <a:srgbClr val="0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2" name="标题占位符 1"/>
          <p:cNvSpPr>
            <a:spLocks noGrp="1"/>
          </p:cNvSpPr>
          <p:nvPr>
            <p:ph type="title"/>
            <p:custDataLst>
              <p:tags r:id="rId13"/>
            </p:custDataLst>
          </p:nvPr>
        </p:nvSpPr>
        <p:spPr>
          <a:xfrm>
            <a:off x="695960" y="360000"/>
            <a:ext cx="10800000" cy="720000"/>
          </a:xfrm>
          <a:prstGeom prst="rect">
            <a:avLst/>
          </a:prstGeom>
        </p:spPr>
        <p:txBody>
          <a:bodyPr vert="horz" lIns="0" tIns="0" rIns="0" bIns="0" rtlCol="0" anchor="ctr">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4"/>
            </p:custDataLst>
          </p:nvPr>
        </p:nvSpPr>
        <p:spPr>
          <a:xfrm>
            <a:off x="695960" y="1301749"/>
            <a:ext cx="10800000" cy="4873625"/>
          </a:xfrm>
          <a:prstGeom prst="rect">
            <a:avLst/>
          </a:prstGeom>
        </p:spPr>
        <p:txBody>
          <a:bodyPr vert="horz"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5"/>
            </p:custDataLst>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7"/>
            </p:custDataLst>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9"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3200" b="1" kern="1200">
          <a:solidFill>
            <a:srgbClr val="FFFFFF"/>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400" kern="1200">
          <a:solidFill>
            <a:srgbClr val="FFFFFF"/>
          </a:solidFill>
          <a:latin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1200" kern="1200">
          <a:solidFill>
            <a:srgbClr val="FFFFFF"/>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000" kern="1200">
          <a:solidFill>
            <a:srgbClr val="FFFFFF"/>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900" kern="1200">
          <a:solidFill>
            <a:srgbClr val="FFFFFF"/>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000" kern="1200">
          <a:solidFill>
            <a:srgbClr val="FFFFFF"/>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838200" y="1972310"/>
            <a:ext cx="7421880" cy="2218690"/>
          </a:xfrm>
        </p:spPr>
        <p:txBody>
          <a:bodyPr/>
          <a:lstStyle/>
          <a:p>
            <a:r>
              <a:rPr lang="en-US"/>
              <a:t>HR Analytics</a:t>
            </a:r>
            <a:endParaRPr lang="en-US"/>
          </a:p>
        </p:txBody>
      </p:sp>
      <p:sp>
        <p:nvSpPr>
          <p:cNvPr id="5" name="副标题"/>
          <p:cNvSpPr>
            <a:spLocks noGrp="1"/>
          </p:cNvSpPr>
          <p:nvPr>
            <p:ph type="subTitle" idx="1"/>
            <p:custDataLst>
              <p:tags r:id="rId2"/>
            </p:custDataLst>
          </p:nvPr>
        </p:nvSpPr>
        <p:spPr>
          <a:xfrm>
            <a:off x="838200" y="949960"/>
            <a:ext cx="10515600" cy="1015365"/>
          </a:xfrm>
        </p:spPr>
        <p:txBody>
          <a:bodyPr/>
          <a:lstStyle/>
          <a:p>
            <a:r>
              <a:rPr lang="en-US"/>
              <a:t>To identify the best source of recruitment for a tech startup</a:t>
            </a:r>
            <a:endParaRPr lang="en-US"/>
          </a:p>
        </p:txBody>
      </p:sp>
      <p:sp>
        <p:nvSpPr>
          <p:cNvPr id="10" name="署名"/>
          <p:cNvSpPr>
            <a:spLocks noGrp="1"/>
          </p:cNvSpPr>
          <p:nvPr>
            <p:ph type="body" sz="quarter" idx="17"/>
            <p:custDataLst>
              <p:tags r:id="rId3"/>
            </p:custDataLst>
          </p:nvPr>
        </p:nvSpPr>
        <p:spPr>
          <a:xfrm>
            <a:off x="838200" y="4194175"/>
            <a:ext cx="4018915" cy="526415"/>
          </a:xfrm>
        </p:spPr>
        <p:txBody>
          <a:bodyPr>
            <a:normAutofit/>
          </a:bodyPr>
          <a:lstStyle/>
          <a:p>
            <a:r>
              <a:rPr lang="en-US"/>
              <a:t>Presented By : Madhumita Roy</a:t>
            </a:r>
            <a:endParaRPr 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ext Box 1"/>
          <p:cNvSpPr txBox="1"/>
          <p:nvPr/>
        </p:nvSpPr>
        <p:spPr>
          <a:xfrm>
            <a:off x="457835" y="935355"/>
            <a:ext cx="11115040" cy="5761990"/>
          </a:xfrm>
          <a:prstGeom prst="rect">
            <a:avLst/>
          </a:prstGeom>
          <a:noFill/>
        </p:spPr>
        <p:txBody>
          <a:bodyPr wrap="square" rtlCol="0">
            <a:noAutofit/>
          </a:bodyPr>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Campus Recruitment:</a:t>
            </a:r>
            <a:r>
              <a:rPr lang="en-US" sz="1400">
                <a:solidFill>
                  <a:schemeClr val="tx1"/>
                </a:solidFill>
                <a:latin typeface="Arial" panose="020B0604020202020204" pitchFamily="34" charset="0"/>
                <a:cs typeface="Arial" panose="020B0604020202020204" pitchFamily="34" charset="0"/>
                <a:sym typeface="+mn-ea"/>
              </a:rPr>
              <a:t> This could be the ideal second choice for a startup. Fresh graduates bring new ideas, adaptability, and enthusiasm. Their sales performance is strong, and while attrition is moderate, campus recruits are often open to growth and learning, which could lead to longer tenures when properly nurtured in a tech startup environment.</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Applied Online</a:t>
            </a:r>
            <a:r>
              <a:rPr lang="en-US" sz="1400">
                <a:solidFill>
                  <a:schemeClr val="tx1"/>
                </a:solidFill>
                <a:latin typeface="Arial" panose="020B0604020202020204" pitchFamily="34" charset="0"/>
                <a:cs typeface="Arial" panose="020B0604020202020204" pitchFamily="34" charset="0"/>
                <a:sym typeface="+mn-ea"/>
              </a:rPr>
              <a:t>: While this source delivers the best sales performance, the high attrition could strain a startup. However, if the focus is on rapid growth and scaling quickly, this source may provide high-value talent in the short term, with a focus on improving retention strategies.</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a:solidFill>
                <a:schemeClr val="tx1"/>
              </a:solidFill>
              <a:latin typeface="Arial" panose="020B0604020202020204" pitchFamily="34" charset="0"/>
              <a:cs typeface="Arial" panose="020B0604020202020204" pitchFamily="34" charset="0"/>
              <a:sym typeface="+mn-ea"/>
            </a:endParaRPr>
          </a:p>
          <a:p>
            <a:r>
              <a:rPr lang="en-US" sz="1400">
                <a:solidFill>
                  <a:schemeClr val="tx1"/>
                </a:solidFill>
                <a:latin typeface="Arial" panose="020B0604020202020204" pitchFamily="34" charset="0"/>
                <a:cs typeface="Arial" panose="020B0604020202020204" pitchFamily="34" charset="0"/>
                <a:sym typeface="+mn-ea"/>
              </a:rPr>
              <a:t>3. </a:t>
            </a:r>
            <a:r>
              <a:rPr lang="en-US" sz="1400" b="1">
                <a:solidFill>
                  <a:schemeClr val="tx1"/>
                </a:solidFill>
                <a:latin typeface="Arial" panose="020B0604020202020204" pitchFamily="34" charset="0"/>
                <a:cs typeface="Arial" panose="020B0604020202020204" pitchFamily="34" charset="0"/>
                <a:sym typeface="+mn-ea"/>
              </a:rPr>
              <a:t>Sales Contributions vs. Stability</a:t>
            </a:r>
            <a:endParaRPr lang="en-US" sz="1400" b="1">
              <a:solidFill>
                <a:schemeClr val="tx1"/>
              </a:solidFill>
              <a:latin typeface="Arial" panose="020B0604020202020204" pitchFamily="34" charset="0"/>
              <a:cs typeface="Arial" panose="020B0604020202020204" pitchFamily="34" charset="0"/>
              <a:sym typeface="+mn-ea"/>
            </a:endParaRPr>
          </a:p>
          <a:p>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Long-term Stability:</a:t>
            </a:r>
            <a:r>
              <a:rPr lang="en-US" sz="1400">
                <a:solidFill>
                  <a:schemeClr val="tx1"/>
                </a:solidFill>
                <a:latin typeface="Arial" panose="020B0604020202020204" pitchFamily="34" charset="0"/>
                <a:cs typeface="Arial" panose="020B0604020202020204" pitchFamily="34" charset="0"/>
                <a:sym typeface="+mn-ea"/>
              </a:rPr>
              <a:t> Referrals and Campus recruits are more stable, as their attrition rates are lower compared to Applied Online. These sources can form a reliable core team that is vital for early-stage growth.</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High Initial Impact:</a:t>
            </a:r>
            <a:r>
              <a:rPr lang="en-US" sz="1400">
                <a:solidFill>
                  <a:schemeClr val="tx1"/>
                </a:solidFill>
                <a:latin typeface="Arial" panose="020B0604020202020204" pitchFamily="34" charset="0"/>
                <a:cs typeface="Arial" panose="020B0604020202020204" pitchFamily="34" charset="0"/>
                <a:sym typeface="+mn-ea"/>
              </a:rPr>
              <a:t> Applied Online candidates can drive strong short-term results, which can be useful for high-impact roles. However, a startup would need to put in place retention mechanisms to reduce the high attrition.</a:t>
            </a:r>
            <a:endParaRPr lang="en-US" sz="1400">
              <a:solidFill>
                <a:schemeClr val="tx1"/>
              </a:solidFill>
              <a:latin typeface="Arial" panose="020B0604020202020204" pitchFamily="34" charset="0"/>
              <a:cs typeface="Arial" panose="020B0604020202020204" pitchFamily="34" charset="0"/>
            </a:endParaRPr>
          </a:p>
          <a:p>
            <a:endParaRPr lang="en-US" sz="1400">
              <a:solidFill>
                <a:schemeClr val="tx1"/>
              </a:solidFill>
              <a:latin typeface="Arial" panose="020B0604020202020204" pitchFamily="34" charset="0"/>
              <a:cs typeface="Arial" panose="020B0604020202020204" pitchFamily="34" charset="0"/>
            </a:endParaRPr>
          </a:p>
          <a:p>
            <a:r>
              <a:rPr lang="en-US" sz="1400">
                <a:solidFill>
                  <a:schemeClr val="tx1"/>
                </a:solidFill>
                <a:latin typeface="Arial" panose="020B0604020202020204" pitchFamily="34" charset="0"/>
                <a:cs typeface="Arial" panose="020B0604020202020204" pitchFamily="34" charset="0"/>
                <a:sym typeface="+mn-ea"/>
              </a:rPr>
              <a:t>4. </a:t>
            </a:r>
            <a:r>
              <a:rPr lang="en-US" sz="1400" b="1">
                <a:solidFill>
                  <a:schemeClr val="tx1"/>
                </a:solidFill>
                <a:latin typeface="Arial" panose="020B0604020202020204" pitchFamily="34" charset="0"/>
                <a:cs typeface="Arial" panose="020B0604020202020204" pitchFamily="34" charset="0"/>
                <a:sym typeface="+mn-ea"/>
              </a:rPr>
              <a:t>Recruitment Strategy Recommendation</a:t>
            </a:r>
            <a:endParaRPr lang="en-US" sz="1400" b="1">
              <a:solidFill>
                <a:schemeClr val="tx1"/>
              </a:solidFill>
              <a:latin typeface="Arial" panose="020B0604020202020204" pitchFamily="34" charset="0"/>
              <a:cs typeface="Arial" panose="020B0604020202020204" pitchFamily="34" charset="0"/>
              <a:sym typeface="+mn-ea"/>
            </a:endParaRPr>
          </a:p>
          <a:p>
            <a:endParaRPr lang="en-US" sz="1400" b="1">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Primary Focus:</a:t>
            </a:r>
            <a:r>
              <a:rPr lang="en-US" sz="1400">
                <a:solidFill>
                  <a:schemeClr val="tx1"/>
                </a:solidFill>
                <a:latin typeface="Arial" panose="020B0604020202020204" pitchFamily="34" charset="0"/>
                <a:cs typeface="Arial" panose="020B0604020202020204" pitchFamily="34" charset="0"/>
                <a:sym typeface="+mn-ea"/>
              </a:rPr>
              <a:t> Based on this analysis,</a:t>
            </a:r>
            <a:r>
              <a:rPr lang="en-US" sz="1400" b="1" i="1">
                <a:solidFill>
                  <a:schemeClr val="tx1"/>
                </a:solidFill>
                <a:latin typeface="Arial" panose="020B0604020202020204" pitchFamily="34" charset="0"/>
                <a:cs typeface="Arial" panose="020B0604020202020204" pitchFamily="34" charset="0"/>
                <a:sym typeface="+mn-ea"/>
              </a:rPr>
              <a:t> referral programs</a:t>
            </a:r>
            <a:r>
              <a:rPr lang="en-US" sz="1400">
                <a:solidFill>
                  <a:schemeClr val="tx1"/>
                </a:solidFill>
                <a:latin typeface="Arial" panose="020B0604020202020204" pitchFamily="34" charset="0"/>
                <a:cs typeface="Arial" panose="020B0604020202020204" pitchFamily="34" charset="0"/>
                <a:sym typeface="+mn-ea"/>
              </a:rPr>
              <a:t> should be a key recruitment strategy for a tech startup. It’s the most cost-effective, leads to lower attrition, and ensures candidates are culturally aligned, which is crucial in fast-moving, collaborative startup environments.</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Supplementary Approach:</a:t>
            </a:r>
            <a:r>
              <a:rPr lang="en-US" sz="1400">
                <a:solidFill>
                  <a:schemeClr val="tx1"/>
                </a:solidFill>
                <a:latin typeface="Arial" panose="020B0604020202020204" pitchFamily="34" charset="0"/>
                <a:cs typeface="Arial" panose="020B0604020202020204" pitchFamily="34" charset="0"/>
                <a:sym typeface="+mn-ea"/>
              </a:rPr>
              <a:t> </a:t>
            </a:r>
            <a:r>
              <a:rPr lang="en-US" sz="1400" b="1" i="1">
                <a:solidFill>
                  <a:schemeClr val="tx1"/>
                </a:solidFill>
                <a:latin typeface="Arial" panose="020B0604020202020204" pitchFamily="34" charset="0"/>
                <a:cs typeface="Arial" panose="020B0604020202020204" pitchFamily="34" charset="0"/>
                <a:sym typeface="+mn-ea"/>
              </a:rPr>
              <a:t>Campus recruitment</a:t>
            </a:r>
            <a:r>
              <a:rPr lang="en-US" sz="1400">
                <a:solidFill>
                  <a:schemeClr val="tx1"/>
                </a:solidFill>
                <a:latin typeface="Arial" panose="020B0604020202020204" pitchFamily="34" charset="0"/>
                <a:cs typeface="Arial" panose="020B0604020202020204" pitchFamily="34" charset="0"/>
                <a:sym typeface="+mn-ea"/>
              </a:rPr>
              <a:t> should also be actively pursued to access fresh, innovative talent. Investing in long-term retention programs, such as career growth opportunities, could help reduce attrition.</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Cautious Use of Online Recruitment:</a:t>
            </a:r>
            <a:r>
              <a:rPr lang="en-US" sz="1400">
                <a:solidFill>
                  <a:schemeClr val="tx1"/>
                </a:solidFill>
                <a:latin typeface="Arial" panose="020B0604020202020204" pitchFamily="34" charset="0"/>
                <a:cs typeface="Arial" panose="020B0604020202020204" pitchFamily="34" charset="0"/>
                <a:sym typeface="+mn-ea"/>
              </a:rPr>
              <a:t> While </a:t>
            </a:r>
            <a:r>
              <a:rPr lang="en-US" sz="1400" b="1" i="1">
                <a:solidFill>
                  <a:schemeClr val="tx1"/>
                </a:solidFill>
                <a:latin typeface="Arial" panose="020B0604020202020204" pitchFamily="34" charset="0"/>
                <a:cs typeface="Arial" panose="020B0604020202020204" pitchFamily="34" charset="0"/>
                <a:sym typeface="+mn-ea"/>
              </a:rPr>
              <a:t>Applied Online</a:t>
            </a:r>
            <a:r>
              <a:rPr lang="en-US" sz="1400">
                <a:solidFill>
                  <a:schemeClr val="tx1"/>
                </a:solidFill>
                <a:latin typeface="Arial" panose="020B0604020202020204" pitchFamily="34" charset="0"/>
                <a:cs typeface="Arial" panose="020B0604020202020204" pitchFamily="34" charset="0"/>
                <a:sym typeface="+mn-ea"/>
              </a:rPr>
              <a:t> is effective in bringing high-performing individuals, the startup should be cautious of the high turnover and develop strategies such as personalized onboarding, mentoring, and career development to retain these hires.</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a:solidFill>
                <a:schemeClr val="tx1"/>
              </a:solidFill>
              <a:latin typeface="Arial" panose="020B0604020202020204" pitchFamily="34" charset="0"/>
              <a:cs typeface="Arial" panose="020B0604020202020204" pitchFamily="34" charset="0"/>
            </a:endParaRPr>
          </a:p>
          <a:p>
            <a:endParaRPr lang="en-US" sz="140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ext Box 1"/>
          <p:cNvSpPr txBox="1"/>
          <p:nvPr/>
        </p:nvSpPr>
        <p:spPr>
          <a:xfrm>
            <a:off x="866140" y="1691640"/>
            <a:ext cx="10456545" cy="4829810"/>
          </a:xfrm>
          <a:prstGeom prst="rect">
            <a:avLst/>
          </a:prstGeom>
          <a:noFill/>
        </p:spPr>
        <p:txBody>
          <a:bodyPr wrap="square" rtlCol="0" anchor="t">
            <a:noAutofit/>
          </a:bodyPr>
          <a:p>
            <a:pPr marL="285750" indent="-285750">
              <a:buFont typeface="Arial" panose="020B0604020202020204" pitchFamily="34" charset="0"/>
              <a:buChar char="•"/>
            </a:pPr>
            <a:r>
              <a:rPr lang="en-US" sz="1600" b="1">
                <a:solidFill>
                  <a:schemeClr val="tx1"/>
                </a:solidFill>
                <a:latin typeface="Arial" panose="020B0604020202020204" pitchFamily="34" charset="0"/>
                <a:cs typeface="Arial" panose="020B0604020202020204" pitchFamily="34" charset="0"/>
              </a:rPr>
              <a:t>Primary Focus: Referral Programs</a:t>
            </a: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r>
              <a:rPr lang="en-US" sz="1600">
                <a:solidFill>
                  <a:schemeClr val="tx1"/>
                </a:solidFill>
                <a:latin typeface="Arial" panose="020B0604020202020204" pitchFamily="34" charset="0"/>
                <a:cs typeface="Arial" panose="020B0604020202020204" pitchFamily="34" charset="0"/>
              </a:rPr>
              <a:t>Referral recruitment should be the core strategy for the tech startup due to its strong balance between sales performance and retention. Candidates recruited through referrals are culturally aligned and demonstrate lower attrition rates, making them ideal for creating a stable, collaborative team. This will lead to cost savings in recruitment and training while ensuring a more engaged workforce.</a:t>
            </a:r>
            <a:endParaRPr lang="en-US" sz="16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b="1">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a:solidFill>
                  <a:schemeClr val="tx1"/>
                </a:solidFill>
                <a:latin typeface="Arial" panose="020B0604020202020204" pitchFamily="34" charset="0"/>
                <a:cs typeface="Arial" panose="020B0604020202020204" pitchFamily="34" charset="0"/>
              </a:rPr>
              <a:t>Supplementary Focus: Campus Recruitment</a:t>
            </a: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r>
              <a:rPr lang="en-US" sz="1600">
                <a:solidFill>
                  <a:schemeClr val="tx1"/>
                </a:solidFill>
                <a:latin typeface="Arial" panose="020B0604020202020204" pitchFamily="34" charset="0"/>
                <a:cs typeface="Arial" panose="020B0604020202020204" pitchFamily="34" charset="0"/>
              </a:rPr>
              <a:t>Campus recruitment offers fresh talent with a strong sales performance and moderate attrition. By investing in retention programs like mentoring, growth opportunities, and career development, the startup can retain these recruits for the long term and harness their potential for innovation.</a:t>
            </a:r>
            <a:endParaRPr lang="en-US" sz="16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a:solidFill>
                  <a:schemeClr val="tx1"/>
                </a:solidFill>
                <a:latin typeface="Arial" panose="020B0604020202020204" pitchFamily="34" charset="0"/>
                <a:cs typeface="Arial" panose="020B0604020202020204" pitchFamily="34" charset="0"/>
              </a:rPr>
              <a:t>Cautious Use of Online Recruitment</a:t>
            </a: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r>
              <a:rPr lang="en-US" sz="1600">
                <a:solidFill>
                  <a:schemeClr val="tx1"/>
                </a:solidFill>
                <a:latin typeface="Arial" panose="020B0604020202020204" pitchFamily="34" charset="0"/>
                <a:cs typeface="Arial" panose="020B0604020202020204" pitchFamily="34" charset="0"/>
              </a:rPr>
              <a:t>While online recruitment brings in high-performing individuals, its high attrition could be costly. The startup should proceed with caution and focus on retention strategies like personalized onboarding, regular mentorship, and career development to make this source more sustainable. This strategy could be effective for short-term, high-impact roles where immediate results are required.</a:t>
            </a:r>
            <a:endParaRPr lang="en-US" sz="1600">
              <a:solidFill>
                <a:schemeClr val="tx1"/>
              </a:solidFill>
              <a:latin typeface="Arial" panose="020B0604020202020204" pitchFamily="34" charset="0"/>
              <a:cs typeface="Arial" panose="020B0604020202020204" pitchFamily="34" charset="0"/>
            </a:endParaRPr>
          </a:p>
        </p:txBody>
      </p:sp>
      <p:sp>
        <p:nvSpPr>
          <p:cNvPr id="3" name="Text Box 2"/>
          <p:cNvSpPr txBox="1"/>
          <p:nvPr/>
        </p:nvSpPr>
        <p:spPr>
          <a:xfrm>
            <a:off x="1503680" y="615950"/>
            <a:ext cx="8509635" cy="922020"/>
          </a:xfrm>
          <a:prstGeom prst="rect">
            <a:avLst/>
          </a:prstGeom>
          <a:noFill/>
        </p:spPr>
        <p:txBody>
          <a:bodyPr wrap="square" rtlCol="0">
            <a:spAutoFit/>
          </a:bodyPr>
          <a:p>
            <a:pPr marL="457200" lvl="1" indent="457200"/>
            <a:r>
              <a:rPr lang="en-US" sz="5400" b="1">
                <a:solidFill>
                  <a:schemeClr val="tx1"/>
                </a:solidFill>
                <a:latin typeface="Arial Black" panose="020B0A04020102020204" charset="0"/>
                <a:cs typeface="Arial Black" panose="020B0A04020102020204" charset="0"/>
              </a:rPr>
              <a:t>Recommendation</a:t>
            </a:r>
            <a:endParaRPr lang="en-US" sz="5400" b="1">
              <a:solidFill>
                <a:schemeClr val="tx1"/>
              </a:solidFill>
              <a:latin typeface="Arial Black" panose="020B0A04020102020204" charset="0"/>
              <a:cs typeface="Arial Black" panose="020B0A040201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ext Box 1"/>
          <p:cNvSpPr txBox="1"/>
          <p:nvPr/>
        </p:nvSpPr>
        <p:spPr>
          <a:xfrm>
            <a:off x="1372870" y="2652395"/>
            <a:ext cx="9279255" cy="3349625"/>
          </a:xfrm>
          <a:prstGeom prst="rect">
            <a:avLst/>
          </a:prstGeom>
          <a:noFill/>
        </p:spPr>
        <p:txBody>
          <a:bodyPr wrap="square" rtlCol="0">
            <a:noAutofit/>
          </a:bodyPr>
          <a:p>
            <a:r>
              <a:rPr lang="en-US">
                <a:solidFill>
                  <a:schemeClr val="tx1"/>
                </a:solidFill>
                <a:latin typeface="Arial" panose="020B0604020202020204" pitchFamily="34" charset="0"/>
                <a:cs typeface="Arial" panose="020B0604020202020204" pitchFamily="34" charset="0"/>
                <a:sym typeface="+mn-ea"/>
              </a:rPr>
              <a:t>For a tech startup looking to optimize recruitment strategies based on performance and retention, </a:t>
            </a:r>
            <a:r>
              <a:rPr lang="en-US" b="1" i="1">
                <a:solidFill>
                  <a:schemeClr val="tx1"/>
                </a:solidFill>
                <a:latin typeface="Arial" panose="020B0604020202020204" pitchFamily="34" charset="0"/>
                <a:cs typeface="Arial" panose="020B0604020202020204" pitchFamily="34" charset="0"/>
                <a:sym typeface="+mn-ea"/>
              </a:rPr>
              <a:t>referral programs</a:t>
            </a:r>
            <a:r>
              <a:rPr lang="en-US">
                <a:solidFill>
                  <a:schemeClr val="tx1"/>
                </a:solidFill>
                <a:latin typeface="Arial" panose="020B0604020202020204" pitchFamily="34" charset="0"/>
                <a:cs typeface="Arial" panose="020B0604020202020204" pitchFamily="34" charset="0"/>
                <a:sym typeface="+mn-ea"/>
              </a:rPr>
              <a:t> and </a:t>
            </a:r>
            <a:r>
              <a:rPr lang="en-US" b="1" i="1">
                <a:solidFill>
                  <a:schemeClr val="tx1"/>
                </a:solidFill>
                <a:latin typeface="Arial" panose="020B0604020202020204" pitchFamily="34" charset="0"/>
                <a:cs typeface="Arial" panose="020B0604020202020204" pitchFamily="34" charset="0"/>
                <a:sym typeface="+mn-ea"/>
              </a:rPr>
              <a:t>campus recruitment </a:t>
            </a:r>
            <a:r>
              <a:rPr lang="en-US">
                <a:solidFill>
                  <a:schemeClr val="tx1"/>
                </a:solidFill>
                <a:latin typeface="Arial" panose="020B0604020202020204" pitchFamily="34" charset="0"/>
                <a:cs typeface="Arial" panose="020B0604020202020204" pitchFamily="34" charset="0"/>
                <a:sym typeface="+mn-ea"/>
              </a:rPr>
              <a:t>should be the primary focus. </a:t>
            </a:r>
            <a:r>
              <a:rPr lang="en-US" b="1" i="1">
                <a:solidFill>
                  <a:schemeClr val="tx1"/>
                </a:solidFill>
                <a:latin typeface="Arial" panose="020B0604020202020204" pitchFamily="34" charset="0"/>
                <a:cs typeface="Arial" panose="020B0604020202020204" pitchFamily="34" charset="0"/>
                <a:sym typeface="+mn-ea"/>
              </a:rPr>
              <a:t>Applied Online</a:t>
            </a:r>
            <a:r>
              <a:rPr lang="en-US">
                <a:solidFill>
                  <a:schemeClr val="tx1"/>
                </a:solidFill>
                <a:latin typeface="Arial" panose="020B0604020202020204" pitchFamily="34" charset="0"/>
                <a:cs typeface="Arial" panose="020B0604020202020204" pitchFamily="34" charset="0"/>
                <a:sym typeface="+mn-ea"/>
              </a:rPr>
              <a:t> recruitment can still be used for quick scaling in high-impact roles but should be balanced with strategies to minimize attrition.</a:t>
            </a:r>
            <a:endParaRPr lang="en-US">
              <a:solidFill>
                <a:schemeClr val="tx1"/>
              </a:solidFill>
              <a:latin typeface="Arial" panose="020B0604020202020204" pitchFamily="34" charset="0"/>
              <a:cs typeface="Arial" panose="020B0604020202020204" pitchFamily="34" charset="0"/>
              <a:sym typeface="+mn-ea"/>
            </a:endParaRPr>
          </a:p>
          <a:p>
            <a:endParaRPr lang="en-US">
              <a:solidFill>
                <a:schemeClr val="tx1"/>
              </a:solidFill>
              <a:latin typeface="Arial" panose="020B0604020202020204" pitchFamily="34" charset="0"/>
              <a:cs typeface="Arial" panose="020B0604020202020204" pitchFamily="34" charset="0"/>
              <a:sym typeface="+mn-ea"/>
            </a:endParaRPr>
          </a:p>
        </p:txBody>
      </p:sp>
      <p:sp>
        <p:nvSpPr>
          <p:cNvPr id="3" name="Text Box 2"/>
          <p:cNvSpPr txBox="1"/>
          <p:nvPr/>
        </p:nvSpPr>
        <p:spPr>
          <a:xfrm>
            <a:off x="1127760" y="744855"/>
            <a:ext cx="7987030" cy="922020"/>
          </a:xfrm>
          <a:prstGeom prst="rect">
            <a:avLst/>
          </a:prstGeom>
          <a:noFill/>
        </p:spPr>
        <p:txBody>
          <a:bodyPr wrap="square" rtlCol="0">
            <a:spAutoFit/>
          </a:bodyPr>
          <a:p>
            <a:pPr marL="1828800" lvl="4" indent="457200" algn="l"/>
            <a:r>
              <a:rPr lang="en-US" sz="5400">
                <a:solidFill>
                  <a:schemeClr val="tx1"/>
                </a:solidFill>
                <a:latin typeface="Arial Black" panose="020B0A04020102020204" charset="0"/>
                <a:cs typeface="Arial Black" panose="020B0A04020102020204" charset="0"/>
              </a:rPr>
              <a:t>Conclusion</a:t>
            </a:r>
            <a:endParaRPr lang="en-US" sz="5400">
              <a:solidFill>
                <a:schemeClr val="tx1"/>
              </a:solidFill>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75435" y="628015"/>
            <a:ext cx="8749030" cy="847090"/>
          </a:xfrm>
          <a:prstGeom prst="rect">
            <a:avLst/>
          </a:prstGeom>
          <a:noFill/>
        </p:spPr>
        <p:txBody>
          <a:bodyPr wrap="square" rtlCol="0">
            <a:noAutofit/>
          </a:bodyPr>
          <a:p>
            <a:r>
              <a:rPr lang="en-US" sz="4000">
                <a:latin typeface="Arial Black" panose="020B0A04020102020204" charset="0"/>
                <a:cs typeface="Arial Black" panose="020B0A04020102020204" charset="0"/>
              </a:rPr>
              <a:t>Link For The code File </a:t>
            </a:r>
            <a:endParaRPr lang="en-US" sz="4000">
              <a:latin typeface="Arial Black" panose="020B0A04020102020204" charset="0"/>
              <a:cs typeface="Arial Black" panose="020B0A04020102020204" charset="0"/>
            </a:endParaRPr>
          </a:p>
        </p:txBody>
      </p:sp>
      <p:sp>
        <p:nvSpPr>
          <p:cNvPr id="3" name="Text Box 2"/>
          <p:cNvSpPr txBox="1"/>
          <p:nvPr/>
        </p:nvSpPr>
        <p:spPr>
          <a:xfrm>
            <a:off x="1244600" y="1863090"/>
            <a:ext cx="9633585" cy="645160"/>
          </a:xfrm>
          <a:prstGeom prst="rect">
            <a:avLst/>
          </a:prstGeom>
          <a:noFill/>
        </p:spPr>
        <p:txBody>
          <a:bodyPr wrap="square" rtlCol="0">
            <a:spAutoFit/>
          </a:bodyPr>
          <a:p>
            <a:r>
              <a:rPr lang="en-US">
                <a:latin typeface="Arial" panose="020B0604020202020204" pitchFamily="34" charset="0"/>
                <a:cs typeface="Arial" panose="020B0604020202020204" pitchFamily="34" charset="0"/>
              </a:rPr>
              <a:t>https://colab.research.google.com/drive/1y97v5-b9DzWmoptsIUpaLMh0ZNgub_Hu?usp=sharing#scrollTo=tvABJC1-FvbL</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Text Box 2"/>
          <p:cNvSpPr txBox="1"/>
          <p:nvPr/>
        </p:nvSpPr>
        <p:spPr>
          <a:xfrm>
            <a:off x="1098550" y="2306320"/>
            <a:ext cx="10012680" cy="2466340"/>
          </a:xfrm>
          <a:prstGeom prst="rect">
            <a:avLst/>
          </a:prstGeom>
          <a:noFill/>
        </p:spPr>
        <p:txBody>
          <a:bodyPr wrap="square" rtlCol="0">
            <a:noAutofit/>
          </a:bodyPr>
          <a:p>
            <a:r>
              <a:rPr lang="en-US" sz="2800">
                <a:solidFill>
                  <a:schemeClr val="tx1"/>
                </a:solidFill>
                <a:latin typeface="Arial" panose="020B0604020202020204" pitchFamily="34" charset="0"/>
                <a:cs typeface="Arial" panose="020B0604020202020204" pitchFamily="34" charset="0"/>
                <a:sym typeface="+mn-ea"/>
              </a:rPr>
              <a:t>The objective is to recommend the most effective recruitment source through data-driven analysis of attrition rates and employee sales performance.</a:t>
            </a:r>
            <a:endParaRPr lang="en-US" sz="2800">
              <a:solidFill>
                <a:schemeClr val="tx1"/>
              </a:solidFill>
              <a:latin typeface="Arial" panose="020B0604020202020204" pitchFamily="34" charset="0"/>
              <a:cs typeface="Arial" panose="020B0604020202020204" pitchFamily="34" charset="0"/>
              <a:sym typeface="+mn-ea"/>
            </a:endParaRPr>
          </a:p>
          <a:p>
            <a:endParaRPr lang="en-US" sz="2800">
              <a:solidFill>
                <a:schemeClr val="tx1"/>
              </a:solidFill>
              <a:latin typeface="Arial" panose="020B0604020202020204" pitchFamily="34" charset="0"/>
              <a:cs typeface="Arial" panose="020B0604020202020204" pitchFamily="34" charset="0"/>
              <a:sym typeface="+mn-ea"/>
            </a:endParaRPr>
          </a:p>
        </p:txBody>
      </p:sp>
      <p:sp>
        <p:nvSpPr>
          <p:cNvPr id="4" name="Text Box 3"/>
          <p:cNvSpPr txBox="1"/>
          <p:nvPr/>
        </p:nvSpPr>
        <p:spPr>
          <a:xfrm>
            <a:off x="3915410" y="714375"/>
            <a:ext cx="6108065" cy="1407795"/>
          </a:xfrm>
          <a:prstGeom prst="rect">
            <a:avLst/>
          </a:prstGeom>
          <a:noFill/>
        </p:spPr>
        <p:txBody>
          <a:bodyPr wrap="square" rtlCol="0">
            <a:noAutofit/>
          </a:bodyPr>
          <a:p>
            <a:pPr indent="457200"/>
            <a:r>
              <a:rPr lang="en-US" sz="5400" b="1">
                <a:solidFill>
                  <a:schemeClr val="tx1"/>
                </a:solidFill>
                <a:latin typeface="Arial Black" panose="020B0A04020102020204" charset="0"/>
                <a:cs typeface="Arial Black" panose="020B0A04020102020204" charset="0"/>
              </a:rPr>
              <a:t>Objective</a:t>
            </a:r>
            <a:endParaRPr lang="en-US" sz="5400" b="1">
              <a:solidFill>
                <a:schemeClr val="tx1"/>
              </a:solidFill>
              <a:latin typeface="Arial Black" panose="020B0A04020102020204" charset="0"/>
              <a:cs typeface="Arial Black" panose="020B0A040201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ext Box 1"/>
          <p:cNvSpPr txBox="1"/>
          <p:nvPr/>
        </p:nvSpPr>
        <p:spPr>
          <a:xfrm>
            <a:off x="702310" y="1892300"/>
            <a:ext cx="10727690" cy="4694555"/>
          </a:xfrm>
          <a:prstGeom prst="rect">
            <a:avLst/>
          </a:prstGeom>
          <a:noFill/>
        </p:spPr>
        <p:txBody>
          <a:bodyPr wrap="square" rtlCol="0">
            <a:noAutofit/>
          </a:bodyPr>
          <a:p>
            <a:pPr marL="285750" indent="-285750">
              <a:buFont typeface="Arial" panose="020B0604020202020204" pitchFamily="34" charset="0"/>
              <a:buChar char="•"/>
            </a:pPr>
            <a:r>
              <a:rPr lang="en-US" b="1" i="1">
                <a:solidFill>
                  <a:schemeClr val="tx2">
                    <a:lumMod val="50000"/>
                  </a:schemeClr>
                </a:solidFill>
                <a:latin typeface="Arial" panose="020B0604020202020204" pitchFamily="34" charset="0"/>
                <a:cs typeface="Arial" panose="020B0604020202020204" pitchFamily="34" charset="0"/>
              </a:rPr>
              <a:t>Employee Retention and Attrition:</a:t>
            </a:r>
            <a:r>
              <a:rPr lang="en-US">
                <a:solidFill>
                  <a:schemeClr val="tx2">
                    <a:lumMod val="50000"/>
                  </a:schemeClr>
                </a:solidFill>
                <a:latin typeface="Arial" panose="020B0604020202020204" pitchFamily="34" charset="0"/>
                <a:cs typeface="Arial" panose="020B0604020202020204" pitchFamily="34" charset="0"/>
              </a:rPr>
              <a:t> Identify recruitment sources that minimize employee attrition and prioritize channels that promote long-term retention.</a:t>
            </a: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2">
                    <a:lumMod val="50000"/>
                  </a:schemeClr>
                </a:solidFill>
                <a:latin typeface="Arial" panose="020B0604020202020204" pitchFamily="34" charset="0"/>
                <a:cs typeface="Arial" panose="020B0604020202020204" pitchFamily="34" charset="0"/>
              </a:rPr>
              <a:t>Employee Performance (Sales Numbers):</a:t>
            </a:r>
            <a:r>
              <a:rPr lang="en-US">
                <a:solidFill>
                  <a:schemeClr val="tx2">
                    <a:lumMod val="50000"/>
                  </a:schemeClr>
                </a:solidFill>
                <a:latin typeface="Arial" panose="020B0604020202020204" pitchFamily="34" charset="0"/>
                <a:cs typeface="Arial" panose="020B0604020202020204" pitchFamily="34" charset="0"/>
              </a:rPr>
              <a:t> Assess recruitment sources that yield high-performing employees based on their sales output.</a:t>
            </a: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2">
                    <a:lumMod val="50000"/>
                  </a:schemeClr>
                </a:solidFill>
                <a:latin typeface="Arial" panose="020B0604020202020204" pitchFamily="34" charset="0"/>
                <a:cs typeface="Arial" panose="020B0604020202020204" pitchFamily="34" charset="0"/>
              </a:rPr>
              <a:t>Optimizing Recruitment Strategy:</a:t>
            </a:r>
            <a:r>
              <a:rPr lang="en-US">
                <a:solidFill>
                  <a:schemeClr val="tx2">
                    <a:lumMod val="50000"/>
                  </a:schemeClr>
                </a:solidFill>
                <a:latin typeface="Arial" panose="020B0604020202020204" pitchFamily="34" charset="0"/>
                <a:cs typeface="Arial" panose="020B0604020202020204" pitchFamily="34" charset="0"/>
              </a:rPr>
              <a:t> Determine the most effective recruitment sources by analyzing historical data to balance employee retention and performance.</a:t>
            </a: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2">
                    <a:lumMod val="50000"/>
                  </a:schemeClr>
                </a:solidFill>
                <a:latin typeface="Arial" panose="020B0604020202020204" pitchFamily="34" charset="0"/>
                <a:cs typeface="Arial" panose="020B0604020202020204" pitchFamily="34" charset="0"/>
              </a:rPr>
              <a:t>Data-Driven Recommendations:</a:t>
            </a:r>
            <a:r>
              <a:rPr lang="en-US">
                <a:solidFill>
                  <a:schemeClr val="tx2">
                    <a:lumMod val="50000"/>
                  </a:schemeClr>
                </a:solidFill>
                <a:latin typeface="Arial" panose="020B0604020202020204" pitchFamily="34" charset="0"/>
                <a:cs typeface="Arial" panose="020B0604020202020204" pitchFamily="34" charset="0"/>
              </a:rPr>
              <a:t> Provide actionable recommendations on recruitment sources for a tech startup, supported by an analysis of attrition and employee performance.</a:t>
            </a: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2">
                    <a:lumMod val="50000"/>
                  </a:schemeClr>
                </a:solidFill>
                <a:latin typeface="Arial" panose="020B0604020202020204" pitchFamily="34" charset="0"/>
                <a:cs typeface="Arial" panose="020B0604020202020204" pitchFamily="34" charset="0"/>
              </a:rPr>
              <a:t>Maximizing ROI on Recruitment:</a:t>
            </a:r>
            <a:r>
              <a:rPr lang="en-US">
                <a:solidFill>
                  <a:schemeClr val="tx2">
                    <a:lumMod val="50000"/>
                  </a:schemeClr>
                </a:solidFill>
                <a:latin typeface="Arial" panose="020B0604020202020204" pitchFamily="34" charset="0"/>
                <a:cs typeface="Arial" panose="020B0604020202020204" pitchFamily="34" charset="0"/>
              </a:rPr>
              <a:t> Select recruitment sources that offer the best return on investment by ensuring both high retention rates and strong employee productivity.</a:t>
            </a:r>
            <a:endParaRPr lang="en-US">
              <a:solidFill>
                <a:schemeClr val="tx2">
                  <a:lumMod val="50000"/>
                </a:schemeClr>
              </a:solidFill>
              <a:latin typeface="Arial" panose="020B0604020202020204" pitchFamily="34" charset="0"/>
              <a:cs typeface="Arial" panose="020B0604020202020204" pitchFamily="34" charset="0"/>
            </a:endParaRPr>
          </a:p>
          <a:p>
            <a:endParaRPr lang="en-US">
              <a:solidFill>
                <a:schemeClr val="tx2">
                  <a:lumMod val="50000"/>
                </a:schemeClr>
              </a:solidFill>
              <a:latin typeface="Arial" panose="020B0604020202020204" pitchFamily="34" charset="0"/>
              <a:cs typeface="Arial" panose="020B0604020202020204" pitchFamily="34" charset="0"/>
            </a:endParaRPr>
          </a:p>
          <a:p>
            <a:pPr indent="0">
              <a:buFont typeface="Arial" panose="020B0604020202020204" pitchFamily="34" charset="0"/>
              <a:buNone/>
            </a:pPr>
            <a:endParaRPr lang="en-US">
              <a:solidFill>
                <a:schemeClr val="tx2">
                  <a:lumMod val="50000"/>
                </a:schemeClr>
              </a:solidFill>
              <a:latin typeface="Arial" panose="020B0604020202020204" pitchFamily="34" charset="0"/>
              <a:cs typeface="Arial" panose="020B0604020202020204" pitchFamily="34" charset="0"/>
            </a:endParaRPr>
          </a:p>
        </p:txBody>
      </p:sp>
      <p:sp>
        <p:nvSpPr>
          <p:cNvPr id="3" name="Text Box 2"/>
          <p:cNvSpPr txBox="1"/>
          <p:nvPr/>
        </p:nvSpPr>
        <p:spPr>
          <a:xfrm>
            <a:off x="1407160" y="464820"/>
            <a:ext cx="8713470" cy="922020"/>
          </a:xfrm>
          <a:prstGeom prst="rect">
            <a:avLst/>
          </a:prstGeom>
          <a:noFill/>
        </p:spPr>
        <p:txBody>
          <a:bodyPr wrap="square" rtlCol="0">
            <a:spAutoFit/>
          </a:bodyPr>
          <a:p>
            <a:pPr marL="914400" lvl="2" indent="457200"/>
            <a:r>
              <a:rPr lang="en-US" sz="5400" b="1">
                <a:solidFill>
                  <a:schemeClr val="tx1"/>
                </a:solidFill>
                <a:latin typeface="Arial Black" panose="020B0A04020102020204" charset="0"/>
                <a:cs typeface="Arial Black" panose="020B0A04020102020204" charset="0"/>
              </a:rPr>
              <a:t>Buisness Problem</a:t>
            </a:r>
            <a:endParaRPr lang="en-US" sz="5400" b="1">
              <a:solidFill>
                <a:schemeClr val="tx1"/>
              </a:solidFill>
              <a:latin typeface="Arial Black" panose="020B0A04020102020204" charset="0"/>
              <a:cs typeface="Arial Black" panose="020B0A040201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Text Box 3"/>
          <p:cNvSpPr txBox="1"/>
          <p:nvPr/>
        </p:nvSpPr>
        <p:spPr>
          <a:xfrm>
            <a:off x="318135" y="1174750"/>
            <a:ext cx="11487150" cy="5315585"/>
          </a:xfrm>
          <a:prstGeom prst="rect">
            <a:avLst/>
          </a:prstGeom>
          <a:noFill/>
        </p:spPr>
        <p:txBody>
          <a:bodyPr wrap="square" rtlCol="0" anchor="t">
            <a:noAutofit/>
          </a:bodyPr>
          <a:p>
            <a:endParaRPr lang="en-US" sz="1600">
              <a:solidFill>
                <a:schemeClr val="tx1"/>
              </a:solidFill>
            </a:endParaRPr>
          </a:p>
          <a:p>
            <a:r>
              <a:rPr lang="en-US" sz="1600">
                <a:solidFill>
                  <a:schemeClr val="tx1"/>
                </a:solidFill>
                <a:sym typeface="+mn-ea"/>
              </a:rPr>
              <a:t>1.</a:t>
            </a:r>
            <a:r>
              <a:rPr lang="en-US" sz="1600" b="1" i="1">
                <a:solidFill>
                  <a:schemeClr val="tx1"/>
                </a:solidFill>
                <a:latin typeface="Arial" panose="020B0604020202020204" pitchFamily="34" charset="0"/>
                <a:cs typeface="Arial" panose="020B0604020202020204" pitchFamily="34" charset="0"/>
                <a:sym typeface="+mn-ea"/>
              </a:rPr>
              <a:t> Attrition by Recruitment Source: </a:t>
            </a:r>
            <a:r>
              <a:rPr lang="en-US" sz="1600">
                <a:solidFill>
                  <a:schemeClr val="tx1"/>
                </a:solidFill>
                <a:sym typeface="+mn-ea"/>
              </a:rPr>
              <a:t>The chart shows attrition rates for employees recruited through different sources. The yellow portion of each bar represents the employees who have left (attrition), while the purple portion represents employees who are still with the company.</a:t>
            </a:r>
            <a:endParaRPr lang="en-US" sz="1600">
              <a:solidFill>
                <a:schemeClr val="tx1"/>
              </a:solidFill>
            </a:endParaRPr>
          </a:p>
          <a:p>
            <a:endParaRPr lang="en-US" sz="1600">
              <a:solidFill>
                <a:schemeClr val="tx1"/>
              </a:solidFill>
            </a:endParaRPr>
          </a:p>
          <a:p>
            <a:r>
              <a:rPr lang="en-US" sz="1600">
                <a:solidFill>
                  <a:schemeClr val="tx1"/>
                </a:solidFill>
                <a:sym typeface="+mn-ea"/>
              </a:rPr>
              <a:t>2. </a:t>
            </a:r>
            <a:r>
              <a:rPr lang="en-US" sz="1600" b="1" i="1">
                <a:solidFill>
                  <a:schemeClr val="tx1"/>
                </a:solidFill>
                <a:latin typeface="Arial" panose="020B0604020202020204" pitchFamily="34" charset="0"/>
                <a:cs typeface="Arial" panose="020B0604020202020204" pitchFamily="34" charset="0"/>
                <a:sym typeface="+mn-ea"/>
              </a:rPr>
              <a:t>Recruitment Source with Highest Attrition: </a:t>
            </a:r>
            <a:r>
              <a:rPr lang="en-US" sz="1600">
                <a:solidFill>
                  <a:schemeClr val="tx1"/>
                </a:solidFill>
                <a:sym typeface="+mn-ea"/>
              </a:rPr>
              <a:t>The "Applied Online" recruitment source has the highest number of employees and also the highest number of people leaving, indicated by the relatively large yellow portion compared to the other sources. This suggests that employees hired through online applications tend to leave the company at a higher rate.</a:t>
            </a:r>
            <a:endParaRPr lang="en-US" sz="1600">
              <a:solidFill>
                <a:schemeClr val="tx1"/>
              </a:solidFill>
            </a:endParaRPr>
          </a:p>
          <a:p>
            <a:endParaRPr lang="en-US" sz="1600">
              <a:solidFill>
                <a:schemeClr val="tx1"/>
              </a:solidFill>
            </a:endParaRPr>
          </a:p>
          <a:p>
            <a:r>
              <a:rPr lang="en-US" sz="1600">
                <a:solidFill>
                  <a:schemeClr val="tx1"/>
                </a:solidFill>
                <a:sym typeface="+mn-ea"/>
              </a:rPr>
              <a:t>3. </a:t>
            </a:r>
            <a:r>
              <a:rPr lang="en-US" sz="1600" b="1" i="1">
                <a:solidFill>
                  <a:schemeClr val="tx1"/>
                </a:solidFill>
                <a:latin typeface="Arial" panose="020B0604020202020204" pitchFamily="34" charset="0"/>
                <a:cs typeface="Arial" panose="020B0604020202020204" pitchFamily="34" charset="0"/>
                <a:sym typeface="+mn-ea"/>
              </a:rPr>
              <a:t>Low Attrition Sources:</a:t>
            </a:r>
            <a:r>
              <a:rPr lang="en-US" sz="1600">
                <a:solidFill>
                  <a:schemeClr val="tx1"/>
                </a:solidFill>
                <a:sym typeface="+mn-ea"/>
              </a:rPr>
              <a:t> Search Firm has the fewest hires overall, with attrition accounting for the entirety of its hires. The smaller numbers might make it less reliable, though it raises concerns about the quality of recruitment through this source.</a:t>
            </a:r>
            <a:endParaRPr lang="en-US" sz="1600">
              <a:solidFill>
                <a:schemeClr val="tx1"/>
              </a:solidFill>
              <a:sym typeface="+mn-ea"/>
            </a:endParaRPr>
          </a:p>
          <a:p>
            <a:endParaRPr lang="en-US" sz="1600">
              <a:solidFill>
                <a:schemeClr val="tx1"/>
              </a:solidFill>
              <a:sym typeface="+mn-ea"/>
            </a:endParaRPr>
          </a:p>
          <a:p>
            <a:r>
              <a:rPr lang="en-US" sz="1600">
                <a:solidFill>
                  <a:schemeClr val="tx1"/>
                </a:solidFill>
                <a:sym typeface="+mn-ea"/>
              </a:rPr>
              <a:t>4. </a:t>
            </a:r>
            <a:r>
              <a:rPr lang="en-US" sz="1600" b="1" i="1">
                <a:solidFill>
                  <a:schemeClr val="tx1"/>
                </a:solidFill>
                <a:latin typeface="Arial" panose="020B0604020202020204" pitchFamily="34" charset="0"/>
                <a:cs typeface="Arial" panose="020B0604020202020204" pitchFamily="34" charset="0"/>
                <a:sym typeface="+mn-ea"/>
              </a:rPr>
              <a:t>Referral and Campus:</a:t>
            </a:r>
            <a:r>
              <a:rPr lang="en-US" sz="1600">
                <a:solidFill>
                  <a:schemeClr val="tx1"/>
                </a:solidFill>
                <a:sym typeface="+mn-ea"/>
              </a:rPr>
              <a:t> These sources seem to have a moderate level of hires, but attrition is somewhat balanced in both cases, with significant purple and yellow sections. This indicates that while a notable number of employees from these sources leave, many also stay.</a:t>
            </a:r>
            <a:endParaRPr lang="en-US" sz="1600">
              <a:solidFill>
                <a:schemeClr val="tx1"/>
              </a:solidFill>
            </a:endParaRPr>
          </a:p>
          <a:p>
            <a:endParaRPr lang="en-US" sz="1600">
              <a:solidFill>
                <a:schemeClr val="tx1"/>
              </a:solidFill>
            </a:endParaRPr>
          </a:p>
          <a:p>
            <a:r>
              <a:rPr lang="en-US" sz="1600">
                <a:solidFill>
                  <a:schemeClr val="tx1"/>
                </a:solidFill>
                <a:sym typeface="+mn-ea"/>
              </a:rPr>
              <a:t>5. </a:t>
            </a:r>
            <a:r>
              <a:rPr lang="en-US" sz="1600" b="1" i="1">
                <a:solidFill>
                  <a:schemeClr val="tx1"/>
                </a:solidFill>
                <a:latin typeface="Arial" panose="020B0604020202020204" pitchFamily="34" charset="0"/>
                <a:cs typeface="Arial" panose="020B0604020202020204" pitchFamily="34" charset="0"/>
                <a:sym typeface="+mn-ea"/>
              </a:rPr>
              <a:t>Overall Attrition Trends:</a:t>
            </a:r>
            <a:r>
              <a:rPr lang="en-US" sz="1600">
                <a:solidFill>
                  <a:schemeClr val="tx1"/>
                </a:solidFill>
                <a:sym typeface="+mn-ea"/>
              </a:rPr>
              <a:t> The color gradient beside the chart provides additional insight, where a value of 1 (yellow) indicates full attrition and 0 (purple) indicates no attrition. This visualizes a pattern that attrition varies across recruitment channels.</a:t>
            </a:r>
            <a:endParaRPr lang="en-US" sz="1600">
              <a:solidFill>
                <a:schemeClr val="tx1"/>
              </a:solidFill>
            </a:endParaRPr>
          </a:p>
          <a:p>
            <a:endParaRPr lang="en-US" sz="1600">
              <a:solidFill>
                <a:schemeClr val="tx1"/>
              </a:solidFill>
            </a:endParaRPr>
          </a:p>
          <a:p>
            <a:r>
              <a:rPr lang="en-US" sz="1600">
                <a:solidFill>
                  <a:schemeClr val="tx1"/>
                </a:solidFill>
                <a:sym typeface="+mn-ea"/>
              </a:rPr>
              <a:t>In summary, the company might need to investigate why online recruits have the highest attrition and whether referral or campus recruitment is more effective at retaining talent compared to online applications.</a:t>
            </a:r>
            <a:endParaRPr lang="en-US" sz="1600">
              <a:solidFill>
                <a:schemeClr val="tx1"/>
              </a:solidFill>
              <a:sym typeface="+mn-ea"/>
            </a:endParaRPr>
          </a:p>
        </p:txBody>
      </p:sp>
      <p:sp>
        <p:nvSpPr>
          <p:cNvPr id="5" name="Text Box 4"/>
          <p:cNvSpPr txBox="1"/>
          <p:nvPr/>
        </p:nvSpPr>
        <p:spPr>
          <a:xfrm>
            <a:off x="0" y="194310"/>
            <a:ext cx="11132185" cy="1054100"/>
          </a:xfrm>
          <a:prstGeom prst="rect">
            <a:avLst/>
          </a:prstGeom>
          <a:noFill/>
        </p:spPr>
        <p:txBody>
          <a:bodyPr wrap="square" rtlCol="0">
            <a:noAutofit/>
          </a:bodyPr>
          <a:p>
            <a:pPr marL="1371600" lvl="8" indent="457200" algn="ctr"/>
            <a:r>
              <a:rPr lang="en-US" sz="3600" b="1">
                <a:solidFill>
                  <a:schemeClr val="tx1"/>
                </a:solidFill>
                <a:latin typeface="Arial Black" panose="020B0A04020102020204" charset="0"/>
                <a:cs typeface="Arial Black" panose="020B0A04020102020204" charset="0"/>
                <a:sym typeface="+mn-ea"/>
              </a:rPr>
              <a:t>Attrition Trends Across Recruitment Sources</a:t>
            </a:r>
            <a:endParaRPr lang="en-US" sz="3600" b="1">
              <a:solidFill>
                <a:schemeClr val="tx1"/>
              </a:solidFill>
              <a:latin typeface="Arial Black" panose="020B0A04020102020204" charset="0"/>
              <a:cs typeface="Arial Black" panose="020B0A0402010202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 name="Picture 1"/>
          <p:cNvPicPr>
            <a:picLocks noChangeAspect="1"/>
          </p:cNvPicPr>
          <p:nvPr/>
        </p:nvPicPr>
        <p:blipFill>
          <a:blip r:embed="rId1"/>
          <a:srcRect t="2513" r="3282" b="2540"/>
          <a:stretch>
            <a:fillRect/>
          </a:stretch>
        </p:blipFill>
        <p:spPr>
          <a:xfrm>
            <a:off x="91440" y="132080"/>
            <a:ext cx="11955780" cy="66046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Text Box 3"/>
          <p:cNvSpPr txBox="1"/>
          <p:nvPr/>
        </p:nvSpPr>
        <p:spPr>
          <a:xfrm>
            <a:off x="617855" y="1185545"/>
            <a:ext cx="11049635" cy="5480685"/>
          </a:xfrm>
          <a:prstGeom prst="rect">
            <a:avLst/>
          </a:prstGeom>
          <a:noFill/>
        </p:spPr>
        <p:txBody>
          <a:bodyPr wrap="square" rtlCol="0" anchor="t">
            <a:noAutofit/>
          </a:bodyPr>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sym typeface="+mn-ea"/>
              </a:rPr>
              <a:t>1. </a:t>
            </a:r>
            <a:r>
              <a:rPr lang="en-US" b="1">
                <a:solidFill>
                  <a:schemeClr val="tx1"/>
                </a:solidFill>
                <a:latin typeface="Arial" panose="020B0604020202020204" pitchFamily="34" charset="0"/>
                <a:cs typeface="Arial" panose="020B0604020202020204" pitchFamily="34" charset="0"/>
                <a:sym typeface="+mn-ea"/>
              </a:rPr>
              <a:t>Sales Contribution by Recruiting Source</a:t>
            </a:r>
            <a:endParaRPr lang="en-US" b="1">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1"/>
                </a:solidFill>
                <a:latin typeface="Arial" panose="020B0604020202020204" pitchFamily="34" charset="0"/>
                <a:cs typeface="Arial" panose="020B0604020202020204" pitchFamily="34" charset="0"/>
                <a:sym typeface="+mn-ea"/>
              </a:rPr>
              <a:t>Applied Online</a:t>
            </a:r>
            <a:r>
              <a:rPr lang="en-US">
                <a:solidFill>
                  <a:schemeClr val="tx1"/>
                </a:solidFill>
                <a:latin typeface="Arial" panose="020B0604020202020204" pitchFamily="34" charset="0"/>
                <a:cs typeface="Arial" panose="020B0604020202020204" pitchFamily="34" charset="0"/>
                <a:sym typeface="+mn-ea"/>
              </a:rPr>
              <a:t> has generated the highest sales numbers, with over 17 million in sales. This indicates that employees recruited through online applications are contributing significantly to the company's revenue.</a:t>
            </a:r>
            <a:endParaRPr lang="en-US">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1"/>
                </a:solidFill>
                <a:latin typeface="Arial" panose="020B0604020202020204" pitchFamily="34" charset="0"/>
                <a:cs typeface="Arial" panose="020B0604020202020204" pitchFamily="34" charset="0"/>
                <a:sym typeface="+mn-ea"/>
              </a:rPr>
              <a:t>Campus recruitment</a:t>
            </a:r>
            <a:r>
              <a:rPr lang="en-US">
                <a:solidFill>
                  <a:schemeClr val="tx1"/>
                </a:solidFill>
                <a:latin typeface="Arial" panose="020B0604020202020204" pitchFamily="34" charset="0"/>
                <a:cs typeface="Arial" panose="020B0604020202020204" pitchFamily="34" charset="0"/>
                <a:sym typeface="+mn-ea"/>
              </a:rPr>
              <a:t> follows with approximately 1.44 million in sales, showing that recruits from campus programs also contribute significantly, though less than those recruited online.</a:t>
            </a:r>
            <a:endParaRPr lang="en-US">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1"/>
                </a:solidFill>
                <a:latin typeface="Arial" panose="020B0604020202020204" pitchFamily="34" charset="0"/>
                <a:cs typeface="Arial" panose="020B0604020202020204" pitchFamily="34" charset="0"/>
                <a:sym typeface="+mn-ea"/>
              </a:rPr>
              <a:t>Referral</a:t>
            </a:r>
            <a:r>
              <a:rPr lang="en-US">
                <a:solidFill>
                  <a:schemeClr val="tx1"/>
                </a:solidFill>
                <a:latin typeface="Arial" panose="020B0604020202020204" pitchFamily="34" charset="0"/>
                <a:cs typeface="Arial" panose="020B0604020202020204" pitchFamily="34" charset="0"/>
                <a:sym typeface="+mn-ea"/>
              </a:rPr>
              <a:t> recruits contribute about 1.17 million in sales, slightly lower than campus recruits but still a substantial figure.</a:t>
            </a:r>
            <a:endParaRPr lang="en-US">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1"/>
                </a:solidFill>
                <a:latin typeface="Arial" panose="020B0604020202020204" pitchFamily="34" charset="0"/>
                <a:cs typeface="Arial" panose="020B0604020202020204" pitchFamily="34" charset="0"/>
                <a:sym typeface="+mn-ea"/>
              </a:rPr>
              <a:t>Search Firm</a:t>
            </a:r>
            <a:r>
              <a:rPr lang="en-US">
                <a:solidFill>
                  <a:schemeClr val="tx1"/>
                </a:solidFill>
                <a:latin typeface="Arial" panose="020B0604020202020204" pitchFamily="34" charset="0"/>
                <a:cs typeface="Arial" panose="020B0604020202020204" pitchFamily="34" charset="0"/>
                <a:sym typeface="+mn-ea"/>
              </a:rPr>
              <a:t> has the lowest sales contribution, with only around 265,000 in sales, indicating that employees hired through search firms contribute the least to overall sales.</a:t>
            </a:r>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sym typeface="+mn-ea"/>
              </a:rPr>
              <a:t>2. The recruitment channel that brings in the most hires and sales (</a:t>
            </a:r>
            <a:r>
              <a:rPr lang="en-US" b="1" i="1">
                <a:solidFill>
                  <a:schemeClr val="tx1"/>
                </a:solidFill>
                <a:latin typeface="Arial" panose="020B0604020202020204" pitchFamily="34" charset="0"/>
                <a:cs typeface="Arial" panose="020B0604020202020204" pitchFamily="34" charset="0"/>
                <a:sym typeface="+mn-ea"/>
              </a:rPr>
              <a:t>Applied Online</a:t>
            </a:r>
            <a:r>
              <a:rPr lang="en-US">
                <a:solidFill>
                  <a:schemeClr val="tx1"/>
                </a:solidFill>
                <a:latin typeface="Arial" panose="020B0604020202020204" pitchFamily="34" charset="0"/>
                <a:cs typeface="Arial" panose="020B0604020202020204" pitchFamily="34" charset="0"/>
                <a:sym typeface="+mn-ea"/>
              </a:rPr>
              <a:t>) has high attrition, while smaller channels like </a:t>
            </a:r>
            <a:r>
              <a:rPr lang="en-US" b="1" i="1">
                <a:solidFill>
                  <a:schemeClr val="tx1"/>
                </a:solidFill>
                <a:latin typeface="Arial" panose="020B0604020202020204" pitchFamily="34" charset="0"/>
                <a:cs typeface="Arial" panose="020B0604020202020204" pitchFamily="34" charset="0"/>
                <a:sym typeface="+mn-ea"/>
              </a:rPr>
              <a:t>Search Firm</a:t>
            </a:r>
            <a:r>
              <a:rPr lang="en-US">
                <a:solidFill>
                  <a:schemeClr val="tx1"/>
                </a:solidFill>
                <a:latin typeface="Arial" panose="020B0604020202020204" pitchFamily="34" charset="0"/>
                <a:cs typeface="Arial" panose="020B0604020202020204" pitchFamily="34" charset="0"/>
                <a:sym typeface="+mn-ea"/>
              </a:rPr>
              <a:t> have lower sales and attrition. The company may need to assess whether it’s more valuable to retain employees with lower sales numbers or continue focusing on recruitment channels that bring in high-revenue employees, even with higher turnover.</a:t>
            </a:r>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sym typeface="+mn-ea"/>
              </a:rPr>
              <a:t>3. The company may want to further analyze the cost-benefit of each recruitment channel, focusing not only on retention but also on the sales performance of employees from different sources.</a:t>
            </a:r>
            <a:endParaRPr lang="en-US">
              <a:solidFill>
                <a:schemeClr val="tx1"/>
              </a:solidFill>
              <a:latin typeface="Arial" panose="020B0604020202020204" pitchFamily="34" charset="0"/>
              <a:cs typeface="Arial" panose="020B0604020202020204" pitchFamily="34" charset="0"/>
              <a:sym typeface="+mn-ea"/>
            </a:endParaRPr>
          </a:p>
        </p:txBody>
      </p:sp>
      <p:sp>
        <p:nvSpPr>
          <p:cNvPr id="2" name="Text Box 1"/>
          <p:cNvSpPr txBox="1"/>
          <p:nvPr/>
        </p:nvSpPr>
        <p:spPr>
          <a:xfrm>
            <a:off x="69215" y="280670"/>
            <a:ext cx="11313795" cy="1233805"/>
          </a:xfrm>
          <a:prstGeom prst="rect">
            <a:avLst/>
          </a:prstGeom>
          <a:noFill/>
        </p:spPr>
        <p:txBody>
          <a:bodyPr wrap="square" rtlCol="0" anchor="t">
            <a:noAutofit/>
          </a:bodyPr>
          <a:p>
            <a:pPr marL="1371600" lvl="8" indent="457200" algn="ctr"/>
            <a:r>
              <a:rPr lang="en-US" sz="3600" b="1">
                <a:solidFill>
                  <a:schemeClr val="tx1"/>
                </a:solidFill>
                <a:latin typeface="Arial Black" panose="020B0A04020102020204" charset="0"/>
                <a:cs typeface="Arial Black" panose="020B0A04020102020204" charset="0"/>
                <a:sym typeface="+mn-ea"/>
              </a:rPr>
              <a:t>Sales Trends Across Recruitment Sources</a:t>
            </a:r>
            <a:endParaRPr lang="en-US" sz="3600" b="1">
              <a:solidFill>
                <a:schemeClr val="tx1"/>
              </a:solidFill>
              <a:latin typeface="Arial Black" panose="020B0A04020102020204" charset="0"/>
              <a:cs typeface="Arial Black" panose="020B0A0402010202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r="2171" b="2943"/>
          <a:stretch>
            <a:fillRect/>
          </a:stretch>
        </p:blipFill>
        <p:spPr>
          <a:xfrm>
            <a:off x="236855" y="233680"/>
            <a:ext cx="11820525" cy="6416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Text Box 2"/>
          <p:cNvSpPr txBox="1"/>
          <p:nvPr/>
        </p:nvSpPr>
        <p:spPr>
          <a:xfrm>
            <a:off x="640715" y="1637030"/>
            <a:ext cx="10770870" cy="4981575"/>
          </a:xfrm>
          <a:prstGeom prst="rect">
            <a:avLst/>
          </a:prstGeom>
          <a:noFill/>
        </p:spPr>
        <p:txBody>
          <a:bodyPr wrap="square" rtlCol="0" anchor="t">
            <a:noAutofit/>
          </a:bodyPr>
          <a:p>
            <a:endParaRPr lang="en-US" sz="1400">
              <a:solidFill>
                <a:schemeClr val="tx1"/>
              </a:solidFill>
              <a:latin typeface="Arial" panose="020B0604020202020204" pitchFamily="34" charset="0"/>
              <a:cs typeface="Arial" panose="020B0604020202020204" pitchFamily="34" charset="0"/>
            </a:endParaRPr>
          </a:p>
          <a:p>
            <a:r>
              <a:rPr lang="en-US" sz="1400">
                <a:solidFill>
                  <a:schemeClr val="tx1"/>
                </a:solidFill>
                <a:latin typeface="Arial" panose="020B0604020202020204" pitchFamily="34" charset="0"/>
                <a:cs typeface="Arial" panose="020B0604020202020204" pitchFamily="34" charset="0"/>
                <a:sym typeface="+mn-ea"/>
              </a:rPr>
              <a:t> 1. </a:t>
            </a:r>
            <a:r>
              <a:rPr lang="en-US" sz="1400" b="1">
                <a:solidFill>
                  <a:schemeClr val="tx1"/>
                </a:solidFill>
                <a:latin typeface="Arial" panose="020B0604020202020204" pitchFamily="34" charset="0"/>
                <a:cs typeface="Arial" panose="020B0604020202020204" pitchFamily="34" charset="0"/>
                <a:sym typeface="+mn-ea"/>
              </a:rPr>
              <a:t>Sales Performance vs. Attrition</a:t>
            </a:r>
            <a:endParaRPr lang="en-US" sz="1400" b="1">
              <a:solidFill>
                <a:schemeClr val="tx1"/>
              </a:solidFill>
              <a:latin typeface="Arial" panose="020B0604020202020204" pitchFamily="34" charset="0"/>
              <a:cs typeface="Arial" panose="020B0604020202020204" pitchFamily="34" charset="0"/>
              <a:sym typeface="+mn-ea"/>
            </a:endParaRPr>
          </a:p>
          <a:p>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Applied Online</a:t>
            </a:r>
            <a:r>
              <a:rPr lang="en-US" sz="1400">
                <a:solidFill>
                  <a:schemeClr val="tx1"/>
                </a:solidFill>
                <a:latin typeface="Arial" panose="020B0604020202020204" pitchFamily="34" charset="0"/>
                <a:cs typeface="Arial" panose="020B0604020202020204" pitchFamily="34" charset="0"/>
                <a:sym typeface="+mn-ea"/>
              </a:rPr>
              <a:t> generates the highest sales but also has the highest attrition rate. While this source brings in high-performing candidates, the startup may experience higher costs due to frequent turnover. For a tech startup where retaining talent is crucial, this may not be the best choice unless strategies are implemented to improve retention.</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Campus Recruitment</a:t>
            </a:r>
            <a:r>
              <a:rPr lang="en-US" sz="1400">
                <a:solidFill>
                  <a:schemeClr val="tx1"/>
                </a:solidFill>
                <a:latin typeface="Arial" panose="020B0604020202020204" pitchFamily="34" charset="0"/>
                <a:cs typeface="Arial" panose="020B0604020202020204" pitchFamily="34" charset="0"/>
                <a:sym typeface="+mn-ea"/>
              </a:rPr>
              <a:t> offers a good balance. It has moderate sales performance (second after Applied Online) and a reasonable attrition rate. Tech startups looking for young talent, especially those eager to grow and innovate, could benefit from campus recruits who stay longer and contribute steadily to sales.</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Referra</a:t>
            </a:r>
            <a:r>
              <a:rPr lang="en-US" sz="1400">
                <a:solidFill>
                  <a:schemeClr val="tx1"/>
                </a:solidFill>
                <a:latin typeface="Arial" panose="020B0604020202020204" pitchFamily="34" charset="0"/>
                <a:cs typeface="Arial" panose="020B0604020202020204" pitchFamily="34" charset="0"/>
                <a:sym typeface="+mn-ea"/>
              </a:rPr>
              <a:t>l recruits have slightly lower sales than Campus recruits but also show moderate attrition. Referral candidates are often more familiar with the company culture, so they may be easier to retain, making this source particularly valuable for a tech startup that prioritizes fit and collaboration within small, dynamic teams.</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Search Firm</a:t>
            </a:r>
            <a:r>
              <a:rPr lang="en-US" sz="1400">
                <a:solidFill>
                  <a:schemeClr val="tx1"/>
                </a:solidFill>
                <a:latin typeface="Arial" panose="020B0604020202020204" pitchFamily="34" charset="0"/>
                <a:cs typeface="Arial" panose="020B0604020202020204" pitchFamily="34" charset="0"/>
                <a:sym typeface="+mn-ea"/>
              </a:rPr>
              <a:t> contributes the least in terms of both sales and attrition. While attrition is low, the contribution to sales is not sufficient to justify the costs for a tech startup, especially when budget constraints are usually a concern.</a:t>
            </a:r>
            <a:endParaRPr lang="en-US" sz="1400">
              <a:solidFill>
                <a:schemeClr val="tx1"/>
              </a:solidFill>
              <a:latin typeface="Arial" panose="020B0604020202020204" pitchFamily="34" charset="0"/>
              <a:cs typeface="Arial" panose="020B0604020202020204" pitchFamily="34" charset="0"/>
              <a:sym typeface="+mn-ea"/>
            </a:endParaRPr>
          </a:p>
          <a:p>
            <a:endParaRPr lang="en-US" sz="1400">
              <a:solidFill>
                <a:schemeClr val="tx1"/>
              </a:solidFill>
              <a:latin typeface="Arial" panose="020B0604020202020204" pitchFamily="34" charset="0"/>
              <a:cs typeface="Arial" panose="020B0604020202020204" pitchFamily="34" charset="0"/>
            </a:endParaRPr>
          </a:p>
          <a:p>
            <a:r>
              <a:rPr lang="en-US" sz="1400">
                <a:solidFill>
                  <a:schemeClr val="tx1"/>
                </a:solidFill>
                <a:latin typeface="Arial" panose="020B0604020202020204" pitchFamily="34" charset="0"/>
                <a:cs typeface="Arial" panose="020B0604020202020204" pitchFamily="34" charset="0"/>
                <a:sym typeface="+mn-ea"/>
              </a:rPr>
              <a:t>2.</a:t>
            </a:r>
            <a:r>
              <a:rPr lang="en-US" sz="1400" b="1">
                <a:solidFill>
                  <a:schemeClr val="tx1"/>
                </a:solidFill>
                <a:latin typeface="Arial" panose="020B0604020202020204" pitchFamily="34" charset="0"/>
                <a:cs typeface="Arial" panose="020B0604020202020204" pitchFamily="34" charset="0"/>
                <a:sym typeface="+mn-ea"/>
              </a:rPr>
              <a:t> Best Fit for a Tech Startup</a:t>
            </a:r>
            <a:endParaRPr lang="en-US" sz="1400" b="1">
              <a:solidFill>
                <a:schemeClr val="tx1"/>
              </a:solidFill>
              <a:latin typeface="Arial" panose="020B0604020202020204" pitchFamily="34" charset="0"/>
              <a:cs typeface="Arial" panose="020B0604020202020204" pitchFamily="34" charset="0"/>
              <a:sym typeface="+mn-ea"/>
            </a:endParaRPr>
          </a:p>
          <a:p>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Referral Recruitment:</a:t>
            </a:r>
            <a:r>
              <a:rPr lang="en-US" sz="1400">
                <a:solidFill>
                  <a:schemeClr val="tx1"/>
                </a:solidFill>
                <a:latin typeface="Arial" panose="020B0604020202020204" pitchFamily="34" charset="0"/>
                <a:cs typeface="Arial" panose="020B0604020202020204" pitchFamily="34" charset="0"/>
                <a:sym typeface="+mn-ea"/>
              </a:rPr>
              <a:t> Referrals strike a good balance between sales performance and retention. Employees hired through referrals may already have some understanding of the company’s culture and can fit in more quickly, which is vital for a startup that requires quick adaptation. Since their attrition rates are lower compared to Applied Online and Campus recruits, referral hiring can lead to a more stable team.</a:t>
            </a:r>
            <a:endParaRPr lang="en-US" sz="1400">
              <a:solidFill>
                <a:schemeClr val="tx1"/>
              </a:solidFill>
              <a:latin typeface="Arial" panose="020B0604020202020204" pitchFamily="34" charset="0"/>
              <a:cs typeface="Arial" panose="020B0604020202020204" pitchFamily="34" charset="0"/>
            </a:endParaRPr>
          </a:p>
          <a:p>
            <a:endParaRPr lang="en-US" sz="1400">
              <a:solidFill>
                <a:schemeClr val="tx1"/>
              </a:solidFill>
              <a:latin typeface="Arial" panose="020B0604020202020204" pitchFamily="34" charset="0"/>
              <a:cs typeface="Arial" panose="020B0604020202020204" pitchFamily="34" charset="0"/>
            </a:endParaRPr>
          </a:p>
          <a:p>
            <a:endParaRPr lang="en-US" sz="1400">
              <a:solidFill>
                <a:schemeClr val="tx1"/>
              </a:solidFill>
              <a:latin typeface="Arial" panose="020B0604020202020204" pitchFamily="34" charset="0"/>
              <a:cs typeface="Arial" panose="020B0604020202020204" pitchFamily="34" charset="0"/>
              <a:sym typeface="+mn-ea"/>
            </a:endParaRPr>
          </a:p>
        </p:txBody>
      </p:sp>
      <p:sp>
        <p:nvSpPr>
          <p:cNvPr id="2" name="Text Box 1"/>
          <p:cNvSpPr txBox="1"/>
          <p:nvPr/>
        </p:nvSpPr>
        <p:spPr>
          <a:xfrm>
            <a:off x="0" y="518795"/>
            <a:ext cx="11612880" cy="1202690"/>
          </a:xfrm>
          <a:prstGeom prst="rect">
            <a:avLst/>
          </a:prstGeom>
          <a:noFill/>
        </p:spPr>
        <p:txBody>
          <a:bodyPr wrap="square" rtlCol="0">
            <a:noAutofit/>
          </a:bodyPr>
          <a:p>
            <a:pPr marL="914400" lvl="2" indent="457200" algn="ctr"/>
            <a:r>
              <a:rPr lang="en-US" sz="3600">
                <a:solidFill>
                  <a:schemeClr val="tx1"/>
                </a:solidFill>
                <a:latin typeface="Arial Black" panose="020B0A04020102020204" charset="0"/>
                <a:cs typeface="Arial Black" panose="020B0A04020102020204" charset="0"/>
              </a:rPr>
              <a:t>Recruitment Source Evaluation </a:t>
            </a:r>
            <a:endParaRPr lang="en-US" sz="3600">
              <a:solidFill>
                <a:schemeClr val="tx1"/>
              </a:solidFill>
              <a:latin typeface="Arial Black" panose="020B0A04020102020204" charset="0"/>
              <a:cs typeface="Arial Black" panose="020B0A0402010202020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1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476"/>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8007"/>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8007"/>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07"/>
  <p:tag name="KSO_WM_TEMPLATE_THUMBS_INDEX" val="1、9"/>
  <p:tag name="KSO_WM_SPECIAL_SOURCE" val="bdnull"/>
</p:tagLst>
</file>

<file path=ppt/tags/tag58.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007_1*a*1"/>
  <p:tag name="KSO_WM_TEMPLATE_CATEGORY" val="custom"/>
  <p:tag name="KSO_WM_TEMPLATE_INDEX" val="20238007"/>
  <p:tag name="KSO_WM_UNIT_LAYERLEVEL" val="1"/>
  <p:tag name="KSO_WM_TAG_VERSION" val="3.0"/>
  <p:tag name="KSO_WM_BEAUTIFY_FLAG" val="#wm#"/>
  <p:tag name="KSO_WM_UNIT_PRESET_TEXT" val="Your title here"/>
</p:tagLst>
</file>

<file path=ppt/tags/tag59.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8007_1*b*1"/>
  <p:tag name="KSO_WM_TEMPLATE_CATEGORY" val="custom"/>
  <p:tag name="KSO_WM_TEMPLATE_INDEX" val="20238007"/>
  <p:tag name="KSO_WM_UNIT_LAYERLEVEL" val="1"/>
  <p:tag name="KSO_WM_TAG_VERSION" val="3.0"/>
  <p:tag name="KSO_WM_BEAUTIFY_FLAG" val="#wm#"/>
  <p:tag name="KSO_WM_UNIT_PRESET_TEXT" val="Add description"/>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60.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8007_1*f*4"/>
  <p:tag name="KSO_WM_TEMPLATE_CATEGORY" val="custom"/>
  <p:tag name="KSO_WM_TEMPLATE_INDEX" val="20238007"/>
  <p:tag name="KSO_WM_UNIT_LAYERLEVEL" val="1"/>
  <p:tag name="KSO_WM_TAG_VERSION" val="3.0"/>
  <p:tag name="KSO_WM_BEAUTIFY_FLAG" val="#wm#"/>
  <p:tag name="KSO_WM_UNIT_PRESET_TEXT" val="Name"/>
</p:tagLst>
</file>

<file path=ppt/tags/tag61.xml><?xml version="1.0" encoding="utf-8"?>
<p:tagLst xmlns:p="http://schemas.openxmlformats.org/presentationml/2006/main">
  <p:tag name="KSO_WM_SLIDE_ID" val="custom20238007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8007"/>
  <p:tag name="KSO_WM_SLIDE_LAYOUT" val="a_b_f"/>
  <p:tag name="KSO_WM_SLIDE_LAYOUT_CNT" val="1_1_1"/>
  <p:tag name="KSO_WM_SLIDE_TYPE" val="title"/>
  <p:tag name="KSO_WM_SLIDE_SUBTYPE" val="pureTxt"/>
  <p:tag name="KSO_WM_TEMPLATE_THUMBS_INDEX" val="1、9"/>
  <p:tag name="KSO_WM_SPECIAL_SOURCE" val="bdnul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自定义 160">
      <a:dk1>
        <a:srgbClr val="000000"/>
      </a:dk1>
      <a:lt1>
        <a:srgbClr val="FFFFFF"/>
      </a:lt1>
      <a:dk2>
        <a:srgbClr val="001548"/>
      </a:dk2>
      <a:lt2>
        <a:srgbClr val="F5F7FF"/>
      </a:lt2>
      <a:accent1>
        <a:srgbClr val="00A7FF"/>
      </a:accent1>
      <a:accent2>
        <a:srgbClr val="3386ED"/>
      </a:accent2>
      <a:accent3>
        <a:srgbClr val="33F0FF"/>
      </a:accent3>
      <a:accent4>
        <a:srgbClr val="FA406C"/>
      </a:accent4>
      <a:accent5>
        <a:srgbClr val="C933FE"/>
      </a:accent5>
      <a:accent6>
        <a:srgbClr val="FF00A7"/>
      </a:accent6>
      <a:hlink>
        <a:srgbClr val="304FFE"/>
      </a:hlink>
      <a:folHlink>
        <a:srgbClr val="492067"/>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w="12700">
          <a:solidFill>
            <a:schemeClr val="tx1">
              <a:alpha val="70000"/>
            </a:schemeClr>
          </a:solidFill>
          <a:prstDash val="solid"/>
        </a:ln>
      </a:spPr>
      <a:body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9378</Words>
  <Application>WPS Presentation</Application>
  <PresentationFormat>Widescreen</PresentationFormat>
  <Paragraphs>105</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Arial</vt:lpstr>
      <vt:lpstr>SimSun</vt:lpstr>
      <vt:lpstr>Wingdings</vt:lpstr>
      <vt:lpstr>Arial Black</vt:lpstr>
      <vt:lpstr>Inter Bold</vt:lpstr>
      <vt:lpstr>Segoe Print</vt:lpstr>
      <vt:lpstr>Inter</vt:lpstr>
      <vt:lpstr>Microsoft YaHei</vt:lpstr>
      <vt:lpstr>Arial Unicode MS</vt:lpstr>
      <vt:lpstr>Calibri Light</vt:lpstr>
      <vt:lpstr>Calibri</vt:lpstr>
      <vt:lpstr>Times New Roman</vt:lpstr>
      <vt:lpstr>Office Theme</vt:lpstr>
      <vt:lpstr>2_Office Theme</vt:lpstr>
      <vt:lpstr>HR Analytics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KIIT</dc:creator>
  <cp:lastModifiedBy>MADHUMITA ROY</cp:lastModifiedBy>
  <cp:revision>23</cp:revision>
  <dcterms:created xsi:type="dcterms:W3CDTF">2024-10-07T18:27:00Z</dcterms:created>
  <dcterms:modified xsi:type="dcterms:W3CDTF">2024-10-29T13:56:08Z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2D46AA47B1E249DE88583D5BF3182CE7_11</vt:lpwstr>
  </property>
  <property fmtid="{D5CDD505-2E9C-101B-9397-08002B2CF9AE}" pid="3" name="KSOProductBuildVer">
    <vt:lpwstr>1033-12.2.0.18607</vt:lpwstr>
  </property>
</Properties>
</file>