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B4FC0-D3C6-4561-B77A-4226B66433CE}" v="3" dt="2019-03-10T15:07:5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B430A-EF3D-4489-BDAE-D35C66723D23}" type="doc">
      <dgm:prSet loTypeId="urn:microsoft.com/office/officeart/2005/8/layout/chevron2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0AABB9A-FF48-4ABC-80A1-F7542AF6CE41}">
      <dgm:prSet phldrT="[Text]"/>
      <dgm:spPr/>
      <dgm:t>
        <a:bodyPr/>
        <a:lstStyle/>
        <a:p>
          <a:r>
            <a:rPr lang="en-US" b="1" dirty="0">
              <a:cs typeface="Arial"/>
            </a:rPr>
            <a:t>LOGISTIC REGRESSION </a:t>
          </a:r>
          <a:endParaRPr lang="en-US" sz="3000" b="1" dirty="0">
            <a:latin typeface="Arial"/>
            <a:cs typeface="Arial"/>
          </a:endParaRPr>
        </a:p>
      </dgm:t>
    </dgm:pt>
    <dgm:pt modelId="{CA45ABDB-B62A-464D-B651-C7B093162889}" type="parTrans" cxnId="{E39F24CE-3BE9-4C24-85AD-FA366B5A99E4}">
      <dgm:prSet/>
      <dgm:spPr/>
      <dgm:t>
        <a:bodyPr/>
        <a:lstStyle/>
        <a:p>
          <a:endParaRPr lang="en-US"/>
        </a:p>
      </dgm:t>
    </dgm:pt>
    <dgm:pt modelId="{1E017D01-DB8B-45B1-970B-CB9B1B08F03A}" type="sibTrans" cxnId="{E39F24CE-3BE9-4C24-85AD-FA366B5A99E4}">
      <dgm:prSet/>
      <dgm:spPr/>
      <dgm:t>
        <a:bodyPr/>
        <a:lstStyle/>
        <a:p>
          <a:endParaRPr lang="en-US"/>
        </a:p>
      </dgm:t>
    </dgm:pt>
    <dgm:pt modelId="{A4D0202B-A59D-482D-84C1-8CB7A3EB0C5B}">
      <dgm:prSet phldrT="[Text]"/>
      <dgm:spPr/>
      <dgm:t>
        <a:bodyPr/>
        <a:lstStyle/>
        <a:p>
          <a:r>
            <a:rPr lang="en-US" dirty="0">
              <a:cs typeface="Arial"/>
            </a:rPr>
            <a:t>It’s a classification model though name is logistic regression.</a:t>
          </a:r>
        </a:p>
      </dgm:t>
    </dgm:pt>
    <dgm:pt modelId="{C29CD61A-6E94-4B9D-AD7B-789AF9BDE5B1}" type="parTrans" cxnId="{BA4CDBBE-5AD0-4015-A14B-1280470BC194}">
      <dgm:prSet/>
      <dgm:spPr/>
      <dgm:t>
        <a:bodyPr/>
        <a:lstStyle/>
        <a:p>
          <a:endParaRPr lang="en-US"/>
        </a:p>
      </dgm:t>
    </dgm:pt>
    <dgm:pt modelId="{F0430542-9026-4C78-A7C4-2164DA28B32C}" type="sibTrans" cxnId="{BA4CDBBE-5AD0-4015-A14B-1280470BC194}">
      <dgm:prSet/>
      <dgm:spPr/>
      <dgm:t>
        <a:bodyPr/>
        <a:lstStyle/>
        <a:p>
          <a:endParaRPr lang="en-US"/>
        </a:p>
      </dgm:t>
    </dgm:pt>
    <dgm:pt modelId="{3BE5753C-CD74-4697-8BAD-DD61E2A909C1}">
      <dgm:prSet phldrT="[Text]"/>
      <dgm:spPr/>
      <dgm:t>
        <a:bodyPr/>
        <a:lstStyle/>
        <a:p>
          <a:r>
            <a:rPr lang="en-US" dirty="0">
              <a:cs typeface="Arial"/>
            </a:rPr>
            <a:t>Outputs probability [0,1]</a:t>
          </a:r>
        </a:p>
      </dgm:t>
    </dgm:pt>
    <dgm:pt modelId="{2BB91FCA-00A0-487B-B978-915061D2DC7C}" type="parTrans" cxnId="{E2535ADC-4B88-4E0C-8B25-9202D6A477A8}">
      <dgm:prSet/>
      <dgm:spPr/>
      <dgm:t>
        <a:bodyPr/>
        <a:lstStyle/>
        <a:p>
          <a:endParaRPr lang="en-US"/>
        </a:p>
      </dgm:t>
    </dgm:pt>
    <dgm:pt modelId="{16A6C8BB-3EC3-4F10-85C3-4D3259B2951F}" type="sibTrans" cxnId="{E2535ADC-4B88-4E0C-8B25-9202D6A477A8}">
      <dgm:prSet/>
      <dgm:spPr/>
      <dgm:t>
        <a:bodyPr/>
        <a:lstStyle/>
        <a:p>
          <a:endParaRPr lang="en-US"/>
        </a:p>
      </dgm:t>
    </dgm:pt>
    <dgm:pt modelId="{7E5FC1D1-6C44-49E7-A287-777928DDB1F8}">
      <dgm:prSet phldrT="[Text]"/>
      <dgm:spPr/>
      <dgm:t>
        <a:bodyPr/>
        <a:lstStyle/>
        <a:p>
          <a:r>
            <a:rPr lang="en-US" b="1" dirty="0">
              <a:solidFill>
                <a:schemeClr val="bg2"/>
              </a:solidFill>
              <a:cs typeface="Arial" panose="020B0604020202020204"/>
            </a:rPr>
            <a:t>SUPPORT VECTOR MACHINE</a:t>
          </a:r>
        </a:p>
      </dgm:t>
    </dgm:pt>
    <dgm:pt modelId="{1C82A54D-8793-4748-B93E-E5DCE97451AE}" type="parTrans" cxnId="{F50A3BCF-7BA3-4DB6-A81F-64CB054E1854}">
      <dgm:prSet/>
      <dgm:spPr/>
      <dgm:t>
        <a:bodyPr/>
        <a:lstStyle/>
        <a:p>
          <a:endParaRPr lang="en-US"/>
        </a:p>
      </dgm:t>
    </dgm:pt>
    <dgm:pt modelId="{298953C9-F4B1-422B-91B9-77C99E308553}" type="sibTrans" cxnId="{F50A3BCF-7BA3-4DB6-A81F-64CB054E1854}">
      <dgm:prSet/>
      <dgm:spPr/>
      <dgm:t>
        <a:bodyPr/>
        <a:lstStyle/>
        <a:p>
          <a:endParaRPr lang="en-US"/>
        </a:p>
      </dgm:t>
    </dgm:pt>
    <dgm:pt modelId="{FF348078-FC62-49F8-8FA9-FA343B981EE6}">
      <dgm:prSet phldrT="[Text]"/>
      <dgm:spPr/>
      <dgm:t>
        <a:bodyPr/>
        <a:lstStyle/>
        <a:p>
          <a:r>
            <a:rPr lang="en-US" dirty="0">
              <a:cs typeface="Arial"/>
            </a:rPr>
            <a:t>Used for both classification and regression.</a:t>
          </a:r>
        </a:p>
      </dgm:t>
    </dgm:pt>
    <dgm:pt modelId="{0F099270-B227-4F2B-B70A-DF3C352B9074}" type="parTrans" cxnId="{06598810-ED55-45A2-963E-150204747E50}">
      <dgm:prSet/>
      <dgm:spPr/>
      <dgm:t>
        <a:bodyPr/>
        <a:lstStyle/>
        <a:p>
          <a:endParaRPr lang="en-US"/>
        </a:p>
      </dgm:t>
    </dgm:pt>
    <dgm:pt modelId="{FE94E28D-C03C-46D4-924F-EB11C1495149}" type="sibTrans" cxnId="{06598810-ED55-45A2-963E-150204747E50}">
      <dgm:prSet/>
      <dgm:spPr/>
      <dgm:t>
        <a:bodyPr/>
        <a:lstStyle/>
        <a:p>
          <a:endParaRPr lang="en-US"/>
        </a:p>
      </dgm:t>
    </dgm:pt>
    <dgm:pt modelId="{221FEBDC-6127-43A3-9EB9-A0D98F48C021}">
      <dgm:prSet phldrT="[Text]"/>
      <dgm:spPr/>
      <dgm:t>
        <a:bodyPr/>
        <a:lstStyle/>
        <a:p>
          <a:r>
            <a:rPr lang="en-US" dirty="0">
              <a:cs typeface="Arial"/>
            </a:rPr>
            <a:t>Finds a hyperplane that divide a dataset into two classes.</a:t>
          </a:r>
        </a:p>
      </dgm:t>
    </dgm:pt>
    <dgm:pt modelId="{37556D89-BE5E-4141-A281-64BFC9D6B0C5}" type="parTrans" cxnId="{D6AB4CDC-7264-40BA-B73A-967B8983391C}">
      <dgm:prSet/>
      <dgm:spPr/>
      <dgm:t>
        <a:bodyPr/>
        <a:lstStyle/>
        <a:p>
          <a:endParaRPr lang="en-US"/>
        </a:p>
      </dgm:t>
    </dgm:pt>
    <dgm:pt modelId="{99C1802A-FD7C-4E9A-808D-16CDB96E7DDD}" type="sibTrans" cxnId="{D6AB4CDC-7264-40BA-B73A-967B8983391C}">
      <dgm:prSet/>
      <dgm:spPr/>
      <dgm:t>
        <a:bodyPr/>
        <a:lstStyle/>
        <a:p>
          <a:endParaRPr lang="en-US"/>
        </a:p>
      </dgm:t>
    </dgm:pt>
    <dgm:pt modelId="{55B83B79-74B3-4DC1-97F4-FD9A7C7DB9B5}">
      <dgm:prSet phldrT="[Text]"/>
      <dgm:spPr/>
      <dgm:t>
        <a:bodyPr/>
        <a:lstStyle/>
        <a:p>
          <a:endParaRPr lang="en-US"/>
        </a:p>
      </dgm:t>
    </dgm:pt>
    <dgm:pt modelId="{9C1041B1-CC4D-4CF7-BBCC-B8D19665300E}" type="parTrans" cxnId="{09AD51D5-99C7-47F6-8741-BC53E8979185}">
      <dgm:prSet/>
      <dgm:spPr/>
      <dgm:t>
        <a:bodyPr/>
        <a:lstStyle/>
        <a:p>
          <a:endParaRPr lang="en-US"/>
        </a:p>
      </dgm:t>
    </dgm:pt>
    <dgm:pt modelId="{78661BAA-37CB-4C88-8DE8-4D03258BA31B}" type="sibTrans" cxnId="{09AD51D5-99C7-47F6-8741-BC53E8979185}">
      <dgm:prSet/>
      <dgm:spPr/>
      <dgm:t>
        <a:bodyPr/>
        <a:lstStyle/>
        <a:p>
          <a:endParaRPr lang="en-US"/>
        </a:p>
      </dgm:t>
    </dgm:pt>
    <dgm:pt modelId="{BCCDE605-485A-41C2-AEE6-AC4A4474E06E}">
      <dgm:prSet phldrT="[Text]"/>
      <dgm:spPr/>
      <dgm:t>
        <a:bodyPr/>
        <a:lstStyle/>
        <a:p>
          <a:endParaRPr lang="en-US">
            <a:cs typeface="Arial" panose="020B0604020202020204"/>
          </a:endParaRPr>
        </a:p>
      </dgm:t>
    </dgm:pt>
    <dgm:pt modelId="{7EC2E53F-CE63-421F-8A03-608172879ED4}" type="parTrans" cxnId="{74C61DD1-4F06-4BE1-94C7-25079DE346D4}">
      <dgm:prSet/>
      <dgm:spPr/>
    </dgm:pt>
    <dgm:pt modelId="{A9E18292-6AE3-4DF8-A6FE-AA53DE3C95FD}" type="sibTrans" cxnId="{74C61DD1-4F06-4BE1-94C7-25079DE346D4}">
      <dgm:prSet/>
      <dgm:spPr/>
    </dgm:pt>
    <dgm:pt modelId="{28FF450A-D359-4290-B231-AE57A8F7B1FE}">
      <dgm:prSet phldrT="[Text]"/>
      <dgm:spPr/>
      <dgm:t>
        <a:bodyPr/>
        <a:lstStyle/>
        <a:p>
          <a:endParaRPr lang="en-US" sz="3000" dirty="0">
            <a:latin typeface="Arial"/>
            <a:cs typeface="Arial"/>
          </a:endParaRPr>
        </a:p>
      </dgm:t>
    </dgm:pt>
    <dgm:pt modelId="{99B60BEB-F191-40C3-9C66-936462478294}" type="parTrans" cxnId="{8920ECB5-31E4-4C66-82E3-3D161C672687}">
      <dgm:prSet/>
      <dgm:spPr/>
    </dgm:pt>
    <dgm:pt modelId="{8BA70596-4E6A-40F5-BA9D-C1B819EDD3EF}" type="sibTrans" cxnId="{8920ECB5-31E4-4C66-82E3-3D161C672687}">
      <dgm:prSet/>
      <dgm:spPr/>
    </dgm:pt>
    <dgm:pt modelId="{3E07649C-F801-4D0A-B084-AB2811F84515}">
      <dgm:prSet phldrT="[Text]"/>
      <dgm:spPr/>
      <dgm:t>
        <a:bodyPr/>
        <a:lstStyle/>
        <a:p>
          <a:endParaRPr lang="en-US" dirty="0">
            <a:solidFill>
              <a:schemeClr val="bg2"/>
            </a:solidFill>
            <a:cs typeface="Arial" panose="020B0604020202020204"/>
          </a:endParaRPr>
        </a:p>
      </dgm:t>
    </dgm:pt>
    <dgm:pt modelId="{9E084F2B-99F5-427A-B4A2-FEA5123C7610}" type="parTrans" cxnId="{EADBAEDC-2AAD-42B3-BEAB-29E1E75D8541}">
      <dgm:prSet/>
      <dgm:spPr/>
    </dgm:pt>
    <dgm:pt modelId="{33E46160-93A1-4207-9B85-FD94883E070A}" type="sibTrans" cxnId="{EADBAEDC-2AAD-42B3-BEAB-29E1E75D8541}">
      <dgm:prSet/>
      <dgm:spPr/>
    </dgm:pt>
    <dgm:pt modelId="{8A571E8C-57C1-48F1-914A-0F38A38D4E3F}" type="pres">
      <dgm:prSet presAssocID="{7E8B430A-EF3D-4489-BDAE-D35C66723D23}" presName="linearFlow" presStyleCnt="0">
        <dgm:presLayoutVars>
          <dgm:dir/>
          <dgm:animLvl val="lvl"/>
          <dgm:resizeHandles val="exact"/>
        </dgm:presLayoutVars>
      </dgm:prSet>
      <dgm:spPr/>
    </dgm:pt>
    <dgm:pt modelId="{B0C7EBDF-9505-47D3-8462-275903E67D7F}" type="pres">
      <dgm:prSet presAssocID="{E0AABB9A-FF48-4ABC-80A1-F7542AF6CE41}" presName="composite" presStyleCnt="0"/>
      <dgm:spPr/>
    </dgm:pt>
    <dgm:pt modelId="{9EDD8F13-D934-4C70-8718-4A5E49332BB7}" type="pres">
      <dgm:prSet presAssocID="{E0AABB9A-FF48-4ABC-80A1-F7542AF6CE4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D03B78C-791C-47BD-A333-CFA008AD1D5F}" type="pres">
      <dgm:prSet presAssocID="{E0AABB9A-FF48-4ABC-80A1-F7542AF6CE41}" presName="descendantText" presStyleLbl="alignAcc1" presStyleIdx="0" presStyleCnt="2">
        <dgm:presLayoutVars>
          <dgm:bulletEnabled val="1"/>
        </dgm:presLayoutVars>
      </dgm:prSet>
      <dgm:spPr/>
    </dgm:pt>
    <dgm:pt modelId="{5785BCC5-837B-4670-A56B-86268BC32341}" type="pres">
      <dgm:prSet presAssocID="{1E017D01-DB8B-45B1-970B-CB9B1B08F03A}" presName="sp" presStyleCnt="0"/>
      <dgm:spPr/>
    </dgm:pt>
    <dgm:pt modelId="{DDD0BE13-2185-435D-8040-4715402E9158}" type="pres">
      <dgm:prSet presAssocID="{7E5FC1D1-6C44-49E7-A287-777928DDB1F8}" presName="composite" presStyleCnt="0"/>
      <dgm:spPr/>
    </dgm:pt>
    <dgm:pt modelId="{2F2FCEF4-3CDB-463F-8F19-96B0AE1C9299}" type="pres">
      <dgm:prSet presAssocID="{7E5FC1D1-6C44-49E7-A287-777928DDB1F8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BBE7E11-FF9D-46A0-BD4A-0ACF9F0CD907}" type="pres">
      <dgm:prSet presAssocID="{7E5FC1D1-6C44-49E7-A287-777928DDB1F8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BD0080A-A6C0-476A-81DF-311242BA6752}" type="presOf" srcId="{A4D0202B-A59D-482D-84C1-8CB7A3EB0C5B}" destId="{CD03B78C-791C-47BD-A333-CFA008AD1D5F}" srcOrd="0" destOrd="1" presId="urn:microsoft.com/office/officeart/2005/8/layout/chevron2"/>
    <dgm:cxn modelId="{06598810-ED55-45A2-963E-150204747E50}" srcId="{7E5FC1D1-6C44-49E7-A287-777928DDB1F8}" destId="{FF348078-FC62-49F8-8FA9-FA343B981EE6}" srcOrd="1" destOrd="0" parTransId="{0F099270-B227-4F2B-B70A-DF3C352B9074}" sibTransId="{FE94E28D-C03C-46D4-924F-EB11C1495149}"/>
    <dgm:cxn modelId="{81D6C230-64C6-4D30-BC9C-DC37F362B396}" type="presOf" srcId="{FF348078-FC62-49F8-8FA9-FA343B981EE6}" destId="{5BBE7E11-FF9D-46A0-BD4A-0ACF9F0CD907}" srcOrd="0" destOrd="1" presId="urn:microsoft.com/office/officeart/2005/8/layout/chevron2"/>
    <dgm:cxn modelId="{86F1484C-3CFC-4CC8-83C1-8CCA9E4165DF}" type="presOf" srcId="{55B83B79-74B3-4DC1-97F4-FD9A7C7DB9B5}" destId="{5BBE7E11-FF9D-46A0-BD4A-0ACF9F0CD907}" srcOrd="0" destOrd="3" presId="urn:microsoft.com/office/officeart/2005/8/layout/chevron2"/>
    <dgm:cxn modelId="{0A2AC572-00D5-41A7-BAAE-006B64AEF72E}" type="presOf" srcId="{3BE5753C-CD74-4697-8BAD-DD61E2A909C1}" destId="{CD03B78C-791C-47BD-A333-CFA008AD1D5F}" srcOrd="0" destOrd="2" presId="urn:microsoft.com/office/officeart/2005/8/layout/chevron2"/>
    <dgm:cxn modelId="{3DB1CB7D-72AA-46DE-A5D5-436D4241A27E}" type="presOf" srcId="{7E5FC1D1-6C44-49E7-A287-777928DDB1F8}" destId="{2F2FCEF4-3CDB-463F-8F19-96B0AE1C9299}" srcOrd="0" destOrd="0" presId="urn:microsoft.com/office/officeart/2005/8/layout/chevron2"/>
    <dgm:cxn modelId="{E1EE8B84-38CC-4BB5-BD48-6855EEFA8D67}" type="presOf" srcId="{7E8B430A-EF3D-4489-BDAE-D35C66723D23}" destId="{8A571E8C-57C1-48F1-914A-0F38A38D4E3F}" srcOrd="0" destOrd="0" presId="urn:microsoft.com/office/officeart/2005/8/layout/chevron2"/>
    <dgm:cxn modelId="{1A457390-346F-4BDA-A519-1FA999455B21}" type="presOf" srcId="{3E07649C-F801-4D0A-B084-AB2811F84515}" destId="{5BBE7E11-FF9D-46A0-BD4A-0ACF9F0CD907}" srcOrd="0" destOrd="0" presId="urn:microsoft.com/office/officeart/2005/8/layout/chevron2"/>
    <dgm:cxn modelId="{8920ECB5-31E4-4C66-82E3-3D161C672687}" srcId="{E0AABB9A-FF48-4ABC-80A1-F7542AF6CE41}" destId="{28FF450A-D359-4290-B231-AE57A8F7B1FE}" srcOrd="0" destOrd="0" parTransId="{99B60BEB-F191-40C3-9C66-936462478294}" sibTransId="{8BA70596-4E6A-40F5-BA9D-C1B819EDD3EF}"/>
    <dgm:cxn modelId="{09284EBC-CF86-4C67-AD04-D679BCBA333C}" type="presOf" srcId="{221FEBDC-6127-43A3-9EB9-A0D98F48C021}" destId="{5BBE7E11-FF9D-46A0-BD4A-0ACF9F0CD907}" srcOrd="0" destOrd="2" presId="urn:microsoft.com/office/officeart/2005/8/layout/chevron2"/>
    <dgm:cxn modelId="{BA4CDBBE-5AD0-4015-A14B-1280470BC194}" srcId="{E0AABB9A-FF48-4ABC-80A1-F7542AF6CE41}" destId="{A4D0202B-A59D-482D-84C1-8CB7A3EB0C5B}" srcOrd="1" destOrd="0" parTransId="{C29CD61A-6E94-4B9D-AD7B-789AF9BDE5B1}" sibTransId="{F0430542-9026-4C78-A7C4-2164DA28B32C}"/>
    <dgm:cxn modelId="{E39F24CE-3BE9-4C24-85AD-FA366B5A99E4}" srcId="{7E8B430A-EF3D-4489-BDAE-D35C66723D23}" destId="{E0AABB9A-FF48-4ABC-80A1-F7542AF6CE41}" srcOrd="0" destOrd="0" parTransId="{CA45ABDB-B62A-464D-B651-C7B093162889}" sibTransId="{1E017D01-DB8B-45B1-970B-CB9B1B08F03A}"/>
    <dgm:cxn modelId="{F50A3BCF-7BA3-4DB6-A81F-64CB054E1854}" srcId="{7E8B430A-EF3D-4489-BDAE-D35C66723D23}" destId="{7E5FC1D1-6C44-49E7-A287-777928DDB1F8}" srcOrd="1" destOrd="0" parTransId="{1C82A54D-8793-4748-B93E-E5DCE97451AE}" sibTransId="{298953C9-F4B1-422B-91B9-77C99E308553}"/>
    <dgm:cxn modelId="{74C61DD1-4F06-4BE1-94C7-25079DE346D4}" srcId="{E0AABB9A-FF48-4ABC-80A1-F7542AF6CE41}" destId="{BCCDE605-485A-41C2-AEE6-AC4A4474E06E}" srcOrd="3" destOrd="0" parTransId="{7EC2E53F-CE63-421F-8A03-608172879ED4}" sibTransId="{A9E18292-6AE3-4DF8-A6FE-AA53DE3C95FD}"/>
    <dgm:cxn modelId="{09AD51D5-99C7-47F6-8741-BC53E8979185}" srcId="{7E5FC1D1-6C44-49E7-A287-777928DDB1F8}" destId="{55B83B79-74B3-4DC1-97F4-FD9A7C7DB9B5}" srcOrd="3" destOrd="0" parTransId="{9C1041B1-CC4D-4CF7-BBCC-B8D19665300E}" sibTransId="{78661BAA-37CB-4C88-8DE8-4D03258BA31B}"/>
    <dgm:cxn modelId="{D6AB4CDC-7264-40BA-B73A-967B8983391C}" srcId="{7E5FC1D1-6C44-49E7-A287-777928DDB1F8}" destId="{221FEBDC-6127-43A3-9EB9-A0D98F48C021}" srcOrd="2" destOrd="0" parTransId="{37556D89-BE5E-4141-A281-64BFC9D6B0C5}" sibTransId="{99C1802A-FD7C-4E9A-808D-16CDB96E7DDD}"/>
    <dgm:cxn modelId="{E2535ADC-4B88-4E0C-8B25-9202D6A477A8}" srcId="{E0AABB9A-FF48-4ABC-80A1-F7542AF6CE41}" destId="{3BE5753C-CD74-4697-8BAD-DD61E2A909C1}" srcOrd="2" destOrd="0" parTransId="{2BB91FCA-00A0-487B-B978-915061D2DC7C}" sibTransId="{16A6C8BB-3EC3-4F10-85C3-4D3259B2951F}"/>
    <dgm:cxn modelId="{EADBAEDC-2AAD-42B3-BEAB-29E1E75D8541}" srcId="{7E5FC1D1-6C44-49E7-A287-777928DDB1F8}" destId="{3E07649C-F801-4D0A-B084-AB2811F84515}" srcOrd="0" destOrd="0" parTransId="{9E084F2B-99F5-427A-B4A2-FEA5123C7610}" sibTransId="{33E46160-93A1-4207-9B85-FD94883E070A}"/>
    <dgm:cxn modelId="{2E4FB0DE-5745-486F-A40A-14DAB48A6566}" type="presOf" srcId="{BCCDE605-485A-41C2-AEE6-AC4A4474E06E}" destId="{CD03B78C-791C-47BD-A333-CFA008AD1D5F}" srcOrd="0" destOrd="3" presId="urn:microsoft.com/office/officeart/2005/8/layout/chevron2"/>
    <dgm:cxn modelId="{42BB94E1-D72F-45DB-A4CC-059CB7DE250C}" type="presOf" srcId="{E0AABB9A-FF48-4ABC-80A1-F7542AF6CE41}" destId="{9EDD8F13-D934-4C70-8718-4A5E49332BB7}" srcOrd="0" destOrd="0" presId="urn:microsoft.com/office/officeart/2005/8/layout/chevron2"/>
    <dgm:cxn modelId="{C16BD6EE-50AE-411E-BC32-CFBCCCE3B22B}" type="presOf" srcId="{28FF450A-D359-4290-B231-AE57A8F7B1FE}" destId="{CD03B78C-791C-47BD-A333-CFA008AD1D5F}" srcOrd="0" destOrd="0" presId="urn:microsoft.com/office/officeart/2005/8/layout/chevron2"/>
    <dgm:cxn modelId="{0110E111-5CC5-4E5F-B046-D59838CE84BB}" type="presParOf" srcId="{8A571E8C-57C1-48F1-914A-0F38A38D4E3F}" destId="{B0C7EBDF-9505-47D3-8462-275903E67D7F}" srcOrd="0" destOrd="0" presId="urn:microsoft.com/office/officeart/2005/8/layout/chevron2"/>
    <dgm:cxn modelId="{6EEF3018-FC28-43FE-A2E8-C699F995737C}" type="presParOf" srcId="{B0C7EBDF-9505-47D3-8462-275903E67D7F}" destId="{9EDD8F13-D934-4C70-8718-4A5E49332BB7}" srcOrd="0" destOrd="0" presId="urn:microsoft.com/office/officeart/2005/8/layout/chevron2"/>
    <dgm:cxn modelId="{9FCBA3FE-D097-45E3-AC55-C8BFBFA36BC7}" type="presParOf" srcId="{B0C7EBDF-9505-47D3-8462-275903E67D7F}" destId="{CD03B78C-791C-47BD-A333-CFA008AD1D5F}" srcOrd="1" destOrd="0" presId="urn:microsoft.com/office/officeart/2005/8/layout/chevron2"/>
    <dgm:cxn modelId="{E88A55E3-F5DD-4B7B-A817-87E827BA60A4}" type="presParOf" srcId="{8A571E8C-57C1-48F1-914A-0F38A38D4E3F}" destId="{5785BCC5-837B-4670-A56B-86268BC32341}" srcOrd="1" destOrd="0" presId="urn:microsoft.com/office/officeart/2005/8/layout/chevron2"/>
    <dgm:cxn modelId="{2EA4F0C6-8F02-439A-A913-FEE0504BC131}" type="presParOf" srcId="{8A571E8C-57C1-48F1-914A-0F38A38D4E3F}" destId="{DDD0BE13-2185-435D-8040-4715402E9158}" srcOrd="2" destOrd="0" presId="urn:microsoft.com/office/officeart/2005/8/layout/chevron2"/>
    <dgm:cxn modelId="{36CD108C-3FBA-4D6F-92C7-E238182576C4}" type="presParOf" srcId="{DDD0BE13-2185-435D-8040-4715402E9158}" destId="{2F2FCEF4-3CDB-463F-8F19-96B0AE1C9299}" srcOrd="0" destOrd="0" presId="urn:microsoft.com/office/officeart/2005/8/layout/chevron2"/>
    <dgm:cxn modelId="{86C8722F-9BD4-444F-863B-C85BB34F70AB}" type="presParOf" srcId="{DDD0BE13-2185-435D-8040-4715402E9158}" destId="{5BBE7E11-FF9D-46A0-BD4A-0ACF9F0CD9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8F13-D934-4C70-8718-4A5E49332BB7}">
      <dsp:nvSpPr>
        <dsp:cNvPr id="0" name=""/>
        <dsp:cNvSpPr/>
      </dsp:nvSpPr>
      <dsp:spPr>
        <a:xfrm rot="5400000">
          <a:off x="-304697" y="305040"/>
          <a:ext cx="2031314" cy="142192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cs typeface="Arial"/>
            </a:rPr>
            <a:t>LOGISTIC REGRESSION </a:t>
          </a:r>
          <a:endParaRPr lang="en-US" sz="1400" b="1" kern="1200" dirty="0">
            <a:latin typeface="Arial"/>
            <a:cs typeface="Arial"/>
          </a:endParaRPr>
        </a:p>
      </dsp:txBody>
      <dsp:txXfrm rot="-5400000">
        <a:off x="0" y="711303"/>
        <a:ext cx="1421920" cy="609394"/>
      </dsp:txXfrm>
    </dsp:sp>
    <dsp:sp modelId="{CD03B78C-791C-47BD-A333-CFA008AD1D5F}">
      <dsp:nvSpPr>
        <dsp:cNvPr id="0" name=""/>
        <dsp:cNvSpPr/>
      </dsp:nvSpPr>
      <dsp:spPr>
        <a:xfrm rot="5400000">
          <a:off x="3298013" y="-1875749"/>
          <a:ext cx="1320354" cy="50725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"/>
            <a:cs typeface="Arial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cs typeface="Arial"/>
            </a:rPr>
            <a:t>It’s a classification model though name is logistic regression.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cs typeface="Arial"/>
            </a:rPr>
            <a:t>Outputs probability [0,1]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cs typeface="Arial" panose="020B0604020202020204"/>
          </a:endParaRPr>
        </a:p>
      </dsp:txBody>
      <dsp:txXfrm rot="-5400000">
        <a:off x="1421920" y="64798"/>
        <a:ext cx="5008086" cy="1191446"/>
      </dsp:txXfrm>
    </dsp:sp>
    <dsp:sp modelId="{2F2FCEF4-3CDB-463F-8F19-96B0AE1C9299}">
      <dsp:nvSpPr>
        <dsp:cNvPr id="0" name=""/>
        <dsp:cNvSpPr/>
      </dsp:nvSpPr>
      <dsp:spPr>
        <a:xfrm rot="5400000">
          <a:off x="-304697" y="2048113"/>
          <a:ext cx="2031314" cy="142192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2"/>
              </a:solidFill>
              <a:cs typeface="Arial" panose="020B0604020202020204"/>
            </a:rPr>
            <a:t>SUPPORT VECTOR MACHINE</a:t>
          </a:r>
        </a:p>
      </dsp:txBody>
      <dsp:txXfrm rot="-5400000">
        <a:off x="0" y="2454376"/>
        <a:ext cx="1421920" cy="609394"/>
      </dsp:txXfrm>
    </dsp:sp>
    <dsp:sp modelId="{5BBE7E11-FF9D-46A0-BD4A-0ACF9F0CD907}">
      <dsp:nvSpPr>
        <dsp:cNvPr id="0" name=""/>
        <dsp:cNvSpPr/>
      </dsp:nvSpPr>
      <dsp:spPr>
        <a:xfrm rot="5400000">
          <a:off x="3298013" y="-132676"/>
          <a:ext cx="1320354" cy="50725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/>
            </a:solidFill>
            <a:cs typeface="Arial" panose="020B0604020202020204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cs typeface="Arial"/>
            </a:rPr>
            <a:t>Used for both classification and regression.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cs typeface="Arial"/>
            </a:rPr>
            <a:t>Finds a hyperplane that divide a dataset into two classes.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 rot="-5400000">
        <a:off x="1421920" y="1807871"/>
        <a:ext cx="5008086" cy="1191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697" y="1949051"/>
            <a:ext cx="5644108" cy="4056638"/>
          </a:xfrm>
        </p:spPr>
        <p:txBody>
          <a:bodyPr>
            <a:normAutofit/>
          </a:bodyPr>
          <a:lstStyle/>
          <a:p>
            <a:r>
              <a:rPr lang="tr-TR" sz="6600" b="1" dirty="0">
                <a:latin typeface="Lucida Sans Unicode"/>
                <a:ea typeface="Tahoma"/>
                <a:cs typeface="Arial"/>
              </a:rPr>
              <a:t>Bank Marketing Analysis</a:t>
            </a:r>
            <a:endParaRPr lang="tr-TR" sz="6600" b="1">
              <a:latin typeface="Lucida Sans Unicode"/>
              <a:ea typeface="Tahoma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7D8ED-4DB6-46C0-AE81-24DA0AAF9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62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3" y="0"/>
            <a:ext cx="369012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490" y="1949051"/>
            <a:ext cx="3002750" cy="2959899"/>
          </a:xfrm>
        </p:spPr>
        <p:txBody>
          <a:bodyPr anchor="ctr">
            <a:normAutofit/>
          </a:bodyPr>
          <a:lstStyle/>
          <a:p>
            <a:pPr algn="ctr"/>
            <a:r>
              <a:rPr lang="tr-TR" sz="2000" dirty="0">
                <a:cs typeface="Arial"/>
              </a:rPr>
              <a:t>MADHUMITA S</a:t>
            </a:r>
          </a:p>
          <a:p>
            <a:pPr algn="ctr"/>
            <a:r>
              <a:rPr lang="tr-TR" sz="1200" dirty="0" err="1">
                <a:cs typeface="Arial"/>
              </a:rPr>
              <a:t>March</a:t>
            </a:r>
            <a:r>
              <a:rPr lang="tr-TR" sz="1200" dirty="0">
                <a:cs typeface="Arial"/>
              </a:rPr>
              <a:t> 10,2019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CDD5A4AA-8515-49AE-8C6C-9CF6E14C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431831" y="1949051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Oval 28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EDF30-C56C-4570-A800-5CC8291A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Franklin Gothic Medium"/>
                <a:cs typeface="Arial"/>
              </a:rPr>
              <a:t>Problem Statement</a:t>
            </a:r>
            <a:endParaRPr lang="en-US" sz="3600" b="1">
              <a:latin typeface="Franklin Gothic Medium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D82E-15FE-47EB-B007-4A47B92E1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696" y="1053556"/>
            <a:ext cx="5773750" cy="5047220"/>
          </a:xfrm>
        </p:spPr>
        <p:txBody>
          <a:bodyPr anchor="ctr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700" dirty="0">
                <a:cs typeface="Arial"/>
              </a:rPr>
              <a:t>The Portuguese Bank Institution had run a direct marketing campaigns(phone calls) in the past, making sales calls for a term-deposit product. The marketing team wants to launch another campaign, and they want to learn from the past one. </a:t>
            </a:r>
            <a:endParaRPr lang="en-US"/>
          </a:p>
          <a:p>
            <a:pPr marL="344170" indent="-344170">
              <a:lnSpc>
                <a:spcPct val="110000"/>
              </a:lnSpc>
            </a:pPr>
            <a:r>
              <a:rPr lang="en-US" sz="1700" dirty="0">
                <a:cs typeface="Arial"/>
              </a:rPr>
              <a:t>This project aims to solve this problem using Machine Learning algorithm(supervised model) in R and achieve the following goals:</a:t>
            </a:r>
            <a:endParaRPr lang="en-US"/>
          </a:p>
          <a:p>
            <a:pPr marL="344170" indent="-344170">
              <a:lnSpc>
                <a:spcPct val="110000"/>
              </a:lnSpc>
              <a:buAutoNum type="romanLcPeriod"/>
            </a:pPr>
            <a:r>
              <a:rPr lang="en-US" sz="1700" dirty="0">
                <a:cs typeface="Arial"/>
              </a:rPr>
              <a:t>Reduce the marketing cost by X% and acquire Y% of the prospects (compared to random calling), where X and Y are to be maximized.</a:t>
            </a:r>
          </a:p>
          <a:p>
            <a:pPr marL="344170" indent="-344170">
              <a:lnSpc>
                <a:spcPct val="110000"/>
              </a:lnSpc>
              <a:buAutoNum type="romanLcPeriod"/>
            </a:pPr>
            <a:r>
              <a:rPr lang="en-US" sz="1700" dirty="0">
                <a:cs typeface="Arial"/>
              </a:rPr>
              <a:t>Present the financial benefit of this project to the marketing team.</a:t>
            </a:r>
          </a:p>
        </p:txBody>
      </p:sp>
    </p:spTree>
    <p:extLst>
      <p:ext uri="{BB962C8B-B14F-4D97-AF65-F5344CB8AC3E}">
        <p14:creationId xmlns:p14="http://schemas.microsoft.com/office/powerpoint/2010/main" val="37757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D6059-4F5D-41DE-B7A4-B70657D2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61" y="1117056"/>
            <a:ext cx="3197251" cy="4454554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Trebuchet MS"/>
                <a:cs typeface="Arial"/>
              </a:rPr>
              <a:t>Model Building</a:t>
            </a:r>
            <a:endParaRPr lang="en-US" sz="3600">
              <a:latin typeface="Trebuchet MS"/>
              <a:cs typeface="Segoe UI"/>
            </a:endParaRPr>
          </a:p>
        </p:txBody>
      </p:sp>
      <p:graphicFrame>
        <p:nvGraphicFramePr>
          <p:cNvPr id="65" name="Diagram 65">
            <a:extLst>
              <a:ext uri="{FF2B5EF4-FFF2-40B4-BE49-F238E27FC236}">
                <a16:creationId xmlns:a16="http://schemas.microsoft.com/office/drawing/2014/main" id="{D523F81A-4679-4E0C-9206-37EE73BD5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352960"/>
              </p:ext>
            </p:extLst>
          </p:nvPr>
        </p:nvGraphicFramePr>
        <p:xfrm>
          <a:off x="4879447" y="1661056"/>
          <a:ext cx="6494461" cy="377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3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45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4" name="Picture 47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5" name="Rectangle 49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53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86C6F-9AD1-44F3-B8BB-028F4383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29" y="924473"/>
            <a:ext cx="4096855" cy="107722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cs typeface="Arial"/>
              </a:rPr>
              <a:t>RESULTS/OUTCOMES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2906-4F86-4982-8335-28B21EBF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27" y="1226616"/>
            <a:ext cx="4114133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800" dirty="0">
                <a:cs typeface="Arial" panose="020B0604020202020204"/>
              </a:rPr>
              <a:t>Logistic regression  </a:t>
            </a:r>
          </a:p>
          <a:p>
            <a:pPr marL="344170" indent="-344170">
              <a:buChar char="ü"/>
            </a:pPr>
            <a:r>
              <a:rPr lang="en-US" sz="1800" dirty="0">
                <a:cs typeface="Arial" panose="020B0604020202020204"/>
              </a:rPr>
              <a:t>Accuracy =</a:t>
            </a:r>
            <a:r>
              <a:rPr lang="en-US" sz="1800" dirty="0">
                <a:latin typeface="Consolas"/>
                <a:cs typeface="Arial" panose="020B0604020202020204"/>
              </a:rPr>
              <a:t>0.9117219</a:t>
            </a:r>
          </a:p>
          <a:p>
            <a:pPr marL="344170" indent="-344170">
              <a:buChar char="ü"/>
            </a:pPr>
            <a:r>
              <a:rPr lang="en-US" sz="1800" dirty="0">
                <a:cs typeface="Arial" panose="020B0604020202020204"/>
              </a:rPr>
              <a:t>Misclassification rate =</a:t>
            </a:r>
            <a:r>
              <a:rPr lang="en-US" sz="1800" dirty="0">
                <a:latin typeface="Consolas"/>
                <a:cs typeface="Arial" panose="020B0604020202020204"/>
              </a:rPr>
              <a:t>0.08827814</a:t>
            </a:r>
          </a:p>
        </p:txBody>
      </p:sp>
      <p:sp>
        <p:nvSpPr>
          <p:cNvPr id="98" name="Rectangle 55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687A26-C909-4F88-9EA6-F65B111A5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553" y="1358489"/>
            <a:ext cx="5938974" cy="3727732"/>
          </a:xfrm>
          <a:prstGeom prst="rect">
            <a:avLst/>
          </a:prstGeom>
          <a:ln w="12700">
            <a:noFill/>
          </a:ln>
        </p:spPr>
      </p:pic>
      <p:sp>
        <p:nvSpPr>
          <p:cNvPr id="99" name="Rectangle 57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9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013D90-7225-403C-ACC6-CEEAE2D87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303" y="1613630"/>
            <a:ext cx="5811975" cy="3619616"/>
          </a:xfrm>
          <a:prstGeom prst="rect">
            <a:avLst/>
          </a:prstGeom>
          <a:ln w="12700"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6211D25-28D9-46AC-A219-26304CD0EF19}"/>
              </a:ext>
            </a:extLst>
          </p:cNvPr>
          <p:cNvSpPr txBox="1">
            <a:spLocks/>
          </p:cNvSpPr>
          <p:nvPr/>
        </p:nvSpPr>
        <p:spPr>
          <a:xfrm>
            <a:off x="1340029" y="1030306"/>
            <a:ext cx="4096855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cs typeface="Arial"/>
              </a:rPr>
              <a:t>RESULTS/OUTCOMES 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936C8C0-4E8C-4818-BF91-FF75177F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277" y="1025533"/>
            <a:ext cx="3828384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800" dirty="0">
                <a:cs typeface="Arial" panose="020B0604020202020204"/>
              </a:rPr>
              <a:t>Support Vector Machine   </a:t>
            </a:r>
          </a:p>
          <a:p>
            <a:pPr marL="344170" indent="-344170"/>
            <a:r>
              <a:rPr lang="en-US" sz="1800" dirty="0">
                <a:cs typeface="Arial" panose="020B0604020202020204"/>
              </a:rPr>
              <a:t>KS statistic = </a:t>
            </a:r>
            <a:r>
              <a:rPr lang="en-US" sz="2400" dirty="0">
                <a:latin typeface="Consolas"/>
                <a:cs typeface="Arial" panose="020B0604020202020204"/>
              </a:rPr>
              <a:t>0.3106642</a:t>
            </a:r>
            <a:endParaRPr lang="en-US" sz="240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2560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2C9459-3C4B-453D-B2C2-AD0679BF0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48376-A646-4B75-9776-453930C4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959910" cy="68580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61FE168-5946-42F5-93BC-ED1F21847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034540" y="812732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F5D6-D027-4B86-B9AC-F519ED3B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9" y="1406700"/>
            <a:ext cx="8140364" cy="3944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Franklin Gothic Medium"/>
                <a:cs typeface="Arial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8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Madison</vt:lpstr>
      <vt:lpstr>Bank Marketing Analysis</vt:lpstr>
      <vt:lpstr>Problem Statement</vt:lpstr>
      <vt:lpstr>Model Building</vt:lpstr>
      <vt:lpstr>RESULTS/OUTCOMES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296</cp:revision>
  <dcterms:modified xsi:type="dcterms:W3CDTF">2019-03-10T16:12:00Z</dcterms:modified>
</cp:coreProperties>
</file>