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1" r:id="rId8"/>
    <p:sldId id="262" r:id="rId9"/>
    <p:sldId id="272" r:id="rId10"/>
    <p:sldId id="275" r:id="rId11"/>
    <p:sldId id="274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97EE8-66B8-4AEA-AE40-7CCF7FFF49D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0D569A1-F07B-4395-9443-44E20EC82208}">
      <dgm:prSet/>
      <dgm:spPr/>
      <dgm:t>
        <a:bodyPr/>
        <a:lstStyle/>
        <a:p>
          <a:pPr>
            <a:defRPr b="1"/>
          </a:pPr>
          <a:r>
            <a:rPr lang="en-CA" b="1" i="0"/>
            <a:t>Yoga Users</a:t>
          </a:r>
          <a:endParaRPr lang="en-US"/>
        </a:p>
      </dgm:t>
    </dgm:pt>
    <dgm:pt modelId="{A16647A2-01E3-45A5-A568-680912B0BFE6}" type="parTrans" cxnId="{C57809C3-11C4-441E-AD66-ADC39188DD9F}">
      <dgm:prSet/>
      <dgm:spPr/>
      <dgm:t>
        <a:bodyPr/>
        <a:lstStyle/>
        <a:p>
          <a:endParaRPr lang="en-US"/>
        </a:p>
      </dgm:t>
    </dgm:pt>
    <dgm:pt modelId="{8ED1CDC2-7C88-45D6-840D-DBF66D81789E}" type="sibTrans" cxnId="{C57809C3-11C4-441E-AD66-ADC39188DD9F}">
      <dgm:prSet/>
      <dgm:spPr/>
      <dgm:t>
        <a:bodyPr/>
        <a:lstStyle/>
        <a:p>
          <a:endParaRPr lang="en-US"/>
        </a:p>
      </dgm:t>
    </dgm:pt>
    <dgm:pt modelId="{8BD9D8E6-ABF5-4D85-A7B3-79328D2402C8}">
      <dgm:prSet/>
      <dgm:spPr/>
      <dgm:t>
        <a:bodyPr/>
        <a:lstStyle/>
        <a:p>
          <a:r>
            <a:rPr lang="en-CA" b="0" i="0" dirty="0"/>
            <a:t>Yoga users exhibit </a:t>
          </a:r>
          <a:r>
            <a:rPr lang="en-CA" b="1" i="0" dirty="0"/>
            <a:t>high digital engagement</a:t>
          </a:r>
          <a:r>
            <a:rPr lang="en-CA" b="0" i="0" dirty="0"/>
            <a:t> and </a:t>
          </a:r>
          <a:r>
            <a:rPr lang="en-CA" b="1" i="0" dirty="0"/>
            <a:t>longer session durations</a:t>
          </a:r>
          <a:r>
            <a:rPr lang="en-CA" b="0" i="0" dirty="0"/>
            <a:t>.</a:t>
          </a:r>
          <a:endParaRPr lang="en-US" dirty="0"/>
        </a:p>
      </dgm:t>
    </dgm:pt>
    <dgm:pt modelId="{EF17BDD0-6D7E-4899-BFA3-AD1D6C507907}" type="parTrans" cxnId="{D9FEFEB8-B6C7-408F-875A-2C9726847F96}">
      <dgm:prSet/>
      <dgm:spPr/>
      <dgm:t>
        <a:bodyPr/>
        <a:lstStyle/>
        <a:p>
          <a:endParaRPr lang="en-US"/>
        </a:p>
      </dgm:t>
    </dgm:pt>
    <dgm:pt modelId="{4397EF5A-9135-4E5D-A190-0D946DA5A80B}" type="sibTrans" cxnId="{D9FEFEB8-B6C7-408F-875A-2C9726847F96}">
      <dgm:prSet/>
      <dgm:spPr/>
      <dgm:t>
        <a:bodyPr/>
        <a:lstStyle/>
        <a:p>
          <a:endParaRPr lang="en-US"/>
        </a:p>
      </dgm:t>
    </dgm:pt>
    <dgm:pt modelId="{A0486EB8-FB67-4EE3-8FC4-ED9A8A23A6AD}">
      <dgm:prSet/>
      <dgm:spPr/>
      <dgm:t>
        <a:bodyPr/>
        <a:lstStyle/>
        <a:p>
          <a:r>
            <a:rPr lang="en-CA" b="0" i="0"/>
            <a:t>Likely due to the nature of yoga requiring guided practices, mindfulness, and structured routines.</a:t>
          </a:r>
          <a:endParaRPr lang="en-US"/>
        </a:p>
      </dgm:t>
    </dgm:pt>
    <dgm:pt modelId="{E159B2F6-C7FC-4A39-A2CA-1228B0BA0131}" type="parTrans" cxnId="{25F2FF06-8CE0-47BE-AB30-09F8D7ADC5D5}">
      <dgm:prSet/>
      <dgm:spPr/>
      <dgm:t>
        <a:bodyPr/>
        <a:lstStyle/>
        <a:p>
          <a:endParaRPr lang="en-US"/>
        </a:p>
      </dgm:t>
    </dgm:pt>
    <dgm:pt modelId="{63FF5657-5481-420A-9F68-45B25B55080B}" type="sibTrans" cxnId="{25F2FF06-8CE0-47BE-AB30-09F8D7ADC5D5}">
      <dgm:prSet/>
      <dgm:spPr/>
      <dgm:t>
        <a:bodyPr/>
        <a:lstStyle/>
        <a:p>
          <a:endParaRPr lang="en-US"/>
        </a:p>
      </dgm:t>
    </dgm:pt>
    <dgm:pt modelId="{55ABD974-424A-45A7-BA0B-04CB796FADF7}">
      <dgm:prSet/>
      <dgm:spPr/>
      <dgm:t>
        <a:bodyPr/>
        <a:lstStyle/>
        <a:p>
          <a:pPr>
            <a:defRPr b="1"/>
          </a:pPr>
          <a:r>
            <a:rPr lang="en-CA" b="1" i="0"/>
            <a:t>Cardio Users</a:t>
          </a:r>
          <a:endParaRPr lang="en-US"/>
        </a:p>
      </dgm:t>
    </dgm:pt>
    <dgm:pt modelId="{F2730B3A-ED0D-42DC-86B2-4F67269A7CB2}" type="parTrans" cxnId="{E72E6417-BB79-4C13-918A-B3FFB8834AE3}">
      <dgm:prSet/>
      <dgm:spPr/>
      <dgm:t>
        <a:bodyPr/>
        <a:lstStyle/>
        <a:p>
          <a:endParaRPr lang="en-US"/>
        </a:p>
      </dgm:t>
    </dgm:pt>
    <dgm:pt modelId="{275F281F-F6C2-485B-9BD6-EC87409700B2}" type="sibTrans" cxnId="{E72E6417-BB79-4C13-918A-B3FFB8834AE3}">
      <dgm:prSet/>
      <dgm:spPr/>
      <dgm:t>
        <a:bodyPr/>
        <a:lstStyle/>
        <a:p>
          <a:endParaRPr lang="en-US"/>
        </a:p>
      </dgm:t>
    </dgm:pt>
    <dgm:pt modelId="{9ECFE5D1-0B57-4827-A625-C34EB36F50C9}">
      <dgm:prSet/>
      <dgm:spPr/>
      <dgm:t>
        <a:bodyPr/>
        <a:lstStyle/>
        <a:p>
          <a:r>
            <a:rPr lang="en-CA" b="0" i="0"/>
            <a:t>Cardio users display </a:t>
          </a:r>
          <a:r>
            <a:rPr lang="en-CA" b="1" i="0"/>
            <a:t>low digital engagement</a:t>
          </a:r>
          <a:r>
            <a:rPr lang="en-CA" b="0" i="0"/>
            <a:t> and </a:t>
          </a:r>
          <a:r>
            <a:rPr lang="en-CA" b="1" i="0"/>
            <a:t>shorter workout sessions</a:t>
          </a:r>
          <a:r>
            <a:rPr lang="en-CA" b="0" i="0"/>
            <a:t>.</a:t>
          </a:r>
          <a:endParaRPr lang="en-US"/>
        </a:p>
      </dgm:t>
    </dgm:pt>
    <dgm:pt modelId="{1A0B43B5-150F-49DB-9A0D-0581E6C6C1C9}" type="parTrans" cxnId="{627F847D-0181-47DC-9E97-7BBBD2045C63}">
      <dgm:prSet/>
      <dgm:spPr/>
      <dgm:t>
        <a:bodyPr/>
        <a:lstStyle/>
        <a:p>
          <a:endParaRPr lang="en-US"/>
        </a:p>
      </dgm:t>
    </dgm:pt>
    <dgm:pt modelId="{E29E4498-E780-498D-B679-8DAFA199717B}" type="sibTrans" cxnId="{627F847D-0181-47DC-9E97-7BBBD2045C63}">
      <dgm:prSet/>
      <dgm:spPr/>
      <dgm:t>
        <a:bodyPr/>
        <a:lstStyle/>
        <a:p>
          <a:endParaRPr lang="en-US"/>
        </a:p>
      </dgm:t>
    </dgm:pt>
    <dgm:pt modelId="{48C19C33-685C-4275-A322-E54AA93C4D68}">
      <dgm:prSet/>
      <dgm:spPr/>
      <dgm:t>
        <a:bodyPr/>
        <a:lstStyle/>
        <a:p>
          <a:r>
            <a:rPr lang="en-CA" b="0" i="0"/>
            <a:t>This reflects the simplicity of cardio activities like running, walking, or cycling, which may not require heavy app involvement.</a:t>
          </a:r>
          <a:endParaRPr lang="en-US"/>
        </a:p>
      </dgm:t>
    </dgm:pt>
    <dgm:pt modelId="{2D7E8440-2882-4E1B-A130-B3F183DE2DA2}" type="parTrans" cxnId="{688506FB-C24C-4161-8C06-9CD9C27A4942}">
      <dgm:prSet/>
      <dgm:spPr/>
      <dgm:t>
        <a:bodyPr/>
        <a:lstStyle/>
        <a:p>
          <a:endParaRPr lang="en-US"/>
        </a:p>
      </dgm:t>
    </dgm:pt>
    <dgm:pt modelId="{592DE1E0-EC73-4E86-B4C0-D1CF2C0E9707}" type="sibTrans" cxnId="{688506FB-C24C-4161-8C06-9CD9C27A4942}">
      <dgm:prSet/>
      <dgm:spPr/>
      <dgm:t>
        <a:bodyPr/>
        <a:lstStyle/>
        <a:p>
          <a:endParaRPr lang="en-US"/>
        </a:p>
      </dgm:t>
    </dgm:pt>
    <dgm:pt modelId="{69562F21-918B-4FBE-968C-19E7EFB10988}">
      <dgm:prSet/>
      <dgm:spPr/>
      <dgm:t>
        <a:bodyPr/>
        <a:lstStyle/>
        <a:p>
          <a:pPr>
            <a:defRPr b="1"/>
          </a:pPr>
          <a:r>
            <a:rPr lang="en-CA" b="1" i="0"/>
            <a:t>Strength Users</a:t>
          </a:r>
          <a:endParaRPr lang="en-US"/>
        </a:p>
      </dgm:t>
    </dgm:pt>
    <dgm:pt modelId="{8B7EC0A6-8B92-445C-A76A-4BF84CCB0D42}" type="parTrans" cxnId="{4912A213-D9A0-4CCD-BDD0-E61D96607935}">
      <dgm:prSet/>
      <dgm:spPr/>
      <dgm:t>
        <a:bodyPr/>
        <a:lstStyle/>
        <a:p>
          <a:endParaRPr lang="en-US"/>
        </a:p>
      </dgm:t>
    </dgm:pt>
    <dgm:pt modelId="{3A6D85C6-E495-4E17-B7CF-8E3A989B8634}" type="sibTrans" cxnId="{4912A213-D9A0-4CCD-BDD0-E61D96607935}">
      <dgm:prSet/>
      <dgm:spPr/>
      <dgm:t>
        <a:bodyPr/>
        <a:lstStyle/>
        <a:p>
          <a:endParaRPr lang="en-US"/>
        </a:p>
      </dgm:t>
    </dgm:pt>
    <dgm:pt modelId="{81510DC5-7911-4079-9B01-10E171249452}">
      <dgm:prSet/>
      <dgm:spPr/>
      <dgm:t>
        <a:bodyPr/>
        <a:lstStyle/>
        <a:p>
          <a:r>
            <a:rPr lang="en-CA" b="0" i="0"/>
            <a:t>Strength users spend the </a:t>
          </a:r>
          <a:r>
            <a:rPr lang="en-CA" b="1" i="0"/>
            <a:t>most time on workouts</a:t>
          </a:r>
          <a:r>
            <a:rPr lang="en-CA" b="0" i="0"/>
            <a:t> and </a:t>
          </a:r>
          <a:r>
            <a:rPr lang="en-CA" b="1" i="0"/>
            <a:t>high digital engagement</a:t>
          </a:r>
          <a:r>
            <a:rPr lang="en-CA" b="0" i="0"/>
            <a:t>.</a:t>
          </a:r>
          <a:endParaRPr lang="en-US"/>
        </a:p>
      </dgm:t>
    </dgm:pt>
    <dgm:pt modelId="{871375AA-4D9C-450C-9A0C-548C8909B19A}" type="parTrans" cxnId="{C9DAF1AE-FD9C-427A-9A9E-6CD436C2E3F9}">
      <dgm:prSet/>
      <dgm:spPr/>
      <dgm:t>
        <a:bodyPr/>
        <a:lstStyle/>
        <a:p>
          <a:endParaRPr lang="en-US"/>
        </a:p>
      </dgm:t>
    </dgm:pt>
    <dgm:pt modelId="{D6299C82-5E59-4DCE-8BFE-EB3991348D08}" type="sibTrans" cxnId="{C9DAF1AE-FD9C-427A-9A9E-6CD436C2E3F9}">
      <dgm:prSet/>
      <dgm:spPr/>
      <dgm:t>
        <a:bodyPr/>
        <a:lstStyle/>
        <a:p>
          <a:endParaRPr lang="en-US"/>
        </a:p>
      </dgm:t>
    </dgm:pt>
    <dgm:pt modelId="{F6C33779-AF99-4D53-A9F9-52677F710C24}">
      <dgm:prSet/>
      <dgm:spPr/>
      <dgm:t>
        <a:bodyPr/>
        <a:lstStyle/>
        <a:p>
          <a:r>
            <a:rPr lang="en-CA" b="0" i="0"/>
            <a:t>Likely because of the need for detailed tracking of metrics like reps, sets, weights, and progress tracking.</a:t>
          </a:r>
          <a:endParaRPr lang="en-US"/>
        </a:p>
      </dgm:t>
    </dgm:pt>
    <dgm:pt modelId="{EE726320-468C-4A8E-B164-B06C00FE21E9}" type="parTrans" cxnId="{B894FF00-227B-4BE4-BE85-F8CAC7A26B5C}">
      <dgm:prSet/>
      <dgm:spPr/>
      <dgm:t>
        <a:bodyPr/>
        <a:lstStyle/>
        <a:p>
          <a:endParaRPr lang="en-US"/>
        </a:p>
      </dgm:t>
    </dgm:pt>
    <dgm:pt modelId="{DEF78DE4-5CE4-4312-8D88-5EAA28B2DF14}" type="sibTrans" cxnId="{B894FF00-227B-4BE4-BE85-F8CAC7A26B5C}">
      <dgm:prSet/>
      <dgm:spPr/>
      <dgm:t>
        <a:bodyPr/>
        <a:lstStyle/>
        <a:p>
          <a:endParaRPr lang="en-US"/>
        </a:p>
      </dgm:t>
    </dgm:pt>
    <dgm:pt modelId="{270118B0-2773-48D9-A9A2-9368356232B1}" type="pres">
      <dgm:prSet presAssocID="{71B97EE8-66B8-4AEA-AE40-7CCF7FFF49D9}" presName="root" presStyleCnt="0">
        <dgm:presLayoutVars>
          <dgm:dir/>
          <dgm:resizeHandles val="exact"/>
        </dgm:presLayoutVars>
      </dgm:prSet>
      <dgm:spPr/>
    </dgm:pt>
    <dgm:pt modelId="{58CC95EB-986C-4F0C-8E6A-1FEC441562EE}" type="pres">
      <dgm:prSet presAssocID="{50D569A1-F07B-4395-9443-44E20EC82208}" presName="compNode" presStyleCnt="0"/>
      <dgm:spPr/>
    </dgm:pt>
    <dgm:pt modelId="{7B562F46-42DA-4DC4-B42B-C2C258026EBA}" type="pres">
      <dgm:prSet presAssocID="{50D569A1-F07B-4395-9443-44E20EC822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3625056-B21E-4D25-8D1F-F91E0104A01C}" type="pres">
      <dgm:prSet presAssocID="{50D569A1-F07B-4395-9443-44E20EC82208}" presName="iconSpace" presStyleCnt="0"/>
      <dgm:spPr/>
    </dgm:pt>
    <dgm:pt modelId="{1EF01082-262B-4DE1-BC86-04BC114A0D0E}" type="pres">
      <dgm:prSet presAssocID="{50D569A1-F07B-4395-9443-44E20EC82208}" presName="parTx" presStyleLbl="revTx" presStyleIdx="0" presStyleCnt="6">
        <dgm:presLayoutVars>
          <dgm:chMax val="0"/>
          <dgm:chPref val="0"/>
        </dgm:presLayoutVars>
      </dgm:prSet>
      <dgm:spPr/>
    </dgm:pt>
    <dgm:pt modelId="{AD0E9653-62D4-4186-90C3-A5AAA4F758FD}" type="pres">
      <dgm:prSet presAssocID="{50D569A1-F07B-4395-9443-44E20EC82208}" presName="txSpace" presStyleCnt="0"/>
      <dgm:spPr/>
    </dgm:pt>
    <dgm:pt modelId="{1434A577-C47C-48A3-A8C1-CF74BBBE3919}" type="pres">
      <dgm:prSet presAssocID="{50D569A1-F07B-4395-9443-44E20EC82208}" presName="desTx" presStyleLbl="revTx" presStyleIdx="1" presStyleCnt="6">
        <dgm:presLayoutVars/>
      </dgm:prSet>
      <dgm:spPr/>
    </dgm:pt>
    <dgm:pt modelId="{B21CBF36-6983-43C1-A06C-1F7B099F615E}" type="pres">
      <dgm:prSet presAssocID="{8ED1CDC2-7C88-45D6-840D-DBF66D81789E}" presName="sibTrans" presStyleCnt="0"/>
      <dgm:spPr/>
    </dgm:pt>
    <dgm:pt modelId="{6F8BF4A9-240E-4DB1-86BF-4567CA9F67E6}" type="pres">
      <dgm:prSet presAssocID="{55ABD974-424A-45A7-BA0B-04CB796FADF7}" presName="compNode" presStyleCnt="0"/>
      <dgm:spPr/>
    </dgm:pt>
    <dgm:pt modelId="{1E52491C-F47E-4F87-BB0A-9857C5976B6C}" type="pres">
      <dgm:prSet presAssocID="{55ABD974-424A-45A7-BA0B-04CB796FAD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764B1E5D-C87D-4545-B1D1-723703A9E58E}" type="pres">
      <dgm:prSet presAssocID="{55ABD974-424A-45A7-BA0B-04CB796FADF7}" presName="iconSpace" presStyleCnt="0"/>
      <dgm:spPr/>
    </dgm:pt>
    <dgm:pt modelId="{F8C0DB46-62C2-471C-BB8A-615AA0911D92}" type="pres">
      <dgm:prSet presAssocID="{55ABD974-424A-45A7-BA0B-04CB796FADF7}" presName="parTx" presStyleLbl="revTx" presStyleIdx="2" presStyleCnt="6">
        <dgm:presLayoutVars>
          <dgm:chMax val="0"/>
          <dgm:chPref val="0"/>
        </dgm:presLayoutVars>
      </dgm:prSet>
      <dgm:spPr/>
    </dgm:pt>
    <dgm:pt modelId="{FA230C7C-7004-47E9-A4B1-54032DF7CD81}" type="pres">
      <dgm:prSet presAssocID="{55ABD974-424A-45A7-BA0B-04CB796FADF7}" presName="txSpace" presStyleCnt="0"/>
      <dgm:spPr/>
    </dgm:pt>
    <dgm:pt modelId="{3807F24F-10C8-469D-950E-5A47D0AD056C}" type="pres">
      <dgm:prSet presAssocID="{55ABD974-424A-45A7-BA0B-04CB796FADF7}" presName="desTx" presStyleLbl="revTx" presStyleIdx="3" presStyleCnt="6">
        <dgm:presLayoutVars/>
      </dgm:prSet>
      <dgm:spPr/>
    </dgm:pt>
    <dgm:pt modelId="{8433EE41-4138-49F6-B62D-45AA30DFB336}" type="pres">
      <dgm:prSet presAssocID="{275F281F-F6C2-485B-9BD6-EC87409700B2}" presName="sibTrans" presStyleCnt="0"/>
      <dgm:spPr/>
    </dgm:pt>
    <dgm:pt modelId="{F0C439F5-B020-4EAC-BE9D-0E897950D8BD}" type="pres">
      <dgm:prSet presAssocID="{69562F21-918B-4FBE-968C-19E7EFB10988}" presName="compNode" presStyleCnt="0"/>
      <dgm:spPr/>
    </dgm:pt>
    <dgm:pt modelId="{B310FD34-3722-4396-AE7E-402B897B1711}" type="pres">
      <dgm:prSet presAssocID="{69562F21-918B-4FBE-968C-19E7EFB10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D1FCCB7-A0B3-497D-8E2F-388A64745A7D}" type="pres">
      <dgm:prSet presAssocID="{69562F21-918B-4FBE-968C-19E7EFB10988}" presName="iconSpace" presStyleCnt="0"/>
      <dgm:spPr/>
    </dgm:pt>
    <dgm:pt modelId="{4BD487AD-ABA8-4A18-A24A-8336AD42C1C9}" type="pres">
      <dgm:prSet presAssocID="{69562F21-918B-4FBE-968C-19E7EFB10988}" presName="parTx" presStyleLbl="revTx" presStyleIdx="4" presStyleCnt="6">
        <dgm:presLayoutVars>
          <dgm:chMax val="0"/>
          <dgm:chPref val="0"/>
        </dgm:presLayoutVars>
      </dgm:prSet>
      <dgm:spPr/>
    </dgm:pt>
    <dgm:pt modelId="{6FD70274-426F-49BA-9122-BABD46E80872}" type="pres">
      <dgm:prSet presAssocID="{69562F21-918B-4FBE-968C-19E7EFB10988}" presName="txSpace" presStyleCnt="0"/>
      <dgm:spPr/>
    </dgm:pt>
    <dgm:pt modelId="{48CFEA2A-446C-4BEA-850A-65785F584823}" type="pres">
      <dgm:prSet presAssocID="{69562F21-918B-4FBE-968C-19E7EFB10988}" presName="desTx" presStyleLbl="revTx" presStyleIdx="5" presStyleCnt="6">
        <dgm:presLayoutVars/>
      </dgm:prSet>
      <dgm:spPr/>
    </dgm:pt>
  </dgm:ptLst>
  <dgm:cxnLst>
    <dgm:cxn modelId="{B894FF00-227B-4BE4-BE85-F8CAC7A26B5C}" srcId="{69562F21-918B-4FBE-968C-19E7EFB10988}" destId="{F6C33779-AF99-4D53-A9F9-52677F710C24}" srcOrd="1" destOrd="0" parTransId="{EE726320-468C-4A8E-B164-B06C00FE21E9}" sibTransId="{DEF78DE4-5CE4-4312-8D88-5EAA28B2DF14}"/>
    <dgm:cxn modelId="{25F2FF06-8CE0-47BE-AB30-09F8D7ADC5D5}" srcId="{50D569A1-F07B-4395-9443-44E20EC82208}" destId="{A0486EB8-FB67-4EE3-8FC4-ED9A8A23A6AD}" srcOrd="1" destOrd="0" parTransId="{E159B2F6-C7FC-4A39-A2CA-1228B0BA0131}" sibTransId="{63FF5657-5481-420A-9F68-45B25B55080B}"/>
    <dgm:cxn modelId="{2443120E-4B72-4DD4-8F7B-9BD9F5167F01}" type="presOf" srcId="{F6C33779-AF99-4D53-A9F9-52677F710C24}" destId="{48CFEA2A-446C-4BEA-850A-65785F584823}" srcOrd="0" destOrd="1" presId="urn:microsoft.com/office/officeart/2018/5/layout/CenteredIconLabelDescriptionList"/>
    <dgm:cxn modelId="{4912A213-D9A0-4CCD-BDD0-E61D96607935}" srcId="{71B97EE8-66B8-4AEA-AE40-7CCF7FFF49D9}" destId="{69562F21-918B-4FBE-968C-19E7EFB10988}" srcOrd="2" destOrd="0" parTransId="{8B7EC0A6-8B92-445C-A76A-4BF84CCB0D42}" sibTransId="{3A6D85C6-E495-4E17-B7CF-8E3A989B8634}"/>
    <dgm:cxn modelId="{E72E6417-BB79-4C13-918A-B3FFB8834AE3}" srcId="{71B97EE8-66B8-4AEA-AE40-7CCF7FFF49D9}" destId="{55ABD974-424A-45A7-BA0B-04CB796FADF7}" srcOrd="1" destOrd="0" parTransId="{F2730B3A-ED0D-42DC-86B2-4F67269A7CB2}" sibTransId="{275F281F-F6C2-485B-9BD6-EC87409700B2}"/>
    <dgm:cxn modelId="{CED60E52-5DBA-41C2-BFAD-C90824042910}" type="presOf" srcId="{81510DC5-7911-4079-9B01-10E171249452}" destId="{48CFEA2A-446C-4BEA-850A-65785F584823}" srcOrd="0" destOrd="0" presId="urn:microsoft.com/office/officeart/2018/5/layout/CenteredIconLabelDescriptionList"/>
    <dgm:cxn modelId="{2196575A-EE7B-4E77-ADEB-26CE4769BA57}" type="presOf" srcId="{8BD9D8E6-ABF5-4D85-A7B3-79328D2402C8}" destId="{1434A577-C47C-48A3-A8C1-CF74BBBE3919}" srcOrd="0" destOrd="0" presId="urn:microsoft.com/office/officeart/2018/5/layout/CenteredIconLabelDescriptionList"/>
    <dgm:cxn modelId="{26D52B5C-9E83-459D-9AD5-CDCAB0FD25BE}" type="presOf" srcId="{69562F21-918B-4FBE-968C-19E7EFB10988}" destId="{4BD487AD-ABA8-4A18-A24A-8336AD42C1C9}" srcOrd="0" destOrd="0" presId="urn:microsoft.com/office/officeart/2018/5/layout/CenteredIconLabelDescriptionList"/>
    <dgm:cxn modelId="{04DFB172-739B-409F-905A-395C6C403950}" type="presOf" srcId="{A0486EB8-FB67-4EE3-8FC4-ED9A8A23A6AD}" destId="{1434A577-C47C-48A3-A8C1-CF74BBBE3919}" srcOrd="0" destOrd="1" presId="urn:microsoft.com/office/officeart/2018/5/layout/CenteredIconLabelDescriptionList"/>
    <dgm:cxn modelId="{5D40A977-E6EB-4B1E-843B-2AEB3F980FF1}" type="presOf" srcId="{55ABD974-424A-45A7-BA0B-04CB796FADF7}" destId="{F8C0DB46-62C2-471C-BB8A-615AA0911D92}" srcOrd="0" destOrd="0" presId="urn:microsoft.com/office/officeart/2018/5/layout/CenteredIconLabelDescriptionList"/>
    <dgm:cxn modelId="{627F847D-0181-47DC-9E97-7BBBD2045C63}" srcId="{55ABD974-424A-45A7-BA0B-04CB796FADF7}" destId="{9ECFE5D1-0B57-4827-A625-C34EB36F50C9}" srcOrd="0" destOrd="0" parTransId="{1A0B43B5-150F-49DB-9A0D-0581E6C6C1C9}" sibTransId="{E29E4498-E780-498D-B679-8DAFA199717B}"/>
    <dgm:cxn modelId="{B050C58E-229B-4598-85D2-BE076662E5CA}" type="presOf" srcId="{48C19C33-685C-4275-A322-E54AA93C4D68}" destId="{3807F24F-10C8-469D-950E-5A47D0AD056C}" srcOrd="0" destOrd="1" presId="urn:microsoft.com/office/officeart/2018/5/layout/CenteredIconLabelDescriptionList"/>
    <dgm:cxn modelId="{BFF87291-AB95-408E-872F-1535866BB650}" type="presOf" srcId="{9ECFE5D1-0B57-4827-A625-C34EB36F50C9}" destId="{3807F24F-10C8-469D-950E-5A47D0AD056C}" srcOrd="0" destOrd="0" presId="urn:microsoft.com/office/officeart/2018/5/layout/CenteredIconLabelDescriptionList"/>
    <dgm:cxn modelId="{C9DAF1AE-FD9C-427A-9A9E-6CD436C2E3F9}" srcId="{69562F21-918B-4FBE-968C-19E7EFB10988}" destId="{81510DC5-7911-4079-9B01-10E171249452}" srcOrd="0" destOrd="0" parTransId="{871375AA-4D9C-450C-9A0C-548C8909B19A}" sibTransId="{D6299C82-5E59-4DCE-8BFE-EB3991348D08}"/>
    <dgm:cxn modelId="{D9FEFEB8-B6C7-408F-875A-2C9726847F96}" srcId="{50D569A1-F07B-4395-9443-44E20EC82208}" destId="{8BD9D8E6-ABF5-4D85-A7B3-79328D2402C8}" srcOrd="0" destOrd="0" parTransId="{EF17BDD0-6D7E-4899-BFA3-AD1D6C507907}" sibTransId="{4397EF5A-9135-4E5D-A190-0D946DA5A80B}"/>
    <dgm:cxn modelId="{2E05EEBF-6003-4B10-AC89-862362182B53}" type="presOf" srcId="{71B97EE8-66B8-4AEA-AE40-7CCF7FFF49D9}" destId="{270118B0-2773-48D9-A9A2-9368356232B1}" srcOrd="0" destOrd="0" presId="urn:microsoft.com/office/officeart/2018/5/layout/CenteredIconLabelDescriptionList"/>
    <dgm:cxn modelId="{C57809C3-11C4-441E-AD66-ADC39188DD9F}" srcId="{71B97EE8-66B8-4AEA-AE40-7CCF7FFF49D9}" destId="{50D569A1-F07B-4395-9443-44E20EC82208}" srcOrd="0" destOrd="0" parTransId="{A16647A2-01E3-45A5-A568-680912B0BFE6}" sibTransId="{8ED1CDC2-7C88-45D6-840D-DBF66D81789E}"/>
    <dgm:cxn modelId="{AB83C6F2-1E09-475F-B749-00707ECF6AE4}" type="presOf" srcId="{50D569A1-F07B-4395-9443-44E20EC82208}" destId="{1EF01082-262B-4DE1-BC86-04BC114A0D0E}" srcOrd="0" destOrd="0" presId="urn:microsoft.com/office/officeart/2018/5/layout/CenteredIconLabelDescriptionList"/>
    <dgm:cxn modelId="{688506FB-C24C-4161-8C06-9CD9C27A4942}" srcId="{55ABD974-424A-45A7-BA0B-04CB796FADF7}" destId="{48C19C33-685C-4275-A322-E54AA93C4D68}" srcOrd="1" destOrd="0" parTransId="{2D7E8440-2882-4E1B-A130-B3F183DE2DA2}" sibTransId="{592DE1E0-EC73-4E86-B4C0-D1CF2C0E9707}"/>
    <dgm:cxn modelId="{3FDEAD1B-3AAE-4754-8987-FB906C4682B4}" type="presParOf" srcId="{270118B0-2773-48D9-A9A2-9368356232B1}" destId="{58CC95EB-986C-4F0C-8E6A-1FEC441562EE}" srcOrd="0" destOrd="0" presId="urn:microsoft.com/office/officeart/2018/5/layout/CenteredIconLabelDescriptionList"/>
    <dgm:cxn modelId="{99D3DC0F-46CC-4424-B400-E4AC45A058E8}" type="presParOf" srcId="{58CC95EB-986C-4F0C-8E6A-1FEC441562EE}" destId="{7B562F46-42DA-4DC4-B42B-C2C258026EBA}" srcOrd="0" destOrd="0" presId="urn:microsoft.com/office/officeart/2018/5/layout/CenteredIconLabelDescriptionList"/>
    <dgm:cxn modelId="{1BE2D5E1-5248-4B87-A3AA-1154F2EA7B90}" type="presParOf" srcId="{58CC95EB-986C-4F0C-8E6A-1FEC441562EE}" destId="{33625056-B21E-4D25-8D1F-F91E0104A01C}" srcOrd="1" destOrd="0" presId="urn:microsoft.com/office/officeart/2018/5/layout/CenteredIconLabelDescriptionList"/>
    <dgm:cxn modelId="{4B927609-E41D-47E1-A177-02BCEA9DB30A}" type="presParOf" srcId="{58CC95EB-986C-4F0C-8E6A-1FEC441562EE}" destId="{1EF01082-262B-4DE1-BC86-04BC114A0D0E}" srcOrd="2" destOrd="0" presId="urn:microsoft.com/office/officeart/2018/5/layout/CenteredIconLabelDescriptionList"/>
    <dgm:cxn modelId="{0BDA2C19-CD88-44A8-AF5A-E8032A922052}" type="presParOf" srcId="{58CC95EB-986C-4F0C-8E6A-1FEC441562EE}" destId="{AD0E9653-62D4-4186-90C3-A5AAA4F758FD}" srcOrd="3" destOrd="0" presId="urn:microsoft.com/office/officeart/2018/5/layout/CenteredIconLabelDescriptionList"/>
    <dgm:cxn modelId="{D4A89073-D597-4CBB-A309-45B88B92B55B}" type="presParOf" srcId="{58CC95EB-986C-4F0C-8E6A-1FEC441562EE}" destId="{1434A577-C47C-48A3-A8C1-CF74BBBE3919}" srcOrd="4" destOrd="0" presId="urn:microsoft.com/office/officeart/2018/5/layout/CenteredIconLabelDescriptionList"/>
    <dgm:cxn modelId="{E01EF085-C598-4D40-B341-1D3B4E584FDE}" type="presParOf" srcId="{270118B0-2773-48D9-A9A2-9368356232B1}" destId="{B21CBF36-6983-43C1-A06C-1F7B099F615E}" srcOrd="1" destOrd="0" presId="urn:microsoft.com/office/officeart/2018/5/layout/CenteredIconLabelDescriptionList"/>
    <dgm:cxn modelId="{3ACF6D53-ADDA-4A81-8044-FFA2066F5A87}" type="presParOf" srcId="{270118B0-2773-48D9-A9A2-9368356232B1}" destId="{6F8BF4A9-240E-4DB1-86BF-4567CA9F67E6}" srcOrd="2" destOrd="0" presId="urn:microsoft.com/office/officeart/2018/5/layout/CenteredIconLabelDescriptionList"/>
    <dgm:cxn modelId="{68A307B1-8C5B-4B25-BB11-281A08A0A0FE}" type="presParOf" srcId="{6F8BF4A9-240E-4DB1-86BF-4567CA9F67E6}" destId="{1E52491C-F47E-4F87-BB0A-9857C5976B6C}" srcOrd="0" destOrd="0" presId="urn:microsoft.com/office/officeart/2018/5/layout/CenteredIconLabelDescriptionList"/>
    <dgm:cxn modelId="{3CA8BEF1-A83F-41F0-A19A-C948A275AA74}" type="presParOf" srcId="{6F8BF4A9-240E-4DB1-86BF-4567CA9F67E6}" destId="{764B1E5D-C87D-4545-B1D1-723703A9E58E}" srcOrd="1" destOrd="0" presId="urn:microsoft.com/office/officeart/2018/5/layout/CenteredIconLabelDescriptionList"/>
    <dgm:cxn modelId="{EB25C4F9-CD1F-4D32-975C-110FC67FE39A}" type="presParOf" srcId="{6F8BF4A9-240E-4DB1-86BF-4567CA9F67E6}" destId="{F8C0DB46-62C2-471C-BB8A-615AA0911D92}" srcOrd="2" destOrd="0" presId="urn:microsoft.com/office/officeart/2018/5/layout/CenteredIconLabelDescriptionList"/>
    <dgm:cxn modelId="{1AAE68CA-A39D-454A-AC10-60467B2C6DF0}" type="presParOf" srcId="{6F8BF4A9-240E-4DB1-86BF-4567CA9F67E6}" destId="{FA230C7C-7004-47E9-A4B1-54032DF7CD81}" srcOrd="3" destOrd="0" presId="urn:microsoft.com/office/officeart/2018/5/layout/CenteredIconLabelDescriptionList"/>
    <dgm:cxn modelId="{2B05F4F1-5B1C-4D5F-990E-2E21D2308405}" type="presParOf" srcId="{6F8BF4A9-240E-4DB1-86BF-4567CA9F67E6}" destId="{3807F24F-10C8-469D-950E-5A47D0AD056C}" srcOrd="4" destOrd="0" presId="urn:microsoft.com/office/officeart/2018/5/layout/CenteredIconLabelDescriptionList"/>
    <dgm:cxn modelId="{17E2A028-02DD-4747-8C81-7D1808290AB2}" type="presParOf" srcId="{270118B0-2773-48D9-A9A2-9368356232B1}" destId="{8433EE41-4138-49F6-B62D-45AA30DFB336}" srcOrd="3" destOrd="0" presId="urn:microsoft.com/office/officeart/2018/5/layout/CenteredIconLabelDescriptionList"/>
    <dgm:cxn modelId="{AB8D1B1D-6582-4518-B59B-28F1B61F81F5}" type="presParOf" srcId="{270118B0-2773-48D9-A9A2-9368356232B1}" destId="{F0C439F5-B020-4EAC-BE9D-0E897950D8BD}" srcOrd="4" destOrd="0" presId="urn:microsoft.com/office/officeart/2018/5/layout/CenteredIconLabelDescriptionList"/>
    <dgm:cxn modelId="{4A5307A1-C856-4110-8E05-763F3CA7595B}" type="presParOf" srcId="{F0C439F5-B020-4EAC-BE9D-0E897950D8BD}" destId="{B310FD34-3722-4396-AE7E-402B897B1711}" srcOrd="0" destOrd="0" presId="urn:microsoft.com/office/officeart/2018/5/layout/CenteredIconLabelDescriptionList"/>
    <dgm:cxn modelId="{8C94A510-A993-4F33-801C-F5584A08393D}" type="presParOf" srcId="{F0C439F5-B020-4EAC-BE9D-0E897950D8BD}" destId="{4D1FCCB7-A0B3-497D-8E2F-388A64745A7D}" srcOrd="1" destOrd="0" presId="urn:microsoft.com/office/officeart/2018/5/layout/CenteredIconLabelDescriptionList"/>
    <dgm:cxn modelId="{05C40A6D-0EEE-40D8-8813-0A890317A9F4}" type="presParOf" srcId="{F0C439F5-B020-4EAC-BE9D-0E897950D8BD}" destId="{4BD487AD-ABA8-4A18-A24A-8336AD42C1C9}" srcOrd="2" destOrd="0" presId="urn:microsoft.com/office/officeart/2018/5/layout/CenteredIconLabelDescriptionList"/>
    <dgm:cxn modelId="{FB5D5417-956A-42D2-910A-831AFCB36482}" type="presParOf" srcId="{F0C439F5-B020-4EAC-BE9D-0E897950D8BD}" destId="{6FD70274-426F-49BA-9122-BABD46E80872}" srcOrd="3" destOrd="0" presId="urn:microsoft.com/office/officeart/2018/5/layout/CenteredIconLabelDescriptionList"/>
    <dgm:cxn modelId="{BEB75C4F-176D-4E50-82C7-D0B8DBCBDDDF}" type="presParOf" srcId="{F0C439F5-B020-4EAC-BE9D-0E897950D8BD}" destId="{48CFEA2A-446C-4BEA-850A-65785F5848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2F46-42DA-4DC4-B42B-C2C258026EBA}">
      <dsp:nvSpPr>
        <dsp:cNvPr id="0" name=""/>
        <dsp:cNvSpPr/>
      </dsp:nvSpPr>
      <dsp:spPr>
        <a:xfrm>
          <a:off x="998357" y="404325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1082-262B-4DE1-BC86-04BC114A0D0E}">
      <dsp:nvSpPr>
        <dsp:cNvPr id="0" name=""/>
        <dsp:cNvSpPr/>
      </dsp:nvSpPr>
      <dsp:spPr>
        <a:xfrm>
          <a:off x="7056" y="1623481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200" b="1" i="0" kern="1200"/>
            <a:t>Yoga Users</a:t>
          </a:r>
          <a:endParaRPr lang="en-US" sz="3200" kern="1200"/>
        </a:p>
      </dsp:txBody>
      <dsp:txXfrm>
        <a:off x="7056" y="1623481"/>
        <a:ext cx="3050156" cy="457523"/>
      </dsp:txXfrm>
    </dsp:sp>
    <dsp:sp modelId="{1434A577-C47C-48A3-A8C1-CF74BBBE3919}">
      <dsp:nvSpPr>
        <dsp:cNvPr id="0" name=""/>
        <dsp:cNvSpPr/>
      </dsp:nvSpPr>
      <dsp:spPr>
        <a:xfrm>
          <a:off x="7056" y="2151517"/>
          <a:ext cx="3050156" cy="177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Yoga users exhibit </a:t>
          </a:r>
          <a:r>
            <a:rPr lang="en-CA" sz="1700" b="1" i="0" kern="1200" dirty="0"/>
            <a:t>high digital engagement</a:t>
          </a:r>
          <a:r>
            <a:rPr lang="en-CA" sz="1700" b="0" i="0" kern="1200" dirty="0"/>
            <a:t> and </a:t>
          </a:r>
          <a:r>
            <a:rPr lang="en-CA" sz="1700" b="1" i="0" kern="1200" dirty="0"/>
            <a:t>longer session durations</a:t>
          </a:r>
          <a:r>
            <a:rPr lang="en-CA" sz="1700" b="0" i="0" kern="1200" dirty="0"/>
            <a:t>.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Likely due to the nature of yoga requiring guided practices, mindfulness, and structured routines.</a:t>
          </a:r>
          <a:endParaRPr lang="en-US" sz="1700" kern="1200"/>
        </a:p>
      </dsp:txBody>
      <dsp:txXfrm>
        <a:off x="7056" y="2151517"/>
        <a:ext cx="3050156" cy="1778412"/>
      </dsp:txXfrm>
    </dsp:sp>
    <dsp:sp modelId="{1E52491C-F47E-4F87-BB0A-9857C5976B6C}">
      <dsp:nvSpPr>
        <dsp:cNvPr id="0" name=""/>
        <dsp:cNvSpPr/>
      </dsp:nvSpPr>
      <dsp:spPr>
        <a:xfrm>
          <a:off x="4582290" y="404325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0DB46-62C2-471C-BB8A-615AA0911D92}">
      <dsp:nvSpPr>
        <dsp:cNvPr id="0" name=""/>
        <dsp:cNvSpPr/>
      </dsp:nvSpPr>
      <dsp:spPr>
        <a:xfrm>
          <a:off x="3590989" y="1623481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200" b="1" i="0" kern="1200"/>
            <a:t>Cardio Users</a:t>
          </a:r>
          <a:endParaRPr lang="en-US" sz="3200" kern="1200"/>
        </a:p>
      </dsp:txBody>
      <dsp:txXfrm>
        <a:off x="3590989" y="1623481"/>
        <a:ext cx="3050156" cy="457523"/>
      </dsp:txXfrm>
    </dsp:sp>
    <dsp:sp modelId="{3807F24F-10C8-469D-950E-5A47D0AD056C}">
      <dsp:nvSpPr>
        <dsp:cNvPr id="0" name=""/>
        <dsp:cNvSpPr/>
      </dsp:nvSpPr>
      <dsp:spPr>
        <a:xfrm>
          <a:off x="3590989" y="2151517"/>
          <a:ext cx="3050156" cy="177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Cardio users display </a:t>
          </a:r>
          <a:r>
            <a:rPr lang="en-CA" sz="1700" b="1" i="0" kern="1200"/>
            <a:t>low digital engagement</a:t>
          </a:r>
          <a:r>
            <a:rPr lang="en-CA" sz="1700" b="0" i="0" kern="1200"/>
            <a:t> and </a:t>
          </a:r>
          <a:r>
            <a:rPr lang="en-CA" sz="1700" b="1" i="0" kern="1200"/>
            <a:t>shorter workout sessions</a:t>
          </a:r>
          <a:r>
            <a:rPr lang="en-CA" sz="1700" b="0" i="0" kern="1200"/>
            <a:t>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This reflects the simplicity of cardio activities like running, walking, or cycling, which may not require heavy app involvement.</a:t>
          </a:r>
          <a:endParaRPr lang="en-US" sz="1700" kern="1200"/>
        </a:p>
      </dsp:txBody>
      <dsp:txXfrm>
        <a:off x="3590989" y="2151517"/>
        <a:ext cx="3050156" cy="1778412"/>
      </dsp:txXfrm>
    </dsp:sp>
    <dsp:sp modelId="{B310FD34-3722-4396-AE7E-402B897B1711}">
      <dsp:nvSpPr>
        <dsp:cNvPr id="0" name=""/>
        <dsp:cNvSpPr/>
      </dsp:nvSpPr>
      <dsp:spPr>
        <a:xfrm>
          <a:off x="8166224" y="404325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487AD-ABA8-4A18-A24A-8336AD42C1C9}">
      <dsp:nvSpPr>
        <dsp:cNvPr id="0" name=""/>
        <dsp:cNvSpPr/>
      </dsp:nvSpPr>
      <dsp:spPr>
        <a:xfrm>
          <a:off x="7174923" y="1623481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200" b="1" i="0" kern="1200"/>
            <a:t>Strength Users</a:t>
          </a:r>
          <a:endParaRPr lang="en-US" sz="3200" kern="1200"/>
        </a:p>
      </dsp:txBody>
      <dsp:txXfrm>
        <a:off x="7174923" y="1623481"/>
        <a:ext cx="3050156" cy="457523"/>
      </dsp:txXfrm>
    </dsp:sp>
    <dsp:sp modelId="{48CFEA2A-446C-4BEA-850A-65785F584823}">
      <dsp:nvSpPr>
        <dsp:cNvPr id="0" name=""/>
        <dsp:cNvSpPr/>
      </dsp:nvSpPr>
      <dsp:spPr>
        <a:xfrm>
          <a:off x="7174923" y="2151517"/>
          <a:ext cx="3050156" cy="177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Strength users spend the </a:t>
          </a:r>
          <a:r>
            <a:rPr lang="en-CA" sz="1700" b="1" i="0" kern="1200"/>
            <a:t>most time on workouts</a:t>
          </a:r>
          <a:r>
            <a:rPr lang="en-CA" sz="1700" b="0" i="0" kern="1200"/>
            <a:t> and </a:t>
          </a:r>
          <a:r>
            <a:rPr lang="en-CA" sz="1700" b="1" i="0" kern="1200"/>
            <a:t>high digital engagement</a:t>
          </a:r>
          <a:r>
            <a:rPr lang="en-CA" sz="1700" b="0" i="0" kern="1200"/>
            <a:t>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Likely because of the need for detailed tracking of metrics like reps, sets, weights, and progress tracking.</a:t>
          </a:r>
          <a:endParaRPr lang="en-US" sz="1700" kern="1200"/>
        </a:p>
      </dsp:txBody>
      <dsp:txXfrm>
        <a:off x="7174923" y="2151517"/>
        <a:ext cx="3050156" cy="1778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3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3EEE-1247-AF4A-8F5E-3FD0FBC0B73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6143-B733-9143-809B-32E96796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D5561-1695-174D-8DD1-7854CB40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600" b="1" kern="10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Case Study: Analyzing Fitness and Digital Behavior Trends</a:t>
            </a:r>
            <a:br>
              <a:rPr lang="en-CA" sz="5600" b="1" kern="10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60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DE393-14B9-184B-A1FA-7311DE6F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By </a:t>
            </a:r>
          </a:p>
          <a:p>
            <a:r>
              <a:rPr lang="en-US" sz="1500"/>
              <a:t>Madhumita Shankar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56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B23E-56A2-074E-99F5-061400B4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17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hydration level correlate with app or screen-on time?   </a:t>
            </a:r>
            <a:b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037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1D11-F4ED-CB4D-BEA6-6F5350CB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200"/>
              <a:t>Insights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49FDBF-7DC2-2940-8D83-E660268B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CA" sz="1800" dirty="0"/>
              <a:t>Higher screen-on time corresponds to lower hydration.</a:t>
            </a:r>
          </a:p>
          <a:p>
            <a:r>
              <a:rPr lang="en-CA" sz="1800" dirty="0"/>
              <a:t>Lower screen-on time corresponds to higher hydration levels.</a:t>
            </a:r>
            <a:endParaRPr lang="en-US" sz="1800" dirty="0"/>
          </a:p>
        </p:txBody>
      </p:sp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2B49A8A-E588-2747-B849-80CB691A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71" y="2121408"/>
            <a:ext cx="6580666" cy="28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E1C1-B738-6145-A21B-E6331A12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53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we segment users into groups (e.g., high-engagement, low-fitness) to provide tailored recommendations? </a:t>
            </a:r>
          </a:p>
        </p:txBody>
      </p:sp>
    </p:spTree>
    <p:extLst>
      <p:ext uri="{BB962C8B-B14F-4D97-AF65-F5344CB8AC3E}">
        <p14:creationId xmlns:p14="http://schemas.microsoft.com/office/powerpoint/2010/main" val="62075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4B-C42A-8948-8D88-C4FE2C62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200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A490-A6F2-1E43-85FF-959023DA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High Engagement, High Fitness: These users actively utilize fitness apps and maintain good fitness levels.</a:t>
            </a:r>
          </a:p>
          <a:p>
            <a:r>
              <a:rPr lang="en-US" sz="1800" dirty="0"/>
              <a:t>High Engagement, Low Fitness: These users show engagement with apps but may need better guidance or more effective workout plans.</a:t>
            </a:r>
          </a:p>
          <a:p>
            <a:r>
              <a:rPr lang="en-US" sz="1800" dirty="0"/>
              <a:t>Low Engagement, High Fitness: These users focus on physical activity without relying heavily on apps.</a:t>
            </a:r>
          </a:p>
          <a:p>
            <a:r>
              <a:rPr lang="en-US" sz="1800" dirty="0"/>
              <a:t>Low Engagement, Low Fitness: These users require significant intervention to adopt healthier habits.</a:t>
            </a:r>
          </a:p>
          <a:p>
            <a:endParaRPr lang="en-US" sz="17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E1D0B57-5E5B-FD46-A4EF-8208BBCE4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2"/>
          <a:stretch/>
        </p:blipFill>
        <p:spPr>
          <a:xfrm>
            <a:off x="6099048" y="1149882"/>
            <a:ext cx="5458968" cy="43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04DF-4F6C-574F-A8AD-8A99E218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>
                <a:latin typeface="+mn-lt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A390-FB41-F241-B61B-63C9E324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71500" lvl="1" indent="-342900"/>
            <a:r>
              <a:rPr lang="en-US" sz="1800" b="0" i="0" u="none" strike="noStrike" dirty="0">
                <a:effectLst/>
              </a:rPr>
              <a:t>Modify content for </a:t>
            </a:r>
            <a:r>
              <a:rPr lang="en-US" sz="1800" b="1" i="0" u="none" strike="noStrike" dirty="0">
                <a:effectLst/>
              </a:rPr>
              <a:t>Yoga and Strength users</a:t>
            </a:r>
            <a:r>
              <a:rPr lang="en-US" sz="1800" b="0" i="0" u="none" strike="noStrike" dirty="0">
                <a:effectLst/>
              </a:rPr>
              <a:t> with extended guided workouts.</a:t>
            </a:r>
          </a:p>
          <a:p>
            <a:pPr marL="571500" lvl="1" indent="-342900"/>
            <a:r>
              <a:rPr lang="en-US" sz="1800" b="0" i="0" u="none" strike="noStrike" dirty="0">
                <a:effectLst/>
              </a:rPr>
              <a:t>Provide short, intense workout guidance for </a:t>
            </a:r>
            <a:r>
              <a:rPr lang="en-US" sz="1800" b="1" i="0" u="none" strike="noStrike" dirty="0">
                <a:effectLst/>
              </a:rPr>
              <a:t>HIIT users to minimize </a:t>
            </a:r>
            <a:r>
              <a:rPr lang="en-US" sz="1800" b="1" dirty="0"/>
              <a:t>screen time</a:t>
            </a:r>
            <a:r>
              <a:rPr lang="en-US" sz="1800" b="0" i="0" u="none" strike="noStrike" dirty="0">
                <a:effectLst/>
              </a:rPr>
              <a:t>.</a:t>
            </a:r>
          </a:p>
          <a:p>
            <a:pPr marL="571500" lvl="1" indent="-342900"/>
            <a:r>
              <a:rPr lang="en-US" sz="1800" b="0" i="0" u="none" strike="noStrike" dirty="0">
                <a:effectLst/>
              </a:rPr>
              <a:t>Develop minimalist tracking features for </a:t>
            </a:r>
            <a:r>
              <a:rPr lang="en-US" sz="1800" b="1" i="0" u="none" strike="noStrike" dirty="0">
                <a:effectLst/>
              </a:rPr>
              <a:t>Cardio users</a:t>
            </a:r>
            <a:r>
              <a:rPr lang="en-US" sz="1800" b="0" i="0" u="none" strike="noStrike" dirty="0">
                <a:effectLst/>
              </a:rPr>
              <a:t>.</a:t>
            </a:r>
          </a:p>
          <a:p>
            <a:pPr marL="571500" lvl="1" indent="-342900"/>
            <a:r>
              <a:rPr lang="en-US" sz="1800" dirty="0"/>
              <a:t>Introduce hydration reminders within fitness apps for users with high screen-on or app usage.</a:t>
            </a:r>
          </a:p>
          <a:p>
            <a:pPr marL="571500" lvl="1" indent="-342900"/>
            <a:r>
              <a:rPr lang="en-US" sz="1800" dirty="0"/>
              <a:t>Highlight and promote these highly hydrated users as role models in app campaigns.</a:t>
            </a:r>
          </a:p>
          <a:p>
            <a:pPr marL="571500" lvl="1" indent="-342900"/>
            <a:r>
              <a:rPr lang="en-US" sz="1800" dirty="0"/>
              <a:t>Based on the engagement and fitness level, introduce advanced tracking features like body composition metrics or performance benchmarks.</a:t>
            </a:r>
          </a:p>
          <a:p>
            <a:pPr marL="571500" lvl="1" indent="-342900"/>
            <a:r>
              <a:rPr lang="en-US" sz="1800" dirty="0"/>
              <a:t>Provide personalized workout plans tailored to their goals and BMI.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352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61500-F7F3-554B-99E7-353FB255C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331539-7E1A-5F46-881A-7FBFAF121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17,242 Why Icon Images, Stock Photos, 3D objects, &amp; Vectors | Shutterstock">
            <a:extLst>
              <a:ext uri="{FF2B5EF4-FFF2-40B4-BE49-F238E27FC236}">
                <a16:creationId xmlns:a16="http://schemas.microsoft.com/office/drawing/2014/main" id="{4D776F5D-CE05-1849-B4AB-FD57E55D6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5"/>
          <a:stretch/>
        </p:blipFill>
        <p:spPr bwMode="auto">
          <a:xfrm>
            <a:off x="1340783" y="693262"/>
            <a:ext cx="1699298" cy="167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17,242 Why Icon Images, Stock Photos, 3D objects, &amp; Vectors | Shutterstock">
            <a:extLst>
              <a:ext uri="{FF2B5EF4-FFF2-40B4-BE49-F238E27FC236}">
                <a16:creationId xmlns:a16="http://schemas.microsoft.com/office/drawing/2014/main" id="{87E3A709-5A5B-484F-B483-F64BE5208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5"/>
          <a:stretch/>
        </p:blipFill>
        <p:spPr bwMode="auto">
          <a:xfrm>
            <a:off x="5205094" y="693262"/>
            <a:ext cx="1785324" cy="17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17,242 Why Icon Images, Stock Photos, 3D objects, &amp; Vectors | Shutterstock">
            <a:extLst>
              <a:ext uri="{FF2B5EF4-FFF2-40B4-BE49-F238E27FC236}">
                <a16:creationId xmlns:a16="http://schemas.microsoft.com/office/drawing/2014/main" id="{793AA956-6B11-F744-B0B3-1453341E9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5"/>
          <a:stretch/>
        </p:blipFill>
        <p:spPr bwMode="auto">
          <a:xfrm>
            <a:off x="9291048" y="694128"/>
            <a:ext cx="1785324" cy="17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27FF3-25FC-914D-A04C-8E2627D59784}"/>
              </a:ext>
            </a:extLst>
          </p:cNvPr>
          <p:cNvSpPr txBox="1"/>
          <p:nvPr/>
        </p:nvSpPr>
        <p:spPr>
          <a:xfrm>
            <a:off x="1050027" y="2632012"/>
            <a:ext cx="2611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0" u="none" strike="noStrike" dirty="0">
                <a:effectLst/>
              </a:rPr>
              <a:t>Who?</a:t>
            </a:r>
          </a:p>
          <a:p>
            <a:pPr algn="ctr"/>
            <a:r>
              <a:rPr lang="en-CA" b="1" i="0" u="none" strike="noStrike" dirty="0">
                <a:effectLst/>
              </a:rPr>
              <a:t> </a:t>
            </a:r>
            <a:r>
              <a:rPr lang="en-CA" sz="1400" b="1" i="0" u="none" strike="noStrike" dirty="0">
                <a:effectLst/>
              </a:rPr>
              <a:t>(Audience or Stakeholders)</a:t>
            </a:r>
          </a:p>
          <a:p>
            <a:pPr algn="l"/>
            <a:endParaRPr lang="en-CA" sz="14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effectLst/>
              </a:rPr>
              <a:t>Gym members, gym management teams, and app developers.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effectLst/>
              </a:rPr>
              <a:t>Fitness enthusiasts and digitally engaged users who use apps for tracking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workouts.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45EBB-D98E-D546-B6F4-90F9A4BFDE9E}"/>
              </a:ext>
            </a:extLst>
          </p:cNvPr>
          <p:cNvSpPr txBox="1"/>
          <p:nvPr/>
        </p:nvSpPr>
        <p:spPr>
          <a:xfrm>
            <a:off x="4799363" y="2632012"/>
            <a:ext cx="26119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0" u="none" strike="noStrike" dirty="0">
                <a:effectLst/>
              </a:rPr>
              <a:t>What?</a:t>
            </a:r>
          </a:p>
          <a:p>
            <a:pPr algn="ctr"/>
            <a:r>
              <a:rPr lang="en-CA" b="1" i="0" u="none" strike="noStrike" dirty="0">
                <a:effectLst/>
              </a:rPr>
              <a:t> </a:t>
            </a:r>
            <a:r>
              <a:rPr lang="en-CA" sz="1400" b="1" i="0" u="none" strike="noStrike" dirty="0">
                <a:effectLst/>
              </a:rPr>
              <a:t>(Purpose or Goal)</a:t>
            </a:r>
          </a:p>
          <a:p>
            <a:pPr algn="l"/>
            <a:endParaRPr lang="en-CA" sz="14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Analyze the relationship between gym members’ fitness behaviours and their digital engagement habits.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Segment users based on fitness levels and digital engagement to provide tailored recommendations</a:t>
            </a:r>
            <a:r>
              <a:rPr lang="en-CA" sz="1400" dirty="0"/>
              <a:t>.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EAC65-B5B9-1741-9D82-A58ED82FFA76}"/>
              </a:ext>
            </a:extLst>
          </p:cNvPr>
          <p:cNvSpPr txBox="1"/>
          <p:nvPr/>
        </p:nvSpPr>
        <p:spPr>
          <a:xfrm>
            <a:off x="8787493" y="2524290"/>
            <a:ext cx="26119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0" u="none" strike="noStrike" dirty="0">
                <a:effectLst/>
              </a:rPr>
              <a:t>Why?</a:t>
            </a:r>
          </a:p>
          <a:p>
            <a:pPr algn="ctr"/>
            <a:r>
              <a:rPr lang="en-CA" b="1" i="0" u="none" strike="noStrike" dirty="0">
                <a:effectLst/>
              </a:rPr>
              <a:t> </a:t>
            </a:r>
            <a:r>
              <a:rPr lang="en-CA" sz="1400" b="1" i="0" u="none" strike="noStrike" dirty="0">
                <a:effectLst/>
              </a:rPr>
              <a:t>(Importance)</a:t>
            </a:r>
          </a:p>
          <a:p>
            <a:pPr algn="l"/>
            <a:endParaRPr lang="en-CA" sz="14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Analyze the relationship between gym members’ fitness behaviours and their digital engagement habits.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Segment users based on fitness levels and digital engagement to provide tailored recommendations.</a:t>
            </a:r>
            <a:endParaRPr lang="en-CA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93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580-9F77-EE46-8527-ACD45F5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847E-5FE7-2E46-87F4-FB94D35B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9223"/>
            <a:ext cx="5181600" cy="4882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Gym Members Exercise Tracking Dataset:</a:t>
            </a:r>
            <a:endParaRPr lang="en-CA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</a:rPr>
              <a:t>Contains information about gym members’ demographics, health metrics, workout habits, and hydration levels.</a:t>
            </a:r>
            <a:r>
              <a:rPr lang="en-CA" sz="1800" dirty="0">
                <a:effectLst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799B-8638-8947-9E17-4C8C5722B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90688"/>
            <a:ext cx="5181600" cy="4882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Behavior Dataset:</a:t>
            </a:r>
            <a:endParaRPr lang="en-CA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</a:rPr>
              <a:t>Contains details about members’ mobile device usage and digital habits.</a:t>
            </a:r>
            <a:r>
              <a:rPr lang="en-CA" sz="18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1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35C9-BD22-8B45-8470-F04C1988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Analytic Approach – 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722EE-082A-A24D-97DA-6AA16605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Step 1:</a:t>
            </a:r>
          </a:p>
          <a:p>
            <a:pPr algn="l"/>
            <a:r>
              <a:rPr lang="en-CA" sz="1800" i="0" u="none" strike="noStrike" dirty="0">
                <a:effectLst/>
              </a:rPr>
              <a:t>Exploratory Data Analysis and Data Cleaning</a:t>
            </a:r>
          </a:p>
          <a:p>
            <a:pPr lvl="1"/>
            <a:r>
              <a:rPr lang="en-CA" sz="1800" i="0" u="none" strike="noStrike" dirty="0">
                <a:effectLst/>
              </a:rPr>
              <a:t>Checked for Missing Values</a:t>
            </a:r>
          </a:p>
          <a:p>
            <a:pPr lvl="1"/>
            <a:r>
              <a:rPr lang="en-CA" sz="1800" i="0" u="none" strike="noStrike" dirty="0">
                <a:effectLst/>
              </a:rPr>
              <a:t>Validated Data Types</a:t>
            </a:r>
          </a:p>
          <a:p>
            <a:pPr lvl="1"/>
            <a:r>
              <a:rPr lang="en-CA" sz="1800" i="0" u="none" strike="noStrike" dirty="0">
                <a:effectLst/>
              </a:rPr>
              <a:t>Handled Data Inconsistencies</a:t>
            </a:r>
          </a:p>
          <a:p>
            <a:pPr marL="0" indent="0">
              <a:buNone/>
            </a:pPr>
            <a:r>
              <a:rPr lang="en-CA" sz="1800" i="0" u="none" strike="noStrike" dirty="0">
                <a:effectLst/>
              </a:rPr>
              <a:t>Step 2: Merging of dataset</a:t>
            </a:r>
          </a:p>
          <a:p>
            <a:pPr marL="0" indent="0">
              <a:buNone/>
            </a:pPr>
            <a:r>
              <a:rPr lang="en-CA" sz="1800" i="0" u="none" strike="noStrike" dirty="0">
                <a:effectLst/>
              </a:rPr>
              <a:t>No Primary Field for Merging: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800" i="0" u="none" strike="noStrike" dirty="0">
                <a:effectLst/>
              </a:rPr>
              <a:t>The datasets lacked a common unique identifier (like User ID) for a direct one-to-one merge.</a:t>
            </a:r>
          </a:p>
          <a:p>
            <a:pPr marL="0" indent="0">
              <a:buNone/>
            </a:pPr>
            <a:r>
              <a:rPr lang="en-CA" sz="1800" i="0" u="none" strike="noStrike" dirty="0">
                <a:effectLst/>
              </a:rPr>
              <a:t>Issues with Standard Joins: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800" i="0" u="none" strike="noStrike" dirty="0">
                <a:effectLst/>
              </a:rPr>
              <a:t>Using inner or outer joins caused repeated data in some columns.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800" i="0" u="none" strike="noStrike" dirty="0">
                <a:effectLst/>
              </a:rPr>
              <a:t>Aggregating data (e.g., mean) resulted in significant data loss.</a:t>
            </a:r>
          </a:p>
          <a:p>
            <a:pPr marL="0" indent="0">
              <a:buNone/>
            </a:pPr>
            <a:endParaRPr lang="en-CA" b="1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CA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41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31E-BEF6-6C41-B355-5ABEC4C2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711199"/>
            <a:ext cx="10515600" cy="5203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100" b="1" i="0" u="none" strike="noStrike" dirty="0">
                <a:effectLst/>
              </a:rPr>
              <a:t>Solution: Grouping and Sequential Merging</a:t>
            </a:r>
          </a:p>
          <a:p>
            <a:pPr algn="l">
              <a:buFont typeface="+mj-lt"/>
              <a:buAutoNum type="arabicPeriod"/>
            </a:pPr>
            <a:r>
              <a:rPr lang="en-CA" sz="2100" b="1" i="0" u="none" strike="noStrike" dirty="0">
                <a:effectLst/>
              </a:rPr>
              <a:t>Created Age Groups</a:t>
            </a:r>
            <a:r>
              <a:rPr lang="en-CA" sz="21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Grouped users into intervals of 3 years (e.g., </a:t>
            </a:r>
            <a:r>
              <a:rPr lang="en-CA" sz="2100" b="1" i="0" u="none" strike="noStrike" dirty="0">
                <a:effectLst/>
              </a:rPr>
              <a:t>18-20</a:t>
            </a:r>
            <a:r>
              <a:rPr lang="en-CA" sz="2100" b="0" i="0" u="none" strike="noStrike" dirty="0">
                <a:effectLst/>
              </a:rPr>
              <a:t>, </a:t>
            </a:r>
            <a:r>
              <a:rPr lang="en-CA" sz="2100" b="1" i="0" u="none" strike="noStrike" dirty="0">
                <a:effectLst/>
              </a:rPr>
              <a:t>21-23</a:t>
            </a:r>
            <a:r>
              <a:rPr lang="en-CA" sz="2100" b="0" i="0" u="none" strike="noStrike" dirty="0">
                <a:effectLst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Added a new column Age Group in both datasets.</a:t>
            </a:r>
          </a:p>
          <a:p>
            <a:pPr algn="l">
              <a:buFont typeface="+mj-lt"/>
              <a:buAutoNum type="arabicPeriod"/>
            </a:pPr>
            <a:r>
              <a:rPr lang="en-CA" sz="2100" b="1" i="0" u="none" strike="noStrike" dirty="0">
                <a:effectLst/>
              </a:rPr>
              <a:t>Added Occurrence Column</a:t>
            </a:r>
            <a:r>
              <a:rPr lang="en-CA" sz="21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Introduced a column Occurrence in each dataset: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If a group (e.g., </a:t>
            </a:r>
            <a:r>
              <a:rPr lang="en-CA" sz="2100" b="1" i="0" u="none" strike="noStrike" dirty="0">
                <a:effectLst/>
              </a:rPr>
              <a:t>18-20 Female</a:t>
            </a:r>
            <a:r>
              <a:rPr lang="en-CA" sz="2100" b="0" i="0" u="none" strike="noStrike" dirty="0">
                <a:effectLst/>
              </a:rPr>
              <a:t>) appeared for the first time, its occurrence value was </a:t>
            </a:r>
            <a:r>
              <a:rPr lang="en-CA" sz="2100" b="1" i="0" u="none" strike="noStrike" dirty="0">
                <a:effectLst/>
              </a:rPr>
              <a:t>1</a:t>
            </a:r>
            <a:r>
              <a:rPr lang="en-CA" sz="2100" b="0" i="0" u="none" strike="noStrike" dirty="0">
                <a:effectLst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For subsequent occurrences, the value increased sequentially (</a:t>
            </a:r>
            <a:r>
              <a:rPr lang="en-CA" sz="2100" b="1" i="0" u="none" strike="noStrike" dirty="0">
                <a:effectLst/>
              </a:rPr>
              <a:t>2</a:t>
            </a:r>
            <a:r>
              <a:rPr lang="en-CA" sz="2100" b="0" i="0" u="none" strike="noStrike" dirty="0">
                <a:effectLst/>
              </a:rPr>
              <a:t>, </a:t>
            </a:r>
            <a:r>
              <a:rPr lang="en-CA" sz="2100" b="1" i="0" u="none" strike="noStrike" dirty="0">
                <a:effectLst/>
              </a:rPr>
              <a:t>3</a:t>
            </a:r>
            <a:r>
              <a:rPr lang="en-CA" sz="2100" b="0" i="0" u="none" strike="noStrike" dirty="0">
                <a:effectLst/>
              </a:rPr>
              <a:t>, etc.).</a:t>
            </a:r>
          </a:p>
          <a:p>
            <a:pPr algn="l">
              <a:buFont typeface="+mj-lt"/>
              <a:buAutoNum type="arabicPeriod"/>
            </a:pPr>
            <a:r>
              <a:rPr lang="en-CA" sz="2100" b="1" i="0" u="none" strike="noStrike" dirty="0">
                <a:effectLst/>
              </a:rPr>
              <a:t>Performed Sequential Merge</a:t>
            </a:r>
            <a:r>
              <a:rPr lang="en-CA" sz="21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Merged the datasets based on Age Group, Gender, and Occurrence.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This approach minimized data loss and maintained data integrity.</a:t>
            </a:r>
          </a:p>
          <a:p>
            <a:r>
              <a:rPr lang="en-CA" sz="2100" b="1" i="0" u="none" strike="noStrike" dirty="0">
                <a:effectLst/>
              </a:rPr>
              <a:t>Outcome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Successfully handled the lack of a primary field for merging.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Created meaningful groupings and preserved as much data as possible during the merge.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2100" b="0" i="0" u="none" strike="noStrike" dirty="0">
                <a:effectLst/>
              </a:rPr>
              <a:t>Enabled further analysis and segmentation of users based on the cleaned and merged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8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EEE2-444D-614A-9E14-0194BAA2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Are there patterns in workout types (e.g., strength, cardio, yoga) based on digital usage habits?</a:t>
            </a:r>
          </a:p>
        </p:txBody>
      </p:sp>
    </p:spTree>
    <p:extLst>
      <p:ext uri="{BB962C8B-B14F-4D97-AF65-F5344CB8AC3E}">
        <p14:creationId xmlns:p14="http://schemas.microsoft.com/office/powerpoint/2010/main" val="20860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4B58FD-EFB5-CA40-A670-BA652FB3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CA" sz="3200" b="1" i="0" u="none" strike="noStrike" dirty="0">
                <a:effectLst/>
              </a:rPr>
              <a:t>Pattern Observed</a:t>
            </a:r>
            <a:r>
              <a:rPr lang="en-CA" sz="3200" b="0" i="0" u="none" strike="noStrike" dirty="0">
                <a:effectLst/>
              </a:rPr>
              <a:t>:</a:t>
            </a:r>
            <a:br>
              <a:rPr lang="en-CA" sz="3200" b="0" i="0" u="none" strike="noStrike" dirty="0">
                <a:effectLst/>
              </a:rPr>
            </a:br>
            <a:endParaRPr lang="en-US" sz="32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3598F22-0BA1-5634-B82D-42396DDD4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50865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53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B7130-4623-BB42-B62B-CA1C047A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6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Do users with higher app usage spend less time on workouts or burn fewer calories?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94A5-53CB-7949-8A38-5D9857E9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2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ECB9-0655-294B-90AF-B15AD099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A" sz="1800" dirty="0"/>
              <a:t>Higher app usage seems to correlate with </a:t>
            </a:r>
            <a:r>
              <a:rPr lang="en-CA" sz="1800" b="1" dirty="0"/>
              <a:t>intense workout types</a:t>
            </a:r>
            <a:r>
              <a:rPr lang="en-CA" sz="1800" dirty="0"/>
              <a:t> (e.g., HIIT and Strength), resulting in more calories burned.</a:t>
            </a:r>
          </a:p>
          <a:p>
            <a:r>
              <a:rPr lang="en-CA" sz="1800" dirty="0"/>
              <a:t>Users with </a:t>
            </a:r>
            <a:r>
              <a:rPr lang="en-CA" sz="1800" b="1" dirty="0"/>
              <a:t>low app usage</a:t>
            </a:r>
            <a:r>
              <a:rPr lang="en-CA" sz="1800" dirty="0"/>
              <a:t> and </a:t>
            </a:r>
            <a:r>
              <a:rPr lang="en-CA" sz="1800" b="1" dirty="0"/>
              <a:t>less intense workout types</a:t>
            </a:r>
            <a:r>
              <a:rPr lang="en-CA" sz="1800" dirty="0"/>
              <a:t> (e.g., Yoga or Cardio) burn fewer calories.</a:t>
            </a:r>
            <a:endParaRPr lang="en-US" sz="1800" dirty="0"/>
          </a:p>
        </p:txBody>
      </p:sp>
      <p:pic>
        <p:nvPicPr>
          <p:cNvPr id="7" name="Picture 6" descr="A graph with colored squares and numbers&#10;&#10;Description automatically generated with medium confidence">
            <a:extLst>
              <a:ext uri="{FF2B5EF4-FFF2-40B4-BE49-F238E27FC236}">
                <a16:creationId xmlns:a16="http://schemas.microsoft.com/office/drawing/2014/main" id="{C8EF9F5B-0703-2742-BDC4-11035845D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8"/>
          <a:stretch/>
        </p:blipFill>
        <p:spPr>
          <a:xfrm>
            <a:off x="4059936" y="1499056"/>
            <a:ext cx="7962900" cy="3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5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818</Words>
  <Application>Microsoft Macintosh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Case Study: Analyzing Fitness and Digital Behavior Trends </vt:lpstr>
      <vt:lpstr>PowerPoint Presentation</vt:lpstr>
      <vt:lpstr>Data Source</vt:lpstr>
      <vt:lpstr>Analytic Approach – Step by step</vt:lpstr>
      <vt:lpstr>PowerPoint Presentation</vt:lpstr>
      <vt:lpstr>PowerPoint Presentation</vt:lpstr>
      <vt:lpstr>Pattern Observed: </vt:lpstr>
      <vt:lpstr>Do users with higher app usage spend less time on workouts or burn fewer calories? </vt:lpstr>
      <vt:lpstr>Insights</vt:lpstr>
      <vt:lpstr>How does hydration level correlate with app or screen-on time?    </vt:lpstr>
      <vt:lpstr>Insights</vt:lpstr>
      <vt:lpstr>Can we segment users into groups (e.g., high-engagement, low-fitness) to provide tailored recommendations? </vt:lpstr>
      <vt:lpstr>Insight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Analyzing Fitness and Digital Behavior Trends </dc:title>
  <dc:creator>Madhumita S</dc:creator>
  <cp:lastModifiedBy>Madhumita S</cp:lastModifiedBy>
  <cp:revision>2</cp:revision>
  <dcterms:created xsi:type="dcterms:W3CDTF">2024-12-09T15:55:36Z</dcterms:created>
  <dcterms:modified xsi:type="dcterms:W3CDTF">2024-12-10T14:16:23Z</dcterms:modified>
</cp:coreProperties>
</file>