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91" r:id="rId4"/>
    <p:sldId id="308" r:id="rId5"/>
    <p:sldId id="258" r:id="rId6"/>
    <p:sldId id="260" r:id="rId7"/>
    <p:sldId id="26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7z24oWTDzyGbA3rFq4VJpzAbb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4660"/>
  </p:normalViewPr>
  <p:slideViewPr>
    <p:cSldViewPr snapToGrid="0">
      <p:cViewPr varScale="1">
        <p:scale>
          <a:sx n="81" d="100"/>
          <a:sy n="81" d="100"/>
        </p:scale>
        <p:origin x="5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2126620345_0_4"/>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1" name="Google Shape;11;g12126620345_0_4"/>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12126620345_0_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g12126620345_0_36"/>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1" name="Google Shape;51;g12126620345_0_3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g12126620345_0_39"/>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4" name="Google Shape;54;g12126620345_0_39"/>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5" name="Google Shape;55;g12126620345_0_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3"/>
        <p:cNvGrpSpPr/>
        <p:nvPr/>
      </p:nvGrpSpPr>
      <p:grpSpPr>
        <a:xfrm>
          <a:off x="0" y="0"/>
          <a:ext cx="0" cy="0"/>
          <a:chOff x="0" y="0"/>
          <a:chExt cx="0" cy="0"/>
        </a:xfrm>
      </p:grpSpPr>
      <p:sp>
        <p:nvSpPr>
          <p:cNvPr id="14" name="Google Shape;14;g12126620345_0_45"/>
          <p:cNvSpPr txBox="1">
            <a:spLocks noGrp="1"/>
          </p:cNvSpPr>
          <p:nvPr>
            <p:ph type="title"/>
          </p:nvPr>
        </p:nvSpPr>
        <p:spPr>
          <a:xfrm>
            <a:off x="913775" y="618517"/>
            <a:ext cx="10364400" cy="15963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g12126620345_0_45"/>
          <p:cNvSpPr txBox="1">
            <a:spLocks noGrp="1"/>
          </p:cNvSpPr>
          <p:nvPr>
            <p:ph type="body" idx="1"/>
          </p:nvPr>
        </p:nvSpPr>
        <p:spPr>
          <a:xfrm>
            <a:off x="913775" y="2367093"/>
            <a:ext cx="10364400" cy="34242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6" name="Google Shape;16;g12126620345_0_45"/>
          <p:cNvSpPr txBox="1">
            <a:spLocks noGrp="1"/>
          </p:cNvSpPr>
          <p:nvPr>
            <p:ph type="dt" idx="10"/>
          </p:nvPr>
        </p:nvSpPr>
        <p:spPr>
          <a:xfrm>
            <a:off x="7678737"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g12126620345_0_45"/>
          <p:cNvSpPr txBox="1">
            <a:spLocks noGrp="1"/>
          </p:cNvSpPr>
          <p:nvPr>
            <p:ph type="ftr" idx="11"/>
          </p:nvPr>
        </p:nvSpPr>
        <p:spPr>
          <a:xfrm>
            <a:off x="913774"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g12126620345_0_45"/>
          <p:cNvSpPr txBox="1">
            <a:spLocks noGrp="1"/>
          </p:cNvSpPr>
          <p:nvPr>
            <p:ph type="sldNum" idx="12"/>
          </p:nvPr>
        </p:nvSpPr>
        <p:spPr>
          <a:xfrm>
            <a:off x="10514011" y="5883275"/>
            <a:ext cx="764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g12126620345_0_4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g12126620345_0_1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3" name="Google Shape;23;g12126620345_0_1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4" name="Google Shape;24;g12126620345_0_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2126620345_0_1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 name="Google Shape;30;g12126620345_0_15"/>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1" name="Google Shape;31;g12126620345_0_15"/>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2" name="Google Shape;32;g12126620345_0_1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12126620345_0_2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5" name="Google Shape;35;g12126620345_0_2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12126620345_0_23"/>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8" name="Google Shape;38;g12126620345_0_23"/>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9" name="Google Shape;39;g12126620345_0_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g12126620345_0_27"/>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2" name="Google Shape;42;g12126620345_0_2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g12126620345_0_30"/>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12126620345_0_30"/>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6" name="Google Shape;46;g12126620345_0_30"/>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7" name="Google Shape;47;g12126620345_0_30"/>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Clr>
                <a:schemeClr val="dk1"/>
              </a:buClr>
              <a:buSzPts val="2400"/>
              <a:buChar char="●"/>
              <a:defRPr>
                <a:solidFill>
                  <a:schemeClr val="dk1"/>
                </a:solidFill>
              </a:defRPr>
            </a:lvl1pPr>
            <a:lvl2pPr marL="914400" lvl="1" indent="-349250" algn="l">
              <a:lnSpc>
                <a:spcPct val="115000"/>
              </a:lnSpc>
              <a:spcBef>
                <a:spcPts val="0"/>
              </a:spcBef>
              <a:spcAft>
                <a:spcPts val="0"/>
              </a:spcAft>
              <a:buClr>
                <a:schemeClr val="dk1"/>
              </a:buClr>
              <a:buSzPts val="1900"/>
              <a:buChar char="○"/>
              <a:defRPr>
                <a:solidFill>
                  <a:schemeClr val="dk1"/>
                </a:solidFill>
              </a:defRPr>
            </a:lvl2pPr>
            <a:lvl3pPr marL="1371600" lvl="2" indent="-349250" algn="l">
              <a:lnSpc>
                <a:spcPct val="115000"/>
              </a:lnSpc>
              <a:spcBef>
                <a:spcPts val="0"/>
              </a:spcBef>
              <a:spcAft>
                <a:spcPts val="0"/>
              </a:spcAft>
              <a:buClr>
                <a:schemeClr val="dk1"/>
              </a:buClr>
              <a:buSzPts val="1900"/>
              <a:buChar char="■"/>
              <a:defRPr>
                <a:solidFill>
                  <a:schemeClr val="dk1"/>
                </a:solidFill>
              </a:defRPr>
            </a:lvl3pPr>
            <a:lvl4pPr marL="1828800" lvl="3" indent="-349250" algn="l">
              <a:lnSpc>
                <a:spcPct val="115000"/>
              </a:lnSpc>
              <a:spcBef>
                <a:spcPts val="0"/>
              </a:spcBef>
              <a:spcAft>
                <a:spcPts val="0"/>
              </a:spcAft>
              <a:buClr>
                <a:schemeClr val="dk1"/>
              </a:buClr>
              <a:buSzPts val="1900"/>
              <a:buChar char="●"/>
              <a:defRPr>
                <a:solidFill>
                  <a:schemeClr val="dk1"/>
                </a:solidFill>
              </a:defRPr>
            </a:lvl4pPr>
            <a:lvl5pPr marL="2286000" lvl="4" indent="-349250" algn="l">
              <a:lnSpc>
                <a:spcPct val="115000"/>
              </a:lnSpc>
              <a:spcBef>
                <a:spcPts val="0"/>
              </a:spcBef>
              <a:spcAft>
                <a:spcPts val="0"/>
              </a:spcAft>
              <a:buClr>
                <a:schemeClr val="dk1"/>
              </a:buClr>
              <a:buSzPts val="1900"/>
              <a:buChar char="○"/>
              <a:defRPr>
                <a:solidFill>
                  <a:schemeClr val="dk1"/>
                </a:solidFill>
              </a:defRPr>
            </a:lvl5pPr>
            <a:lvl6pPr marL="2743200" lvl="5" indent="-349250" algn="l">
              <a:lnSpc>
                <a:spcPct val="115000"/>
              </a:lnSpc>
              <a:spcBef>
                <a:spcPts val="0"/>
              </a:spcBef>
              <a:spcAft>
                <a:spcPts val="0"/>
              </a:spcAft>
              <a:buClr>
                <a:schemeClr val="dk1"/>
              </a:buClr>
              <a:buSzPts val="1900"/>
              <a:buChar char="■"/>
              <a:defRPr>
                <a:solidFill>
                  <a:schemeClr val="dk1"/>
                </a:solidFill>
              </a:defRPr>
            </a:lvl6pPr>
            <a:lvl7pPr marL="3200400" lvl="6" indent="-349250" algn="l">
              <a:lnSpc>
                <a:spcPct val="115000"/>
              </a:lnSpc>
              <a:spcBef>
                <a:spcPts val="0"/>
              </a:spcBef>
              <a:spcAft>
                <a:spcPts val="0"/>
              </a:spcAft>
              <a:buClr>
                <a:schemeClr val="dk1"/>
              </a:buClr>
              <a:buSzPts val="1900"/>
              <a:buChar char="●"/>
              <a:defRPr>
                <a:solidFill>
                  <a:schemeClr val="dk1"/>
                </a:solidFill>
              </a:defRPr>
            </a:lvl7pPr>
            <a:lvl8pPr marL="3657600" lvl="7" indent="-349250" algn="l">
              <a:lnSpc>
                <a:spcPct val="115000"/>
              </a:lnSpc>
              <a:spcBef>
                <a:spcPts val="0"/>
              </a:spcBef>
              <a:spcAft>
                <a:spcPts val="0"/>
              </a:spcAft>
              <a:buClr>
                <a:schemeClr val="dk1"/>
              </a:buClr>
              <a:buSzPts val="1900"/>
              <a:buChar char="○"/>
              <a:defRPr>
                <a:solidFill>
                  <a:schemeClr val="dk1"/>
                </a:solidFill>
              </a:defRPr>
            </a:lvl8pPr>
            <a:lvl9pPr marL="4114800" lvl="8" indent="-349250" algn="l">
              <a:lnSpc>
                <a:spcPct val="115000"/>
              </a:lnSpc>
              <a:spcBef>
                <a:spcPts val="0"/>
              </a:spcBef>
              <a:spcAft>
                <a:spcPts val="0"/>
              </a:spcAft>
              <a:buClr>
                <a:schemeClr val="dk1"/>
              </a:buClr>
              <a:buSzPts val="1900"/>
              <a:buChar char="■"/>
              <a:defRPr>
                <a:solidFill>
                  <a:schemeClr val="dk1"/>
                </a:solidFill>
              </a:defRPr>
            </a:lvl9pPr>
          </a:lstStyle>
          <a:p>
            <a:endParaRPr/>
          </a:p>
        </p:txBody>
      </p:sp>
      <p:sp>
        <p:nvSpPr>
          <p:cNvPr id="48" name="Google Shape;48;g12126620345_0_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flip="none" rotWithShape="1">
          <a:gsLst>
            <a:gs pos="100000">
              <a:schemeClr val="tx1"/>
            </a:gs>
            <a:gs pos="100000">
              <a:srgbClr val="9180BB"/>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g12126620345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7" name="Google Shape;7;g12126620345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2pPr>
            <a:lvl3pPr marL="1371600" marR="0" lvl="2"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3pPr>
            <a:lvl4pPr marL="1828800" marR="0" lvl="3"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4pPr>
            <a:lvl5pPr marL="2286000" marR="0" lvl="4"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5pPr>
            <a:lvl6pPr marL="2743200" marR="0" lvl="5"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6pPr>
            <a:lvl7pPr marL="3200400" marR="0" lvl="6"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7pPr>
            <a:lvl8pPr marL="3657600" marR="0" lvl="7"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8pPr>
            <a:lvl9pPr marL="4114800" marR="0" lvl="8" indent="-349250" algn="l" rtl="0">
              <a:lnSpc>
                <a:spcPct val="115000"/>
              </a:lnSpc>
              <a:spcBef>
                <a:spcPts val="0"/>
              </a:spcBef>
              <a:spcAft>
                <a:spcPts val="0"/>
              </a:spcAft>
              <a:buClr>
                <a:schemeClr val="lt2"/>
              </a:buClr>
              <a:buSzPts val="1900"/>
              <a:buFont typeface="Arial"/>
              <a:buChar char="■"/>
              <a:defRPr sz="1900" b="0" i="0" u="none" strike="noStrike" cap="none">
                <a:solidFill>
                  <a:schemeClr val="lt2"/>
                </a:solidFill>
                <a:latin typeface="Arial"/>
                <a:ea typeface="Arial"/>
                <a:cs typeface="Arial"/>
                <a:sym typeface="Arial"/>
              </a:defRPr>
            </a:lvl9pPr>
          </a:lstStyle>
          <a:p>
            <a:endParaRPr/>
          </a:p>
        </p:txBody>
      </p:sp>
      <p:sp>
        <p:nvSpPr>
          <p:cNvPr id="8" name="Google Shape;8;g12126620345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eee8023/covid-chestxray-datase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1954306" y="3572437"/>
            <a:ext cx="9652095" cy="93233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00000"/>
              </a:buClr>
              <a:buSzPct val="100000"/>
              <a:buFont typeface="Times New Roman"/>
              <a:buNone/>
            </a:pPr>
            <a:r>
              <a:rPr lang="en-US" sz="3100" b="1" i="0" u="none" strike="noStrike" dirty="0">
                <a:solidFill>
                  <a:srgbClr val="C00000"/>
                </a:solidFill>
                <a:latin typeface="Times New Roman"/>
                <a:ea typeface="Times New Roman"/>
                <a:cs typeface="Times New Roman"/>
                <a:sym typeface="Times New Roman"/>
              </a:rPr>
              <a:t>COVID-19 RECOGNITION FROM CHEST X-RAY IMAGES USING DEEP LEARNING</a:t>
            </a:r>
            <a:br>
              <a:rPr lang="en-US" sz="3100" b="0" i="0" u="none" strike="noStrike" dirty="0">
                <a:solidFill>
                  <a:srgbClr val="C00000"/>
                </a:solidFill>
                <a:latin typeface="Calibri"/>
                <a:ea typeface="Calibri"/>
                <a:cs typeface="Calibri"/>
                <a:sym typeface="Calibri"/>
              </a:rPr>
            </a:br>
            <a:br>
              <a:rPr lang="en-US" sz="1800" b="0" i="0" u="none" strike="noStrike" dirty="0">
                <a:solidFill>
                  <a:srgbClr val="F8F8F8"/>
                </a:solidFill>
                <a:latin typeface="Calibri"/>
                <a:ea typeface="Calibri"/>
                <a:cs typeface="Calibri"/>
                <a:sym typeface="Calibri"/>
              </a:rPr>
            </a:br>
            <a:br>
              <a:rPr lang="en-US" b="0" dirty="0"/>
            </a:br>
            <a:br>
              <a:rPr lang="en-US" dirty="0"/>
            </a:br>
            <a:endParaRPr dirty="0"/>
          </a:p>
        </p:txBody>
      </p:sp>
      <p:sp>
        <p:nvSpPr>
          <p:cNvPr id="61" name="Google Shape;61;p1"/>
          <p:cNvSpPr txBox="1">
            <a:spLocks noGrp="1"/>
          </p:cNvSpPr>
          <p:nvPr>
            <p:ph type="subTitle" idx="1"/>
          </p:nvPr>
        </p:nvSpPr>
        <p:spPr>
          <a:xfrm>
            <a:off x="1954306" y="3572437"/>
            <a:ext cx="10784540" cy="2649069"/>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120000"/>
              </a:lnSpc>
              <a:spcBef>
                <a:spcPts val="0"/>
              </a:spcBef>
              <a:spcAft>
                <a:spcPts val="0"/>
              </a:spcAft>
              <a:buSzPct val="100000"/>
              <a:buNone/>
            </a:pPr>
            <a:r>
              <a:rPr lang="en-US" sz="2900" b="1" i="0" u="sng" dirty="0">
                <a:solidFill>
                  <a:srgbClr val="000000"/>
                </a:solidFill>
                <a:latin typeface="Times New Roman"/>
                <a:ea typeface="Times New Roman"/>
                <a:cs typeface="Times New Roman"/>
                <a:sym typeface="Times New Roman"/>
              </a:rPr>
              <a:t>PROJECT DOMAIN</a:t>
            </a:r>
            <a:r>
              <a:rPr lang="en-US" sz="2900" b="0" i="0" u="none" strike="noStrike" dirty="0">
                <a:solidFill>
                  <a:srgbClr val="000000"/>
                </a:solidFill>
                <a:latin typeface="Times New Roman"/>
                <a:ea typeface="Times New Roman"/>
                <a:cs typeface="Times New Roman"/>
                <a:sym typeface="Times New Roman"/>
              </a:rPr>
              <a:t>:                                          </a:t>
            </a:r>
            <a:r>
              <a:rPr lang="en-US" sz="2900" b="1" i="0" u="sng" dirty="0">
                <a:solidFill>
                  <a:srgbClr val="000000"/>
                </a:solidFill>
                <a:latin typeface="Times New Roman"/>
                <a:ea typeface="Times New Roman"/>
                <a:cs typeface="Times New Roman"/>
                <a:sym typeface="Times New Roman"/>
              </a:rPr>
              <a:t>PROJECT GUIDE</a:t>
            </a:r>
            <a:r>
              <a:rPr lang="en-US" sz="2900" b="0" i="0" u="none" strike="noStrike" dirty="0">
                <a:solidFill>
                  <a:srgbClr val="000000"/>
                </a:solidFill>
                <a:latin typeface="Times New Roman"/>
                <a:ea typeface="Times New Roman"/>
                <a:cs typeface="Times New Roman"/>
                <a:sym typeface="Times New Roman"/>
              </a:rPr>
              <a:t>:</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DEEP LEARNING -PYTHON                               DR.L.JABASHEELA,</a:t>
            </a:r>
            <a:r>
              <a:rPr lang="en-US" sz="2900" dirty="0">
                <a:solidFill>
                  <a:srgbClr val="000000"/>
                </a:solidFill>
                <a:effectLst/>
                <a:latin typeface="Times New Roman" panose="02020603050405020304" pitchFamily="18" charset="0"/>
                <a:ea typeface="Times New Roman" panose="02020603050405020304" pitchFamily="18" charset="0"/>
              </a:rPr>
              <a:t> M.CA., M.E., Ph.D.,</a:t>
            </a:r>
            <a:endParaRPr sz="2900" b="0" dirty="0"/>
          </a:p>
          <a:p>
            <a:pPr marL="0" lvl="0" indent="0" algn="just" rtl="0">
              <a:lnSpc>
                <a:spcPct val="120000"/>
              </a:lnSpc>
              <a:spcBef>
                <a:spcPts val="0"/>
              </a:spcBef>
              <a:spcAft>
                <a:spcPts val="0"/>
              </a:spcAft>
              <a:buSzPct val="100000"/>
              <a:buNone/>
            </a:pPr>
            <a:r>
              <a:rPr lang="en-US" sz="2900" b="1" i="0" u="sng" dirty="0">
                <a:solidFill>
                  <a:srgbClr val="000000"/>
                </a:solidFill>
                <a:latin typeface="Times New Roman"/>
                <a:ea typeface="Times New Roman"/>
                <a:cs typeface="Times New Roman"/>
                <a:sym typeface="Times New Roman"/>
              </a:rPr>
              <a:t>BATCH NO</a:t>
            </a:r>
            <a:r>
              <a:rPr lang="en-US" sz="2900" b="0" i="0" u="none" strike="noStrike" dirty="0">
                <a:solidFill>
                  <a:srgbClr val="000000"/>
                </a:solidFill>
                <a:latin typeface="Times New Roman"/>
                <a:ea typeface="Times New Roman"/>
                <a:cs typeface="Times New Roman"/>
                <a:sym typeface="Times New Roman"/>
              </a:rPr>
              <a:t>:A9                                                     </a:t>
            </a:r>
            <a:r>
              <a:rPr lang="en-US" sz="2900" b="1" i="0" u="sng" dirty="0">
                <a:solidFill>
                  <a:srgbClr val="000000"/>
                </a:solidFill>
                <a:latin typeface="Times New Roman"/>
                <a:ea typeface="Times New Roman"/>
                <a:cs typeface="Times New Roman"/>
                <a:sym typeface="Times New Roman"/>
              </a:rPr>
              <a:t>PROJECT MEMBERS</a:t>
            </a:r>
            <a:r>
              <a:rPr lang="en-US" sz="2900" b="0" i="0" u="sng" dirty="0">
                <a:solidFill>
                  <a:srgbClr val="000000"/>
                </a:solidFill>
                <a:latin typeface="Times New Roman"/>
                <a:ea typeface="Times New Roman"/>
                <a:cs typeface="Times New Roman"/>
                <a:sym typeface="Times New Roman"/>
              </a:rPr>
              <a:t>:</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KEERTHANA V-211418104119</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LAKSHMIPRIYA B-211418104137</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MADHUMITHA CT-211418104142</a:t>
            </a:r>
            <a:endParaRPr sz="2900" b="0" dirty="0"/>
          </a:p>
          <a:p>
            <a:pPr marL="0" lvl="0" indent="0" algn="ctr" rtl="0">
              <a:lnSpc>
                <a:spcPct val="120000"/>
              </a:lnSpc>
              <a:spcBef>
                <a:spcPts val="1000"/>
              </a:spcBef>
              <a:spcAft>
                <a:spcPts val="0"/>
              </a:spcAft>
              <a:buSzPct val="59459"/>
              <a:buNone/>
            </a:pP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9A9D08-34F4-D9C0-0D7C-B3728F86C2BB}"/>
              </a:ext>
            </a:extLst>
          </p:cNvPr>
          <p:cNvSpPr>
            <a:spLocks noGrp="1"/>
          </p:cNvSpPr>
          <p:nvPr>
            <p:ph type="body" idx="1"/>
          </p:nvPr>
        </p:nvSpPr>
        <p:spPr>
          <a:xfrm>
            <a:off x="245097" y="0"/>
            <a:ext cx="11531203" cy="6091833"/>
          </a:xfrm>
        </p:spPr>
        <p:txBody>
          <a:bodyPr/>
          <a:lstStyle/>
          <a:p>
            <a:pPr marL="76200" indent="0">
              <a:buNone/>
            </a:pPr>
            <a:r>
              <a:rPr lang="en-IN" b="1" dirty="0">
                <a:solidFill>
                  <a:srgbClr val="C00000"/>
                </a:solidFill>
              </a:rPr>
              <a:t>UML DIGRAMS</a:t>
            </a:r>
          </a:p>
          <a:p>
            <a:pPr marL="76200" indent="0">
              <a:buNone/>
            </a:pPr>
            <a:endParaRPr lang="en-IN" dirty="0">
              <a:solidFill>
                <a:schemeClr val="bg1"/>
              </a:solidFill>
            </a:endParaRPr>
          </a:p>
          <a:p>
            <a:pPr marL="76200" indent="0">
              <a:buNone/>
            </a:pPr>
            <a:r>
              <a:rPr lang="en-IN" dirty="0">
                <a:solidFill>
                  <a:schemeClr val="bg1"/>
                </a:solidFill>
                <a:latin typeface="Times New Roman" panose="02020603050405020304" pitchFamily="18" charset="0"/>
                <a:cs typeface="Times New Roman" panose="02020603050405020304" pitchFamily="18" charset="0"/>
              </a:rPr>
              <a:t>USECASE DIAGRAM                                       SEQUENCE DIAGRAM</a:t>
            </a:r>
          </a:p>
          <a:p>
            <a:pPr marL="76200" indent="0">
              <a:buNone/>
            </a:pPr>
            <a:r>
              <a:rPr lang="en-IN" b="1" dirty="0">
                <a:solidFill>
                  <a:srgbClr val="C00000"/>
                </a:solidFill>
              </a:rPr>
              <a:t>                                                                       </a:t>
            </a:r>
          </a:p>
        </p:txBody>
      </p:sp>
      <p:pic>
        <p:nvPicPr>
          <p:cNvPr id="4" name="image12.png">
            <a:extLst>
              <a:ext uri="{FF2B5EF4-FFF2-40B4-BE49-F238E27FC236}">
                <a16:creationId xmlns:a16="http://schemas.microsoft.com/office/drawing/2014/main" id="{3D24EABE-7BA2-3BEB-F22B-7312451AFAA6}"/>
              </a:ext>
            </a:extLst>
          </p:cNvPr>
          <p:cNvPicPr/>
          <p:nvPr/>
        </p:nvPicPr>
        <p:blipFill>
          <a:blip r:embed="rId2"/>
          <a:srcRect/>
          <a:stretch>
            <a:fillRect/>
          </a:stretch>
        </p:blipFill>
        <p:spPr>
          <a:xfrm>
            <a:off x="415700" y="1844902"/>
            <a:ext cx="4410824" cy="3665220"/>
          </a:xfrm>
          <a:prstGeom prst="rect">
            <a:avLst/>
          </a:prstGeom>
          <a:ln/>
        </p:spPr>
      </p:pic>
      <p:pic>
        <p:nvPicPr>
          <p:cNvPr id="5" name="image8.png">
            <a:extLst>
              <a:ext uri="{FF2B5EF4-FFF2-40B4-BE49-F238E27FC236}">
                <a16:creationId xmlns:a16="http://schemas.microsoft.com/office/drawing/2014/main" id="{27D60172-AF82-74E3-F17D-B009C9AFB914}"/>
              </a:ext>
            </a:extLst>
          </p:cNvPr>
          <p:cNvPicPr/>
          <p:nvPr/>
        </p:nvPicPr>
        <p:blipFill>
          <a:blip r:embed="rId3"/>
          <a:srcRect/>
          <a:stretch>
            <a:fillRect/>
          </a:stretch>
        </p:blipFill>
        <p:spPr>
          <a:xfrm>
            <a:off x="5460409" y="1916705"/>
            <a:ext cx="6172200" cy="3593417"/>
          </a:xfrm>
          <a:prstGeom prst="rect">
            <a:avLst/>
          </a:prstGeom>
          <a:ln/>
        </p:spPr>
      </p:pic>
    </p:spTree>
    <p:extLst>
      <p:ext uri="{BB962C8B-B14F-4D97-AF65-F5344CB8AC3E}">
        <p14:creationId xmlns:p14="http://schemas.microsoft.com/office/powerpoint/2010/main" val="372306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6F026E-FBBC-5009-BCDD-BBB7607DACFF}"/>
              </a:ext>
            </a:extLst>
          </p:cNvPr>
          <p:cNvSpPr>
            <a:spLocks noGrp="1"/>
          </p:cNvSpPr>
          <p:nvPr>
            <p:ph type="body" idx="1"/>
          </p:nvPr>
        </p:nvSpPr>
        <p:spPr>
          <a:xfrm>
            <a:off x="415600" y="235670"/>
            <a:ext cx="11360700" cy="5856163"/>
          </a:xfrm>
        </p:spPr>
        <p:txBody>
          <a:bodyPr/>
          <a:lstStyle/>
          <a:p>
            <a:pPr marL="76200" indent="0">
              <a:buNone/>
            </a:pPr>
            <a:r>
              <a:rPr lang="en-IN" dirty="0">
                <a:solidFill>
                  <a:schemeClr val="bg1"/>
                </a:solidFill>
                <a:latin typeface="Times New Roman" panose="02020603050405020304" pitchFamily="18" charset="0"/>
                <a:cs typeface="Times New Roman" panose="02020603050405020304" pitchFamily="18" charset="0"/>
              </a:rPr>
              <a:t>COLLABORATION DIAGRAM                                 ACTIVITY DIAGRAM</a:t>
            </a:r>
          </a:p>
          <a:p>
            <a:pPr marL="76200" indent="0">
              <a:buNone/>
            </a:pPr>
            <a:r>
              <a:rPr lang="en-IN" dirty="0">
                <a:solidFill>
                  <a:schemeClr val="bg1"/>
                </a:solidFill>
              </a:rPr>
              <a:t>                                                                                  </a:t>
            </a:r>
          </a:p>
          <a:p>
            <a:pPr marL="76200" indent="0">
              <a:buNone/>
            </a:pPr>
            <a:endParaRPr lang="en-IN" dirty="0">
              <a:solidFill>
                <a:schemeClr val="bg1"/>
              </a:solidFill>
            </a:endParaRPr>
          </a:p>
        </p:txBody>
      </p:sp>
      <p:pic>
        <p:nvPicPr>
          <p:cNvPr id="4" name="Picture 3">
            <a:extLst>
              <a:ext uri="{FF2B5EF4-FFF2-40B4-BE49-F238E27FC236}">
                <a16:creationId xmlns:a16="http://schemas.microsoft.com/office/drawing/2014/main" id="{E52F3B5E-38E7-8DA0-2C69-43167C2C0859}"/>
              </a:ext>
            </a:extLst>
          </p:cNvPr>
          <p:cNvPicPr>
            <a:picLocks noChangeAspect="1"/>
          </p:cNvPicPr>
          <p:nvPr/>
        </p:nvPicPr>
        <p:blipFill>
          <a:blip r:embed="rId2"/>
          <a:stretch>
            <a:fillRect/>
          </a:stretch>
        </p:blipFill>
        <p:spPr>
          <a:xfrm>
            <a:off x="415600" y="961966"/>
            <a:ext cx="5036820" cy="5311140"/>
          </a:xfrm>
          <a:prstGeom prst="rect">
            <a:avLst/>
          </a:prstGeom>
        </p:spPr>
      </p:pic>
      <p:pic>
        <p:nvPicPr>
          <p:cNvPr id="5" name="image15.png">
            <a:extLst>
              <a:ext uri="{FF2B5EF4-FFF2-40B4-BE49-F238E27FC236}">
                <a16:creationId xmlns:a16="http://schemas.microsoft.com/office/drawing/2014/main" id="{C2730C48-17C6-B1FA-367E-C247D1D29BD5}"/>
              </a:ext>
            </a:extLst>
          </p:cNvPr>
          <p:cNvPicPr/>
          <p:nvPr/>
        </p:nvPicPr>
        <p:blipFill>
          <a:blip r:embed="rId3"/>
          <a:srcRect/>
          <a:stretch>
            <a:fillRect/>
          </a:stretch>
        </p:blipFill>
        <p:spPr>
          <a:xfrm>
            <a:off x="6582687" y="961966"/>
            <a:ext cx="5036820" cy="5311140"/>
          </a:xfrm>
          <a:prstGeom prst="rect">
            <a:avLst/>
          </a:prstGeom>
          <a:ln/>
        </p:spPr>
      </p:pic>
    </p:spTree>
    <p:extLst>
      <p:ext uri="{BB962C8B-B14F-4D97-AF65-F5344CB8AC3E}">
        <p14:creationId xmlns:p14="http://schemas.microsoft.com/office/powerpoint/2010/main" val="232098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6F0A-2031-9D23-E4D9-797567C74671}"/>
              </a:ext>
            </a:extLst>
          </p:cNvPr>
          <p:cNvSpPr>
            <a:spLocks noGrp="1"/>
          </p:cNvSpPr>
          <p:nvPr>
            <p:ph type="title"/>
          </p:nvPr>
        </p:nvSpPr>
        <p:spPr/>
        <p:txBody>
          <a:bodyPr>
            <a:normAutofit fontScale="90000"/>
          </a:bodyPr>
          <a:lstStyle/>
          <a:p>
            <a:pPr algn="ctr"/>
            <a:r>
              <a:rPr lang="en-IN" sz="3600" b="1" dirty="0">
                <a:solidFill>
                  <a:srgbClr val="C00000"/>
                </a:solidFill>
                <a:latin typeface="Times New Roman" panose="02020603050405020304" pitchFamily="18" charset="0"/>
                <a:cs typeface="Times New Roman" panose="02020603050405020304" pitchFamily="18" charset="0"/>
              </a:rPr>
              <a:t>MODULE</a:t>
            </a:r>
            <a:r>
              <a:rPr lang="en-IN" b="1" dirty="0">
                <a:solidFill>
                  <a:srgbClr val="C00000"/>
                </a:solidFill>
                <a:latin typeface="Times New Roman" panose="02020603050405020304" pitchFamily="18" charset="0"/>
                <a:cs typeface="Times New Roman" panose="02020603050405020304" pitchFamily="18" charset="0"/>
              </a:rPr>
              <a:t> DESCRIPTION</a:t>
            </a:r>
          </a:p>
        </p:txBody>
      </p:sp>
      <p:sp>
        <p:nvSpPr>
          <p:cNvPr id="3" name="Text Placeholder 2">
            <a:extLst>
              <a:ext uri="{FF2B5EF4-FFF2-40B4-BE49-F238E27FC236}">
                <a16:creationId xmlns:a16="http://schemas.microsoft.com/office/drawing/2014/main" id="{4F312E44-947F-B9B2-195C-3BCC13EA4509}"/>
              </a:ext>
            </a:extLst>
          </p:cNvPr>
          <p:cNvSpPr>
            <a:spLocks noGrp="1"/>
          </p:cNvSpPr>
          <p:nvPr>
            <p:ph type="body" idx="1"/>
          </p:nvPr>
        </p:nvSpPr>
        <p:spPr>
          <a:xfrm>
            <a:off x="415600" y="1583767"/>
            <a:ext cx="11360700" cy="4555200"/>
          </a:xfrm>
        </p:spPr>
        <p:txBody>
          <a:bodyPr/>
          <a:lstStyle/>
          <a:p>
            <a:pPr marL="76200" indent="0">
              <a:lnSpc>
                <a:spcPct val="150000"/>
              </a:lnSpc>
              <a:spcAft>
                <a:spcPts val="800"/>
              </a:spcAft>
              <a:buNone/>
            </a:pPr>
            <a:r>
              <a:rPr lang="en-US" sz="1800" dirty="0">
                <a:solidFill>
                  <a:schemeClr val="bg1"/>
                </a:solidFill>
                <a:effectLst/>
                <a:latin typeface="Times New Roman" panose="02020603050405020304" pitchFamily="18" charset="0"/>
                <a:ea typeface="Times New Roman" panose="02020603050405020304" pitchFamily="18" charset="0"/>
              </a:rPr>
              <a:t>The following are the list of modules of covid 19 recognition using chest x-ray:</a:t>
            </a:r>
            <a:endParaRPr lang="en-IN" sz="1800" dirty="0">
              <a:solidFill>
                <a:schemeClr val="bg1"/>
              </a:solidFill>
              <a:effectLst/>
              <a:latin typeface="Times New Roman" panose="02020603050405020304" pitchFamily="18" charset="0"/>
              <a:ea typeface="Times New Roman" panose="02020603050405020304" pitchFamily="18" charset="0"/>
            </a:endParaRPr>
          </a:p>
          <a:p>
            <a:pPr marL="2114550" lvl="4" indent="-285750" algn="just">
              <a:lnSpc>
                <a:spcPct val="150000"/>
              </a:lnSpc>
              <a:buClr>
                <a:schemeClr val="bg1"/>
              </a:buClr>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Image Acquisition</a:t>
            </a:r>
          </a:p>
          <a:p>
            <a:pPr marL="2114550" lvl="4" indent="-285750" algn="just">
              <a:lnSpc>
                <a:spcPct val="150000"/>
              </a:lnSpc>
              <a:buClr>
                <a:schemeClr val="bg1"/>
              </a:buClr>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Data Pre-processing</a:t>
            </a:r>
          </a:p>
          <a:p>
            <a:pPr marL="2114550" lvl="4" indent="-285750" algn="just">
              <a:lnSpc>
                <a:spcPct val="150000"/>
              </a:lnSpc>
              <a:buClr>
                <a:schemeClr val="bg1"/>
              </a:buClr>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Train the model</a:t>
            </a:r>
          </a:p>
          <a:p>
            <a:pPr marL="2114550" lvl="4" indent="-285750" algn="just">
              <a:lnSpc>
                <a:spcPct val="150000"/>
              </a:lnSpc>
              <a:buClr>
                <a:schemeClr val="bg1"/>
              </a:buClr>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Evaluation of model</a:t>
            </a:r>
          </a:p>
          <a:p>
            <a:pPr marL="2114550" lvl="4" indent="-285750" algn="just">
              <a:lnSpc>
                <a:spcPct val="150000"/>
              </a:lnSpc>
              <a:spcAft>
                <a:spcPts val="800"/>
              </a:spcAft>
              <a:buClr>
                <a:schemeClr val="bg1"/>
              </a:buClr>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Send mail</a:t>
            </a:r>
          </a:p>
          <a:p>
            <a:endParaRPr lang="en-IN" dirty="0"/>
          </a:p>
        </p:txBody>
      </p:sp>
    </p:spTree>
    <p:extLst>
      <p:ext uri="{BB962C8B-B14F-4D97-AF65-F5344CB8AC3E}">
        <p14:creationId xmlns:p14="http://schemas.microsoft.com/office/powerpoint/2010/main" val="158444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ABB02C-5B8C-4C4E-EB1F-E352938DCCC0}"/>
              </a:ext>
            </a:extLst>
          </p:cNvPr>
          <p:cNvSpPr>
            <a:spLocks noGrp="1"/>
          </p:cNvSpPr>
          <p:nvPr>
            <p:ph type="body" idx="1"/>
          </p:nvPr>
        </p:nvSpPr>
        <p:spPr>
          <a:xfrm>
            <a:off x="170503" y="179172"/>
            <a:ext cx="11360700" cy="6315895"/>
          </a:xfrm>
        </p:spPr>
        <p:txBody>
          <a:bodyPr>
            <a:normAutofit/>
          </a:bodyPr>
          <a:lstStyle/>
          <a:p>
            <a:pPr marL="76200" indent="0" algn="just">
              <a:lnSpc>
                <a:spcPct val="150000"/>
              </a:lnSpc>
              <a:spcAft>
                <a:spcPts val="800"/>
              </a:spcAft>
              <a:buClr>
                <a:schemeClr val="bg1"/>
              </a:buClr>
              <a:buNone/>
            </a:pPr>
            <a:r>
              <a:rPr lang="en-US" sz="1800" b="1" dirty="0">
                <a:solidFill>
                  <a:schemeClr val="bg1"/>
                </a:solidFill>
                <a:effectLst/>
                <a:latin typeface="Times New Roman" panose="02020603050405020304" pitchFamily="18" charset="0"/>
                <a:ea typeface="Times New Roman" panose="02020603050405020304" pitchFamily="18" charset="0"/>
              </a:rPr>
              <a:t>IMAGE ACQUISITION</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lnSpc>
                <a:spcPct val="150000"/>
              </a:lnSpc>
              <a:spcAft>
                <a:spcPts val="800"/>
              </a:spcAft>
              <a:buClr>
                <a:schemeClr val="bg1"/>
              </a:buClr>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The acquisition of photographs is the initial step. The computer must learn by doing in order to create a classification model. </a:t>
            </a:r>
          </a:p>
          <a:p>
            <a:pPr algn="just">
              <a:lnSpc>
                <a:spcPct val="150000"/>
              </a:lnSpc>
              <a:spcAft>
                <a:spcPts val="800"/>
              </a:spcAft>
              <a:buClr>
                <a:schemeClr val="bg1"/>
              </a:buClr>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To </a:t>
            </a:r>
            <a:r>
              <a:rPr lang="en-US" sz="1800" dirty="0" err="1">
                <a:solidFill>
                  <a:schemeClr val="bg1"/>
                </a:solidFill>
                <a:effectLst/>
                <a:latin typeface="Times New Roman" panose="02020603050405020304" pitchFamily="18" charset="0"/>
                <a:ea typeface="Times New Roman" panose="02020603050405020304" pitchFamily="18" charset="0"/>
              </a:rPr>
              <a:t>recognise</a:t>
            </a:r>
            <a:r>
              <a:rPr lang="en-US" sz="1800" dirty="0">
                <a:solidFill>
                  <a:schemeClr val="bg1"/>
                </a:solidFill>
                <a:effectLst/>
                <a:latin typeface="Times New Roman" panose="02020603050405020304" pitchFamily="18" charset="0"/>
                <a:ea typeface="Times New Roman" panose="02020603050405020304" pitchFamily="18" charset="0"/>
              </a:rPr>
              <a:t> an object, the computer must view a large number of photos. Deep learning models can also be trained with other forms of data, such as time series data and voice data.</a:t>
            </a:r>
          </a:p>
          <a:p>
            <a:pPr algn="just">
              <a:lnSpc>
                <a:spcPct val="150000"/>
              </a:lnSpc>
              <a:spcAft>
                <a:spcPts val="800"/>
              </a:spcAft>
              <a:buClr>
                <a:schemeClr val="bg1"/>
              </a:buClr>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 Images will be the relevant data for detecting covid. A chest X-ray image is one example of a possible image. This stage produces photos that will be used to train the model later. </a:t>
            </a:r>
          </a:p>
          <a:p>
            <a:pPr algn="just">
              <a:lnSpc>
                <a:spcPct val="150000"/>
              </a:lnSpc>
              <a:spcAft>
                <a:spcPts val="800"/>
              </a:spcAft>
              <a:buClr>
                <a:schemeClr val="bg1"/>
              </a:buClr>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The project's data was obtained from an open source </a:t>
            </a:r>
            <a:r>
              <a:rPr lang="en-US" sz="1800" dirty="0" err="1">
                <a:solidFill>
                  <a:schemeClr val="bg1"/>
                </a:solidFill>
                <a:effectLst/>
                <a:latin typeface="Times New Roman" panose="02020603050405020304" pitchFamily="18" charset="0"/>
                <a:ea typeface="Times New Roman" panose="02020603050405020304" pitchFamily="18" charset="0"/>
              </a:rPr>
              <a:t>Github</a:t>
            </a:r>
            <a:r>
              <a:rPr lang="en-US" sz="1800" dirty="0">
                <a:solidFill>
                  <a:schemeClr val="bg1"/>
                </a:solidFill>
                <a:effectLst/>
                <a:latin typeface="Times New Roman" panose="02020603050405020304" pitchFamily="18" charset="0"/>
                <a:ea typeface="Times New Roman" panose="02020603050405020304" pitchFamily="18" charset="0"/>
              </a:rPr>
              <a:t> repository. Chest X-ray images (1000 images) were obtained from: </a:t>
            </a:r>
            <a:r>
              <a:rPr lang="en-US" sz="18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https://github.com/ieee8023/covid-chestxray-dataset</a:t>
            </a:r>
            <a:r>
              <a:rPr lang="en-US" sz="1800" dirty="0">
                <a:solidFill>
                  <a:schemeClr val="bg1"/>
                </a:solidFill>
                <a:effectLst/>
                <a:latin typeface="Times New Roman" panose="02020603050405020304" pitchFamily="18" charset="0"/>
                <a:ea typeface="Times New Roman" panose="02020603050405020304" pitchFamily="18" charset="0"/>
              </a:rPr>
              <a:t>. </a:t>
            </a:r>
          </a:p>
          <a:p>
            <a:pPr algn="just">
              <a:lnSpc>
                <a:spcPct val="150000"/>
              </a:lnSpc>
              <a:spcAft>
                <a:spcPts val="800"/>
              </a:spcAft>
              <a:buClr>
                <a:schemeClr val="bg1"/>
              </a:buClr>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On Chest X-ray, VGG16, </a:t>
            </a:r>
            <a:r>
              <a:rPr lang="en-US" sz="1800" dirty="0" err="1">
                <a:solidFill>
                  <a:schemeClr val="bg1"/>
                </a:solidFill>
                <a:effectLst/>
                <a:latin typeface="Times New Roman" panose="02020603050405020304" pitchFamily="18" charset="0"/>
                <a:ea typeface="Times New Roman" panose="02020603050405020304" pitchFamily="18" charset="0"/>
              </a:rPr>
              <a:t>ResNet</a:t>
            </a:r>
            <a:r>
              <a:rPr lang="en-US" sz="1800" dirty="0">
                <a:solidFill>
                  <a:schemeClr val="bg1"/>
                </a:solidFill>
                <a:effectLst/>
                <a:latin typeface="Times New Roman" panose="02020603050405020304" pitchFamily="18" charset="0"/>
                <a:ea typeface="Times New Roman" panose="02020603050405020304" pitchFamily="18" charset="0"/>
              </a:rPr>
              <a:t> 50, Inception V3, and </a:t>
            </a:r>
            <a:r>
              <a:rPr lang="en-US" sz="1800" dirty="0" err="1">
                <a:solidFill>
                  <a:schemeClr val="bg1"/>
                </a:solidFill>
                <a:effectLst/>
                <a:latin typeface="Times New Roman" panose="02020603050405020304" pitchFamily="18" charset="0"/>
                <a:ea typeface="Times New Roman" panose="02020603050405020304" pitchFamily="18" charset="0"/>
              </a:rPr>
              <a:t>Xception</a:t>
            </a:r>
            <a:r>
              <a:rPr lang="en-US" sz="1800" dirty="0">
                <a:solidFill>
                  <a:schemeClr val="bg1"/>
                </a:solidFill>
                <a:effectLst/>
                <a:latin typeface="Times New Roman" panose="02020603050405020304" pitchFamily="18" charset="0"/>
                <a:ea typeface="Times New Roman" panose="02020603050405020304" pitchFamily="18" charset="0"/>
              </a:rPr>
              <a:t> were trained.</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228827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513A65-2A87-9079-D1F6-5819A069ACA1}"/>
              </a:ext>
            </a:extLst>
          </p:cNvPr>
          <p:cNvSpPr>
            <a:spLocks noGrp="1"/>
          </p:cNvSpPr>
          <p:nvPr>
            <p:ph type="body" idx="1"/>
          </p:nvPr>
        </p:nvSpPr>
        <p:spPr>
          <a:xfrm>
            <a:off x="123368" y="132039"/>
            <a:ext cx="11622429" cy="5995384"/>
          </a:xfrm>
        </p:spPr>
        <p:txBody>
          <a:bodyPr>
            <a:normAutofit fontScale="25000" lnSpcReduction="20000"/>
          </a:bodyPr>
          <a:lstStyle/>
          <a:p>
            <a:pPr marL="76200" indent="0" algn="just">
              <a:lnSpc>
                <a:spcPct val="150000"/>
              </a:lnSpc>
              <a:spcAft>
                <a:spcPts val="800"/>
              </a:spcAft>
              <a:buClrTx/>
              <a:buNone/>
            </a:pPr>
            <a:r>
              <a:rPr lang="en-US" sz="7200" b="1" dirty="0">
                <a:solidFill>
                  <a:schemeClr val="bg1"/>
                </a:solidFill>
                <a:effectLst/>
                <a:latin typeface="Times New Roman" panose="02020603050405020304" pitchFamily="18" charset="0"/>
                <a:ea typeface="Times New Roman" panose="02020603050405020304" pitchFamily="18" charset="0"/>
              </a:rPr>
              <a:t>DATA PRE-PROCESSING</a:t>
            </a:r>
            <a:endParaRPr lang="en-IN" sz="7200" dirty="0">
              <a:solidFill>
                <a:schemeClr val="bg1"/>
              </a:solidFill>
              <a:effectLst/>
              <a:latin typeface="Times New Roman" panose="02020603050405020304" pitchFamily="18" charset="0"/>
              <a:ea typeface="Times New Roman" panose="02020603050405020304" pitchFamily="18" charset="0"/>
            </a:endParaRPr>
          </a:p>
          <a:p>
            <a:pPr algn="just">
              <a:lnSpc>
                <a:spcPct val="150000"/>
              </a:lnSpc>
              <a:spcAft>
                <a:spcPts val="800"/>
              </a:spcAft>
              <a:buClrTx/>
              <a:buFont typeface="Arial" panose="020B0604020202020204" pitchFamily="34" charset="0"/>
              <a:buChar char="•"/>
            </a:pPr>
            <a:r>
              <a:rPr lang="en-US"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the deep learning process, image pre-processing is a very common and beneficial technique that not only increases the size of the original dataset but also enriches the information implicit in it.</a:t>
            </a:r>
          </a:p>
          <a:p>
            <a:pPr algn="just">
              <a:lnSpc>
                <a:spcPct val="150000"/>
              </a:lnSpc>
              <a:spcAft>
                <a:spcPts val="800"/>
              </a:spcAft>
              <a:buClrTx/>
              <a:buFont typeface="Arial" panose="020B0604020202020204" pitchFamily="34" charset="0"/>
              <a:buChar char="•"/>
            </a:pPr>
            <a:r>
              <a:rPr lang="en-US"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images of various sizes. They can be fed into deep learning models for training after being resized to a fixed size. The images are resized to 224 x 224 </a:t>
            </a:r>
            <a:r>
              <a:rPr lang="en-US" sz="7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px</a:t>
            </a:r>
            <a:r>
              <a:rPr lang="en-US"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which is regarded as the ideal size for the ResNet50 model</a:t>
            </a:r>
          </a:p>
          <a:p>
            <a:pPr algn="just">
              <a:lnSpc>
                <a:spcPct val="150000"/>
              </a:lnSpc>
              <a:spcAft>
                <a:spcPts val="800"/>
              </a:spcAft>
              <a:buClrTx/>
              <a:buFont typeface="Arial" panose="020B0604020202020204" pitchFamily="34" charset="0"/>
              <a:buChar char="•"/>
            </a:pPr>
            <a:r>
              <a:rPr lang="en-US" sz="72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X-ray images have been resized to 224 224. As previously stated, we used a powerful image enhancement method known as  Dynamic Histogram Equalization (DHE) to improve the quality of images before they were fed into the CNN model.</a:t>
            </a:r>
          </a:p>
          <a:p>
            <a:pPr algn="just">
              <a:lnSpc>
                <a:spcPct val="150000"/>
              </a:lnSpc>
              <a:spcAft>
                <a:spcPts val="800"/>
              </a:spcAft>
              <a:buClrTx/>
              <a:buFont typeface="Arial" panose="020B0604020202020204" pitchFamily="34" charset="0"/>
              <a:buChar char="•"/>
            </a:pPr>
            <a:r>
              <a:rPr lang="en-US" sz="72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Histogram Equalization (HE), which refers to mapping from the initial narrow pixel levels to a larger extent and improves image enhancement, is a widely used technique in image processing. </a:t>
            </a:r>
          </a:p>
          <a:p>
            <a:pPr algn="just">
              <a:lnSpc>
                <a:spcPct val="150000"/>
              </a:lnSpc>
              <a:spcAft>
                <a:spcPts val="800"/>
              </a:spcAft>
              <a:buClrTx/>
              <a:buFont typeface="Arial" panose="020B0604020202020204" pitchFamily="34" charset="0"/>
              <a:buChar char="•"/>
            </a:pPr>
            <a:r>
              <a:rPr lang="en-US" sz="72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HE technique is used to convert the grey levels of an image by using the cumulative effort function globally, but it always results in the loss of elaboration information in images, resulting in poor image quality. </a:t>
            </a:r>
          </a:p>
          <a:p>
            <a:pPr algn="just">
              <a:lnSpc>
                <a:spcPct val="150000"/>
              </a:lnSpc>
              <a:spcAft>
                <a:spcPts val="800"/>
              </a:spcAft>
              <a:buClrTx/>
              <a:buFont typeface="Arial" panose="020B0604020202020204" pitchFamily="34" charset="0"/>
              <a:buChar char="•"/>
            </a:pPr>
            <a:r>
              <a:rPr lang="en-US"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popular image contrast enhancement method could improve image contrast in a variety of applications, including MRI, X-rays, and CT.</a:t>
            </a:r>
            <a:endParaRPr lang="en-IN"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55488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D608ED-2B9F-46B3-4E72-F82A76E41248}"/>
              </a:ext>
            </a:extLst>
          </p:cNvPr>
          <p:cNvSpPr>
            <a:spLocks noGrp="1"/>
          </p:cNvSpPr>
          <p:nvPr>
            <p:ph type="body" idx="1"/>
          </p:nvPr>
        </p:nvSpPr>
        <p:spPr>
          <a:xfrm>
            <a:off x="208210" y="264014"/>
            <a:ext cx="11360700" cy="5835128"/>
          </a:xfrm>
        </p:spPr>
        <p:txBody>
          <a:bodyPr>
            <a:normAutofit fontScale="92500" lnSpcReduction="20000"/>
          </a:bodyPr>
          <a:lstStyle/>
          <a:p>
            <a:pPr marL="76200" indent="0">
              <a:buNone/>
            </a:pPr>
            <a:r>
              <a:rPr lang="en-US" sz="2300" b="1" dirty="0">
                <a:solidFill>
                  <a:schemeClr val="bg1"/>
                </a:solidFill>
                <a:latin typeface="Times New Roman" panose="02020603050405020304" pitchFamily="18" charset="0"/>
                <a:ea typeface="Times New Roman" panose="02020603050405020304" pitchFamily="18" charset="0"/>
              </a:rPr>
              <a:t>TRAIN MODEL</a:t>
            </a:r>
            <a:endParaRPr lang="en-US" sz="2300" b="1" dirty="0">
              <a:solidFill>
                <a:schemeClr val="bg1"/>
              </a:solidFill>
              <a:effectLst/>
              <a:latin typeface="Times New Roman" panose="02020603050405020304" pitchFamily="18" charset="0"/>
              <a:ea typeface="Times New Roman" panose="02020603050405020304" pitchFamily="18" charset="0"/>
            </a:endParaRPr>
          </a:p>
          <a:p>
            <a:pPr algn="just">
              <a:lnSpc>
                <a:spcPct val="170000"/>
              </a:lnSpc>
              <a:buClr>
                <a:schemeClr val="bg1"/>
              </a:buClr>
              <a:buFont typeface="Arial" panose="020B0604020202020204" pitchFamily="34" charset="0"/>
              <a:buChar char="•"/>
            </a:pPr>
            <a:r>
              <a:rPr lang="en-US" sz="1900" dirty="0">
                <a:solidFill>
                  <a:schemeClr val="bg1"/>
                </a:solidFill>
                <a:effectLst/>
                <a:latin typeface="Times New Roman" panose="02020603050405020304" pitchFamily="18" charset="0"/>
                <a:ea typeface="Times New Roman" panose="02020603050405020304" pitchFamily="18" charset="0"/>
              </a:rPr>
              <a:t>After the model has been built, the next step is to train it. Image Data Generator is designed to train models on modified images, such as those with different angles, flips, rotations, or shifts</a:t>
            </a:r>
          </a:p>
          <a:p>
            <a:pPr algn="just">
              <a:lnSpc>
                <a:spcPct val="170000"/>
              </a:lnSpc>
              <a:buClr>
                <a:schemeClr val="bg1"/>
              </a:buClr>
              <a:buFont typeface="Arial" panose="020B0604020202020204" pitchFamily="34" charset="0"/>
              <a:buChar char="•"/>
            </a:pPr>
            <a:r>
              <a:rPr lang="en-US" sz="1900" dirty="0">
                <a:solidFill>
                  <a:schemeClr val="bg1"/>
                </a:solidFill>
                <a:effectLst/>
                <a:latin typeface="Times New Roman" panose="02020603050405020304" pitchFamily="18" charset="0"/>
                <a:ea typeface="Times New Roman" panose="02020603050405020304" pitchFamily="18" charset="0"/>
              </a:rPr>
              <a:t>We were successful in developing an image-recognition artificial convolutional neural network. Separate the dataset into two sections: training and testing.</a:t>
            </a:r>
          </a:p>
          <a:p>
            <a:pPr algn="just">
              <a:lnSpc>
                <a:spcPct val="170000"/>
              </a:lnSpc>
              <a:buClr>
                <a:schemeClr val="bg1"/>
              </a:buClr>
              <a:buFont typeface="Arial" panose="020B0604020202020204" pitchFamily="34" charset="0"/>
              <a:buChar char="•"/>
            </a:pPr>
            <a:r>
              <a:rPr lang="en-US" sz="1900" dirty="0">
                <a:solidFill>
                  <a:schemeClr val="bg1"/>
                </a:solidFill>
                <a:effectLst/>
                <a:latin typeface="Times New Roman" panose="02020603050405020304" pitchFamily="18" charset="0"/>
                <a:ea typeface="Times New Roman" panose="02020603050405020304" pitchFamily="18" charset="0"/>
              </a:rPr>
              <a:t>Finally, we will create and train the model using the training dataset. To learn CXR modality-specific feature representations, a custom CNN and a selection of pretrained CNN models are trained on a large-scale selection of CXRs. </a:t>
            </a:r>
          </a:p>
          <a:p>
            <a:pPr algn="just">
              <a:lnSpc>
                <a:spcPct val="170000"/>
              </a:lnSpc>
              <a:buClr>
                <a:schemeClr val="bg1"/>
              </a:buClr>
              <a:buFont typeface="Arial" panose="020B0604020202020204" pitchFamily="34" charset="0"/>
              <a:buChar char="•"/>
            </a:pPr>
            <a:r>
              <a:rPr lang="en-US" sz="1900" dirty="0">
                <a:solidFill>
                  <a:schemeClr val="bg1"/>
                </a:solidFill>
                <a:effectLst/>
                <a:latin typeface="Times New Roman" panose="02020603050405020304" pitchFamily="18" charset="0"/>
                <a:ea typeface="Times New Roman" panose="02020603050405020304" pitchFamily="18" charset="0"/>
              </a:rPr>
              <a:t>The acquired knowledge is then transferred and fine-tuned in order to classify covid and non covid CXRs. We use the advantages of modality-specific knowledge transfer, iterative pruning, and ensemble strategies to reduce model complexity and improve the DL model's robustness, generalization, and inference capability. </a:t>
            </a:r>
          </a:p>
          <a:p>
            <a:pPr algn="just">
              <a:lnSpc>
                <a:spcPct val="170000"/>
              </a:lnSpc>
              <a:buClr>
                <a:schemeClr val="bg1"/>
              </a:buClr>
              <a:buFont typeface="Arial" panose="020B0604020202020204" pitchFamily="34" charset="0"/>
              <a:buChar char="•"/>
            </a:pPr>
            <a:r>
              <a:rPr lang="en-US" sz="1900" dirty="0">
                <a:solidFill>
                  <a:schemeClr val="bg1"/>
                </a:solidFill>
                <a:effectLst/>
                <a:latin typeface="Times New Roman" panose="02020603050405020304" pitchFamily="18" charset="0"/>
                <a:ea typeface="Times New Roman" panose="02020603050405020304" pitchFamily="18" charset="0"/>
              </a:rPr>
              <a:t>With a batch size of 32 images, the model is trained for 500 epochs. Eighty percent of the images were used to train the models, with the remaining twenty percent used to test the models' accuracy.</a:t>
            </a:r>
            <a:endParaRPr lang="en-IN" sz="1900" dirty="0">
              <a:solidFill>
                <a:schemeClr val="bg1"/>
              </a:solidFill>
            </a:endParaRPr>
          </a:p>
        </p:txBody>
      </p:sp>
    </p:spTree>
    <p:extLst>
      <p:ext uri="{BB962C8B-B14F-4D97-AF65-F5344CB8AC3E}">
        <p14:creationId xmlns:p14="http://schemas.microsoft.com/office/powerpoint/2010/main" val="188837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D62399-F1C0-310C-B2EA-9D03E0318015}"/>
              </a:ext>
            </a:extLst>
          </p:cNvPr>
          <p:cNvSpPr>
            <a:spLocks noGrp="1"/>
          </p:cNvSpPr>
          <p:nvPr>
            <p:ph type="body" idx="1"/>
          </p:nvPr>
        </p:nvSpPr>
        <p:spPr>
          <a:xfrm>
            <a:off x="208210" y="273442"/>
            <a:ext cx="11360700" cy="5816273"/>
          </a:xfrm>
        </p:spPr>
        <p:txBody>
          <a:bodyPr>
            <a:normAutofit fontScale="92500" lnSpcReduction="20000"/>
          </a:bodyPr>
          <a:lstStyle/>
          <a:p>
            <a:pPr marL="76200" indent="0" algn="just">
              <a:lnSpc>
                <a:spcPct val="150000"/>
              </a:lnSpc>
              <a:spcAft>
                <a:spcPts val="1000"/>
              </a:spcAft>
              <a:buClrTx/>
              <a:buNone/>
            </a:pPr>
            <a:r>
              <a:rPr lang="en-IN" sz="1900" b="1" dirty="0">
                <a:solidFill>
                  <a:schemeClr val="bg1"/>
                </a:solidFill>
                <a:effectLst/>
                <a:latin typeface="Times New Roman" panose="02020603050405020304" pitchFamily="18" charset="0"/>
                <a:ea typeface="Times New Roman" panose="02020603050405020304" pitchFamily="18" charset="0"/>
              </a:rPr>
              <a:t>EVALUATION OF MODEL</a:t>
            </a:r>
          </a:p>
          <a:p>
            <a:pPr algn="just">
              <a:lnSpc>
                <a:spcPct val="150000"/>
              </a:lnSpc>
              <a:spcAft>
                <a:spcPts val="1000"/>
              </a:spcAft>
              <a:buClrTx/>
              <a:buFont typeface="Arial" panose="020B0604020202020204" pitchFamily="34" charset="0"/>
              <a:buChar char="•"/>
            </a:pPr>
            <a:r>
              <a:rPr lang="en-IN" sz="1900" dirty="0">
                <a:solidFill>
                  <a:schemeClr val="bg1"/>
                </a:solidFill>
                <a:effectLst/>
                <a:latin typeface="Times New Roman" panose="02020603050405020304" pitchFamily="18" charset="0"/>
                <a:ea typeface="Times New Roman" panose="02020603050405020304" pitchFamily="18" charset="0"/>
              </a:rPr>
              <a:t>Model testing is possible after the model has been trained. This step retrieves a test set of data. Because the model has never seen this set of data before, its true correctness will be confirmed.</a:t>
            </a:r>
          </a:p>
          <a:p>
            <a:pPr algn="just">
              <a:lnSpc>
                <a:spcPct val="150000"/>
              </a:lnSpc>
              <a:spcAft>
                <a:spcPts val="1000"/>
              </a:spcAft>
              <a:buClrTx/>
              <a:buFont typeface="Arial" panose="020B0604020202020204" pitchFamily="34" charset="0"/>
              <a:buChar char="•"/>
            </a:pPr>
            <a:r>
              <a:rPr lang="en-IN" sz="1900" dirty="0">
                <a:solidFill>
                  <a:schemeClr val="bg1"/>
                </a:solidFill>
                <a:effectLst/>
                <a:latin typeface="Times New Roman" panose="02020603050405020304" pitchFamily="18" charset="0"/>
                <a:ea typeface="Times New Roman" panose="02020603050405020304" pitchFamily="18" charset="0"/>
              </a:rPr>
              <a:t> Finally, the model that has been saved can be used in the real world. This step is known as model evaluation. This means that the model can be used with new data. Several evaluation metrics, such as accuracy, precision, recall, and F1 score, are described. Four indices, True Positive, True Negative, False Positive, False Negative, are used to analyse and identify model performance based on model outputs. </a:t>
            </a:r>
          </a:p>
          <a:p>
            <a:pPr algn="just">
              <a:lnSpc>
                <a:spcPct val="150000"/>
              </a:lnSpc>
              <a:spcAft>
                <a:spcPts val="1000"/>
              </a:spcAft>
              <a:buClrTx/>
              <a:buFont typeface="Arial" panose="020B0604020202020204" pitchFamily="34" charset="0"/>
              <a:buChar char="•"/>
            </a:pPr>
            <a:r>
              <a:rPr lang="en-IN" sz="1900" dirty="0">
                <a:solidFill>
                  <a:schemeClr val="bg1"/>
                </a:solidFill>
                <a:effectLst/>
                <a:latin typeface="Times New Roman" panose="02020603050405020304" pitchFamily="18" charset="0"/>
                <a:ea typeface="Times New Roman" panose="02020603050405020304" pitchFamily="18" charset="0"/>
              </a:rPr>
              <a:t>The True Positive indicates that the model has signed the chest X-ray images that have covid as covid as well. If the chest X-ray images do not show covid as well as the model predicts, this is a True Negative. </a:t>
            </a:r>
          </a:p>
          <a:p>
            <a:pPr algn="just">
              <a:lnSpc>
                <a:spcPct val="150000"/>
              </a:lnSpc>
              <a:spcAft>
                <a:spcPts val="1000"/>
              </a:spcAft>
              <a:buClrTx/>
              <a:buFont typeface="Arial" panose="020B0604020202020204" pitchFamily="34" charset="0"/>
              <a:buChar char="•"/>
            </a:pPr>
            <a:r>
              <a:rPr lang="en-IN" sz="1900" dirty="0">
                <a:solidFill>
                  <a:schemeClr val="bg1"/>
                </a:solidFill>
                <a:effectLst/>
                <a:latin typeface="Times New Roman" panose="02020603050405020304" pitchFamily="18" charset="0"/>
                <a:ea typeface="Times New Roman" panose="02020603050405020304" pitchFamily="18" charset="0"/>
              </a:rPr>
              <a:t>The precision rate was always used to estimate how much the number of images that are truly covid accounted for in the total number of positive covid examples. That is, covid images must be identified in practical clinical diagnoses, so the precision rate is critical. Most of the time, the higher the precision rate, the lower the recall rate. As a result, the F1 score rate is widely regarded as an appropriate criterion.</a:t>
            </a:r>
          </a:p>
        </p:txBody>
      </p:sp>
    </p:spTree>
    <p:extLst>
      <p:ext uri="{BB962C8B-B14F-4D97-AF65-F5344CB8AC3E}">
        <p14:creationId xmlns:p14="http://schemas.microsoft.com/office/powerpoint/2010/main" val="338766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04333-E1B7-4ACD-C15B-0E2C814309B5}"/>
              </a:ext>
            </a:extLst>
          </p:cNvPr>
          <p:cNvSpPr>
            <a:spLocks noGrp="1"/>
          </p:cNvSpPr>
          <p:nvPr>
            <p:ph type="body" idx="1"/>
          </p:nvPr>
        </p:nvSpPr>
        <p:spPr>
          <a:xfrm>
            <a:off x="245918" y="132039"/>
            <a:ext cx="11360700" cy="4555200"/>
          </a:xfrm>
        </p:spPr>
        <p:txBody>
          <a:bodyPr/>
          <a:lstStyle/>
          <a:p>
            <a:pPr marL="76200" indent="0" algn="just">
              <a:lnSpc>
                <a:spcPct val="150000"/>
              </a:lnSpc>
              <a:spcAft>
                <a:spcPts val="800"/>
              </a:spcAft>
              <a:buNone/>
            </a:pPr>
            <a:r>
              <a:rPr lang="en-IN" sz="1800" b="1" dirty="0">
                <a:solidFill>
                  <a:schemeClr val="bg1"/>
                </a:solidFill>
                <a:latin typeface="Times New Roman" panose="02020603050405020304" pitchFamily="18" charset="0"/>
                <a:ea typeface="Times New Roman" panose="02020603050405020304" pitchFamily="18" charset="0"/>
              </a:rPr>
              <a:t>SEND MAIL</a:t>
            </a:r>
          </a:p>
          <a:p>
            <a:pPr algn="just">
              <a:lnSpc>
                <a:spcPct val="150000"/>
              </a:lnSpc>
              <a:spcAft>
                <a:spcPts val="800"/>
              </a:spcAft>
              <a:buClrTx/>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After the evaluation of the model, the results can be sent to the user mail id. </a:t>
            </a:r>
          </a:p>
          <a:p>
            <a:pPr algn="just">
              <a:lnSpc>
                <a:spcPct val="150000"/>
              </a:lnSpc>
              <a:spcAft>
                <a:spcPts val="800"/>
              </a:spcAft>
              <a:buClrTx/>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There will be a send mail option visible in the result page through which the result is sent to the user as a report of covid or non-covid.</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824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B617-538E-45F3-39A0-E7D876D3944F}"/>
              </a:ext>
            </a:extLst>
          </p:cNvPr>
          <p:cNvSpPr>
            <a:spLocks noGrp="1"/>
          </p:cNvSpPr>
          <p:nvPr>
            <p:ph type="title"/>
          </p:nvPr>
        </p:nvSpPr>
        <p:spPr>
          <a:xfrm>
            <a:off x="311905" y="18854"/>
            <a:ext cx="11360700" cy="632118"/>
          </a:xfrm>
        </p:spPr>
        <p:txBody>
          <a:bodyPr>
            <a:normAutofit fontScale="90000"/>
          </a:bodyPr>
          <a:lstStyle/>
          <a:p>
            <a:pPr algn="ctr"/>
            <a:r>
              <a:rPr lang="en-IN" b="1" dirty="0">
                <a:solidFill>
                  <a:srgbClr val="C00000"/>
                </a:solidFill>
              </a:rPr>
              <a:t>PERFORMANCE ANALYSIS</a:t>
            </a:r>
          </a:p>
        </p:txBody>
      </p:sp>
      <p:sp>
        <p:nvSpPr>
          <p:cNvPr id="5" name="TextBox 4">
            <a:extLst>
              <a:ext uri="{FF2B5EF4-FFF2-40B4-BE49-F238E27FC236}">
                <a16:creationId xmlns:a16="http://schemas.microsoft.com/office/drawing/2014/main" id="{7B38C067-3F64-A71E-5D6E-ABBB6AA681AD}"/>
              </a:ext>
            </a:extLst>
          </p:cNvPr>
          <p:cNvSpPr txBox="1"/>
          <p:nvPr/>
        </p:nvSpPr>
        <p:spPr>
          <a:xfrm>
            <a:off x="147686" y="650972"/>
            <a:ext cx="11896627" cy="6142066"/>
          </a:xfrm>
          <a:prstGeom prst="rect">
            <a:avLst/>
          </a:prstGeom>
          <a:noFill/>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There are several methods to evaluate a model’s performance. Accuracy, precision, recall, and F-score are the measures considered to estimate chest X-ray images.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PRECISION:</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Precision is defined as the ratio of correctly predicted positive cases. This metric is a measure of exactness, which is calculated as the percentage of positive predictions of COVID-19 that were true positives divided by the number of predicted positives.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                           Precision =TP/TP + FP</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RECALL:</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The ratio of accurately detected positive cases is the recall. This metric is a measure of completeness, which is calculated as the percentage of positives that were correctly identified as true positives divided by the number of actual positives.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                            Recall = TP/TP + FN</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rPr>
              <a:t>F1-SCORE:</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The F1-score is the harmonic mean of precision and recall. This is a combination of precision and     recall that provides a significant measure for a test dataset that includes an imbalanced class.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                F1 score = 2 x [Precision x Recall/Precision + Recall]</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896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E654-1D54-6E9B-8DC4-411D195FFDF6}"/>
              </a:ext>
            </a:extLst>
          </p:cNvPr>
          <p:cNvSpPr>
            <a:spLocks noGrp="1"/>
          </p:cNvSpPr>
          <p:nvPr>
            <p:ph type="title"/>
          </p:nvPr>
        </p:nvSpPr>
        <p:spPr>
          <a:xfrm>
            <a:off x="85662" y="499621"/>
            <a:ext cx="11360700" cy="669303"/>
          </a:xfrm>
        </p:spPr>
        <p:txBody>
          <a:bodyPr>
            <a:normAutofit fontScale="90000"/>
          </a:bodyPr>
          <a:lstStyle/>
          <a:p>
            <a:pPr algn="ctr"/>
            <a:r>
              <a:rPr lang="en-IN" b="1" dirty="0">
                <a:solidFill>
                  <a:srgbClr val="C00000"/>
                </a:solidFill>
              </a:rPr>
              <a:t>RESULTS</a:t>
            </a:r>
          </a:p>
        </p:txBody>
      </p:sp>
      <p:sp>
        <p:nvSpPr>
          <p:cNvPr id="3" name="Text Placeholder 2">
            <a:extLst>
              <a:ext uri="{FF2B5EF4-FFF2-40B4-BE49-F238E27FC236}">
                <a16:creationId xmlns:a16="http://schemas.microsoft.com/office/drawing/2014/main" id="{9FF209F8-0FDC-15BF-CF33-245BE713A088}"/>
              </a:ext>
            </a:extLst>
          </p:cNvPr>
          <p:cNvSpPr>
            <a:spLocks noGrp="1"/>
          </p:cNvSpPr>
          <p:nvPr>
            <p:ph type="body" idx="1"/>
          </p:nvPr>
        </p:nvSpPr>
        <p:spPr>
          <a:xfrm>
            <a:off x="415650" y="1677971"/>
            <a:ext cx="11360700" cy="4555200"/>
          </a:xfrm>
        </p:spPr>
        <p:txBody>
          <a:bodyPr/>
          <a:lstStyle/>
          <a:p>
            <a:pPr algn="just">
              <a:buClrTx/>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COVID-19 is highly contagious, so controlling its transmission path effectively is crucial. </a:t>
            </a:r>
          </a:p>
          <a:p>
            <a:pPr algn="just">
              <a:buClrTx/>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proposed work uses different deep learning algorithms (</a:t>
            </a:r>
            <a:r>
              <a:rPr lang="en-US" sz="1800" dirty="0" err="1">
                <a:solidFill>
                  <a:srgbClr val="000000"/>
                </a:solidFill>
                <a:effectLst/>
                <a:latin typeface="Times New Roman" panose="02020603050405020304" pitchFamily="18" charset="0"/>
                <a:ea typeface="Times New Roman" panose="02020603050405020304" pitchFamily="18" charset="0"/>
              </a:rPr>
              <a:t>Xception</a:t>
            </a:r>
            <a:r>
              <a:rPr lang="en-US" sz="1800" dirty="0">
                <a:solidFill>
                  <a:srgbClr val="000000"/>
                </a:solidFill>
                <a:effectLst/>
                <a:latin typeface="Times New Roman" panose="02020603050405020304" pitchFamily="18" charset="0"/>
                <a:ea typeface="Times New Roman" panose="02020603050405020304" pitchFamily="18" charset="0"/>
              </a:rPr>
              <a:t>, Inception, VGG, Resnet) to identify covid 19 from x-ray images.</a:t>
            </a:r>
          </a:p>
          <a:p>
            <a:pPr algn="just">
              <a:buClrTx/>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training and testing phases are preceded by a preprocessing phase that includes data augmentation. In order to  make an accurate prediction, evaluation metrics such as Precision,Recall,F1-score are used.</a:t>
            </a:r>
          </a:p>
          <a:p>
            <a:pPr algn="just">
              <a:buClrTx/>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Research findings indicated that Convolutional Neural Networks have the latent to detect respiratory diseases with the best accuracy, although a large amount images are needed, achieves an accuracy of 95% train accuracy and 98% of validation accuracy. By improving the networks, we can achieve 100% accuracy.</a:t>
            </a:r>
            <a:endParaRPr lang="en-IN" dirty="0">
              <a:solidFill>
                <a:schemeClr val="bg1"/>
              </a:solidFill>
            </a:endParaRPr>
          </a:p>
        </p:txBody>
      </p:sp>
    </p:spTree>
    <p:extLst>
      <p:ext uri="{BB962C8B-B14F-4D97-AF65-F5344CB8AC3E}">
        <p14:creationId xmlns:p14="http://schemas.microsoft.com/office/powerpoint/2010/main" val="34307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730188" y="618518"/>
            <a:ext cx="8113060" cy="6006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dirty="0">
                <a:solidFill>
                  <a:srgbClr val="C00000"/>
                </a:solidFill>
                <a:latin typeface="Times New Roman"/>
                <a:ea typeface="Times New Roman"/>
                <a:cs typeface="Times New Roman"/>
                <a:sym typeface="Times New Roman"/>
              </a:rPr>
              <a:t>INTRODUCTION</a:t>
            </a:r>
            <a:endParaRPr dirty="0"/>
          </a:p>
        </p:txBody>
      </p:sp>
      <p:sp>
        <p:nvSpPr>
          <p:cNvPr id="67" name="Google Shape;67;p2"/>
          <p:cNvSpPr txBox="1">
            <a:spLocks noGrp="1"/>
          </p:cNvSpPr>
          <p:nvPr>
            <p:ph type="body" idx="1"/>
          </p:nvPr>
        </p:nvSpPr>
        <p:spPr>
          <a:xfrm>
            <a:off x="729710" y="1322102"/>
            <a:ext cx="10363826" cy="5106977"/>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lt1"/>
              </a:buClr>
              <a:buSzPts val="1800"/>
              <a:buChar char="•"/>
            </a:pPr>
            <a:r>
              <a:rPr lang="en-US" sz="1800" i="0" u="none" strike="noStrike" cap="none" dirty="0">
                <a:solidFill>
                  <a:schemeClr val="lt1"/>
                </a:solidFill>
                <a:latin typeface="Times New Roman"/>
                <a:ea typeface="Times New Roman"/>
                <a:cs typeface="Times New Roman"/>
                <a:sym typeface="Times New Roman"/>
              </a:rPr>
              <a:t>The corona-virus 2019(COVID-19), which first occurs in </a:t>
            </a:r>
            <a:r>
              <a:rPr lang="en-US" sz="1800" i="0" u="none" strike="noStrike" cap="none" dirty="0" err="1">
                <a:solidFill>
                  <a:schemeClr val="lt1"/>
                </a:solidFill>
                <a:latin typeface="Times New Roman"/>
                <a:ea typeface="Times New Roman"/>
                <a:cs typeface="Times New Roman"/>
                <a:sym typeface="Times New Roman"/>
              </a:rPr>
              <a:t>wuhan</a:t>
            </a:r>
            <a:r>
              <a:rPr lang="en-US" sz="1800" i="0" u="none" strike="noStrike" cap="none" dirty="0">
                <a:solidFill>
                  <a:schemeClr val="lt1"/>
                </a:solidFill>
                <a:latin typeface="Times New Roman"/>
                <a:ea typeface="Times New Roman"/>
                <a:cs typeface="Times New Roman"/>
                <a:sym typeface="Times New Roman"/>
              </a:rPr>
              <a:t> city of </a:t>
            </a:r>
            <a:r>
              <a:rPr lang="en-US" sz="1800" i="0" u="none" strike="noStrike" cap="none" dirty="0" err="1">
                <a:solidFill>
                  <a:schemeClr val="lt1"/>
                </a:solidFill>
                <a:latin typeface="Times New Roman"/>
                <a:ea typeface="Times New Roman"/>
                <a:cs typeface="Times New Roman"/>
                <a:sym typeface="Times New Roman"/>
              </a:rPr>
              <a:t>china</a:t>
            </a:r>
            <a:r>
              <a:rPr lang="en-US" sz="1800" i="0" u="none" strike="noStrike" cap="none" dirty="0">
                <a:solidFill>
                  <a:schemeClr val="lt1"/>
                </a:solidFill>
                <a:latin typeface="Times New Roman"/>
                <a:ea typeface="Times New Roman"/>
                <a:cs typeface="Times New Roman"/>
                <a:sym typeface="Times New Roman"/>
              </a:rPr>
              <a:t> in </a:t>
            </a:r>
            <a:r>
              <a:rPr lang="en-US" sz="1800" i="0" u="none" strike="noStrike" cap="none" dirty="0" err="1">
                <a:solidFill>
                  <a:schemeClr val="lt1"/>
                </a:solidFill>
                <a:latin typeface="Times New Roman"/>
                <a:ea typeface="Times New Roman"/>
                <a:cs typeface="Times New Roman"/>
                <a:sym typeface="Times New Roman"/>
              </a:rPr>
              <a:t>december</a:t>
            </a:r>
            <a:r>
              <a:rPr lang="en-US" sz="1800" i="0" u="none" strike="noStrike" cap="none" dirty="0">
                <a:solidFill>
                  <a:schemeClr val="lt1"/>
                </a:solidFill>
                <a:latin typeface="Times New Roman"/>
                <a:ea typeface="Times New Roman"/>
                <a:cs typeface="Times New Roman"/>
                <a:sym typeface="Times New Roman"/>
              </a:rPr>
              <a:t> 2019, spread quickly around the world and became a plague. Due to the regular increase in cases, the number of COVID-19 test kits available in the hospital is minimal. </a:t>
            </a:r>
            <a:endParaRPr sz="1800" dirty="0">
              <a:solidFill>
                <a:schemeClr val="lt1"/>
              </a:solidFill>
              <a:latin typeface="Times New Roman"/>
              <a:ea typeface="Times New Roman"/>
              <a:cs typeface="Times New Roman"/>
              <a:sym typeface="Times New Roman"/>
            </a:endParaRPr>
          </a:p>
          <a:p>
            <a:pPr marL="285750" lvl="0" indent="-285750" algn="just" rtl="0">
              <a:lnSpc>
                <a:spcPct val="150000"/>
              </a:lnSpc>
              <a:spcBef>
                <a:spcPts val="1000"/>
              </a:spcBef>
              <a:spcAft>
                <a:spcPts val="0"/>
              </a:spcAft>
              <a:buClr>
                <a:schemeClr val="lt1"/>
              </a:buClr>
              <a:buSzPts val="1800"/>
              <a:buChar char="•"/>
            </a:pPr>
            <a:r>
              <a:rPr lang="en-US" sz="1800" i="0" u="none" strike="noStrike" cap="none" dirty="0">
                <a:solidFill>
                  <a:schemeClr val="lt1"/>
                </a:solidFill>
                <a:latin typeface="Times New Roman"/>
                <a:ea typeface="Times New Roman"/>
                <a:cs typeface="Times New Roman"/>
                <a:sym typeface="Times New Roman"/>
              </a:rPr>
              <a:t>Since an automated detection system is needed as an alternative diagnosis to prevent covid-19 from spreading among people. It is necessary to detect the positive cases as early as possible so as to prevent the further spread of this disease. </a:t>
            </a:r>
            <a:endParaRPr sz="1800" dirty="0">
              <a:solidFill>
                <a:schemeClr val="lt1"/>
              </a:solidFill>
              <a:latin typeface="Times New Roman"/>
              <a:ea typeface="Times New Roman"/>
              <a:cs typeface="Times New Roman"/>
              <a:sym typeface="Times New Roman"/>
            </a:endParaRPr>
          </a:p>
          <a:p>
            <a:pPr marL="285750" lvl="0" indent="-285750" algn="just" rtl="0">
              <a:lnSpc>
                <a:spcPct val="150000"/>
              </a:lnSpc>
              <a:spcBef>
                <a:spcPts val="1000"/>
              </a:spcBef>
              <a:spcAft>
                <a:spcPts val="0"/>
              </a:spcAft>
              <a:buClr>
                <a:schemeClr val="lt1"/>
              </a:buClr>
              <a:buSzPts val="1800"/>
              <a:buChar char="•"/>
            </a:pPr>
            <a:r>
              <a:rPr lang="en-US" sz="1800" i="0" u="none" strike="noStrike" cap="none" dirty="0">
                <a:solidFill>
                  <a:schemeClr val="lt1"/>
                </a:solidFill>
                <a:latin typeface="Times New Roman"/>
                <a:ea typeface="Times New Roman"/>
                <a:cs typeface="Times New Roman"/>
                <a:sym typeface="Times New Roman"/>
              </a:rPr>
              <a:t>Application of convolutional neural networks (</a:t>
            </a:r>
            <a:r>
              <a:rPr lang="en-US" sz="1800" i="0" u="none" strike="noStrike" cap="none" dirty="0" err="1">
                <a:solidFill>
                  <a:schemeClr val="lt1"/>
                </a:solidFill>
                <a:latin typeface="Times New Roman"/>
                <a:ea typeface="Times New Roman"/>
                <a:cs typeface="Times New Roman"/>
                <a:sym typeface="Times New Roman"/>
              </a:rPr>
              <a:t>cnn</a:t>
            </a:r>
            <a:r>
              <a:rPr lang="en-US" sz="1800" i="0" u="none" strike="noStrike" cap="none" dirty="0">
                <a:solidFill>
                  <a:schemeClr val="lt1"/>
                </a:solidFill>
                <a:latin typeface="Times New Roman"/>
                <a:ea typeface="Times New Roman"/>
                <a:cs typeface="Times New Roman"/>
                <a:sym typeface="Times New Roman"/>
              </a:rPr>
              <a:t>) techniques coupled with medical imaging can be helpful for the accurate detection of this disease. In this project A new model for automated COVID-19 detection using raw chest x-ray images is used. </a:t>
            </a:r>
            <a:endParaRPr sz="1800" dirty="0">
              <a:solidFill>
                <a:schemeClr val="lt1"/>
              </a:solidFill>
              <a:latin typeface="Times New Roman"/>
              <a:ea typeface="Times New Roman"/>
              <a:cs typeface="Times New Roman"/>
              <a:sym typeface="Times New Roman"/>
            </a:endParaRPr>
          </a:p>
          <a:p>
            <a:pPr marL="285750" lvl="0" indent="-285750" algn="just" rtl="0">
              <a:lnSpc>
                <a:spcPct val="150000"/>
              </a:lnSpc>
              <a:spcBef>
                <a:spcPts val="1000"/>
              </a:spcBef>
              <a:spcAft>
                <a:spcPts val="0"/>
              </a:spcAft>
              <a:buClr>
                <a:schemeClr val="lt1"/>
              </a:buClr>
              <a:buSzPts val="1800"/>
              <a:buChar char="•"/>
            </a:pPr>
            <a:r>
              <a:rPr lang="en-US" sz="1800" i="0" u="none" strike="noStrike" cap="none" dirty="0">
                <a:solidFill>
                  <a:schemeClr val="lt1"/>
                </a:solidFill>
                <a:latin typeface="Times New Roman"/>
                <a:ea typeface="Times New Roman"/>
                <a:cs typeface="Times New Roman"/>
                <a:sym typeface="Times New Roman"/>
              </a:rPr>
              <a:t>The model is developed to supply accurate diagnosis for binary classification (covid vs. Non-covid). We introduced convolutional layers and implemented different filtering on each layer</a:t>
            </a:r>
            <a:endParaRPr sz="1800" cap="none" dirty="0">
              <a:solidFill>
                <a:schemeClr val="lt1"/>
              </a:solidFill>
              <a:latin typeface="Times New Roman"/>
              <a:ea typeface="Times New Roman"/>
              <a:cs typeface="Times New Roman"/>
              <a:sym typeface="Times New Roman"/>
            </a:endParaRPr>
          </a:p>
          <a:p>
            <a:pPr marL="0" lvl="0" indent="0" algn="just" rtl="0">
              <a:lnSpc>
                <a:spcPct val="120000"/>
              </a:lnSpc>
              <a:spcBef>
                <a:spcPts val="2000"/>
              </a:spcBef>
              <a:spcAft>
                <a:spcPts val="0"/>
              </a:spcAft>
              <a:buSzPts val="1600"/>
              <a:buNone/>
            </a:pPr>
            <a:br>
              <a:rPr lang="en-US" sz="1800" dirty="0"/>
            </a:b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6109-A9D5-F2F0-F549-DCED637A286D}"/>
              </a:ext>
            </a:extLst>
          </p:cNvPr>
          <p:cNvSpPr>
            <a:spLocks noGrp="1"/>
          </p:cNvSpPr>
          <p:nvPr>
            <p:ph type="title"/>
          </p:nvPr>
        </p:nvSpPr>
        <p:spPr>
          <a:xfrm>
            <a:off x="142223" y="0"/>
            <a:ext cx="11360700" cy="660398"/>
          </a:xfrm>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SCREENSHOTS</a:t>
            </a:r>
          </a:p>
        </p:txBody>
      </p:sp>
      <p:sp>
        <p:nvSpPr>
          <p:cNvPr id="3" name="Text Placeholder 2">
            <a:extLst>
              <a:ext uri="{FF2B5EF4-FFF2-40B4-BE49-F238E27FC236}">
                <a16:creationId xmlns:a16="http://schemas.microsoft.com/office/drawing/2014/main" id="{07A03FC2-6AA8-A8C9-6ED5-C1BBFACBB39B}"/>
              </a:ext>
            </a:extLst>
          </p:cNvPr>
          <p:cNvSpPr>
            <a:spLocks noGrp="1"/>
          </p:cNvSpPr>
          <p:nvPr>
            <p:ph type="body" idx="1"/>
          </p:nvPr>
        </p:nvSpPr>
        <p:spPr>
          <a:xfrm>
            <a:off x="340185" y="660397"/>
            <a:ext cx="11360700" cy="6051487"/>
          </a:xfrm>
        </p:spPr>
        <p:txBody>
          <a:bodyPr/>
          <a:lstStyle/>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r>
              <a:rPr lang="en-IN" dirty="0"/>
              <a:t> </a:t>
            </a:r>
          </a:p>
          <a:p>
            <a:pPr marL="76200" indent="0">
              <a:buNone/>
            </a:pPr>
            <a:r>
              <a:rPr lang="en-IN" dirty="0">
                <a:solidFill>
                  <a:schemeClr val="bg1"/>
                </a:solidFill>
                <a:latin typeface="Times New Roman" panose="02020603050405020304" pitchFamily="18" charset="0"/>
                <a:cs typeface="Times New Roman" panose="02020603050405020304" pitchFamily="18" charset="0"/>
              </a:rPr>
              <a:t>                         HOME PAGE                                                 UPLOAD IMAGE</a:t>
            </a:r>
          </a:p>
        </p:txBody>
      </p:sp>
      <p:pic>
        <p:nvPicPr>
          <p:cNvPr id="4" name="image14.png">
            <a:extLst>
              <a:ext uri="{FF2B5EF4-FFF2-40B4-BE49-F238E27FC236}">
                <a16:creationId xmlns:a16="http://schemas.microsoft.com/office/drawing/2014/main" id="{353A1F2C-BFD8-4475-A10F-5AF6A8BB7994}"/>
              </a:ext>
            </a:extLst>
          </p:cNvPr>
          <p:cNvPicPr/>
          <p:nvPr/>
        </p:nvPicPr>
        <p:blipFill>
          <a:blip r:embed="rId2"/>
          <a:srcRect/>
          <a:stretch>
            <a:fillRect/>
          </a:stretch>
        </p:blipFill>
        <p:spPr>
          <a:xfrm>
            <a:off x="411323" y="832191"/>
            <a:ext cx="5602978" cy="3890638"/>
          </a:xfrm>
          <a:prstGeom prst="rect">
            <a:avLst/>
          </a:prstGeom>
          <a:ln/>
        </p:spPr>
      </p:pic>
      <p:pic>
        <p:nvPicPr>
          <p:cNvPr id="5" name="image1.png">
            <a:extLst>
              <a:ext uri="{FF2B5EF4-FFF2-40B4-BE49-F238E27FC236}">
                <a16:creationId xmlns:a16="http://schemas.microsoft.com/office/drawing/2014/main" id="{CC331693-EC06-9153-951C-61F5C1180963}"/>
              </a:ext>
            </a:extLst>
          </p:cNvPr>
          <p:cNvPicPr/>
          <p:nvPr/>
        </p:nvPicPr>
        <p:blipFill>
          <a:blip r:embed="rId3"/>
          <a:srcRect/>
          <a:stretch>
            <a:fillRect/>
          </a:stretch>
        </p:blipFill>
        <p:spPr>
          <a:xfrm>
            <a:off x="6395337" y="832192"/>
            <a:ext cx="5432560" cy="3890637"/>
          </a:xfrm>
          <a:prstGeom prst="rect">
            <a:avLst/>
          </a:prstGeom>
          <a:ln/>
        </p:spPr>
      </p:pic>
    </p:spTree>
    <p:extLst>
      <p:ext uri="{BB962C8B-B14F-4D97-AF65-F5344CB8AC3E}">
        <p14:creationId xmlns:p14="http://schemas.microsoft.com/office/powerpoint/2010/main" val="317942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79FC2B-0D32-581C-B3F5-2DCD64D7F5CC}"/>
              </a:ext>
            </a:extLst>
          </p:cNvPr>
          <p:cNvSpPr>
            <a:spLocks noGrp="1"/>
          </p:cNvSpPr>
          <p:nvPr>
            <p:ph type="body" idx="1"/>
          </p:nvPr>
        </p:nvSpPr>
        <p:spPr>
          <a:xfrm>
            <a:off x="349613" y="235733"/>
            <a:ext cx="11360700" cy="6249907"/>
          </a:xfrm>
        </p:spPr>
        <p:txBody>
          <a:bodyPr/>
          <a:lstStyle/>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endParaRPr lang="en-IN" dirty="0"/>
          </a:p>
          <a:p>
            <a:pPr marL="76200" indent="0">
              <a:buNone/>
            </a:pPr>
            <a:r>
              <a:rPr lang="en-IN" dirty="0">
                <a:solidFill>
                  <a:schemeClr val="bg1"/>
                </a:solidFill>
              </a:rPr>
              <a:t>                    RESULT PAGE                                           RECEIVED MAIL PAGE</a:t>
            </a:r>
          </a:p>
        </p:txBody>
      </p:sp>
      <p:pic>
        <p:nvPicPr>
          <p:cNvPr id="4" name="image16.png">
            <a:extLst>
              <a:ext uri="{FF2B5EF4-FFF2-40B4-BE49-F238E27FC236}">
                <a16:creationId xmlns:a16="http://schemas.microsoft.com/office/drawing/2014/main" id="{5EBA9B27-C8E9-FA84-0A06-E9016A42C947}"/>
              </a:ext>
            </a:extLst>
          </p:cNvPr>
          <p:cNvPicPr/>
          <p:nvPr/>
        </p:nvPicPr>
        <p:blipFill>
          <a:blip r:embed="rId2"/>
          <a:srcRect/>
          <a:stretch>
            <a:fillRect/>
          </a:stretch>
        </p:blipFill>
        <p:spPr>
          <a:xfrm>
            <a:off x="414385" y="1013224"/>
            <a:ext cx="5681615" cy="3700177"/>
          </a:xfrm>
          <a:prstGeom prst="rect">
            <a:avLst/>
          </a:prstGeom>
          <a:ln/>
        </p:spPr>
      </p:pic>
      <p:pic>
        <p:nvPicPr>
          <p:cNvPr id="5" name="image17.png">
            <a:extLst>
              <a:ext uri="{FF2B5EF4-FFF2-40B4-BE49-F238E27FC236}">
                <a16:creationId xmlns:a16="http://schemas.microsoft.com/office/drawing/2014/main" id="{8BE2B746-2867-E7FC-C268-CD8FDD5CCD81}"/>
              </a:ext>
            </a:extLst>
          </p:cNvPr>
          <p:cNvPicPr/>
          <p:nvPr/>
        </p:nvPicPr>
        <p:blipFill>
          <a:blip r:embed="rId3"/>
          <a:srcRect/>
          <a:stretch>
            <a:fillRect/>
          </a:stretch>
        </p:blipFill>
        <p:spPr>
          <a:xfrm>
            <a:off x="6607368" y="1013224"/>
            <a:ext cx="5235019" cy="3700177"/>
          </a:xfrm>
          <a:prstGeom prst="rect">
            <a:avLst/>
          </a:prstGeom>
          <a:ln/>
        </p:spPr>
      </p:pic>
    </p:spTree>
    <p:extLst>
      <p:ext uri="{BB962C8B-B14F-4D97-AF65-F5344CB8AC3E}">
        <p14:creationId xmlns:p14="http://schemas.microsoft.com/office/powerpoint/2010/main" val="301748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3474-9B96-0E4E-F481-2419012E0A43}"/>
              </a:ext>
            </a:extLst>
          </p:cNvPr>
          <p:cNvSpPr>
            <a:spLocks noGrp="1"/>
          </p:cNvSpPr>
          <p:nvPr>
            <p:ph type="title"/>
          </p:nvPr>
        </p:nvSpPr>
        <p:spPr>
          <a:xfrm>
            <a:off x="236491" y="272856"/>
            <a:ext cx="11360700" cy="632118"/>
          </a:xfrm>
        </p:spPr>
        <p:txBody>
          <a:bodyPr>
            <a:normAutofit fontScale="90000"/>
          </a:bodyPr>
          <a:lstStyle/>
          <a:p>
            <a:pPr algn="ctr"/>
            <a:r>
              <a:rPr lang="en-IN" b="1" dirty="0">
                <a:solidFill>
                  <a:srgbClr val="C00000"/>
                </a:solidFill>
              </a:rPr>
              <a:t>CONCLUSION</a:t>
            </a:r>
          </a:p>
        </p:txBody>
      </p:sp>
      <p:sp>
        <p:nvSpPr>
          <p:cNvPr id="3" name="Text Placeholder 2">
            <a:extLst>
              <a:ext uri="{FF2B5EF4-FFF2-40B4-BE49-F238E27FC236}">
                <a16:creationId xmlns:a16="http://schemas.microsoft.com/office/drawing/2014/main" id="{37B55264-E109-9789-C3F0-A8CD690442A6}"/>
              </a:ext>
            </a:extLst>
          </p:cNvPr>
          <p:cNvSpPr>
            <a:spLocks noGrp="1"/>
          </p:cNvSpPr>
          <p:nvPr>
            <p:ph type="body" idx="1"/>
          </p:nvPr>
        </p:nvSpPr>
        <p:spPr>
          <a:xfrm>
            <a:off x="236491" y="1074720"/>
            <a:ext cx="11360700" cy="5373214"/>
          </a:xfrm>
        </p:spPr>
        <p:txBody>
          <a:bodyPr>
            <a:normAutofit/>
          </a:bodyPr>
          <a:lstStyle/>
          <a:p>
            <a:pPr>
              <a:buClrTx/>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COVID-19 is a disease caused by the SARS-CoV-2 virus, which was found in Wuhan, China, in December 2019.  It is very contagious and has spread rapidly over the world.  COVID-19 is most commonly associated with respiratory symptoms that resemble a cold, flu, or pneumonia. </a:t>
            </a:r>
          </a:p>
          <a:p>
            <a:pPr>
              <a:buClrTx/>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Despite the fact that vaccines were launched at the beginning of 2021, there is a pressing need for quick and precise instruments to increase the healthcare system's efficiency.</a:t>
            </a:r>
          </a:p>
          <a:p>
            <a:pPr>
              <a:buClrTx/>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 Our method successfully separated photos into two categories: COVID-19 positive and COVID-19 negative. Early detection of the novel coronavirus is critical to preventing the virus from spreading to others. </a:t>
            </a:r>
          </a:p>
          <a:p>
            <a:pPr>
              <a:buClrTx/>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We develop a deep transfer learning system that analyses chest X-ray pictures from patients with COVID-19 and patients without COVID-19 to detect the condition automatically. Doctors have limited time due to the enormous number of patients treated outside or in emergencies, and computer-aided analysis could save lives through early screening and proper therapy. </a:t>
            </a:r>
          </a:p>
          <a:p>
            <a:pPr>
              <a:buClrTx/>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This is especially useful in a pandemic, when existing health resources do not meet the severity of the disease or the necessity for preventive measures. The next step for this approach is to create a web page or a mobile app that the general public may utilise. We can also use </a:t>
            </a:r>
            <a:r>
              <a:rPr lang="en-IN" sz="1800" dirty="0" err="1">
                <a:solidFill>
                  <a:schemeClr val="bg1"/>
                </a:solidFill>
                <a:effectLst/>
                <a:latin typeface="Times New Roman" panose="02020603050405020304" pitchFamily="18" charset="0"/>
                <a:ea typeface="Times New Roman" panose="02020603050405020304" pitchFamily="18" charset="0"/>
              </a:rPr>
              <a:t>GradCam</a:t>
            </a:r>
            <a:r>
              <a:rPr lang="en-IN" sz="1800" dirty="0">
                <a:solidFill>
                  <a:schemeClr val="bg1"/>
                </a:solidFill>
                <a:effectLst/>
                <a:latin typeface="Times New Roman" panose="02020603050405020304" pitchFamily="18" charset="0"/>
                <a:ea typeface="Times New Roman" panose="02020603050405020304" pitchFamily="18" charset="0"/>
              </a:rPr>
              <a:t> tools to see the COVID-infected areas visually for improved outcomes. This model demonstrates that Convolutional Neural Networks can work wonders in the medical field as well.</a:t>
            </a:r>
          </a:p>
          <a:p>
            <a:endParaRPr lang="en-IN" dirty="0">
              <a:solidFill>
                <a:schemeClr val="bg1"/>
              </a:solidFill>
            </a:endParaRPr>
          </a:p>
        </p:txBody>
      </p:sp>
    </p:spTree>
    <p:extLst>
      <p:ext uri="{BB962C8B-B14F-4D97-AF65-F5344CB8AC3E}">
        <p14:creationId xmlns:p14="http://schemas.microsoft.com/office/powerpoint/2010/main" val="159369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68AB-9D7F-3F59-3376-D7099477A598}"/>
              </a:ext>
            </a:extLst>
          </p:cNvPr>
          <p:cNvSpPr>
            <a:spLocks noGrp="1"/>
          </p:cNvSpPr>
          <p:nvPr>
            <p:ph type="title"/>
          </p:nvPr>
        </p:nvSpPr>
        <p:spPr>
          <a:xfrm>
            <a:off x="151649" y="235148"/>
            <a:ext cx="11360700" cy="669825"/>
          </a:xfrm>
        </p:spPr>
        <p:txBody>
          <a:bodyPr>
            <a:normAutofit fontScale="90000"/>
          </a:bodyPr>
          <a:lstStyle/>
          <a:p>
            <a:pPr algn="ctr"/>
            <a:r>
              <a:rPr lang="en-IN" b="1" dirty="0">
                <a:solidFill>
                  <a:srgbClr val="C00000"/>
                </a:solidFill>
              </a:rPr>
              <a:t>REFERENCES</a:t>
            </a:r>
          </a:p>
        </p:txBody>
      </p:sp>
      <p:sp>
        <p:nvSpPr>
          <p:cNvPr id="3" name="Text Placeholder 2">
            <a:extLst>
              <a:ext uri="{FF2B5EF4-FFF2-40B4-BE49-F238E27FC236}">
                <a16:creationId xmlns:a16="http://schemas.microsoft.com/office/drawing/2014/main" id="{012D8D1C-3179-07F6-6BD8-3CBE967D535F}"/>
              </a:ext>
            </a:extLst>
          </p:cNvPr>
          <p:cNvSpPr>
            <a:spLocks noGrp="1"/>
          </p:cNvSpPr>
          <p:nvPr>
            <p:ph type="body" idx="1"/>
          </p:nvPr>
        </p:nvSpPr>
        <p:spPr>
          <a:xfrm>
            <a:off x="349613" y="1055866"/>
            <a:ext cx="11360700" cy="5278946"/>
          </a:xfrm>
        </p:spPr>
        <p:txBody>
          <a:bodyPr>
            <a:noAutofit/>
          </a:bodyPr>
          <a:lstStyle/>
          <a:p>
            <a:pPr marL="76200" indent="0" algn="just">
              <a:lnSpc>
                <a:spcPct val="100000"/>
              </a:lnSpc>
              <a:buNone/>
            </a:pPr>
            <a:r>
              <a:rPr lang="en-IN" sz="1600" dirty="0">
                <a:solidFill>
                  <a:srgbClr val="000000"/>
                </a:solidFill>
                <a:effectLst/>
                <a:latin typeface="Times New Roman" panose="02020603050405020304" pitchFamily="18" charset="0"/>
                <a:ea typeface="Times New Roman" panose="02020603050405020304" pitchFamily="18" charset="0"/>
              </a:rPr>
              <a:t>[1]Wassim Zouch, </a:t>
            </a:r>
            <a:r>
              <a:rPr lang="en-IN" sz="1600" dirty="0" err="1">
                <a:solidFill>
                  <a:srgbClr val="000000"/>
                </a:solidFill>
                <a:effectLst/>
                <a:latin typeface="Times New Roman" panose="02020603050405020304" pitchFamily="18" charset="0"/>
                <a:ea typeface="Times New Roman" panose="02020603050405020304" pitchFamily="18" charset="0"/>
              </a:rPr>
              <a:t>Dhouha</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Sagga</a:t>
            </a:r>
            <a:r>
              <a:rPr lang="en-IN" sz="1600" dirty="0">
                <a:solidFill>
                  <a:srgbClr val="000000"/>
                </a:solidFill>
                <a:effectLst/>
                <a:latin typeface="Times New Roman" panose="02020603050405020304" pitchFamily="18" charset="0"/>
                <a:ea typeface="Times New Roman" panose="02020603050405020304" pitchFamily="18" charset="0"/>
              </a:rPr>
              <a:t>, Amira </a:t>
            </a:r>
            <a:r>
              <a:rPr lang="en-IN" sz="1600" dirty="0" err="1">
                <a:solidFill>
                  <a:srgbClr val="000000"/>
                </a:solidFill>
                <a:effectLst/>
                <a:latin typeface="Times New Roman" panose="02020603050405020304" pitchFamily="18" charset="0"/>
                <a:ea typeface="Times New Roman" panose="02020603050405020304" pitchFamily="18" charset="0"/>
              </a:rPr>
              <a:t>Echtioui</a:t>
            </a:r>
            <a:r>
              <a:rPr lang="en-IN" sz="1600" dirty="0">
                <a:solidFill>
                  <a:srgbClr val="000000"/>
                </a:solidFill>
                <a:effectLst/>
                <a:latin typeface="Times New Roman" panose="02020603050405020304" pitchFamily="18" charset="0"/>
                <a:ea typeface="Times New Roman" panose="02020603050405020304" pitchFamily="18" charset="0"/>
              </a:rPr>
              <a:t>, Rafik </a:t>
            </a:r>
            <a:r>
              <a:rPr lang="en-IN" sz="1600" dirty="0" err="1">
                <a:solidFill>
                  <a:srgbClr val="000000"/>
                </a:solidFill>
                <a:effectLst/>
                <a:latin typeface="Times New Roman" panose="02020603050405020304" pitchFamily="18" charset="0"/>
                <a:ea typeface="Times New Roman" panose="02020603050405020304" pitchFamily="18" charset="0"/>
              </a:rPr>
              <a:t>Khemakhem</a:t>
            </a:r>
            <a:r>
              <a:rPr lang="en-IN" sz="1600" dirty="0">
                <a:solidFill>
                  <a:srgbClr val="000000"/>
                </a:solidFill>
                <a:effectLst/>
                <a:latin typeface="Times New Roman" panose="02020603050405020304" pitchFamily="18" charset="0"/>
                <a:ea typeface="Times New Roman" panose="02020603050405020304" pitchFamily="18" charset="0"/>
              </a:rPr>
              <a:t>, Mohamed </a:t>
            </a:r>
            <a:r>
              <a:rPr lang="en-IN" sz="1600" dirty="0" err="1">
                <a:solidFill>
                  <a:srgbClr val="000000"/>
                </a:solidFill>
                <a:effectLst/>
                <a:latin typeface="Times New Roman" panose="02020603050405020304" pitchFamily="18" charset="0"/>
                <a:ea typeface="Times New Roman" panose="02020603050405020304" pitchFamily="18" charset="0"/>
              </a:rPr>
              <a:t>Ghorbel</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Chokri</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Mhiri</a:t>
            </a:r>
            <a:r>
              <a:rPr lang="en-IN" sz="1600" dirty="0">
                <a:solidFill>
                  <a:srgbClr val="000000"/>
                </a:solidFill>
                <a:effectLst/>
                <a:latin typeface="Times New Roman" panose="02020603050405020304" pitchFamily="18" charset="0"/>
                <a:ea typeface="Times New Roman" panose="02020603050405020304" pitchFamily="18" charset="0"/>
              </a:rPr>
              <a:t> &amp; Ahmed Ben Hamida, "Detection of COVID-19 from CT and Chest X-ray Images Using Deep Learning Models",Springer,2022. </a:t>
            </a:r>
          </a:p>
          <a:p>
            <a:pPr marL="76200" indent="0" algn="just">
              <a:lnSpc>
                <a:spcPct val="100000"/>
              </a:lnSpc>
              <a:buNone/>
            </a:pPr>
            <a:r>
              <a:rPr lang="en-US" sz="1600" dirty="0">
                <a:solidFill>
                  <a:schemeClr val="bg1"/>
                </a:solidFill>
                <a:effectLst/>
                <a:latin typeface="Times New Roman" panose="02020603050405020304" pitchFamily="18" charset="0"/>
                <a:ea typeface="Times New Roman" panose="02020603050405020304" pitchFamily="18" charset="0"/>
              </a:rPr>
              <a:t>[2]</a:t>
            </a:r>
            <a:r>
              <a:rPr lang="en-US" sz="1600" dirty="0" err="1">
                <a:solidFill>
                  <a:schemeClr val="bg1"/>
                </a:solidFill>
                <a:effectLst/>
                <a:latin typeface="Times New Roman" panose="02020603050405020304" pitchFamily="18" charset="0"/>
                <a:ea typeface="Times New Roman" panose="02020603050405020304" pitchFamily="18" charset="0"/>
              </a:rPr>
              <a:t>S.V.Kogilavani</a:t>
            </a:r>
            <a:r>
              <a:rPr lang="en-US" sz="1600" dirty="0">
                <a:solidFill>
                  <a:schemeClr val="bg1"/>
                </a:solidFill>
                <a:effectLst/>
                <a:latin typeface="Times New Roman" panose="02020603050405020304" pitchFamily="18" charset="0"/>
                <a:ea typeface="Times New Roman" panose="02020603050405020304" pitchFamily="18" charset="0"/>
              </a:rPr>
              <a:t> , J. Prabhu, R. </a:t>
            </a:r>
            <a:r>
              <a:rPr lang="en-US" sz="1600" dirty="0" err="1">
                <a:solidFill>
                  <a:schemeClr val="bg1"/>
                </a:solidFill>
                <a:effectLst/>
                <a:latin typeface="Times New Roman" panose="02020603050405020304" pitchFamily="18" charset="0"/>
                <a:ea typeface="Times New Roman" panose="02020603050405020304" pitchFamily="18" charset="0"/>
              </a:rPr>
              <a:t>Sandhiya</a:t>
            </a:r>
            <a:r>
              <a:rPr lang="en-US" sz="1600" dirty="0">
                <a:solidFill>
                  <a:schemeClr val="bg1"/>
                </a:solidFill>
                <a:effectLst/>
                <a:latin typeface="Times New Roman" panose="02020603050405020304" pitchFamily="18" charset="0"/>
                <a:ea typeface="Times New Roman" panose="02020603050405020304" pitchFamily="18" charset="0"/>
              </a:rPr>
              <a:t>, M. Sandeep Kumar, </a:t>
            </a:r>
            <a:r>
              <a:rPr lang="en-US" sz="1600" dirty="0" err="1">
                <a:solidFill>
                  <a:schemeClr val="bg1"/>
                </a:solidFill>
                <a:effectLst/>
                <a:latin typeface="Times New Roman" panose="02020603050405020304" pitchFamily="18" charset="0"/>
                <a:ea typeface="Times New Roman" panose="02020603050405020304" pitchFamily="18" charset="0"/>
              </a:rPr>
              <a:t>UmaShankar</a:t>
            </a:r>
            <a:r>
              <a:rPr lang="en-US" sz="1600" dirty="0">
                <a:solidFill>
                  <a:schemeClr val="bg1"/>
                </a:solidFill>
                <a:effectLst/>
                <a:latin typeface="Times New Roman" panose="02020603050405020304" pitchFamily="18" charset="0"/>
                <a:ea typeface="Times New Roman" panose="02020603050405020304" pitchFamily="18" charset="0"/>
              </a:rPr>
              <a:t> Subramaniam, </a:t>
            </a:r>
            <a:r>
              <a:rPr lang="en-US" sz="1600" dirty="0" err="1">
                <a:solidFill>
                  <a:schemeClr val="bg1"/>
                </a:solidFill>
                <a:effectLst/>
                <a:latin typeface="Times New Roman" panose="02020603050405020304" pitchFamily="18" charset="0"/>
                <a:ea typeface="Times New Roman" panose="02020603050405020304" pitchFamily="18" charset="0"/>
              </a:rPr>
              <a:t>Alagar</a:t>
            </a:r>
            <a:r>
              <a:rPr lang="en-US" sz="1600" dirty="0">
                <a:solidFill>
                  <a:schemeClr val="bg1"/>
                </a:solidFill>
                <a:effectLst/>
                <a:latin typeface="Times New Roman" panose="02020603050405020304" pitchFamily="18" charset="0"/>
                <a:ea typeface="Times New Roman" panose="02020603050405020304" pitchFamily="18" charset="0"/>
              </a:rPr>
              <a:t> Karthick ,M. </a:t>
            </a:r>
            <a:r>
              <a:rPr lang="en-US" sz="1600" dirty="0" err="1">
                <a:solidFill>
                  <a:schemeClr val="bg1"/>
                </a:solidFill>
                <a:effectLst/>
                <a:latin typeface="Times New Roman" panose="02020603050405020304" pitchFamily="18" charset="0"/>
                <a:ea typeface="Times New Roman" panose="02020603050405020304" pitchFamily="18" charset="0"/>
              </a:rPr>
              <a:t>Muhibbullah</a:t>
            </a:r>
            <a:r>
              <a:rPr lang="en-US" sz="1600" dirty="0">
                <a:solidFill>
                  <a:schemeClr val="bg1"/>
                </a:solidFill>
                <a:effectLst/>
                <a:latin typeface="Times New Roman" panose="02020603050405020304" pitchFamily="18" charset="0"/>
                <a:ea typeface="Times New Roman" panose="02020603050405020304" pitchFamily="18" charset="0"/>
              </a:rPr>
              <a:t> and Sharmila Banu Sheik Imam,"COVID-19 Detection Based on Lung Ct Scan Using Deep Learning Techniques",</a:t>
            </a:r>
            <a:r>
              <a:rPr lang="en-US" sz="1600" dirty="0" err="1">
                <a:solidFill>
                  <a:schemeClr val="bg1"/>
                </a:solidFill>
                <a:effectLst/>
                <a:latin typeface="Times New Roman" panose="02020603050405020304" pitchFamily="18" charset="0"/>
                <a:ea typeface="Times New Roman" panose="02020603050405020304" pitchFamily="18" charset="0"/>
              </a:rPr>
              <a:t>Hindawi</a:t>
            </a:r>
            <a:r>
              <a:rPr lang="en-US" sz="1600" dirty="0">
                <a:solidFill>
                  <a:schemeClr val="bg1"/>
                </a:solidFill>
                <a:effectLst/>
                <a:latin typeface="Times New Roman" panose="02020603050405020304" pitchFamily="18" charset="0"/>
                <a:ea typeface="Times New Roman" panose="02020603050405020304" pitchFamily="18" charset="0"/>
              </a:rPr>
              <a:t>, 2022.</a:t>
            </a:r>
          </a:p>
          <a:p>
            <a:pPr marL="76200" indent="0" algn="just">
              <a:lnSpc>
                <a:spcPct val="100000"/>
              </a:lnSpc>
              <a:spcAft>
                <a:spcPts val="800"/>
              </a:spcAft>
              <a:buNone/>
            </a:pPr>
            <a:r>
              <a:rPr lang="en-US" sz="1600" dirty="0">
                <a:solidFill>
                  <a:schemeClr val="bg1"/>
                </a:solidFill>
                <a:latin typeface="Times New Roman" panose="02020603050405020304" pitchFamily="18" charset="0"/>
              </a:rPr>
              <a:t>[3]</a:t>
            </a:r>
            <a:r>
              <a:rPr lang="en-US" sz="1600" dirty="0">
                <a:solidFill>
                  <a:schemeClr val="bg1"/>
                </a:solidFill>
                <a:effectLst/>
                <a:latin typeface="Times New Roman" panose="02020603050405020304" pitchFamily="18" charset="0"/>
                <a:ea typeface="Times New Roman" panose="02020603050405020304" pitchFamily="18" charset="0"/>
              </a:rPr>
              <a:t>Mohammad </a:t>
            </a:r>
            <a:r>
              <a:rPr lang="en-US" sz="1600" dirty="0" err="1">
                <a:solidFill>
                  <a:schemeClr val="bg1"/>
                </a:solidFill>
                <a:effectLst/>
                <a:latin typeface="Times New Roman" panose="02020603050405020304" pitchFamily="18" charset="0"/>
                <a:ea typeface="Times New Roman" panose="02020603050405020304" pitchFamily="18" charset="0"/>
              </a:rPr>
              <a:t>Rahimzadeh</a:t>
            </a:r>
            <a:r>
              <a:rPr lang="en-US" sz="1600" dirty="0">
                <a:solidFill>
                  <a:schemeClr val="bg1"/>
                </a:solidFill>
                <a:effectLst/>
                <a:latin typeface="Times New Roman" panose="02020603050405020304" pitchFamily="18" charset="0"/>
                <a:ea typeface="Times New Roman" panose="02020603050405020304" pitchFamily="18" charset="0"/>
              </a:rPr>
              <a:t> , </a:t>
            </a:r>
            <a:r>
              <a:rPr lang="en-US" sz="1600" dirty="0" err="1">
                <a:solidFill>
                  <a:schemeClr val="bg1"/>
                </a:solidFill>
                <a:effectLst/>
                <a:latin typeface="Times New Roman" panose="02020603050405020304" pitchFamily="18" charset="0"/>
                <a:ea typeface="Times New Roman" panose="02020603050405020304" pitchFamily="18" charset="0"/>
              </a:rPr>
              <a:t>Abolfazl</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Attar,"A</a:t>
            </a:r>
            <a:r>
              <a:rPr lang="en-US" sz="1600" dirty="0">
                <a:solidFill>
                  <a:schemeClr val="bg1"/>
                </a:solidFill>
                <a:effectLst/>
                <a:latin typeface="Times New Roman" panose="02020603050405020304" pitchFamily="18" charset="0"/>
                <a:ea typeface="Times New Roman" panose="02020603050405020304" pitchFamily="18" charset="0"/>
              </a:rPr>
              <a:t> modified deep convolutional neural network for detecting COVID-19 and pneumonia from chest X-ray images based on the concatenation of </a:t>
            </a:r>
            <a:r>
              <a:rPr lang="en-US" sz="1600" dirty="0" err="1">
                <a:solidFill>
                  <a:schemeClr val="bg1"/>
                </a:solidFill>
                <a:effectLst/>
                <a:latin typeface="Times New Roman" panose="02020603050405020304" pitchFamily="18" charset="0"/>
                <a:ea typeface="Times New Roman" panose="02020603050405020304" pitchFamily="18" charset="0"/>
              </a:rPr>
              <a:t>Xception</a:t>
            </a:r>
            <a:r>
              <a:rPr lang="en-US" sz="1600" dirty="0">
                <a:solidFill>
                  <a:schemeClr val="bg1"/>
                </a:solidFill>
                <a:effectLst/>
                <a:latin typeface="Times New Roman" panose="02020603050405020304" pitchFamily="18" charset="0"/>
                <a:ea typeface="Times New Roman" panose="02020603050405020304" pitchFamily="18" charset="0"/>
              </a:rPr>
              <a:t>  and ResNet50V2 ", Informatics in medicine ,volume 19,2020.</a:t>
            </a:r>
            <a:endParaRPr lang="en-IN" sz="1600" dirty="0">
              <a:solidFill>
                <a:schemeClr val="bg1"/>
              </a:solidFill>
              <a:latin typeface="Times New Roman" panose="02020603050405020304" pitchFamily="18" charset="0"/>
              <a:ea typeface="Times New Roman" panose="02020603050405020304" pitchFamily="18" charset="0"/>
            </a:endParaRPr>
          </a:p>
          <a:p>
            <a:pPr marL="76200" indent="0" algn="just">
              <a:lnSpc>
                <a:spcPct val="100000"/>
              </a:lnSpc>
              <a:spcAft>
                <a:spcPts val="800"/>
              </a:spcAft>
              <a:buNone/>
            </a:pPr>
            <a:r>
              <a:rPr lang="en-US" sz="1600" dirty="0">
                <a:solidFill>
                  <a:schemeClr val="bg1"/>
                </a:solidFill>
                <a:effectLst/>
                <a:latin typeface="Times New Roman" panose="02020603050405020304" pitchFamily="18" charset="0"/>
                <a:ea typeface="Times New Roman" panose="02020603050405020304" pitchFamily="18" charset="0"/>
              </a:rPr>
              <a:t>[4] </a:t>
            </a:r>
            <a:r>
              <a:rPr lang="en-US" sz="1600" dirty="0" err="1">
                <a:solidFill>
                  <a:schemeClr val="bg1"/>
                </a:solidFill>
                <a:effectLst/>
                <a:latin typeface="Times New Roman" panose="02020603050405020304" pitchFamily="18" charset="0"/>
                <a:ea typeface="Times New Roman" panose="02020603050405020304" pitchFamily="18" charset="0"/>
              </a:rPr>
              <a:t>Moutaz</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Alazab</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Albara</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Awajan</a:t>
            </a:r>
            <a:r>
              <a:rPr lang="en-US" sz="1600" dirty="0">
                <a:solidFill>
                  <a:schemeClr val="bg1"/>
                </a:solidFill>
                <a:effectLst/>
                <a:latin typeface="Times New Roman" panose="02020603050405020304" pitchFamily="18" charset="0"/>
                <a:ea typeface="Times New Roman" panose="02020603050405020304" pitchFamily="18" charset="0"/>
              </a:rPr>
              <a:t> , </a:t>
            </a:r>
            <a:r>
              <a:rPr lang="en-US" sz="1600" dirty="0" err="1">
                <a:solidFill>
                  <a:schemeClr val="bg1"/>
                </a:solidFill>
                <a:effectLst/>
                <a:latin typeface="Times New Roman" panose="02020603050405020304" pitchFamily="18" charset="0"/>
                <a:ea typeface="Times New Roman" panose="02020603050405020304" pitchFamily="18" charset="0"/>
              </a:rPr>
              <a:t>Abdelwadood</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Mesleh</a:t>
            </a:r>
            <a:r>
              <a:rPr lang="en-US" sz="1600" dirty="0">
                <a:solidFill>
                  <a:schemeClr val="bg1"/>
                </a:solidFill>
                <a:effectLst/>
                <a:latin typeface="Times New Roman" panose="02020603050405020304" pitchFamily="18" charset="0"/>
                <a:ea typeface="Times New Roman" panose="02020603050405020304" pitchFamily="18" charset="0"/>
              </a:rPr>
              <a:t>, Ajith Abraham, </a:t>
            </a:r>
            <a:r>
              <a:rPr lang="en-US" sz="1600" dirty="0" err="1">
                <a:solidFill>
                  <a:schemeClr val="bg1"/>
                </a:solidFill>
                <a:effectLst/>
                <a:latin typeface="Times New Roman" panose="02020603050405020304" pitchFamily="18" charset="0"/>
                <a:ea typeface="Times New Roman" panose="02020603050405020304" pitchFamily="18" charset="0"/>
              </a:rPr>
              <a:t>Vansh</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Jatana</a:t>
            </a:r>
            <a:r>
              <a:rPr lang="en-US" sz="1600" dirty="0">
                <a:solidFill>
                  <a:schemeClr val="bg1"/>
                </a:solidFill>
                <a:effectLst/>
                <a:latin typeface="Times New Roman" panose="02020603050405020304" pitchFamily="18" charset="0"/>
                <a:ea typeface="Times New Roman" panose="02020603050405020304" pitchFamily="18" charset="0"/>
              </a:rPr>
              <a:t>, Salah </a:t>
            </a:r>
            <a:r>
              <a:rPr lang="en-US" sz="1600" dirty="0" err="1">
                <a:solidFill>
                  <a:schemeClr val="bg1"/>
                </a:solidFill>
                <a:effectLst/>
                <a:latin typeface="Times New Roman" panose="02020603050405020304" pitchFamily="18" charset="0"/>
                <a:ea typeface="Times New Roman" panose="02020603050405020304" pitchFamily="18" charset="0"/>
              </a:rPr>
              <a:t>Alhyari</a:t>
            </a:r>
            <a:r>
              <a:rPr lang="en-US" sz="1600" dirty="0">
                <a:solidFill>
                  <a:schemeClr val="bg1"/>
                </a:solidFill>
                <a:effectLst/>
                <a:latin typeface="Times New Roman" panose="02020603050405020304" pitchFamily="18" charset="0"/>
                <a:ea typeface="Times New Roman" panose="02020603050405020304" pitchFamily="18" charset="0"/>
              </a:rPr>
              <a:t>, "COVID-19 Prediction and Detection Using Deep Learning", International Journal of Computer Information Systems and Industrial Management Applications. ,Volume 12,2020.</a:t>
            </a:r>
          </a:p>
          <a:p>
            <a:pPr marL="76200" indent="0" algn="just">
              <a:lnSpc>
                <a:spcPct val="100000"/>
              </a:lnSpc>
              <a:spcAft>
                <a:spcPts val="800"/>
              </a:spcAft>
              <a:buNone/>
            </a:pPr>
            <a:r>
              <a:rPr lang="en-US" sz="1600" dirty="0">
                <a:solidFill>
                  <a:srgbClr val="222222"/>
                </a:solidFill>
                <a:latin typeface="Times New Roman" panose="02020603050405020304" pitchFamily="18" charset="0"/>
                <a:ea typeface="Times New Roman" panose="02020603050405020304" pitchFamily="18" charset="0"/>
              </a:rPr>
              <a:t>[5]</a:t>
            </a:r>
            <a:r>
              <a:rPr lang="en-US" sz="1600" dirty="0">
                <a:solidFill>
                  <a:srgbClr val="222222"/>
                </a:solidFill>
                <a:effectLst/>
                <a:latin typeface="Times New Roman" panose="02020603050405020304" pitchFamily="18" charset="0"/>
                <a:ea typeface="Times New Roman" panose="02020603050405020304" pitchFamily="18" charset="0"/>
              </a:rPr>
              <a:t>Deep Learning From Scratch: Building with Python from First Principles by Seth Weidman published by </a:t>
            </a:r>
            <a:r>
              <a:rPr lang="en-US" sz="1600" dirty="0" err="1">
                <a:solidFill>
                  <a:srgbClr val="222222"/>
                </a:solidFill>
                <a:effectLst/>
                <a:latin typeface="Times New Roman" panose="02020603050405020304" pitchFamily="18" charset="0"/>
                <a:ea typeface="Times New Roman" panose="02020603050405020304" pitchFamily="18" charset="0"/>
              </a:rPr>
              <a:t>O`Reilley</a:t>
            </a:r>
            <a:endParaRPr lang="en-IN" sz="1600" dirty="0">
              <a:solidFill>
                <a:schemeClr val="bg1"/>
              </a:solidFill>
              <a:effectLst/>
              <a:latin typeface="Times New Roman" panose="02020603050405020304" pitchFamily="18" charset="0"/>
              <a:ea typeface="Times New Roman" panose="02020603050405020304" pitchFamily="18" charset="0"/>
            </a:endParaRPr>
          </a:p>
          <a:p>
            <a:pPr marL="76200" indent="0" algn="just">
              <a:lnSpc>
                <a:spcPct val="100000"/>
              </a:lnSpc>
              <a:spcAft>
                <a:spcPts val="800"/>
              </a:spcAft>
              <a:buNone/>
            </a:pPr>
            <a:r>
              <a:rPr lang="en-US" sz="1600" dirty="0">
                <a:solidFill>
                  <a:schemeClr val="bg1"/>
                </a:solidFill>
                <a:effectLst/>
                <a:latin typeface="Times New Roman" panose="02020603050405020304" pitchFamily="18" charset="0"/>
                <a:ea typeface="Times New Roman" panose="02020603050405020304" pitchFamily="18" charset="0"/>
              </a:rPr>
              <a:t>[6] Parag Chatterjee Mainak Biswas, and Arnab Kumar </a:t>
            </a:r>
            <a:r>
              <a:rPr lang="en-US" sz="1600" dirty="0" err="1">
                <a:solidFill>
                  <a:schemeClr val="bg1"/>
                </a:solidFill>
                <a:effectLst/>
                <a:latin typeface="Times New Roman" panose="02020603050405020304" pitchFamily="18" charset="0"/>
                <a:ea typeface="Times New Roman" panose="02020603050405020304" pitchFamily="18" charset="0"/>
              </a:rPr>
              <a:t>Das,"Specialized</a:t>
            </a:r>
            <a:r>
              <a:rPr lang="en-US" sz="1600" dirty="0">
                <a:solidFill>
                  <a:schemeClr val="bg1"/>
                </a:solidFill>
                <a:effectLst/>
                <a:latin typeface="Times New Roman" panose="02020603050405020304" pitchFamily="18" charset="0"/>
                <a:ea typeface="Times New Roman" panose="02020603050405020304" pitchFamily="18" charset="0"/>
              </a:rPr>
              <a:t> covid-19 detection techniques with machine learning", Journal of Physics: Conference Series,2021.</a:t>
            </a:r>
            <a:endParaRPr lang="en-IN" sz="1600" dirty="0">
              <a:solidFill>
                <a:schemeClr val="bg1"/>
              </a:solidFill>
              <a:effectLst/>
              <a:latin typeface="Times New Roman" panose="02020603050405020304" pitchFamily="18" charset="0"/>
              <a:ea typeface="Times New Roman" panose="02020603050405020304" pitchFamily="18" charset="0"/>
            </a:endParaRPr>
          </a:p>
          <a:p>
            <a:pPr marL="76200" indent="0" algn="just">
              <a:lnSpc>
                <a:spcPct val="100000"/>
              </a:lnSpc>
              <a:buNone/>
            </a:pPr>
            <a:r>
              <a:rPr lang="en-US" sz="1600" dirty="0">
                <a:solidFill>
                  <a:schemeClr val="bg1"/>
                </a:solidFill>
                <a:effectLst/>
                <a:latin typeface="Times New Roman" panose="02020603050405020304" pitchFamily="18" charset="0"/>
                <a:ea typeface="Times New Roman" panose="02020603050405020304" pitchFamily="18" charset="0"/>
              </a:rPr>
              <a:t>[7] </a:t>
            </a:r>
            <a:r>
              <a:rPr lang="en-US" sz="1600" dirty="0" err="1">
                <a:solidFill>
                  <a:schemeClr val="bg1"/>
                </a:solidFill>
                <a:effectLst/>
                <a:latin typeface="Times New Roman" panose="02020603050405020304" pitchFamily="18" charset="0"/>
                <a:ea typeface="Times New Roman" panose="02020603050405020304" pitchFamily="18" charset="0"/>
              </a:rPr>
              <a:t>Parnian</a:t>
            </a:r>
            <a:r>
              <a:rPr lang="en-US" sz="1600" dirty="0">
                <a:solidFill>
                  <a:schemeClr val="bg1"/>
                </a:solidFill>
                <a:effectLst/>
                <a:latin typeface="Times New Roman" panose="02020603050405020304" pitchFamily="18" charset="0"/>
                <a:ea typeface="Times New Roman" panose="02020603050405020304" pitchFamily="18" charset="0"/>
              </a:rPr>
              <a:t> Afshar, Shahin </a:t>
            </a:r>
            <a:r>
              <a:rPr lang="en-US" sz="1600" dirty="0" err="1">
                <a:solidFill>
                  <a:schemeClr val="bg1"/>
                </a:solidFill>
                <a:effectLst/>
                <a:latin typeface="Times New Roman" panose="02020603050405020304" pitchFamily="18" charset="0"/>
                <a:ea typeface="Times New Roman" panose="02020603050405020304" pitchFamily="18" charset="0"/>
              </a:rPr>
              <a:t>Heidarian</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Farnoosh</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Naderkhani</a:t>
            </a:r>
            <a:r>
              <a:rPr lang="en-US" sz="1600" dirty="0">
                <a:solidFill>
                  <a:schemeClr val="bg1"/>
                </a:solidFill>
                <a:effectLst/>
                <a:latin typeface="Times New Roman" panose="02020603050405020304" pitchFamily="18" charset="0"/>
                <a:ea typeface="Times New Roman" panose="02020603050405020304" pitchFamily="18" charset="0"/>
              </a:rPr>
              <a:t>, Anastasia </a:t>
            </a:r>
            <a:r>
              <a:rPr lang="en-US" sz="1600" dirty="0" err="1">
                <a:solidFill>
                  <a:schemeClr val="bg1"/>
                </a:solidFill>
                <a:effectLst/>
                <a:latin typeface="Times New Roman" panose="02020603050405020304" pitchFamily="18" charset="0"/>
                <a:ea typeface="Times New Roman" panose="02020603050405020304" pitchFamily="18" charset="0"/>
              </a:rPr>
              <a:t>Oikonomou</a:t>
            </a:r>
            <a:r>
              <a:rPr lang="en-US" sz="1600" dirty="0">
                <a:solidFill>
                  <a:schemeClr val="bg1"/>
                </a:solidFill>
                <a:effectLst/>
                <a:latin typeface="Times New Roman" panose="02020603050405020304" pitchFamily="18" charset="0"/>
                <a:ea typeface="Times New Roman" panose="02020603050405020304" pitchFamily="18" charset="0"/>
              </a:rPr>
              <a:t>, Konstantinos N. </a:t>
            </a:r>
            <a:r>
              <a:rPr lang="en-US" sz="1600" dirty="0" err="1">
                <a:solidFill>
                  <a:schemeClr val="bg1"/>
                </a:solidFill>
                <a:effectLst/>
                <a:latin typeface="Times New Roman" panose="02020603050405020304" pitchFamily="18" charset="0"/>
                <a:ea typeface="Times New Roman" panose="02020603050405020304" pitchFamily="18" charset="0"/>
              </a:rPr>
              <a:t>Plataniotis</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Arash</a:t>
            </a:r>
            <a:r>
              <a:rPr lang="en-US" sz="1600" dirty="0">
                <a:solidFill>
                  <a:schemeClr val="bg1"/>
                </a:solidFill>
                <a:effectLst/>
                <a:latin typeface="Times New Roman" panose="02020603050405020304" pitchFamily="18" charset="0"/>
                <a:ea typeface="Times New Roman" panose="02020603050405020304" pitchFamily="18" charset="0"/>
              </a:rPr>
              <a:t> Mohammadi ,"COVID-CAPS: A Capsule Network-based Framework for Identification of COVID-19 cases from X-ray Images", Journal of computer vision and pattern recognition,2020.</a:t>
            </a:r>
          </a:p>
          <a:p>
            <a:pPr marL="76200" indent="0" algn="just">
              <a:lnSpc>
                <a:spcPct val="100000"/>
              </a:lnSpc>
              <a:buNone/>
            </a:pPr>
            <a:r>
              <a:rPr lang="en-US" sz="1600" dirty="0">
                <a:solidFill>
                  <a:schemeClr val="bg1"/>
                </a:solidFill>
                <a:effectLst/>
                <a:latin typeface="Times New Roman" panose="02020603050405020304" pitchFamily="18" charset="0"/>
                <a:ea typeface="Times New Roman" panose="02020603050405020304" pitchFamily="18" charset="0"/>
              </a:rPr>
              <a:t>[8]  </a:t>
            </a:r>
            <a:r>
              <a:rPr lang="en-US" sz="1600" dirty="0" err="1">
                <a:solidFill>
                  <a:schemeClr val="bg1"/>
                </a:solidFill>
                <a:effectLst/>
                <a:latin typeface="Times New Roman" panose="02020603050405020304" pitchFamily="18" charset="0"/>
                <a:ea typeface="Times New Roman" panose="02020603050405020304" pitchFamily="18" charset="0"/>
              </a:rPr>
              <a:t>Chuansheng</a:t>
            </a:r>
            <a:r>
              <a:rPr lang="en-US" sz="1600" dirty="0">
                <a:solidFill>
                  <a:schemeClr val="bg1"/>
                </a:solidFill>
                <a:effectLst/>
                <a:latin typeface="Times New Roman" panose="02020603050405020304" pitchFamily="18" charset="0"/>
                <a:ea typeface="Times New Roman" panose="02020603050405020304" pitchFamily="18" charset="0"/>
              </a:rPr>
              <a:t> Zheng, </a:t>
            </a:r>
            <a:r>
              <a:rPr lang="en-US" sz="1600" dirty="0" err="1">
                <a:solidFill>
                  <a:schemeClr val="bg1"/>
                </a:solidFill>
                <a:effectLst/>
                <a:latin typeface="Times New Roman" panose="02020603050405020304" pitchFamily="18" charset="0"/>
                <a:ea typeface="Times New Roman" panose="02020603050405020304" pitchFamily="18" charset="0"/>
              </a:rPr>
              <a:t>Xianbo</a:t>
            </a:r>
            <a:r>
              <a:rPr lang="en-US" sz="1600" dirty="0">
                <a:solidFill>
                  <a:schemeClr val="bg1"/>
                </a:solidFill>
                <a:effectLst/>
                <a:latin typeface="Times New Roman" panose="02020603050405020304" pitchFamily="18" charset="0"/>
                <a:ea typeface="Times New Roman" panose="02020603050405020304" pitchFamily="18" charset="0"/>
              </a:rPr>
              <a:t> Deng, </a:t>
            </a:r>
            <a:r>
              <a:rPr lang="en-US" sz="1600" dirty="0" err="1">
                <a:solidFill>
                  <a:schemeClr val="bg1"/>
                </a:solidFill>
                <a:effectLst/>
                <a:latin typeface="Times New Roman" panose="02020603050405020304" pitchFamily="18" charset="0"/>
                <a:ea typeface="Times New Roman" panose="02020603050405020304" pitchFamily="18" charset="0"/>
              </a:rPr>
              <a:t>Qiang</a:t>
            </a:r>
            <a:r>
              <a:rPr lang="en-US" sz="1600" dirty="0">
                <a:solidFill>
                  <a:schemeClr val="bg1"/>
                </a:solidFill>
                <a:effectLst/>
                <a:latin typeface="Times New Roman" panose="02020603050405020304" pitchFamily="18" charset="0"/>
                <a:ea typeface="Times New Roman" panose="02020603050405020304" pitchFamily="18" charset="0"/>
              </a:rPr>
              <a:t> Fu, </a:t>
            </a:r>
            <a:r>
              <a:rPr lang="en-US" sz="1600" dirty="0" err="1">
                <a:solidFill>
                  <a:schemeClr val="bg1"/>
                </a:solidFill>
                <a:effectLst/>
                <a:latin typeface="Times New Roman" panose="02020603050405020304" pitchFamily="18" charset="0"/>
                <a:ea typeface="Times New Roman" panose="02020603050405020304" pitchFamily="18" charset="0"/>
              </a:rPr>
              <a:t>Qiang</a:t>
            </a:r>
            <a:r>
              <a:rPr lang="en-US" sz="1600" dirty="0">
                <a:solidFill>
                  <a:schemeClr val="bg1"/>
                </a:solidFill>
                <a:effectLst/>
                <a:latin typeface="Times New Roman" panose="02020603050405020304" pitchFamily="18" charset="0"/>
                <a:ea typeface="Times New Roman" panose="02020603050405020304" pitchFamily="18" charset="0"/>
              </a:rPr>
              <a:t> Zhou, </a:t>
            </a:r>
            <a:r>
              <a:rPr lang="en-US" sz="1600" dirty="0" err="1">
                <a:solidFill>
                  <a:schemeClr val="bg1"/>
                </a:solidFill>
                <a:effectLst/>
                <a:latin typeface="Times New Roman" panose="02020603050405020304" pitchFamily="18" charset="0"/>
                <a:ea typeface="Times New Roman" panose="02020603050405020304" pitchFamily="18" charset="0"/>
              </a:rPr>
              <a:t>Jiapei</a:t>
            </a:r>
            <a:r>
              <a:rPr lang="en-US" sz="1600" dirty="0">
                <a:solidFill>
                  <a:schemeClr val="bg1"/>
                </a:solidFill>
                <a:effectLst/>
                <a:latin typeface="Times New Roman" panose="02020603050405020304" pitchFamily="18" charset="0"/>
                <a:ea typeface="Times New Roman" panose="02020603050405020304" pitchFamily="18" charset="0"/>
              </a:rPr>
              <a:t> Feng, Hui Ma, Wenyu Liu, </a:t>
            </a:r>
            <a:r>
              <a:rPr lang="en-US" sz="1600" dirty="0" err="1">
                <a:solidFill>
                  <a:schemeClr val="bg1"/>
                </a:solidFill>
                <a:effectLst/>
                <a:latin typeface="Times New Roman" panose="02020603050405020304" pitchFamily="18" charset="0"/>
                <a:ea typeface="Times New Roman" panose="02020603050405020304" pitchFamily="18" charset="0"/>
              </a:rPr>
              <a:t>Xinggang</a:t>
            </a:r>
            <a:r>
              <a:rPr lang="en-US" sz="1600" dirty="0">
                <a:solidFill>
                  <a:schemeClr val="bg1"/>
                </a:solidFill>
                <a:effectLst/>
                <a:latin typeface="Times New Roman" panose="02020603050405020304" pitchFamily="18" charset="0"/>
                <a:ea typeface="Times New Roman" panose="02020603050405020304" pitchFamily="18" charset="0"/>
              </a:rPr>
              <a:t> Wang, “Deep Learning-Based Detection for COVID-19 from Chest CT Using Weak Label”, IEEE Transactions on Medical Imaging, 2020.</a:t>
            </a:r>
            <a:endParaRPr lang="en-IN" sz="1600" dirty="0">
              <a:solidFill>
                <a:schemeClr val="bg1"/>
              </a:solidFill>
              <a:effectLst/>
              <a:latin typeface="Times New Roman" panose="02020603050405020304" pitchFamily="18" charset="0"/>
              <a:ea typeface="Times New Roman" panose="02020603050405020304" pitchFamily="18" charset="0"/>
            </a:endParaRPr>
          </a:p>
          <a:p>
            <a:pPr marL="76200" indent="0" algn="just">
              <a:lnSpc>
                <a:spcPct val="100000"/>
              </a:lnSpc>
              <a:buNone/>
            </a:pPr>
            <a:endParaRPr lang="en-IN" sz="1600" dirty="0">
              <a:solidFill>
                <a:schemeClr val="bg1"/>
              </a:solidFill>
            </a:endParaRPr>
          </a:p>
        </p:txBody>
      </p:sp>
    </p:spTree>
    <p:extLst>
      <p:ext uri="{BB962C8B-B14F-4D97-AF65-F5344CB8AC3E}">
        <p14:creationId xmlns:p14="http://schemas.microsoft.com/office/powerpoint/2010/main" val="423558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8FC4871-DC02-A63F-ACC7-7C9C347AA348}"/>
              </a:ext>
            </a:extLst>
          </p:cNvPr>
          <p:cNvGraphicFramePr>
            <a:graphicFrameLocks noGrp="1"/>
          </p:cNvGraphicFramePr>
          <p:nvPr>
            <p:extLst>
              <p:ext uri="{D42A27DB-BD31-4B8C-83A1-F6EECF244321}">
                <p14:modId xmlns:p14="http://schemas.microsoft.com/office/powerpoint/2010/main" val="1304216416"/>
              </p:ext>
            </p:extLst>
          </p:nvPr>
        </p:nvGraphicFramePr>
        <p:xfrm>
          <a:off x="133546" y="518474"/>
          <a:ext cx="11924908" cy="5841162"/>
        </p:xfrm>
        <a:graphic>
          <a:graphicData uri="http://schemas.openxmlformats.org/drawingml/2006/table">
            <a:tbl>
              <a:tblPr firstRow="1" bandRow="1">
                <a:tableStyleId>{073A0DAA-6AF3-43AB-8588-CEC1D06C72B9}</a:tableStyleId>
              </a:tblPr>
              <a:tblGrid>
                <a:gridCol w="2606266">
                  <a:extLst>
                    <a:ext uri="{9D8B030D-6E8A-4147-A177-3AD203B41FA5}">
                      <a16:colId xmlns:a16="http://schemas.microsoft.com/office/drawing/2014/main" val="854870601"/>
                    </a:ext>
                  </a:extLst>
                </a:gridCol>
                <a:gridCol w="3356186">
                  <a:extLst>
                    <a:ext uri="{9D8B030D-6E8A-4147-A177-3AD203B41FA5}">
                      <a16:colId xmlns:a16="http://schemas.microsoft.com/office/drawing/2014/main" val="2428763503"/>
                    </a:ext>
                  </a:extLst>
                </a:gridCol>
                <a:gridCol w="2981228">
                  <a:extLst>
                    <a:ext uri="{9D8B030D-6E8A-4147-A177-3AD203B41FA5}">
                      <a16:colId xmlns:a16="http://schemas.microsoft.com/office/drawing/2014/main" val="2129806892"/>
                    </a:ext>
                  </a:extLst>
                </a:gridCol>
                <a:gridCol w="2981228">
                  <a:extLst>
                    <a:ext uri="{9D8B030D-6E8A-4147-A177-3AD203B41FA5}">
                      <a16:colId xmlns:a16="http://schemas.microsoft.com/office/drawing/2014/main" val="2447524620"/>
                    </a:ext>
                  </a:extLst>
                </a:gridCol>
              </a:tblGrid>
              <a:tr h="624054">
                <a:tc>
                  <a:txBody>
                    <a:bodyPr/>
                    <a:lstStyle/>
                    <a:p>
                      <a:r>
                        <a:rPr lang="en-IN" dirty="0"/>
                        <a:t>AUTHORS</a:t>
                      </a:r>
                    </a:p>
                  </a:txBody>
                  <a:tcPr>
                    <a:noFill/>
                  </a:tcPr>
                </a:tc>
                <a:tc>
                  <a:txBody>
                    <a:bodyPr/>
                    <a:lstStyle/>
                    <a:p>
                      <a:r>
                        <a:rPr lang="en-IN" dirty="0"/>
                        <a:t>TITLE OF THE PAPER</a:t>
                      </a:r>
                    </a:p>
                  </a:txBody>
                  <a:tcPr>
                    <a:noFill/>
                  </a:tcPr>
                </a:tc>
                <a:tc>
                  <a:txBody>
                    <a:bodyPr/>
                    <a:lstStyle/>
                    <a:p>
                      <a:r>
                        <a:rPr lang="en-IN" dirty="0"/>
                        <a:t>ALGORITHMS USED</a:t>
                      </a:r>
                    </a:p>
                  </a:txBody>
                  <a:tcPr>
                    <a:noFill/>
                  </a:tcPr>
                </a:tc>
                <a:tc>
                  <a:txBody>
                    <a:bodyPr/>
                    <a:lstStyle/>
                    <a:p>
                      <a:r>
                        <a:rPr lang="en-IN" dirty="0"/>
                        <a:t>FINDINGS</a:t>
                      </a:r>
                    </a:p>
                  </a:txBody>
                  <a:tcPr>
                    <a:noFill/>
                  </a:tcPr>
                </a:tc>
                <a:extLst>
                  <a:ext uri="{0D108BD9-81ED-4DB2-BD59-A6C34878D82A}">
                    <a16:rowId xmlns:a16="http://schemas.microsoft.com/office/drawing/2014/main" val="1814425784"/>
                  </a:ext>
                </a:extLst>
              </a:tr>
              <a:tr h="6240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latin typeface="Times New Roman"/>
                          <a:ea typeface="Times New Roman"/>
                          <a:cs typeface="Times New Roman"/>
                          <a:sym typeface="Times New Roman"/>
                        </a:rPr>
                        <a:t>Mohammad </a:t>
                      </a:r>
                      <a:r>
                        <a:rPr lang="en-US" sz="1400" dirty="0" err="1">
                          <a:solidFill>
                            <a:srgbClr val="000000"/>
                          </a:solidFill>
                          <a:latin typeface="Times New Roman"/>
                          <a:ea typeface="Times New Roman"/>
                          <a:cs typeface="Times New Roman"/>
                          <a:sym typeface="Times New Roman"/>
                        </a:rPr>
                        <a:t>rahimzadeh</a:t>
                      </a:r>
                      <a:r>
                        <a:rPr lang="en-US" sz="1400" dirty="0">
                          <a:solidFill>
                            <a:srgbClr val="000000"/>
                          </a:solidFill>
                          <a:latin typeface="Times New Roman"/>
                          <a:ea typeface="Times New Roman"/>
                          <a:cs typeface="Times New Roman"/>
                          <a:sym typeface="Times New Roman"/>
                        </a:rPr>
                        <a:t> , </a:t>
                      </a:r>
                      <a:r>
                        <a:rPr lang="en-US" sz="1400" dirty="0" err="1">
                          <a:solidFill>
                            <a:srgbClr val="000000"/>
                          </a:solidFill>
                          <a:latin typeface="Times New Roman"/>
                          <a:ea typeface="Times New Roman"/>
                          <a:cs typeface="Times New Roman"/>
                          <a:sym typeface="Times New Roman"/>
                        </a:rPr>
                        <a:t>Abolfazl</a:t>
                      </a:r>
                      <a:r>
                        <a:rPr lang="en-US" sz="1400" dirty="0">
                          <a:solidFill>
                            <a:srgbClr val="000000"/>
                          </a:solidFill>
                          <a:latin typeface="Times New Roman"/>
                          <a:ea typeface="Times New Roman"/>
                          <a:cs typeface="Times New Roman"/>
                          <a:sym typeface="Times New Roman"/>
                        </a:rPr>
                        <a:t> attar, Elsevier[informatics in medicine unlocked],2020</a:t>
                      </a:r>
                      <a:r>
                        <a:rPr lang="en-IN" sz="1400" dirty="0">
                          <a:solidFill>
                            <a:srgbClr val="000000"/>
                          </a:solidFill>
                          <a:latin typeface="Times New Roman"/>
                          <a:ea typeface="Times New Roman"/>
                          <a:cs typeface="Times New Roman"/>
                          <a:sym typeface="Times New Roman"/>
                        </a:rPr>
                        <a:t>.</a:t>
                      </a:r>
                      <a:endParaRPr lang="en-US" sz="1400" dirty="0">
                        <a:latin typeface="Times New Roman"/>
                        <a:ea typeface="Times New Roman"/>
                        <a:cs typeface="Times New Roman"/>
                        <a:sym typeface="Times New Roman"/>
                      </a:endParaRPr>
                    </a:p>
                  </a:txBody>
                  <a:tcPr>
                    <a:noFill/>
                  </a:tcPr>
                </a:tc>
                <a:tc>
                  <a:txBody>
                    <a:bodyPr/>
                    <a:lstStyle/>
                    <a:p>
                      <a:r>
                        <a:rPr lang="en-US" sz="1400" dirty="0">
                          <a:solidFill>
                            <a:srgbClr val="000000"/>
                          </a:solidFill>
                          <a:latin typeface="Times New Roman"/>
                          <a:ea typeface="Times New Roman"/>
                          <a:cs typeface="Times New Roman"/>
                          <a:sym typeface="Times New Roman"/>
                        </a:rPr>
                        <a:t>A modified deep convolutional neural network for detecting</a:t>
                      </a:r>
                      <a:r>
                        <a:rPr lang="en-US" sz="1400" dirty="0">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covid-19 and pneumonia from chest x-ray images based on the concatenation of </a:t>
                      </a:r>
                      <a:r>
                        <a:rPr lang="en-US" sz="1400" dirty="0" err="1">
                          <a:solidFill>
                            <a:srgbClr val="000000"/>
                          </a:solidFill>
                          <a:latin typeface="Times New Roman"/>
                          <a:ea typeface="Times New Roman"/>
                          <a:cs typeface="Times New Roman"/>
                          <a:sym typeface="Times New Roman"/>
                        </a:rPr>
                        <a:t>xception</a:t>
                      </a:r>
                      <a:r>
                        <a:rPr lang="en-US" sz="1400" dirty="0">
                          <a:solidFill>
                            <a:srgbClr val="000000"/>
                          </a:solidFill>
                          <a:latin typeface="Times New Roman"/>
                          <a:ea typeface="Times New Roman"/>
                          <a:cs typeface="Times New Roman"/>
                          <a:sym typeface="Times New Roman"/>
                        </a:rPr>
                        <a:t> and </a:t>
                      </a:r>
                      <a:r>
                        <a:rPr lang="en-US" sz="1400" dirty="0" err="1">
                          <a:solidFill>
                            <a:srgbClr val="000000"/>
                          </a:solidFill>
                          <a:latin typeface="Times New Roman"/>
                          <a:ea typeface="Times New Roman"/>
                          <a:cs typeface="Times New Roman"/>
                          <a:sym typeface="Times New Roman"/>
                        </a:rPr>
                        <a:t>resnet</a:t>
                      </a:r>
                      <a:r>
                        <a:rPr lang="en-US" sz="1400" dirty="0">
                          <a:solidFill>
                            <a:srgbClr val="000000"/>
                          </a:solidFill>
                          <a:latin typeface="Times New Roman"/>
                          <a:ea typeface="Times New Roman"/>
                          <a:cs typeface="Times New Roman"/>
                          <a:sym typeface="Times New Roman"/>
                        </a:rPr>
                        <a:t>.</a:t>
                      </a:r>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latin typeface="Times New Roman"/>
                          <a:ea typeface="Times New Roman"/>
                          <a:cs typeface="Times New Roman"/>
                          <a:sym typeface="Times New Roman"/>
                        </a:rPr>
                        <a:t>neural network which is a concatenation of the </a:t>
                      </a:r>
                      <a:r>
                        <a:rPr lang="en-US" sz="1400" dirty="0" err="1">
                          <a:solidFill>
                            <a:srgbClr val="000000"/>
                          </a:solidFill>
                          <a:latin typeface="Times New Roman"/>
                          <a:ea typeface="Times New Roman"/>
                          <a:cs typeface="Times New Roman"/>
                          <a:sym typeface="Times New Roman"/>
                        </a:rPr>
                        <a:t>Xception</a:t>
                      </a:r>
                      <a:r>
                        <a:rPr lang="en-US" sz="1400" dirty="0">
                          <a:solidFill>
                            <a:srgbClr val="000000"/>
                          </a:solidFill>
                          <a:latin typeface="Times New Roman"/>
                          <a:ea typeface="Times New Roman"/>
                          <a:cs typeface="Times New Roman"/>
                          <a:sym typeface="Times New Roman"/>
                        </a:rPr>
                        <a:t> and  Resnet network.</a:t>
                      </a: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latin typeface="Times New Roman"/>
                          <a:ea typeface="Times New Roman"/>
                          <a:cs typeface="Times New Roman"/>
                          <a:sym typeface="Times New Roman"/>
                        </a:rPr>
                        <a:t>This network achieved the best accuracy by utilizing multiple features extracted by two robust networks.</a:t>
                      </a:r>
                    </a:p>
                    <a:p>
                      <a:endParaRPr lang="en-IN" dirty="0"/>
                    </a:p>
                  </a:txBody>
                  <a:tcPr>
                    <a:noFill/>
                  </a:tcPr>
                </a:tc>
                <a:extLst>
                  <a:ext uri="{0D108BD9-81ED-4DB2-BD59-A6C34878D82A}">
                    <a16:rowId xmlns:a16="http://schemas.microsoft.com/office/drawing/2014/main" val="3294895901"/>
                  </a:ext>
                </a:extLst>
              </a:tr>
              <a:tr h="6240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latin typeface="Times New Roman"/>
                          <a:ea typeface="Times New Roman"/>
                          <a:cs typeface="Times New Roman"/>
                          <a:sym typeface="Times New Roman"/>
                        </a:rPr>
                        <a:t>S. </a:t>
                      </a:r>
                      <a:r>
                        <a:rPr lang="en-US" sz="1400" b="0" i="0" u="none" strike="noStrike" cap="none" dirty="0" err="1">
                          <a:solidFill>
                            <a:schemeClr val="lt1"/>
                          </a:solidFill>
                          <a:latin typeface="Times New Roman"/>
                          <a:ea typeface="Times New Roman"/>
                          <a:cs typeface="Times New Roman"/>
                          <a:sym typeface="Times New Roman"/>
                        </a:rPr>
                        <a:t>Tabik</a:t>
                      </a:r>
                      <a:r>
                        <a:rPr lang="en-US" sz="1400" b="0" i="0" u="none" strike="noStrike" cap="none" dirty="0">
                          <a:solidFill>
                            <a:schemeClr val="lt1"/>
                          </a:solidFill>
                          <a:latin typeface="Times New Roman"/>
                          <a:ea typeface="Times New Roman"/>
                          <a:cs typeface="Times New Roman"/>
                          <a:sym typeface="Times New Roman"/>
                        </a:rPr>
                        <a:t> , A. Gómez-Ríos, J. L. Martín-Rodríguez, I. </a:t>
                      </a:r>
                      <a:r>
                        <a:rPr lang="en-US" sz="1400" b="0" i="0" u="none" strike="noStrike" cap="none" dirty="0" err="1">
                          <a:solidFill>
                            <a:schemeClr val="lt1"/>
                          </a:solidFill>
                          <a:latin typeface="Times New Roman"/>
                          <a:ea typeface="Times New Roman"/>
                          <a:cs typeface="Times New Roman"/>
                          <a:sym typeface="Times New Roman"/>
                        </a:rPr>
                        <a:t>Sevillano</a:t>
                      </a:r>
                      <a:r>
                        <a:rPr lang="en-US" sz="1400" b="0" i="0" u="none" strike="noStrike" cap="none" dirty="0">
                          <a:solidFill>
                            <a:schemeClr val="lt1"/>
                          </a:solidFill>
                          <a:latin typeface="Times New Roman"/>
                          <a:ea typeface="Times New Roman"/>
                          <a:cs typeface="Times New Roman"/>
                          <a:sym typeface="Times New Roman"/>
                        </a:rPr>
                        <a:t>-García, M. Rey-Area, D. </a:t>
                      </a:r>
                      <a:r>
                        <a:rPr lang="en-US" sz="1400" b="0" i="0" u="none" strike="noStrike" cap="none" dirty="0" err="1">
                          <a:solidFill>
                            <a:schemeClr val="lt1"/>
                          </a:solidFill>
                          <a:latin typeface="Times New Roman"/>
                          <a:ea typeface="Times New Roman"/>
                          <a:cs typeface="Times New Roman"/>
                          <a:sym typeface="Times New Roman"/>
                        </a:rPr>
                        <a:t>Charte</a:t>
                      </a:r>
                      <a:r>
                        <a:rPr lang="en-US" sz="1400" b="0" i="0" u="none" strike="noStrike" cap="none" dirty="0">
                          <a:solidFill>
                            <a:schemeClr val="lt1"/>
                          </a:solidFill>
                          <a:latin typeface="Times New Roman"/>
                          <a:ea typeface="Times New Roman"/>
                          <a:cs typeface="Times New Roman"/>
                          <a:sym typeface="Times New Roman"/>
                        </a:rPr>
                        <a:t>, E. </a:t>
                      </a:r>
                      <a:r>
                        <a:rPr lang="en-US" sz="1400" b="0" i="0" u="none" strike="noStrike" cap="none" dirty="0" err="1">
                          <a:solidFill>
                            <a:schemeClr val="lt1"/>
                          </a:solidFill>
                          <a:latin typeface="Times New Roman"/>
                          <a:ea typeface="Times New Roman"/>
                          <a:cs typeface="Times New Roman"/>
                          <a:sym typeface="Times New Roman"/>
                        </a:rPr>
                        <a:t>Guirado</a:t>
                      </a:r>
                      <a:r>
                        <a:rPr lang="en-US" sz="1400" b="0" i="0" u="none" strike="noStrike" cap="none" dirty="0">
                          <a:solidFill>
                            <a:schemeClr val="lt1"/>
                          </a:solidFill>
                          <a:latin typeface="Times New Roman"/>
                          <a:ea typeface="Times New Roman"/>
                          <a:cs typeface="Times New Roman"/>
                          <a:sym typeface="Times New Roman"/>
                        </a:rPr>
                        <a:t>, J. L. Suárez, J. </a:t>
                      </a:r>
                      <a:r>
                        <a:rPr lang="en-US" sz="1400" b="0" i="0" u="none" strike="noStrike" cap="none" dirty="0" err="1">
                          <a:solidFill>
                            <a:schemeClr val="lt1"/>
                          </a:solidFill>
                          <a:latin typeface="Times New Roman"/>
                          <a:ea typeface="Times New Roman"/>
                          <a:cs typeface="Times New Roman"/>
                          <a:sym typeface="Times New Roman"/>
                        </a:rPr>
                        <a:t>Luengo</a:t>
                      </a:r>
                      <a:r>
                        <a:rPr lang="en-US" sz="1400" b="0" i="0" u="none" strike="noStrike" cap="none" dirty="0">
                          <a:solidFill>
                            <a:schemeClr val="lt1"/>
                          </a:solidFill>
                          <a:latin typeface="Times New Roman"/>
                          <a:ea typeface="Times New Roman"/>
                          <a:cs typeface="Times New Roman"/>
                          <a:sym typeface="Times New Roman"/>
                        </a:rPr>
                        <a:t>, M. A. Valero-González, P. García-Villanova, E. Olmedo-Sánchez, and F. Herrera.</a:t>
                      </a:r>
                    </a:p>
                  </a:txBody>
                  <a:tcPr>
                    <a:noFill/>
                  </a:tcPr>
                </a:tc>
                <a:tc>
                  <a:txBody>
                    <a:bodyPr/>
                    <a:lstStyle/>
                    <a:p>
                      <a:r>
                        <a:rPr lang="en-US" sz="1400" b="0" i="0" u="none" strike="noStrike" cap="none" dirty="0">
                          <a:solidFill>
                            <a:schemeClr val="lt1"/>
                          </a:solidFill>
                          <a:latin typeface="Times New Roman"/>
                          <a:ea typeface="Times New Roman"/>
                          <a:cs typeface="Times New Roman"/>
                          <a:sym typeface="Times New Roman"/>
                        </a:rPr>
                        <a:t>COVIDGR Dataset and COVID-</a:t>
                      </a:r>
                      <a:r>
                        <a:rPr lang="en-US" sz="1400" b="0" i="0" u="none" strike="noStrike" cap="none" dirty="0" err="1">
                          <a:solidFill>
                            <a:schemeClr val="lt1"/>
                          </a:solidFill>
                          <a:latin typeface="Times New Roman"/>
                          <a:ea typeface="Times New Roman"/>
                          <a:cs typeface="Times New Roman"/>
                          <a:sym typeface="Times New Roman"/>
                        </a:rPr>
                        <a:t>SDNet</a:t>
                      </a:r>
                      <a:r>
                        <a:rPr lang="en-US" sz="1400" b="0" i="0" u="none" strike="noStrike" cap="none" dirty="0">
                          <a:solidFill>
                            <a:schemeClr val="lt1"/>
                          </a:solidFill>
                          <a:latin typeface="Times New Roman"/>
                          <a:ea typeface="Times New Roman"/>
                          <a:cs typeface="Times New Roman"/>
                          <a:sym typeface="Times New Roman"/>
                        </a:rPr>
                        <a:t> Methodology for Predicting COVID-19 based on Chest X-Ray Images.</a:t>
                      </a:r>
                      <a:endParaRPr lang="en-IN" dirty="0"/>
                    </a:p>
                  </a:txBody>
                  <a:tcPr>
                    <a:noFill/>
                  </a:tcPr>
                </a:tc>
                <a:tc>
                  <a:txBody>
                    <a:bodyPr/>
                    <a:lstStyle/>
                    <a:p>
                      <a:r>
                        <a:rPr lang="en-IN" dirty="0">
                          <a:solidFill>
                            <a:schemeClr val="bg1"/>
                          </a:solidFill>
                        </a:rPr>
                        <a:t>CNN</a:t>
                      </a:r>
                    </a:p>
                  </a:txBody>
                  <a:tcPr>
                    <a:noFill/>
                  </a:tcPr>
                </a:tc>
                <a:tc>
                  <a:txBody>
                    <a:bodyPr/>
                    <a:lstStyle/>
                    <a:p>
                      <a:pPr marL="114300" marR="0" lvl="0" indent="0" algn="just" rtl="0">
                        <a:lnSpc>
                          <a:spcPct val="100000"/>
                        </a:lnSpc>
                        <a:spcBef>
                          <a:spcPts val="0"/>
                        </a:spcBef>
                        <a:spcAft>
                          <a:spcPts val="0"/>
                        </a:spcAft>
                        <a:buClr>
                          <a:schemeClr val="lt1"/>
                        </a:buClr>
                        <a:buSzPts val="1800"/>
                        <a:buFont typeface="Times New Roman"/>
                        <a:buNone/>
                      </a:pPr>
                      <a:r>
                        <a:rPr lang="en-US" sz="1400" b="0" i="0" u="none" strike="noStrike" cap="none" dirty="0">
                          <a:solidFill>
                            <a:schemeClr val="lt1"/>
                          </a:solidFill>
                          <a:latin typeface="Times New Roman"/>
                          <a:ea typeface="Times New Roman"/>
                          <a:cs typeface="Times New Roman"/>
                          <a:sym typeface="Times New Roman"/>
                        </a:rPr>
                        <a:t>They proposed COVID Smart Data based Network (COVID-</a:t>
                      </a:r>
                      <a:r>
                        <a:rPr lang="en-US" sz="1400" b="0" i="0" u="none" strike="noStrike" cap="none" dirty="0" err="1">
                          <a:solidFill>
                            <a:schemeClr val="lt1"/>
                          </a:solidFill>
                          <a:latin typeface="Times New Roman"/>
                          <a:ea typeface="Times New Roman"/>
                          <a:cs typeface="Times New Roman"/>
                          <a:sym typeface="Times New Roman"/>
                        </a:rPr>
                        <a:t>SDNet</a:t>
                      </a:r>
                      <a:r>
                        <a:rPr lang="en-US" sz="1400" b="0" i="0" u="none" strike="noStrike" cap="none" dirty="0">
                          <a:solidFill>
                            <a:schemeClr val="lt1"/>
                          </a:solidFill>
                          <a:latin typeface="Times New Roman"/>
                          <a:ea typeface="Times New Roman"/>
                          <a:cs typeface="Times New Roman"/>
                          <a:sym typeface="Times New Roman"/>
                        </a:rPr>
                        <a:t>) methodology which improves the generalization capacity of COVID-classification models.</a:t>
                      </a:r>
                    </a:p>
                  </a:txBody>
                  <a:tcPr>
                    <a:noFill/>
                  </a:tcPr>
                </a:tc>
                <a:extLst>
                  <a:ext uri="{0D108BD9-81ED-4DB2-BD59-A6C34878D82A}">
                    <a16:rowId xmlns:a16="http://schemas.microsoft.com/office/drawing/2014/main" val="1435396162"/>
                  </a:ext>
                </a:extLst>
              </a:tr>
              <a:tr h="624054">
                <a:tc>
                  <a:txBody>
                    <a:bodyPr/>
                    <a:lstStyle/>
                    <a:p>
                      <a:pPr marL="0" marR="0" lvl="0" indent="0" algn="just" defTabSz="914400" rtl="0" eaLnBrk="1" fontAlgn="auto" latinLnBrk="0" hangingPunct="1">
                        <a:lnSpc>
                          <a:spcPct val="120000"/>
                        </a:lnSpc>
                        <a:spcBef>
                          <a:spcPts val="0"/>
                        </a:spcBef>
                        <a:spcAft>
                          <a:spcPts val="0"/>
                        </a:spcAft>
                        <a:buClr>
                          <a:srgbClr val="000000"/>
                        </a:buClr>
                        <a:buSzPts val="1799"/>
                        <a:buFont typeface="Arial"/>
                        <a:buNone/>
                        <a:tabLst/>
                        <a:defRPr/>
                      </a:pPr>
                      <a:r>
                        <a:rPr lang="en-US" sz="1400" i="0" u="none" strike="noStrike" cap="none" dirty="0" err="1">
                          <a:solidFill>
                            <a:srgbClr val="000000"/>
                          </a:solidFill>
                          <a:latin typeface="Times New Roman"/>
                          <a:ea typeface="Times New Roman"/>
                          <a:cs typeface="Times New Roman"/>
                          <a:sym typeface="Times New Roman"/>
                        </a:rPr>
                        <a:t>Boran</a:t>
                      </a:r>
                      <a:r>
                        <a:rPr lang="en-US" sz="1400" i="0" u="none" strike="noStrike" cap="none" dirty="0">
                          <a:solidFill>
                            <a:srgbClr val="000000"/>
                          </a:solidFill>
                          <a:latin typeface="Times New Roman"/>
                          <a:ea typeface="Times New Roman"/>
                          <a:cs typeface="Times New Roman"/>
                          <a:sym typeface="Times New Roman"/>
                        </a:rPr>
                        <a:t> </a:t>
                      </a:r>
                      <a:r>
                        <a:rPr lang="en-US" sz="1400" i="0" u="none" strike="noStrike" cap="none" dirty="0" err="1">
                          <a:solidFill>
                            <a:srgbClr val="000000"/>
                          </a:solidFill>
                          <a:latin typeface="Times New Roman"/>
                          <a:ea typeface="Times New Roman"/>
                          <a:cs typeface="Times New Roman"/>
                          <a:sym typeface="Times New Roman"/>
                        </a:rPr>
                        <a:t>sekeroglu</a:t>
                      </a:r>
                      <a:r>
                        <a:rPr lang="en-US" sz="1400" i="0" u="none" strike="noStrike" cap="none" dirty="0">
                          <a:solidFill>
                            <a:srgbClr val="000000"/>
                          </a:solidFill>
                          <a:latin typeface="Times New Roman"/>
                          <a:ea typeface="Times New Roman"/>
                          <a:cs typeface="Times New Roman"/>
                          <a:sym typeface="Times New Roman"/>
                        </a:rPr>
                        <a:t> and </a:t>
                      </a:r>
                      <a:r>
                        <a:rPr lang="en-US" sz="1400" cap="none" dirty="0" err="1">
                          <a:solidFill>
                            <a:srgbClr val="000000"/>
                          </a:solidFill>
                          <a:latin typeface="Times New Roman"/>
                          <a:ea typeface="Times New Roman"/>
                          <a:cs typeface="Times New Roman"/>
                          <a:sym typeface="Times New Roman"/>
                        </a:rPr>
                        <a:t>I</a:t>
                      </a:r>
                      <a:r>
                        <a:rPr lang="en-US" sz="1400" i="0" u="none" strike="noStrike" cap="none" dirty="0" err="1">
                          <a:solidFill>
                            <a:srgbClr val="000000"/>
                          </a:solidFill>
                          <a:latin typeface="Times New Roman"/>
                          <a:ea typeface="Times New Roman"/>
                          <a:cs typeface="Times New Roman"/>
                          <a:sym typeface="Times New Roman"/>
                        </a:rPr>
                        <a:t>lker</a:t>
                      </a:r>
                      <a:r>
                        <a:rPr lang="en-US" sz="1400" i="0" u="none" strike="noStrike" cap="none" dirty="0">
                          <a:solidFill>
                            <a:srgbClr val="000000"/>
                          </a:solidFill>
                          <a:latin typeface="Times New Roman"/>
                          <a:ea typeface="Times New Roman"/>
                          <a:cs typeface="Times New Roman"/>
                          <a:sym typeface="Times New Roman"/>
                        </a:rPr>
                        <a:t> </a:t>
                      </a:r>
                      <a:r>
                        <a:rPr lang="en-US" sz="1400" cap="none" dirty="0" err="1">
                          <a:solidFill>
                            <a:srgbClr val="000000"/>
                          </a:solidFill>
                          <a:latin typeface="Times New Roman"/>
                          <a:ea typeface="Times New Roman"/>
                          <a:cs typeface="Times New Roman"/>
                          <a:sym typeface="Times New Roman"/>
                        </a:rPr>
                        <a:t>O</a:t>
                      </a:r>
                      <a:r>
                        <a:rPr lang="en-US" sz="1400" i="0" u="none" strike="noStrike" cap="none" dirty="0" err="1">
                          <a:solidFill>
                            <a:srgbClr val="000000"/>
                          </a:solidFill>
                          <a:latin typeface="Times New Roman"/>
                          <a:ea typeface="Times New Roman"/>
                          <a:cs typeface="Times New Roman"/>
                          <a:sym typeface="Times New Roman"/>
                        </a:rPr>
                        <a:t>zsahin</a:t>
                      </a:r>
                      <a:r>
                        <a:rPr lang="en-US" sz="1400" i="0" u="none" strike="noStrike" cap="none" dirty="0">
                          <a:solidFill>
                            <a:srgbClr val="000000"/>
                          </a:solidFill>
                          <a:latin typeface="Times New Roman"/>
                          <a:ea typeface="Times New Roman"/>
                          <a:cs typeface="Times New Roman"/>
                          <a:sym typeface="Times New Roman"/>
                        </a:rPr>
                        <a:t>,</a:t>
                      </a:r>
                      <a:r>
                        <a:rPr lang="en-US" sz="1400" i="0" u="none" strike="noStrike" dirty="0">
                          <a:solidFill>
                            <a:srgbClr val="000000"/>
                          </a:solidFill>
                          <a:latin typeface="Times New Roman"/>
                          <a:ea typeface="Times New Roman"/>
                          <a:cs typeface="Times New Roman"/>
                          <a:sym typeface="Times New Roman"/>
                        </a:rPr>
                        <a:t> Original research,2020</a:t>
                      </a:r>
                      <a:endParaRPr lang="en-US" sz="1400" dirty="0">
                        <a:latin typeface="Times New Roman"/>
                        <a:ea typeface="Times New Roman"/>
                        <a:cs typeface="Times New Roman"/>
                        <a:sym typeface="Times New Roman"/>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i="0" u="none" strike="noStrike" cap="none" dirty="0">
                          <a:solidFill>
                            <a:srgbClr val="000000"/>
                          </a:solidFill>
                          <a:latin typeface="Times New Roman"/>
                          <a:ea typeface="Times New Roman"/>
                          <a:cs typeface="Times New Roman"/>
                          <a:sym typeface="Times New Roman"/>
                        </a:rPr>
                        <a:t>Detection of COVID-19 from chest x-ray images using convolutional neural networks</a:t>
                      </a:r>
                      <a:endParaRPr lang="en-US" sz="1400" dirty="0">
                        <a:latin typeface="Times New Roman"/>
                        <a:ea typeface="Times New Roman"/>
                        <a:cs typeface="Times New Roman"/>
                        <a:sym typeface="Times New Roman"/>
                      </a:endParaRPr>
                    </a:p>
                    <a:p>
                      <a:endParaRPr lang="en-IN" dirty="0"/>
                    </a:p>
                  </a:txBody>
                  <a:tcPr>
                    <a:noFill/>
                  </a:tcPr>
                </a:tc>
                <a:tc>
                  <a:txBody>
                    <a:bodyPr/>
                    <a:lstStyle/>
                    <a:p>
                      <a:r>
                        <a:rPr lang="en-US" sz="1400" i="0" u="none" strike="noStrike" cap="none" dirty="0">
                          <a:solidFill>
                            <a:srgbClr val="000000"/>
                          </a:solidFill>
                          <a:latin typeface="Times New Roman"/>
                          <a:ea typeface="Times New Roman"/>
                          <a:cs typeface="Times New Roman"/>
                          <a:sym typeface="Times New Roman"/>
                        </a:rPr>
                        <a:t>Convnet experiments, statistical measurement experiments, and transfer learning experiments.</a:t>
                      </a:r>
                      <a:endParaRPr lang="en-IN" dirty="0"/>
                    </a:p>
                  </a:txBody>
                  <a:tcPr>
                    <a:noFill/>
                  </a:tcPr>
                </a:tc>
                <a:tc>
                  <a:txBody>
                    <a:bodyPr/>
                    <a:lstStyle/>
                    <a:p>
                      <a:r>
                        <a:rPr lang="en-US" sz="1400" i="0" u="none" strike="noStrike" cap="none" dirty="0">
                          <a:solidFill>
                            <a:srgbClr val="000000"/>
                          </a:solidFill>
                          <a:latin typeface="Times New Roman"/>
                          <a:ea typeface="Times New Roman"/>
                          <a:cs typeface="Times New Roman"/>
                          <a:sym typeface="Times New Roman"/>
                        </a:rPr>
                        <a:t> Several categorized experiments were performed to evaluate the efficiency of the convnet on the considered image.</a:t>
                      </a:r>
                      <a:endParaRPr lang="en-IN" dirty="0"/>
                    </a:p>
                  </a:txBody>
                  <a:tcPr>
                    <a:noFill/>
                  </a:tcPr>
                </a:tc>
                <a:extLst>
                  <a:ext uri="{0D108BD9-81ED-4DB2-BD59-A6C34878D82A}">
                    <a16:rowId xmlns:a16="http://schemas.microsoft.com/office/drawing/2014/main" val="2609788807"/>
                  </a:ext>
                </a:extLst>
              </a:tr>
              <a:tr h="624054">
                <a:tc>
                  <a:txBody>
                    <a:bodyPr/>
                    <a:lstStyle/>
                    <a:p>
                      <a:r>
                        <a:rPr lang="en-US" sz="1400" b="0" i="0" u="none" strike="noStrike" cap="none" dirty="0" err="1">
                          <a:solidFill>
                            <a:schemeClr val="lt1"/>
                          </a:solidFill>
                          <a:latin typeface="Times New Roman"/>
                          <a:ea typeface="Times New Roman"/>
                          <a:cs typeface="Times New Roman"/>
                          <a:sym typeface="Times New Roman"/>
                        </a:rPr>
                        <a:t>Pillalamarry</a:t>
                      </a:r>
                      <a:r>
                        <a:rPr lang="en-US" sz="1400" b="0" i="0" u="none" strike="noStrike" cap="none" dirty="0">
                          <a:solidFill>
                            <a:schemeClr val="lt1"/>
                          </a:solidFill>
                          <a:latin typeface="Times New Roman"/>
                          <a:ea typeface="Times New Roman"/>
                          <a:cs typeface="Times New Roman"/>
                          <a:sym typeface="Times New Roman"/>
                        </a:rPr>
                        <a:t> Mahesh, </a:t>
                      </a:r>
                      <a:r>
                        <a:rPr lang="en-US" sz="1400" b="0" i="0" u="none" strike="noStrike" cap="none" dirty="0" err="1">
                          <a:solidFill>
                            <a:schemeClr val="lt1"/>
                          </a:solidFill>
                          <a:latin typeface="Times New Roman"/>
                          <a:ea typeface="Times New Roman"/>
                          <a:cs typeface="Times New Roman"/>
                          <a:sym typeface="Times New Roman"/>
                        </a:rPr>
                        <a:t>Yakkala</a:t>
                      </a:r>
                      <a:r>
                        <a:rPr lang="en-US" sz="1400" b="0" i="0" u="none" strike="noStrike" cap="none" dirty="0">
                          <a:solidFill>
                            <a:schemeClr val="lt1"/>
                          </a:solidFill>
                          <a:latin typeface="Times New Roman"/>
                          <a:ea typeface="Times New Roman"/>
                          <a:cs typeface="Times New Roman"/>
                          <a:sym typeface="Times New Roman"/>
                        </a:rPr>
                        <a:t> Gnana </a:t>
                      </a:r>
                      <a:r>
                        <a:rPr lang="en-US" sz="1400" b="0" i="0" u="none" strike="noStrike" cap="none" dirty="0" err="1">
                          <a:solidFill>
                            <a:schemeClr val="lt1"/>
                          </a:solidFill>
                          <a:latin typeface="Times New Roman"/>
                          <a:ea typeface="Times New Roman"/>
                          <a:cs typeface="Times New Roman"/>
                          <a:sym typeface="Times New Roman"/>
                        </a:rPr>
                        <a:t>Prathyusha</a:t>
                      </a:r>
                      <a:r>
                        <a:rPr lang="en-US" sz="1400" b="0" i="0" u="none" strike="noStrike" cap="none" dirty="0">
                          <a:solidFill>
                            <a:schemeClr val="lt1"/>
                          </a:solidFill>
                          <a:latin typeface="Times New Roman"/>
                          <a:ea typeface="Times New Roman"/>
                          <a:cs typeface="Times New Roman"/>
                          <a:sym typeface="Times New Roman"/>
                        </a:rPr>
                        <a:t>, </a:t>
                      </a:r>
                      <a:r>
                        <a:rPr lang="en-US" sz="1400" b="0" i="0" u="none" strike="noStrike" cap="none" dirty="0" err="1">
                          <a:solidFill>
                            <a:schemeClr val="lt1"/>
                          </a:solidFill>
                          <a:latin typeface="Times New Roman"/>
                          <a:ea typeface="Times New Roman"/>
                          <a:cs typeface="Times New Roman"/>
                          <a:sym typeface="Times New Roman"/>
                        </a:rPr>
                        <a:t>Botlagunta</a:t>
                      </a:r>
                      <a:r>
                        <a:rPr lang="en-US" sz="1400" b="0" i="0" u="none" strike="noStrike" cap="none" dirty="0">
                          <a:solidFill>
                            <a:schemeClr val="lt1"/>
                          </a:solidFill>
                          <a:latin typeface="Times New Roman"/>
                          <a:ea typeface="Times New Roman"/>
                          <a:cs typeface="Times New Roman"/>
                          <a:sym typeface="Times New Roman"/>
                        </a:rPr>
                        <a:t> </a:t>
                      </a:r>
                      <a:r>
                        <a:rPr lang="en-US" sz="1400" b="0" i="0" u="none" strike="noStrike" cap="none" dirty="0" err="1">
                          <a:solidFill>
                            <a:schemeClr val="lt1"/>
                          </a:solidFill>
                          <a:latin typeface="Times New Roman"/>
                          <a:ea typeface="Times New Roman"/>
                          <a:cs typeface="Times New Roman"/>
                          <a:sym typeface="Times New Roman"/>
                        </a:rPr>
                        <a:t>Sahithi</a:t>
                      </a:r>
                      <a:r>
                        <a:rPr lang="en-US" sz="1400" b="0" i="0" u="none" strike="noStrike" cap="none" dirty="0">
                          <a:solidFill>
                            <a:schemeClr val="lt1"/>
                          </a:solidFill>
                          <a:latin typeface="Times New Roman"/>
                          <a:ea typeface="Times New Roman"/>
                          <a:cs typeface="Times New Roman"/>
                          <a:sym typeface="Times New Roman"/>
                        </a:rPr>
                        <a:t>, S </a:t>
                      </a:r>
                      <a:r>
                        <a:rPr lang="en-US" sz="1400" b="0" i="0" u="none" strike="noStrike" cap="none" dirty="0" err="1">
                          <a:solidFill>
                            <a:schemeClr val="lt1"/>
                          </a:solidFill>
                          <a:latin typeface="Times New Roman"/>
                          <a:ea typeface="Times New Roman"/>
                          <a:cs typeface="Times New Roman"/>
                          <a:sym typeface="Times New Roman"/>
                        </a:rPr>
                        <a:t>Nagendram</a:t>
                      </a:r>
                      <a:r>
                        <a:rPr lang="en-US" sz="1400" b="0" i="0" u="none" strike="noStrike" cap="none" dirty="0">
                          <a:solidFill>
                            <a:schemeClr val="lt1"/>
                          </a:solidFill>
                          <a:latin typeface="Times New Roman"/>
                          <a:ea typeface="Times New Roman"/>
                          <a:cs typeface="Times New Roman"/>
                          <a:sym typeface="Times New Roman"/>
                        </a:rPr>
                        <a:t>, Journal of Physics: Conference Series,2020.</a:t>
                      </a:r>
                      <a:endParaRPr lang="en-IN" dirty="0"/>
                    </a:p>
                  </a:txBody>
                  <a:tcPr>
                    <a:noFill/>
                  </a:tcPr>
                </a:tc>
                <a:tc>
                  <a:txBody>
                    <a:bodyPr/>
                    <a:lstStyle/>
                    <a:p>
                      <a:r>
                        <a:rPr lang="en-US" sz="1400" b="0" i="0" u="none" strike="noStrike" cap="none" dirty="0">
                          <a:solidFill>
                            <a:schemeClr val="lt1"/>
                          </a:solidFill>
                          <a:latin typeface="Times New Roman"/>
                          <a:ea typeface="Times New Roman"/>
                          <a:cs typeface="Times New Roman"/>
                          <a:sym typeface="Times New Roman"/>
                        </a:rPr>
                        <a:t>Covid-19 Detection from Chest X-Ray using Convolution Neural Networks</a:t>
                      </a:r>
                      <a:endParaRPr lang="en-IN" dirty="0"/>
                    </a:p>
                  </a:txBody>
                  <a:tcPr>
                    <a:noFill/>
                  </a:tcPr>
                </a:tc>
                <a:tc>
                  <a:txBody>
                    <a:bodyPr/>
                    <a:lstStyle/>
                    <a:p>
                      <a:r>
                        <a:rPr lang="en-IN" dirty="0">
                          <a:solidFill>
                            <a:schemeClr val="bg1"/>
                          </a:solidFill>
                          <a:latin typeface="Times New Roman" panose="02020603050405020304" pitchFamily="18" charset="0"/>
                          <a:cs typeface="Times New Roman" panose="02020603050405020304" pitchFamily="18" charset="0"/>
                        </a:rPr>
                        <a:t>Convolutional neural network(CNN)</a:t>
                      </a: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latin typeface="Times New Roman"/>
                          <a:ea typeface="Times New Roman"/>
                          <a:cs typeface="Times New Roman"/>
                          <a:sym typeface="Times New Roman"/>
                        </a:rPr>
                        <a:t>There are different ways to diagnose the COVID-19, but they are cost-effective and increasing the time taken to produce, buy using chest x-ray we can reduce cost and result in Time.</a:t>
                      </a:r>
                    </a:p>
                  </a:txBody>
                  <a:tcPr>
                    <a:noFill/>
                  </a:tcPr>
                </a:tc>
                <a:extLst>
                  <a:ext uri="{0D108BD9-81ED-4DB2-BD59-A6C34878D82A}">
                    <a16:rowId xmlns:a16="http://schemas.microsoft.com/office/drawing/2014/main" val="259746272"/>
                  </a:ext>
                </a:extLst>
              </a:tr>
              <a:tr h="7975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Parag Chatterjee , Mainak Biswas, and Arnab Kumar Das, Journal of Physics,2020.</a:t>
                      </a:r>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Specialized covid-19 detection techniques with machine learning.</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Convolutional neural network  architectures are  used</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It uses the technique called transfer learning for automatic detection of the COVID-19 disease. </a:t>
                      </a:r>
                      <a:endParaRPr lang="en-IN" dirty="0"/>
                    </a:p>
                  </a:txBody>
                  <a:tcPr>
                    <a:noFill/>
                  </a:tcPr>
                </a:tc>
                <a:extLst>
                  <a:ext uri="{0D108BD9-81ED-4DB2-BD59-A6C34878D82A}">
                    <a16:rowId xmlns:a16="http://schemas.microsoft.com/office/drawing/2014/main" val="4155112587"/>
                  </a:ext>
                </a:extLst>
              </a:tr>
            </a:tbl>
          </a:graphicData>
        </a:graphic>
      </p:graphicFrame>
    </p:spTree>
    <p:extLst>
      <p:ext uri="{BB962C8B-B14F-4D97-AF65-F5344CB8AC3E}">
        <p14:creationId xmlns:p14="http://schemas.microsoft.com/office/powerpoint/2010/main" val="96307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7111F2D-128F-DB22-C8B7-9BD1712514B5}"/>
              </a:ext>
            </a:extLst>
          </p:cNvPr>
          <p:cNvGraphicFramePr>
            <a:graphicFrameLocks noGrp="1"/>
          </p:cNvGraphicFramePr>
          <p:nvPr>
            <p:extLst>
              <p:ext uri="{D42A27DB-BD31-4B8C-83A1-F6EECF244321}">
                <p14:modId xmlns:p14="http://schemas.microsoft.com/office/powerpoint/2010/main" val="36803170"/>
              </p:ext>
            </p:extLst>
          </p:nvPr>
        </p:nvGraphicFramePr>
        <p:xfrm>
          <a:off x="235669" y="69216"/>
          <a:ext cx="11302740" cy="6647136"/>
        </p:xfrm>
        <a:graphic>
          <a:graphicData uri="http://schemas.openxmlformats.org/drawingml/2006/table">
            <a:tbl>
              <a:tblPr firstRow="1" bandRow="1">
                <a:tableStyleId>{073A0DAA-6AF3-43AB-8588-CEC1D06C72B9}</a:tableStyleId>
              </a:tblPr>
              <a:tblGrid>
                <a:gridCol w="2825685">
                  <a:extLst>
                    <a:ext uri="{9D8B030D-6E8A-4147-A177-3AD203B41FA5}">
                      <a16:colId xmlns:a16="http://schemas.microsoft.com/office/drawing/2014/main" val="1160938824"/>
                    </a:ext>
                  </a:extLst>
                </a:gridCol>
                <a:gridCol w="2825685">
                  <a:extLst>
                    <a:ext uri="{9D8B030D-6E8A-4147-A177-3AD203B41FA5}">
                      <a16:colId xmlns:a16="http://schemas.microsoft.com/office/drawing/2014/main" val="1147953544"/>
                    </a:ext>
                  </a:extLst>
                </a:gridCol>
                <a:gridCol w="2825685">
                  <a:extLst>
                    <a:ext uri="{9D8B030D-6E8A-4147-A177-3AD203B41FA5}">
                      <a16:colId xmlns:a16="http://schemas.microsoft.com/office/drawing/2014/main" val="3271479756"/>
                    </a:ext>
                  </a:extLst>
                </a:gridCol>
                <a:gridCol w="2825685">
                  <a:extLst>
                    <a:ext uri="{9D8B030D-6E8A-4147-A177-3AD203B41FA5}">
                      <a16:colId xmlns:a16="http://schemas.microsoft.com/office/drawing/2014/main" val="860339961"/>
                    </a:ext>
                  </a:extLst>
                </a:gridCol>
              </a:tblGrid>
              <a:tr h="687339">
                <a:tc>
                  <a:txBody>
                    <a:bodyPr/>
                    <a:lstStyle/>
                    <a:p>
                      <a:pPr marL="0" marR="0" lvl="0" indent="0" algn="just" rtl="0">
                        <a:lnSpc>
                          <a:spcPct val="100000"/>
                        </a:lnSpc>
                        <a:spcBef>
                          <a:spcPts val="0"/>
                        </a:spcBef>
                        <a:spcAft>
                          <a:spcPts val="0"/>
                        </a:spcAft>
                        <a:buClr>
                          <a:srgbClr val="000000"/>
                        </a:buClr>
                        <a:buSzPts val="1400"/>
                        <a:buFont typeface="Times New Roman"/>
                        <a:buNone/>
                      </a:pPr>
                      <a:r>
                        <a:rPr lang="en-US" sz="1400" b="0" i="0" u="none" strike="noStrike" cap="none" dirty="0" err="1">
                          <a:solidFill>
                            <a:srgbClr val="000000"/>
                          </a:solidFill>
                          <a:latin typeface="Times New Roman"/>
                          <a:ea typeface="Times New Roman"/>
                          <a:cs typeface="Times New Roman"/>
                          <a:sym typeface="Times New Roman"/>
                        </a:rPr>
                        <a:t>Moutaz</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Alazab</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Albara</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Awajan</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Abdelwadood</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Mesleh</a:t>
                      </a:r>
                      <a:r>
                        <a:rPr lang="en-US" sz="1400" b="0" i="0" u="none" strike="noStrike" cap="none" dirty="0">
                          <a:solidFill>
                            <a:srgbClr val="000000"/>
                          </a:solidFill>
                          <a:latin typeface="Times New Roman"/>
                          <a:ea typeface="Times New Roman"/>
                          <a:cs typeface="Times New Roman"/>
                          <a:sym typeface="Times New Roman"/>
                        </a:rPr>
                        <a:t>, Ajith Abraham, Salah </a:t>
                      </a:r>
                      <a:r>
                        <a:rPr lang="en-US" sz="1400" b="0" i="0" u="none" strike="noStrike" cap="none" dirty="0" err="1">
                          <a:solidFill>
                            <a:srgbClr val="000000"/>
                          </a:solidFill>
                          <a:latin typeface="Times New Roman"/>
                          <a:ea typeface="Times New Roman"/>
                          <a:cs typeface="Times New Roman"/>
                          <a:sym typeface="Times New Roman"/>
                        </a:rPr>
                        <a:t>Alhyari</a:t>
                      </a:r>
                      <a:r>
                        <a:rPr lang="en-US" sz="1400" b="0" i="0" u="none" strike="noStrike" cap="none" dirty="0">
                          <a:solidFill>
                            <a:schemeClr val="bg1"/>
                          </a:solidFill>
                          <a:latin typeface="Times New Roman"/>
                          <a:ea typeface="Times New Roman"/>
                          <a:cs typeface="Times New Roman"/>
                          <a:sym typeface="Times New Roman"/>
                        </a:rPr>
                        <a:t>,</a:t>
                      </a:r>
                      <a:r>
                        <a:rPr lang="en-US" sz="1400" b="0" i="0" u="none" strike="noStrike" cap="none" dirty="0">
                          <a:solidFill>
                            <a:srgbClr val="000000"/>
                          </a:solidFill>
                          <a:latin typeface="Times New Roman"/>
                          <a:ea typeface="Times New Roman"/>
                          <a:cs typeface="Times New Roman"/>
                          <a:sym typeface="Times New Roman"/>
                        </a:rPr>
                        <a:t> International Journal of Computer Information Systems and Industrial Management Applications,2020</a:t>
                      </a:r>
                      <a:endParaRPr lang="en-US" sz="1400" b="0" i="0" u="none" strike="noStrike" cap="none" dirty="0">
                        <a:solidFill>
                          <a:schemeClr val="dk1"/>
                        </a:solidFill>
                        <a:latin typeface="Times New Roman"/>
                        <a:ea typeface="Times New Roman"/>
                        <a:cs typeface="Times New Roman"/>
                        <a:sym typeface="Times New Roman"/>
                      </a:endParaRPr>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COVID-19 Prediction and Detection Using Deep Learning.</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CNN</a:t>
                      </a:r>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COVID-19 detector obtained better results when using augmentation. A better training process was achieved as the gap between the training and validation became smaller.</a:t>
                      </a:r>
                      <a:endParaRPr lang="en-US" dirty="0"/>
                    </a:p>
                    <a:p>
                      <a:endParaRPr lang="en-IN" dirty="0"/>
                    </a:p>
                  </a:txBody>
                  <a:tcPr>
                    <a:noFill/>
                  </a:tcPr>
                </a:tc>
                <a:extLst>
                  <a:ext uri="{0D108BD9-81ED-4DB2-BD59-A6C34878D82A}">
                    <a16:rowId xmlns:a16="http://schemas.microsoft.com/office/drawing/2014/main" val="1451957989"/>
                  </a:ext>
                </a:extLst>
              </a:tr>
              <a:tr h="592860">
                <a:tc>
                  <a:txBody>
                    <a:bodyPr/>
                    <a:lstStyle/>
                    <a:p>
                      <a:r>
                        <a:rPr lang="en-US" sz="1400" b="0" i="0" u="none" strike="noStrike" cap="none" dirty="0" err="1">
                          <a:solidFill>
                            <a:srgbClr val="000000"/>
                          </a:solidFill>
                          <a:latin typeface="Times New Roman"/>
                          <a:ea typeface="Times New Roman"/>
                          <a:cs typeface="Times New Roman"/>
                          <a:sym typeface="Times New Roman"/>
                        </a:rPr>
                        <a:t>Wentao</a:t>
                      </a:r>
                      <a:r>
                        <a:rPr lang="en-US" sz="1400" b="0" i="0" u="none" strike="noStrike" cap="none" dirty="0">
                          <a:solidFill>
                            <a:srgbClr val="000000"/>
                          </a:solidFill>
                          <a:latin typeface="Times New Roman"/>
                          <a:ea typeface="Times New Roman"/>
                          <a:cs typeface="Times New Roman"/>
                          <a:sym typeface="Times New Roman"/>
                        </a:rPr>
                        <a:t> Zhao, Wei Jiang &amp; </a:t>
                      </a:r>
                      <a:r>
                        <a:rPr lang="en-US" sz="1400" b="0" i="0" u="none" strike="noStrike" cap="none" dirty="0" err="1">
                          <a:solidFill>
                            <a:srgbClr val="000000"/>
                          </a:solidFill>
                          <a:latin typeface="Times New Roman"/>
                          <a:ea typeface="Times New Roman"/>
                          <a:cs typeface="Times New Roman"/>
                          <a:sym typeface="Times New Roman"/>
                        </a:rPr>
                        <a:t>Xinguo</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Qiu</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Scientifc</a:t>
                      </a:r>
                      <a:r>
                        <a:rPr lang="en-US" sz="1400" b="0" i="0" u="none" strike="noStrike" cap="none" dirty="0">
                          <a:solidFill>
                            <a:srgbClr val="000000"/>
                          </a:solidFill>
                          <a:latin typeface="Times New Roman"/>
                          <a:ea typeface="Times New Roman"/>
                          <a:cs typeface="Times New Roman"/>
                          <a:sym typeface="Times New Roman"/>
                        </a:rPr>
                        <a:t> Reports,2020.</a:t>
                      </a:r>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Deep learning for COVID‐19 detection based on CT images.</a:t>
                      </a:r>
                    </a:p>
                    <a:p>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Transfer learning method to improve the performance of CNN is used.</a:t>
                      </a:r>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The Grad-Cam visualization techniques is established to explore and understand the covid affected area in the CT image.</a:t>
                      </a:r>
                    </a:p>
                  </a:txBody>
                  <a:tcPr>
                    <a:noFill/>
                  </a:tcPr>
                </a:tc>
                <a:extLst>
                  <a:ext uri="{0D108BD9-81ED-4DB2-BD59-A6C34878D82A}">
                    <a16:rowId xmlns:a16="http://schemas.microsoft.com/office/drawing/2014/main" val="1405574541"/>
                  </a:ext>
                </a:extLst>
              </a:tr>
              <a:tr h="1160736">
                <a:tc>
                  <a:txBody>
                    <a:bodyPr/>
                    <a:lstStyle/>
                    <a:p>
                      <a:r>
                        <a:rPr lang="en-US" sz="1400" b="0" i="0" u="none" strike="noStrike" cap="none" dirty="0">
                          <a:solidFill>
                            <a:srgbClr val="000000"/>
                          </a:solidFill>
                          <a:latin typeface="Times New Roman"/>
                          <a:ea typeface="Times New Roman"/>
                          <a:cs typeface="Times New Roman"/>
                          <a:sym typeface="Times New Roman"/>
                        </a:rPr>
                        <a:t>S. V. </a:t>
                      </a:r>
                      <a:r>
                        <a:rPr lang="en-US" sz="1400" b="0" i="0" u="none" strike="noStrike" cap="none" dirty="0" err="1">
                          <a:solidFill>
                            <a:srgbClr val="000000"/>
                          </a:solidFill>
                          <a:latin typeface="Times New Roman"/>
                          <a:ea typeface="Times New Roman"/>
                          <a:cs typeface="Times New Roman"/>
                          <a:sym typeface="Times New Roman"/>
                        </a:rPr>
                        <a:t>Kogilavani</a:t>
                      </a:r>
                      <a:r>
                        <a:rPr lang="en-US" sz="1400" b="0" i="0" u="none" strike="noStrike" cap="none" dirty="0">
                          <a:solidFill>
                            <a:srgbClr val="000000"/>
                          </a:solidFill>
                          <a:latin typeface="Times New Roman"/>
                          <a:ea typeface="Times New Roman"/>
                          <a:cs typeface="Times New Roman"/>
                          <a:sym typeface="Times New Roman"/>
                        </a:rPr>
                        <a:t> , J. </a:t>
                      </a:r>
                      <a:r>
                        <a:rPr lang="en-US" sz="1400" b="0" i="0" u="none" strike="noStrike" cap="none" dirty="0" err="1">
                          <a:solidFill>
                            <a:srgbClr val="000000"/>
                          </a:solidFill>
                          <a:latin typeface="Times New Roman"/>
                          <a:ea typeface="Times New Roman"/>
                          <a:cs typeface="Times New Roman"/>
                          <a:sym typeface="Times New Roman"/>
                        </a:rPr>
                        <a:t>Prabhu,R</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Sandhiya,M</a:t>
                      </a:r>
                      <a:r>
                        <a:rPr lang="en-US" sz="1400" b="0" i="0" u="none" strike="noStrike" cap="none" dirty="0">
                          <a:solidFill>
                            <a:srgbClr val="000000"/>
                          </a:solidFill>
                          <a:latin typeface="Times New Roman"/>
                          <a:ea typeface="Times New Roman"/>
                          <a:cs typeface="Times New Roman"/>
                          <a:sym typeface="Times New Roman"/>
                        </a:rPr>
                        <a:t>. Sandeep </a:t>
                      </a:r>
                      <a:r>
                        <a:rPr lang="en-US" sz="1400" b="0" i="0" u="none" strike="noStrike" cap="none" dirty="0" err="1">
                          <a:solidFill>
                            <a:srgbClr val="000000"/>
                          </a:solidFill>
                          <a:latin typeface="Times New Roman"/>
                          <a:ea typeface="Times New Roman"/>
                          <a:cs typeface="Times New Roman"/>
                          <a:sym typeface="Times New Roman"/>
                        </a:rPr>
                        <a:t>Kumar,UmaShankar</a:t>
                      </a:r>
                      <a:r>
                        <a:rPr lang="en-US" sz="1400" b="0" i="0" u="none" strike="noStrike" cap="none" dirty="0">
                          <a:solidFill>
                            <a:srgbClr val="000000"/>
                          </a:solidFill>
                          <a:latin typeface="Times New Roman"/>
                          <a:ea typeface="Times New Roman"/>
                          <a:cs typeface="Times New Roman"/>
                          <a:sym typeface="Times New Roman"/>
                        </a:rPr>
                        <a:t> Subramaniam, </a:t>
                      </a:r>
                      <a:r>
                        <a:rPr lang="en-US" sz="1400" b="0" i="0" u="none" strike="noStrike" cap="none" dirty="0" err="1">
                          <a:solidFill>
                            <a:srgbClr val="000000"/>
                          </a:solidFill>
                          <a:latin typeface="Times New Roman"/>
                          <a:ea typeface="Times New Roman"/>
                          <a:cs typeface="Times New Roman"/>
                          <a:sym typeface="Times New Roman"/>
                        </a:rPr>
                        <a:t>Alagar</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Karthick,M</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Muhibbullah</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Hindawi</a:t>
                      </a:r>
                      <a:r>
                        <a:rPr lang="en-US" sz="1400" b="0" i="0" u="none" strike="noStrike" cap="none" dirty="0">
                          <a:solidFill>
                            <a:srgbClr val="000000"/>
                          </a:solidFill>
                          <a:latin typeface="Times New Roman"/>
                          <a:ea typeface="Times New Roman"/>
                          <a:cs typeface="Times New Roman"/>
                          <a:sym typeface="Times New Roman"/>
                        </a:rPr>
                        <a:t> [computational and mathematical methods in medicine],2021</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 COVID-19 detection based on lung </a:t>
                      </a:r>
                      <a:r>
                        <a:rPr lang="en-US" sz="1400" b="0" i="0" u="none" strike="noStrike" cap="none" dirty="0" err="1">
                          <a:solidFill>
                            <a:srgbClr val="000000"/>
                          </a:solidFill>
                          <a:latin typeface="Times New Roman"/>
                          <a:ea typeface="Times New Roman"/>
                          <a:cs typeface="Times New Roman"/>
                          <a:sym typeface="Times New Roman"/>
                        </a:rPr>
                        <a:t>ct</a:t>
                      </a:r>
                      <a:r>
                        <a:rPr lang="en-US" sz="1400" b="0" i="0" u="none" strike="noStrike" cap="none" dirty="0">
                          <a:solidFill>
                            <a:srgbClr val="000000"/>
                          </a:solidFill>
                          <a:latin typeface="Times New Roman"/>
                          <a:ea typeface="Times New Roman"/>
                          <a:cs typeface="Times New Roman"/>
                          <a:sym typeface="Times New Roman"/>
                        </a:rPr>
                        <a:t> scan using deep</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Deep learning architectures, namely,VGG16, </a:t>
                      </a:r>
                      <a:r>
                        <a:rPr lang="en-US" sz="1400" b="0" i="0" u="none" strike="noStrike" cap="none" dirty="0" err="1">
                          <a:solidFill>
                            <a:srgbClr val="000000"/>
                          </a:solidFill>
                          <a:latin typeface="Times New Roman"/>
                          <a:ea typeface="Times New Roman"/>
                          <a:cs typeface="Times New Roman"/>
                          <a:sym typeface="Times New Roman"/>
                        </a:rPr>
                        <a:t>DenseNet</a:t>
                      </a:r>
                      <a:r>
                        <a:rPr lang="en-US" sz="1400" b="0" i="0" u="none" strike="noStrike" cap="none" dirty="0">
                          <a:solidFill>
                            <a:srgbClr val="000000"/>
                          </a:solidFill>
                          <a:latin typeface="Times New Roman"/>
                          <a:ea typeface="Times New Roman"/>
                          <a:cs typeface="Times New Roman"/>
                          <a:sym typeface="Times New Roman"/>
                        </a:rPr>
                        <a:t> , </a:t>
                      </a:r>
                      <a:r>
                        <a:rPr lang="en-US" sz="1400" b="0" i="0" u="none" strike="noStrike" cap="none" dirty="0" err="1">
                          <a:solidFill>
                            <a:srgbClr val="000000"/>
                          </a:solidFill>
                          <a:latin typeface="Times New Roman"/>
                          <a:ea typeface="Times New Roman"/>
                          <a:cs typeface="Times New Roman"/>
                          <a:sym typeface="Times New Roman"/>
                        </a:rPr>
                        <a:t>MobileNet</a:t>
                      </a:r>
                      <a:r>
                        <a:rPr lang="en-US" sz="1400" b="0" i="0" u="none" strike="noStrike" cap="none" dirty="0">
                          <a:solidFill>
                            <a:srgbClr val="000000"/>
                          </a:solidFill>
                          <a:latin typeface="Times New Roman"/>
                          <a:ea typeface="Times New Roman"/>
                          <a:cs typeface="Times New Roman"/>
                          <a:sym typeface="Times New Roman"/>
                        </a:rPr>
                        <a:t> , </a:t>
                      </a:r>
                      <a:r>
                        <a:rPr lang="en-US" sz="1400" b="0" i="0" u="none" strike="noStrike" cap="none" dirty="0" err="1">
                          <a:solidFill>
                            <a:srgbClr val="000000"/>
                          </a:solidFill>
                          <a:latin typeface="Times New Roman"/>
                          <a:ea typeface="Times New Roman"/>
                          <a:cs typeface="Times New Roman"/>
                          <a:sym typeface="Times New Roman"/>
                        </a:rPr>
                        <a:t>Xception</a:t>
                      </a:r>
                      <a:r>
                        <a:rPr lang="en-US" sz="1400" b="0" i="0" u="none" strike="noStrike" cap="none" dirty="0">
                          <a:solidFill>
                            <a:srgbClr val="000000"/>
                          </a:solidFill>
                          <a:latin typeface="Times New Roman"/>
                          <a:ea typeface="Times New Roman"/>
                          <a:cs typeface="Times New Roman"/>
                          <a:sym typeface="Times New Roman"/>
                        </a:rPr>
                        <a:t> , Efficient Net  and </a:t>
                      </a:r>
                      <a:r>
                        <a:rPr lang="en-US" sz="1400" b="0" i="0" u="none" strike="noStrike" cap="none" dirty="0" err="1">
                          <a:solidFill>
                            <a:srgbClr val="000000"/>
                          </a:solidFill>
                          <a:latin typeface="Times New Roman"/>
                          <a:ea typeface="Times New Roman"/>
                          <a:cs typeface="Times New Roman"/>
                          <a:sym typeface="Times New Roman"/>
                        </a:rPr>
                        <a:t>NASNet</a:t>
                      </a:r>
                      <a:r>
                        <a:rPr lang="en-US" sz="1400" b="0" i="0" u="none" strike="noStrike" cap="none" dirty="0">
                          <a:solidFill>
                            <a:srgbClr val="000000"/>
                          </a:solidFill>
                          <a:latin typeface="Times New Roman"/>
                          <a:ea typeface="Times New Roman"/>
                          <a:cs typeface="Times New Roman"/>
                          <a:sym typeface="Times New Roman"/>
                        </a:rPr>
                        <a:t> are used</a:t>
                      </a:r>
                      <a:endParaRPr lang="en-IN" dirty="0"/>
                    </a:p>
                  </a:txBody>
                  <a:tcPr>
                    <a:noFill/>
                  </a:tcPr>
                </a:tc>
                <a:tc>
                  <a:txBody>
                    <a:bodyPr/>
                    <a:lstStyle/>
                    <a:p>
                      <a:r>
                        <a:rPr lang="en-US" sz="1400" b="0" i="0" u="none" strike="noStrike" cap="none" dirty="0">
                          <a:solidFill>
                            <a:srgbClr val="000000"/>
                          </a:solidFill>
                          <a:latin typeface="Times New Roman"/>
                          <a:ea typeface="Times New Roman"/>
                          <a:cs typeface="Times New Roman"/>
                          <a:sym typeface="Times New Roman"/>
                        </a:rPr>
                        <a:t>The image filtering preprocessing technique is used to filter the size of all input samples.</a:t>
                      </a:r>
                      <a:endParaRPr lang="en-IN" dirty="0"/>
                    </a:p>
                  </a:txBody>
                  <a:tcPr>
                    <a:noFill/>
                  </a:tcPr>
                </a:tc>
                <a:extLst>
                  <a:ext uri="{0D108BD9-81ED-4DB2-BD59-A6C34878D82A}">
                    <a16:rowId xmlns:a16="http://schemas.microsoft.com/office/drawing/2014/main" val="995203062"/>
                  </a:ext>
                </a:extLst>
              </a:tr>
              <a:tr h="116073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Joy </a:t>
                      </a:r>
                      <a:r>
                        <a:rPr lang="en-US" sz="1400" b="0" i="0" u="none" strike="noStrike" cap="none" dirty="0" err="1">
                          <a:solidFill>
                            <a:srgbClr val="000000"/>
                          </a:solidFill>
                          <a:latin typeface="Times New Roman"/>
                          <a:ea typeface="Times New Roman"/>
                          <a:cs typeface="Times New Roman"/>
                          <a:sym typeface="Times New Roman"/>
                        </a:rPr>
                        <a:t>Iong-Zong</a:t>
                      </a:r>
                      <a:r>
                        <a:rPr lang="en-US" sz="1400" b="0" i="0" u="none" strike="noStrike" cap="none" dirty="0">
                          <a:solidFill>
                            <a:srgbClr val="000000"/>
                          </a:solidFill>
                          <a:latin typeface="Times New Roman"/>
                          <a:ea typeface="Times New Roman"/>
                          <a:cs typeface="Times New Roman"/>
                          <a:sym typeface="Times New Roman"/>
                        </a:rPr>
                        <a:t> Chen, Journal of ISMAC,2021.</a:t>
                      </a:r>
                      <a:endParaRPr lang="en-US" sz="1400" b="0" i="0" u="none" strike="noStrike" cap="none" dirty="0">
                        <a:solidFill>
                          <a:srgbClr val="000000"/>
                        </a:solidFill>
                        <a:latin typeface="+mn-lt"/>
                        <a:ea typeface="Arial"/>
                        <a:cs typeface="Arial"/>
                        <a:sym typeface="Arial"/>
                      </a:endParaRPr>
                    </a:p>
                    <a:p>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Design of Accurate Classification of COVID-19 Disease in X-Ray Images Using Deep Learning Approach</a:t>
                      </a:r>
                      <a:endParaRPr lang="en-IN" dirty="0"/>
                    </a:p>
                    <a:p>
                      <a:endParaRPr lang="en-IN" dirty="0"/>
                    </a:p>
                  </a:txBody>
                  <a:tcPr>
                    <a:noFill/>
                  </a:tcPr>
                </a:tc>
                <a:tc>
                  <a:txBody>
                    <a:bodyPr/>
                    <a:lstStyle/>
                    <a:p>
                      <a:r>
                        <a:rPr lang="en-IN" dirty="0">
                          <a:solidFill>
                            <a:schemeClr val="bg1"/>
                          </a:solidFill>
                        </a:rPr>
                        <a:t>CNN and </a:t>
                      </a:r>
                      <a:r>
                        <a:rPr lang="en-US" sz="1400" b="0" i="0" u="none" strike="noStrike" cap="none" dirty="0">
                          <a:solidFill>
                            <a:srgbClr val="000000"/>
                          </a:solidFill>
                          <a:latin typeface="Times New Roman"/>
                          <a:ea typeface="Times New Roman"/>
                          <a:cs typeface="Times New Roman"/>
                          <a:sym typeface="Times New Roman"/>
                        </a:rPr>
                        <a:t>Histogram-Oriented Gradients (HOG) methodology.</a:t>
                      </a:r>
                      <a:endParaRPr lang="en-IN" dirty="0">
                        <a:solidFill>
                          <a:schemeClr val="bg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The analysis of 10 fold cross-validation with confusion metrics can also take place in </a:t>
                      </a:r>
                      <a:r>
                        <a:rPr lang="en-US" sz="1400" dirty="0">
                          <a:solidFill>
                            <a:schemeClr val="bg1"/>
                          </a:solidFill>
                          <a:latin typeface="Times New Roman"/>
                          <a:ea typeface="Times New Roman"/>
                          <a:cs typeface="Times New Roman"/>
                          <a:sym typeface="Times New Roman"/>
                        </a:rPr>
                        <a:t>this</a:t>
                      </a:r>
                      <a:r>
                        <a:rPr lang="en-US" sz="1400" b="0" i="0" u="none" strike="noStrike" cap="none" dirty="0">
                          <a:solidFill>
                            <a:srgbClr val="000000"/>
                          </a:solidFill>
                          <a:latin typeface="Times New Roman"/>
                          <a:ea typeface="Times New Roman"/>
                          <a:cs typeface="Times New Roman"/>
                          <a:sym typeface="Times New Roman"/>
                        </a:rPr>
                        <a:t> research work to detect various diseases caused due to lung infection such as Pneumonia corona virus positive or negative</a:t>
                      </a:r>
                      <a:endParaRPr lang="en-US" dirty="0"/>
                    </a:p>
                  </a:txBody>
                  <a:tcPr>
                    <a:noFill/>
                  </a:tcPr>
                </a:tc>
                <a:extLst>
                  <a:ext uri="{0D108BD9-81ED-4DB2-BD59-A6C34878D82A}">
                    <a16:rowId xmlns:a16="http://schemas.microsoft.com/office/drawing/2014/main" val="2385942026"/>
                  </a:ext>
                </a:extLst>
              </a:tr>
              <a:tr h="1160736">
                <a:tc>
                  <a:txBody>
                    <a:bodyPr/>
                    <a:lstStyle/>
                    <a:p>
                      <a:r>
                        <a:rPr lang="en-US" sz="1400" b="0" i="0" u="none" strike="noStrike" cap="none" dirty="0">
                          <a:solidFill>
                            <a:srgbClr val="000000"/>
                          </a:solidFill>
                          <a:latin typeface="Times New Roman"/>
                          <a:ea typeface="Times New Roman"/>
                          <a:cs typeface="Times New Roman"/>
                          <a:sym typeface="Times New Roman"/>
                        </a:rPr>
                        <a:t>Amir Rehman, Muhammad </a:t>
                      </a:r>
                      <a:r>
                        <a:rPr lang="en-US" sz="1400" b="0" i="0" u="none" strike="noStrike" cap="none" dirty="0" err="1">
                          <a:solidFill>
                            <a:srgbClr val="000000"/>
                          </a:solidFill>
                          <a:latin typeface="Times New Roman"/>
                          <a:ea typeface="Times New Roman"/>
                          <a:cs typeface="Times New Roman"/>
                          <a:sym typeface="Times New Roman"/>
                        </a:rPr>
                        <a:t>Azhar</a:t>
                      </a:r>
                      <a:r>
                        <a:rPr lang="en-US" sz="1400" b="0" i="0" u="none" strike="noStrike" cap="none" dirty="0">
                          <a:solidFill>
                            <a:srgbClr val="000000"/>
                          </a:solidFill>
                          <a:latin typeface="Times New Roman"/>
                          <a:ea typeface="Times New Roman"/>
                          <a:cs typeface="Times New Roman"/>
                          <a:sym typeface="Times New Roman"/>
                        </a:rPr>
                        <a:t> Iqbal, </a:t>
                      </a:r>
                      <a:r>
                        <a:rPr lang="en-US" sz="1400" b="0" i="0" u="none" strike="noStrike" cap="none" dirty="0" err="1">
                          <a:solidFill>
                            <a:srgbClr val="000000"/>
                          </a:solidFill>
                          <a:latin typeface="Times New Roman"/>
                          <a:ea typeface="Times New Roman"/>
                          <a:cs typeface="Times New Roman"/>
                          <a:sym typeface="Times New Roman"/>
                        </a:rPr>
                        <a:t>Huanlai</a:t>
                      </a:r>
                      <a:r>
                        <a:rPr lang="en-US" sz="1400" b="0" i="0" u="none" strike="noStrike" cap="none" dirty="0">
                          <a:solidFill>
                            <a:srgbClr val="000000"/>
                          </a:solidFill>
                          <a:latin typeface="Times New Roman"/>
                          <a:ea typeface="Times New Roman"/>
                          <a:cs typeface="Times New Roman"/>
                          <a:sym typeface="Times New Roman"/>
                        </a:rPr>
                        <a:t> Xing  and Irfan Ahmed, Applied sciences,2021.</a:t>
                      </a:r>
                      <a:endParaRPr lang="en-IN" dirty="0"/>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COVID-19 Detection Empowered with Machine Learning and Deep Learning Techniques: A Systematic Review.</a:t>
                      </a:r>
                      <a:endParaRPr lang="en-US" dirty="0"/>
                    </a:p>
                    <a:p>
                      <a:endParaRPr lang="en-IN" dirty="0"/>
                    </a:p>
                  </a:txBody>
                  <a:tcPr>
                    <a:noFill/>
                  </a:tcPr>
                </a:tc>
                <a:tc>
                  <a:txBody>
                    <a:bodyPr/>
                    <a:lstStyle/>
                    <a:p>
                      <a:r>
                        <a:rPr lang="en-IN" dirty="0">
                          <a:solidFill>
                            <a:schemeClr val="bg1"/>
                          </a:solidFill>
                        </a:rPr>
                        <a:t>ML/DL techniques</a:t>
                      </a:r>
                    </a:p>
                    <a:p>
                      <a:endParaRPr lang="en-IN" dirty="0">
                        <a:solidFill>
                          <a:schemeClr val="bg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Times New Roman"/>
                          <a:ea typeface="Times New Roman"/>
                          <a:cs typeface="Times New Roman"/>
                          <a:sym typeface="Times New Roman"/>
                        </a:rPr>
                        <a:t>It can be stated that radiological X-ray image-based models worked better than the C.T. image-based models.</a:t>
                      </a:r>
                      <a:endParaRPr lang="en-US" dirty="0"/>
                    </a:p>
                    <a:p>
                      <a:endParaRPr lang="en-IN" dirty="0"/>
                    </a:p>
                  </a:txBody>
                  <a:tcPr>
                    <a:noFill/>
                  </a:tcPr>
                </a:tc>
                <a:extLst>
                  <a:ext uri="{0D108BD9-81ED-4DB2-BD59-A6C34878D82A}">
                    <a16:rowId xmlns:a16="http://schemas.microsoft.com/office/drawing/2014/main" val="531436644"/>
                  </a:ext>
                </a:extLst>
              </a:tr>
            </a:tbl>
          </a:graphicData>
        </a:graphic>
      </p:graphicFrame>
    </p:spTree>
    <p:extLst>
      <p:ext uri="{BB962C8B-B14F-4D97-AF65-F5344CB8AC3E}">
        <p14:creationId xmlns:p14="http://schemas.microsoft.com/office/powerpoint/2010/main" val="399564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2554315" y="358541"/>
            <a:ext cx="7082743" cy="5648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dirty="0">
                <a:solidFill>
                  <a:srgbClr val="C00000"/>
                </a:solidFill>
                <a:latin typeface="Times New Roman"/>
                <a:ea typeface="Times New Roman"/>
                <a:cs typeface="Times New Roman"/>
                <a:sym typeface="Times New Roman"/>
              </a:rPr>
              <a:t>PROBLEM DEFINITION</a:t>
            </a:r>
            <a:endParaRPr sz="2800" dirty="0">
              <a:solidFill>
                <a:srgbClr val="C00000"/>
              </a:solidFill>
            </a:endParaRPr>
          </a:p>
        </p:txBody>
      </p:sp>
      <p:sp>
        <p:nvSpPr>
          <p:cNvPr id="73" name="Google Shape;73;p3"/>
          <p:cNvSpPr txBox="1">
            <a:spLocks noGrp="1"/>
          </p:cNvSpPr>
          <p:nvPr>
            <p:ph type="body" idx="1"/>
          </p:nvPr>
        </p:nvSpPr>
        <p:spPr>
          <a:xfrm>
            <a:off x="913773" y="1363045"/>
            <a:ext cx="10363826" cy="3424107"/>
          </a:xfrm>
          <a:prstGeom prst="rect">
            <a:avLst/>
          </a:prstGeom>
          <a:noFill/>
          <a:ln>
            <a:noFill/>
          </a:ln>
        </p:spPr>
        <p:txBody>
          <a:bodyPr spcFirstLastPara="1" wrap="square" lIns="91425" tIns="45700" rIns="91425" bIns="45700" anchor="t" anchorCtr="0">
            <a:normAutofit/>
          </a:bodyPr>
          <a:lstStyle/>
          <a:p>
            <a:pPr marL="285750" marR="342900" indent="-285750" algn="just">
              <a:buClrTx/>
              <a:buSzPts val="2000"/>
              <a:buFont typeface="Arial" panose="020B0604020202020204" pitchFamily="34" charset="0"/>
              <a:buChar char="•"/>
            </a:pPr>
            <a:r>
              <a:rPr lang="en-IN" sz="1800" dirty="0">
                <a:solidFill>
                  <a:srgbClr val="1C1D1E"/>
                </a:solidFill>
                <a:effectLst/>
                <a:latin typeface="Times New Roman" panose="02020603050405020304" pitchFamily="18" charset="0"/>
                <a:ea typeface="Times New Roman" panose="02020603050405020304" pitchFamily="18" charset="0"/>
              </a:rPr>
              <a:t>The current COVID-19 screening method is RT-PCR. </a:t>
            </a:r>
          </a:p>
          <a:p>
            <a:pPr marL="285750" marR="342900" indent="-285750" algn="just">
              <a:buClrTx/>
              <a:buSzPts val="2000"/>
              <a:buFont typeface="Arial" panose="020B0604020202020204" pitchFamily="34" charset="0"/>
              <a:buChar char="•"/>
            </a:pPr>
            <a:r>
              <a:rPr lang="en-IN" sz="1800" dirty="0">
                <a:solidFill>
                  <a:srgbClr val="1C1D1E"/>
                </a:solidFill>
                <a:effectLst/>
                <a:latin typeface="Times New Roman" panose="02020603050405020304" pitchFamily="18" charset="0"/>
                <a:ea typeface="Times New Roman" panose="02020603050405020304" pitchFamily="18" charset="0"/>
              </a:rPr>
              <a:t>This is the first method that is used by many practitioners/doctors to diagnose COVID-19. </a:t>
            </a:r>
          </a:p>
          <a:p>
            <a:pPr marL="285750" marR="342900" indent="-285750" algn="just">
              <a:buClrTx/>
              <a:buSzPts val="2000"/>
              <a:buFont typeface="Arial" panose="020B0604020202020204" pitchFamily="34" charset="0"/>
              <a:buChar char="•"/>
            </a:pPr>
            <a:r>
              <a:rPr lang="en-IN" sz="1800" dirty="0">
                <a:solidFill>
                  <a:srgbClr val="1C1D1E"/>
                </a:solidFill>
                <a:effectLst/>
                <a:latin typeface="Times New Roman" panose="02020603050405020304" pitchFamily="18" charset="0"/>
                <a:ea typeface="Times New Roman" panose="02020603050405020304" pitchFamily="18" charset="0"/>
              </a:rPr>
              <a:t>But the problem with this method is that it is very time-consuming and the results obtained from this method take few days to weeks. </a:t>
            </a:r>
          </a:p>
          <a:p>
            <a:pPr marL="285750" marR="342900" indent="-285750" algn="just">
              <a:buClrTx/>
              <a:buSzPts val="2000"/>
              <a:buFont typeface="Arial" panose="020B0604020202020204" pitchFamily="34" charset="0"/>
              <a:buChar char="•"/>
            </a:pPr>
            <a:r>
              <a:rPr lang="en-IN" sz="1800" dirty="0">
                <a:solidFill>
                  <a:srgbClr val="1C1D1E"/>
                </a:solidFill>
                <a:effectLst/>
                <a:latin typeface="Times New Roman" panose="02020603050405020304" pitchFamily="18" charset="0"/>
                <a:ea typeface="Times New Roman" panose="02020603050405020304" pitchFamily="18" charset="0"/>
              </a:rPr>
              <a:t>This creates a major challenge with less equipped clinics or hospitals.</a:t>
            </a:r>
          </a:p>
          <a:p>
            <a:pPr marL="285750" marR="342900" indent="-285750" algn="just">
              <a:buClrTx/>
              <a:buSzPts val="2000"/>
              <a:buFont typeface="Arial" panose="020B0604020202020204" pitchFamily="34" charset="0"/>
              <a:buChar char="•"/>
            </a:pPr>
            <a:r>
              <a:rPr lang="en-IN" sz="1800" dirty="0">
                <a:solidFill>
                  <a:srgbClr val="1C1D1E"/>
                </a:solidFill>
                <a:effectLst/>
                <a:latin typeface="Times New Roman" panose="02020603050405020304" pitchFamily="18" charset="0"/>
                <a:ea typeface="Times New Roman" panose="02020603050405020304" pitchFamily="18" charset="0"/>
              </a:rPr>
              <a:t> When compared to PCR techniques, chest X-Ray(CXR) methods have many advantages, that is, they are easily available and cheap</a:t>
            </a:r>
            <a:r>
              <a:rPr lang="en-IN" sz="1800" dirty="0">
                <a:solidFill>
                  <a:srgbClr val="1C1D1E"/>
                </a:solidFill>
                <a:effectLst/>
                <a:latin typeface="Open Sans" panose="020B0606030504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342900" lvl="0" indent="0" algn="l" rtl="0">
              <a:lnSpc>
                <a:spcPct val="120000"/>
              </a:lnSpc>
              <a:spcBef>
                <a:spcPts val="1000"/>
              </a:spcBef>
              <a:spcAft>
                <a:spcPts val="0"/>
              </a:spcAft>
              <a:buSzPts val="2000"/>
              <a:buNone/>
            </a:pPr>
            <a:endParaRPr b="0"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819507" y="411129"/>
            <a:ext cx="10364451" cy="5315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dirty="0">
                <a:solidFill>
                  <a:srgbClr val="C00000"/>
                </a:solidFill>
                <a:latin typeface="Times New Roman"/>
                <a:ea typeface="Times New Roman"/>
                <a:cs typeface="Times New Roman"/>
                <a:sym typeface="Times New Roman"/>
              </a:rPr>
              <a:t>D</a:t>
            </a:r>
            <a:r>
              <a:rPr lang="en-US" sz="2800" b="1" i="0" u="none" strike="noStrike" dirty="0">
                <a:solidFill>
                  <a:srgbClr val="C00000"/>
                </a:solidFill>
                <a:latin typeface="Times New Roman"/>
                <a:ea typeface="Times New Roman"/>
                <a:cs typeface="Times New Roman"/>
                <a:sym typeface="Times New Roman"/>
              </a:rPr>
              <a:t>EVELOPMENT ENVIRONMENT </a:t>
            </a:r>
            <a:endParaRPr lang="en-US" sz="2800" dirty="0">
              <a:solidFill>
                <a:srgbClr val="C00000"/>
              </a:solidFill>
            </a:endParaRPr>
          </a:p>
        </p:txBody>
      </p:sp>
      <p:sp>
        <p:nvSpPr>
          <p:cNvPr id="85" name="Google Shape;85;p5"/>
          <p:cNvSpPr txBox="1">
            <a:spLocks noGrp="1"/>
          </p:cNvSpPr>
          <p:nvPr>
            <p:ph type="body" idx="1"/>
          </p:nvPr>
        </p:nvSpPr>
        <p:spPr>
          <a:xfrm>
            <a:off x="534324" y="942681"/>
            <a:ext cx="10363800" cy="4453088"/>
          </a:xfrm>
          <a:prstGeom prst="rect">
            <a:avLst/>
          </a:prstGeom>
          <a:noFill/>
          <a:ln>
            <a:noFill/>
          </a:ln>
        </p:spPr>
        <p:txBody>
          <a:bodyPr spcFirstLastPara="1" wrap="square" lIns="91425" tIns="45700" rIns="91425" bIns="45700" anchor="t" anchorCtr="0">
            <a:normAutofit fontScale="92500" lnSpcReduction="10000"/>
          </a:bodyPr>
          <a:lstStyle/>
          <a:p>
            <a:pPr marL="114300" lvl="0" indent="0" algn="just" rtl="0">
              <a:lnSpc>
                <a:spcPct val="150000"/>
              </a:lnSpc>
              <a:spcBef>
                <a:spcPts val="0"/>
              </a:spcBef>
              <a:spcAft>
                <a:spcPts val="0"/>
              </a:spcAft>
              <a:buClr>
                <a:schemeClr val="lt1"/>
              </a:buClr>
              <a:buSzPts val="1800"/>
              <a:buNone/>
            </a:pPr>
            <a:r>
              <a:rPr lang="en-US" sz="1800" b="1" i="0" u="none" strike="noStrike" dirty="0">
                <a:solidFill>
                  <a:srgbClr val="C00000"/>
                </a:solidFill>
                <a:latin typeface="Times New Roman"/>
                <a:ea typeface="Times New Roman"/>
                <a:cs typeface="Times New Roman"/>
                <a:sym typeface="Times New Roman"/>
              </a:rPr>
              <a:t>SOFTWARE SPECIFICATION</a:t>
            </a:r>
          </a:p>
          <a:p>
            <a:pPr marL="457200" lvl="0" indent="-342900" algn="just" rtl="0">
              <a:lnSpc>
                <a:spcPct val="160000"/>
              </a:lnSpc>
              <a:spcBef>
                <a:spcPts val="0"/>
              </a:spcBef>
              <a:spcAft>
                <a:spcPts val="0"/>
              </a:spcAft>
              <a:buClr>
                <a:schemeClr val="lt1"/>
              </a:buClr>
              <a:buSzPts val="1800"/>
              <a:buFont typeface="Times New Roman"/>
              <a:buChar char="•"/>
            </a:pPr>
            <a:r>
              <a:rPr lang="en-US" sz="1800" b="0" i="0" u="none" strike="noStrike" dirty="0">
                <a:solidFill>
                  <a:schemeClr val="lt1"/>
                </a:solidFill>
                <a:latin typeface="Times New Roman"/>
                <a:ea typeface="Times New Roman"/>
                <a:cs typeface="Times New Roman"/>
                <a:sym typeface="Times New Roman"/>
              </a:rPr>
              <a:t>OPERATING SYSTEM                               :   WINDOWS 10 (64 BIT)</a:t>
            </a:r>
            <a:endParaRPr sz="1800" b="0" i="0" u="none" strike="noStrike" dirty="0">
              <a:solidFill>
                <a:schemeClr val="lt1"/>
              </a:solidFill>
              <a:latin typeface="Noto Sans Symbols"/>
              <a:ea typeface="Noto Sans Symbols"/>
              <a:cs typeface="Noto Sans Symbols"/>
              <a:sym typeface="Noto Sans Symbols"/>
            </a:endParaRPr>
          </a:p>
          <a:p>
            <a:pPr marL="457200" lvl="0" indent="-342900" algn="just" rtl="0">
              <a:lnSpc>
                <a:spcPct val="160000"/>
              </a:lnSpc>
              <a:spcBef>
                <a:spcPts val="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PROGRAMMING LANFUAGE</a:t>
            </a:r>
            <a:r>
              <a:rPr lang="en-US" sz="1800" b="0" i="0" u="none" strike="noStrike" dirty="0">
                <a:solidFill>
                  <a:schemeClr val="lt1"/>
                </a:solidFill>
                <a:latin typeface="Times New Roman"/>
                <a:ea typeface="Times New Roman"/>
                <a:cs typeface="Times New Roman"/>
                <a:sym typeface="Times New Roman"/>
              </a:rPr>
              <a:t>                  :    PYTHON 3.7</a:t>
            </a:r>
            <a:endParaRPr sz="1800" b="0" i="0" u="none" strike="noStrike" dirty="0">
              <a:solidFill>
                <a:schemeClr val="lt1"/>
              </a:solidFill>
              <a:latin typeface="Noto Sans Symbols"/>
              <a:ea typeface="Noto Sans Symbols"/>
              <a:cs typeface="Noto Sans Symbols"/>
              <a:sym typeface="Noto Sans Symbols"/>
            </a:endParaRPr>
          </a:p>
          <a:p>
            <a:pPr marL="457200" lvl="0" indent="-342900" algn="just" rtl="0">
              <a:lnSpc>
                <a:spcPct val="160000"/>
              </a:lnSpc>
              <a:spcBef>
                <a:spcPts val="0"/>
              </a:spcBef>
              <a:spcAft>
                <a:spcPts val="0"/>
              </a:spcAft>
              <a:buClr>
                <a:schemeClr val="lt1"/>
              </a:buClr>
              <a:buSzPts val="1800"/>
              <a:buFont typeface="Times New Roman"/>
              <a:buChar char="•"/>
            </a:pPr>
            <a:r>
              <a:rPr lang="en-US" sz="1800" b="0" i="0" u="none" strike="noStrike" dirty="0">
                <a:solidFill>
                  <a:schemeClr val="lt1"/>
                </a:solidFill>
                <a:latin typeface="Times New Roman"/>
                <a:ea typeface="Times New Roman"/>
                <a:cs typeface="Times New Roman"/>
                <a:sym typeface="Times New Roman"/>
              </a:rPr>
              <a:t>TOOLS                                                          :    ANACONDA (JUPYTER NOTE BOOK IDE)</a:t>
            </a:r>
            <a:endParaRPr sz="1800" b="0" i="0" u="none" strike="noStrike" dirty="0">
              <a:solidFill>
                <a:schemeClr val="lt1"/>
              </a:solidFill>
              <a:latin typeface="Noto Sans Symbols"/>
              <a:ea typeface="Noto Sans Symbols"/>
              <a:cs typeface="Noto Sans Symbols"/>
              <a:sym typeface="Noto Sans Symbols"/>
            </a:endParaRPr>
          </a:p>
          <a:p>
            <a:pPr marL="0" lvl="0" indent="0" algn="l" rtl="0">
              <a:lnSpc>
                <a:spcPct val="120000"/>
              </a:lnSpc>
              <a:spcBef>
                <a:spcPts val="1000"/>
              </a:spcBef>
              <a:spcAft>
                <a:spcPts val="0"/>
              </a:spcAft>
              <a:buSzPts val="2000"/>
              <a:buNone/>
            </a:pPr>
            <a:r>
              <a:rPr lang="en-IN" sz="1800" b="1" dirty="0">
                <a:solidFill>
                  <a:srgbClr val="C00000"/>
                </a:solidFill>
                <a:latin typeface="Times New Roman" panose="02020603050405020304" pitchFamily="18" charset="0"/>
                <a:cs typeface="Times New Roman" panose="02020603050405020304" pitchFamily="18" charset="0"/>
              </a:rPr>
              <a:t>HARDWARE SPECIFICATION</a:t>
            </a:r>
          </a:p>
          <a:p>
            <a:pPr marL="342900" lvl="0" indent="-342900" algn="just">
              <a:lnSpc>
                <a:spcPct val="150000"/>
              </a:lnSpc>
              <a:spcAft>
                <a:spcPts val="800"/>
              </a:spcAft>
              <a:buClrTx/>
              <a:buFont typeface="Arial" panose="020B0604020202020204" pitchFamily="34" charset="0"/>
              <a:buChar char="•"/>
            </a:pP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Processor        	-</a:t>
            </a:r>
            <a:r>
              <a:rPr lang="en-US" sz="1800" dirty="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I5</a:t>
            </a:r>
            <a:endParaRPr lang="en-IN" sz="1800"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50000"/>
              </a:lnSpc>
              <a:spcAft>
                <a:spcPts val="800"/>
              </a:spcAft>
              <a:buClrTx/>
              <a:buFont typeface="Arial" panose="020B0604020202020204" pitchFamily="34" charset="0"/>
              <a:buChar char="•"/>
            </a:pP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Speed</a:t>
            </a:r>
            <a:r>
              <a:rPr lang="en-US" sz="1800" dirty="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 -          3 GHz</a:t>
            </a:r>
            <a:endParaRPr lang="en-IN" sz="1800"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50000"/>
              </a:lnSpc>
              <a:spcAft>
                <a:spcPts val="800"/>
              </a:spcAft>
              <a:buClrTx/>
              <a:buFont typeface="Arial" panose="020B0604020202020204" pitchFamily="34" charset="0"/>
              <a:buChar char="•"/>
            </a:pP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RAM		-          4GB (min)</a:t>
            </a:r>
            <a:endParaRPr lang="en-IN" sz="1800"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50000"/>
              </a:lnSpc>
              <a:spcAft>
                <a:spcPts val="800"/>
              </a:spcAft>
              <a:buClrTx/>
              <a:buFont typeface="Arial" panose="020B0604020202020204" pitchFamily="34" charset="0"/>
              <a:buChar char="•"/>
            </a:pPr>
            <a:r>
              <a:rPr lang="en-US" sz="1800" dirty="0">
                <a:solidFill>
                  <a:schemeClr val="bg1"/>
                </a:solidFill>
                <a:effectLst/>
                <a:latin typeface="Arial" panose="020B0604020202020204" pitchFamily="34" charset="0"/>
                <a:ea typeface="Arial" panose="020B0604020202020204" pitchFamily="34" charset="0"/>
                <a:cs typeface="Arial" panose="020B0604020202020204" pitchFamily="34" charset="0"/>
              </a:rPr>
              <a:t>Hard Disk       	 -         500 GB</a:t>
            </a:r>
            <a:endParaRPr lang="en-IN" sz="1800"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marL="0" lvl="0" indent="0" algn="l" rtl="0">
              <a:lnSpc>
                <a:spcPct val="120000"/>
              </a:lnSpc>
              <a:spcBef>
                <a:spcPts val="1000"/>
              </a:spcBef>
              <a:spcAft>
                <a:spcPts val="0"/>
              </a:spcAft>
              <a:buSzPts val="2000"/>
              <a:buNone/>
            </a:pPr>
            <a:endParaRPr sz="1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idx="4294967295"/>
          </p:nvPr>
        </p:nvSpPr>
        <p:spPr>
          <a:xfrm>
            <a:off x="0" y="574675"/>
            <a:ext cx="10363200" cy="7429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a:solidFill>
                  <a:srgbClr val="C00000"/>
                </a:solidFill>
                <a:latin typeface="Times New Roman"/>
                <a:ea typeface="Times New Roman"/>
                <a:cs typeface="Times New Roman"/>
                <a:sym typeface="Times New Roman"/>
              </a:rPr>
              <a:t>SYSTEM ARCHITECTURE</a:t>
            </a:r>
            <a:endParaRPr sz="2800">
              <a:solidFill>
                <a:srgbClr val="C00000"/>
              </a:solidFill>
            </a:endParaRPr>
          </a:p>
        </p:txBody>
      </p:sp>
      <p:pic>
        <p:nvPicPr>
          <p:cNvPr id="4" name="Picture 3">
            <a:extLst>
              <a:ext uri="{FF2B5EF4-FFF2-40B4-BE49-F238E27FC236}">
                <a16:creationId xmlns:a16="http://schemas.microsoft.com/office/drawing/2014/main" id="{7146FF5A-46C4-B93F-5C13-8B3382546D59}"/>
              </a:ext>
            </a:extLst>
          </p:cNvPr>
          <p:cNvPicPr>
            <a:picLocks noChangeAspect="1"/>
          </p:cNvPicPr>
          <p:nvPr/>
        </p:nvPicPr>
        <p:blipFill>
          <a:blip r:embed="rId3"/>
          <a:stretch>
            <a:fillRect/>
          </a:stretch>
        </p:blipFill>
        <p:spPr>
          <a:xfrm>
            <a:off x="2573517" y="1317625"/>
            <a:ext cx="5962924" cy="5186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73DD-BA3D-5230-5132-4F9A12AADCCA}"/>
              </a:ext>
            </a:extLst>
          </p:cNvPr>
          <p:cNvSpPr>
            <a:spLocks noGrp="1"/>
          </p:cNvSpPr>
          <p:nvPr>
            <p:ph type="title"/>
          </p:nvPr>
        </p:nvSpPr>
        <p:spPr>
          <a:xfrm>
            <a:off x="321332" y="216295"/>
            <a:ext cx="11360700" cy="641544"/>
          </a:xfrm>
        </p:spPr>
        <p:txBody>
          <a:bodyPr>
            <a:normAutofit fontScale="90000"/>
          </a:bodyPr>
          <a:lstStyle/>
          <a:p>
            <a:pPr algn="ctr"/>
            <a:r>
              <a:rPr lang="en-IN" b="1" dirty="0">
                <a:solidFill>
                  <a:srgbClr val="C00000"/>
                </a:solidFill>
              </a:rPr>
              <a:t>SYSTEM DESIGN</a:t>
            </a:r>
          </a:p>
        </p:txBody>
      </p:sp>
      <p:sp>
        <p:nvSpPr>
          <p:cNvPr id="3" name="Text Placeholder 2">
            <a:extLst>
              <a:ext uri="{FF2B5EF4-FFF2-40B4-BE49-F238E27FC236}">
                <a16:creationId xmlns:a16="http://schemas.microsoft.com/office/drawing/2014/main" id="{F99C4A5F-A69F-19C5-0FF1-9403D7CBE13D}"/>
              </a:ext>
            </a:extLst>
          </p:cNvPr>
          <p:cNvSpPr>
            <a:spLocks noGrp="1"/>
          </p:cNvSpPr>
          <p:nvPr>
            <p:ph type="body" idx="1"/>
          </p:nvPr>
        </p:nvSpPr>
        <p:spPr>
          <a:xfrm>
            <a:off x="227064" y="1055866"/>
            <a:ext cx="11360700" cy="4555200"/>
          </a:xfrm>
        </p:spPr>
        <p:txBody>
          <a:bodyPr/>
          <a:lstStyle/>
          <a:p>
            <a:pPr marL="76200" indent="0">
              <a:buClrTx/>
              <a:buNone/>
            </a:pPr>
            <a:r>
              <a:rPr lang="en-IN" dirty="0">
                <a:solidFill>
                  <a:schemeClr val="bg1"/>
                </a:solidFill>
              </a:rPr>
              <a:t>ER DIAGRAM</a:t>
            </a:r>
          </a:p>
          <a:p>
            <a:pPr marL="76200" indent="0">
              <a:buClrTx/>
              <a:buNone/>
            </a:pPr>
            <a:endParaRPr lang="en-IN" dirty="0">
              <a:solidFill>
                <a:schemeClr val="bg1"/>
              </a:solidFill>
            </a:endParaRPr>
          </a:p>
        </p:txBody>
      </p:sp>
      <p:pic>
        <p:nvPicPr>
          <p:cNvPr id="4" name="Picture 3">
            <a:extLst>
              <a:ext uri="{FF2B5EF4-FFF2-40B4-BE49-F238E27FC236}">
                <a16:creationId xmlns:a16="http://schemas.microsoft.com/office/drawing/2014/main" id="{53E44679-FF6B-F096-853F-8653607BE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80" y="1942507"/>
            <a:ext cx="5823016" cy="3668559"/>
          </a:xfrm>
          <a:prstGeom prst="rect">
            <a:avLst/>
          </a:prstGeom>
        </p:spPr>
      </p:pic>
    </p:spTree>
    <p:extLst>
      <p:ext uri="{BB962C8B-B14F-4D97-AF65-F5344CB8AC3E}">
        <p14:creationId xmlns:p14="http://schemas.microsoft.com/office/powerpoint/2010/main" val="302362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82433A-8BD7-C8CB-ABF9-9AF1D592CC34}"/>
              </a:ext>
            </a:extLst>
          </p:cNvPr>
          <p:cNvSpPr>
            <a:spLocks noGrp="1"/>
          </p:cNvSpPr>
          <p:nvPr>
            <p:ph type="body" idx="1"/>
          </p:nvPr>
        </p:nvSpPr>
        <p:spPr>
          <a:xfrm>
            <a:off x="150829" y="150830"/>
            <a:ext cx="11625471" cy="5941004"/>
          </a:xfrm>
        </p:spPr>
        <p:txBody>
          <a:bodyPr/>
          <a:lstStyle/>
          <a:p>
            <a:pPr marL="76200" indent="0">
              <a:buNone/>
            </a:pPr>
            <a:r>
              <a:rPr lang="en-IN" dirty="0">
                <a:solidFill>
                  <a:schemeClr val="bg1"/>
                </a:solidFill>
              </a:rPr>
              <a:t>DFD DIAGRAM</a:t>
            </a:r>
          </a:p>
          <a:p>
            <a:pPr marL="76200" indent="0">
              <a:buNone/>
            </a:pPr>
            <a:r>
              <a:rPr lang="en-IN" dirty="0">
                <a:solidFill>
                  <a:schemeClr val="bg1"/>
                </a:solidFill>
              </a:rPr>
              <a:t>Level 0                                                    Level 1</a:t>
            </a:r>
          </a:p>
          <a:p>
            <a:pPr marL="76200" indent="0">
              <a:buNone/>
            </a:pPr>
            <a:endParaRPr lang="en-IN" dirty="0">
              <a:solidFill>
                <a:schemeClr val="bg1"/>
              </a:solidFill>
            </a:endParaRPr>
          </a:p>
          <a:p>
            <a:pPr marL="76200" indent="0">
              <a:buNone/>
            </a:pPr>
            <a:endParaRPr lang="en-IN" dirty="0">
              <a:solidFill>
                <a:schemeClr val="bg1"/>
              </a:solidFill>
            </a:endParaRPr>
          </a:p>
          <a:p>
            <a:pPr marL="76200" indent="0">
              <a:buNone/>
            </a:pPr>
            <a:endParaRPr lang="en-IN" dirty="0">
              <a:solidFill>
                <a:schemeClr val="bg1"/>
              </a:solidFill>
            </a:endParaRPr>
          </a:p>
          <a:p>
            <a:pPr marL="76200" indent="0">
              <a:buNone/>
            </a:pPr>
            <a:endParaRPr lang="en-IN" dirty="0">
              <a:solidFill>
                <a:schemeClr val="bg1"/>
              </a:solidFill>
            </a:endParaRPr>
          </a:p>
          <a:p>
            <a:pPr marL="76200" indent="0">
              <a:buNone/>
            </a:pPr>
            <a:r>
              <a:rPr lang="en-IN" dirty="0">
                <a:solidFill>
                  <a:schemeClr val="bg1"/>
                </a:solidFill>
              </a:rPr>
              <a:t>Level 2                                                     Level 3</a:t>
            </a:r>
          </a:p>
          <a:p>
            <a:pPr marL="76200" indent="0">
              <a:buNone/>
            </a:pPr>
            <a:r>
              <a:rPr lang="en-IN" dirty="0">
                <a:solidFill>
                  <a:schemeClr val="bg1"/>
                </a:solidFill>
              </a:rPr>
              <a:t>                                                                   </a:t>
            </a:r>
          </a:p>
          <a:p>
            <a:pPr marL="76200" indent="0">
              <a:buNone/>
            </a:pPr>
            <a:endParaRPr lang="en-IN" dirty="0">
              <a:solidFill>
                <a:schemeClr val="bg1"/>
              </a:solidFill>
            </a:endParaRPr>
          </a:p>
        </p:txBody>
      </p:sp>
      <p:pic>
        <p:nvPicPr>
          <p:cNvPr id="4" name="Picture 3">
            <a:extLst>
              <a:ext uri="{FF2B5EF4-FFF2-40B4-BE49-F238E27FC236}">
                <a16:creationId xmlns:a16="http://schemas.microsoft.com/office/drawing/2014/main" id="{63A9BA99-03E3-DAE7-E45F-E61290D10FD2}"/>
              </a:ext>
            </a:extLst>
          </p:cNvPr>
          <p:cNvPicPr>
            <a:picLocks noChangeAspect="1"/>
          </p:cNvPicPr>
          <p:nvPr/>
        </p:nvPicPr>
        <p:blipFill>
          <a:blip r:embed="rId2"/>
          <a:stretch>
            <a:fillRect/>
          </a:stretch>
        </p:blipFill>
        <p:spPr>
          <a:xfrm>
            <a:off x="415700" y="1199836"/>
            <a:ext cx="4778469" cy="1232279"/>
          </a:xfrm>
          <a:prstGeom prst="rect">
            <a:avLst/>
          </a:prstGeom>
        </p:spPr>
      </p:pic>
      <p:pic>
        <p:nvPicPr>
          <p:cNvPr id="5" name="Picture 4">
            <a:extLst>
              <a:ext uri="{FF2B5EF4-FFF2-40B4-BE49-F238E27FC236}">
                <a16:creationId xmlns:a16="http://schemas.microsoft.com/office/drawing/2014/main" id="{44A0ADA7-90EF-4CB8-0074-B0F0F7EEA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0" y="1199835"/>
            <a:ext cx="6179820" cy="1232278"/>
          </a:xfrm>
          <a:prstGeom prst="rect">
            <a:avLst/>
          </a:prstGeom>
        </p:spPr>
      </p:pic>
      <p:pic>
        <p:nvPicPr>
          <p:cNvPr id="6" name="Picture 5">
            <a:extLst>
              <a:ext uri="{FF2B5EF4-FFF2-40B4-BE49-F238E27FC236}">
                <a16:creationId xmlns:a16="http://schemas.microsoft.com/office/drawing/2014/main" id="{68F4AA26-9FC3-4655-9145-2F48559E5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00" y="3481118"/>
            <a:ext cx="4778469" cy="2446020"/>
          </a:xfrm>
          <a:prstGeom prst="rect">
            <a:avLst/>
          </a:prstGeom>
        </p:spPr>
      </p:pic>
      <p:pic>
        <p:nvPicPr>
          <p:cNvPr id="7" name="Picture 6">
            <a:extLst>
              <a:ext uri="{FF2B5EF4-FFF2-40B4-BE49-F238E27FC236}">
                <a16:creationId xmlns:a16="http://schemas.microsoft.com/office/drawing/2014/main" id="{558C4224-E443-ED78-633B-A92CA3E02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6430" y="3481119"/>
            <a:ext cx="6057265" cy="2446020"/>
          </a:xfrm>
          <a:prstGeom prst="rect">
            <a:avLst/>
          </a:prstGeom>
        </p:spPr>
      </p:pic>
    </p:spTree>
    <p:extLst>
      <p:ext uri="{BB962C8B-B14F-4D97-AF65-F5344CB8AC3E}">
        <p14:creationId xmlns:p14="http://schemas.microsoft.com/office/powerpoint/2010/main" val="114063080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11812</TotalTime>
  <Words>2879</Words>
  <Application>Microsoft Office PowerPoint</Application>
  <PresentationFormat>Widescreen</PresentationFormat>
  <Paragraphs>180</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Noto Sans Symbols</vt:lpstr>
      <vt:lpstr>Open Sans</vt:lpstr>
      <vt:lpstr>Times New Roman</vt:lpstr>
      <vt:lpstr>Twentieth Century</vt:lpstr>
      <vt:lpstr>Simple Dark</vt:lpstr>
      <vt:lpstr>COVID-19 RECOGNITION FROM CHEST X-RAY IMAGES USING DEEP LEARNING    </vt:lpstr>
      <vt:lpstr>INTRODUCTION</vt:lpstr>
      <vt:lpstr>PowerPoint Presentation</vt:lpstr>
      <vt:lpstr>PowerPoint Presentation</vt:lpstr>
      <vt:lpstr>PROBLEM DEFINITION</vt:lpstr>
      <vt:lpstr>DEVELOPMENT ENVIRONMENT </vt:lpstr>
      <vt:lpstr>SYSTEM ARCHITECTURE</vt:lpstr>
      <vt:lpstr>SYSTEM DESIGN</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PERFORMANCE ANALYSIS</vt:lpstr>
      <vt:lpstr>RESULTS</vt:lpstr>
      <vt:lpstr>SCREENSHOTS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RECOGNITION FROM CHEST X-RAY IMAGES USING DEEP LEARNING    </dc:title>
  <dc:creator>Madhumitha CT</dc:creator>
  <cp:lastModifiedBy>Madhumitha CT</cp:lastModifiedBy>
  <cp:revision>25</cp:revision>
  <dcterms:created xsi:type="dcterms:W3CDTF">2022-03-29T13:21:34Z</dcterms:created>
  <dcterms:modified xsi:type="dcterms:W3CDTF">2022-05-24T03:11:03Z</dcterms:modified>
</cp:coreProperties>
</file>